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8" r:id="rId6"/>
    <p:sldId id="291" r:id="rId7"/>
    <p:sldId id="601" r:id="rId8"/>
    <p:sldId id="602" r:id="rId9"/>
    <p:sldId id="260" r:id="rId10"/>
    <p:sldId id="603" r:id="rId11"/>
    <p:sldId id="604" r:id="rId12"/>
    <p:sldId id="605" r:id="rId13"/>
    <p:sldId id="281" r:id="rId14"/>
    <p:sldId id="282" r:id="rId15"/>
    <p:sldId id="257" r:id="rId16"/>
    <p:sldId id="611" r:id="rId17"/>
    <p:sldId id="612" r:id="rId18"/>
    <p:sldId id="296" r:id="rId19"/>
    <p:sldId id="607" r:id="rId20"/>
    <p:sldId id="618" r:id="rId21"/>
    <p:sldId id="283" r:id="rId22"/>
    <p:sldId id="288" r:id="rId23"/>
    <p:sldId id="284" r:id="rId24"/>
    <p:sldId id="606" r:id="rId25"/>
    <p:sldId id="608" r:id="rId26"/>
    <p:sldId id="285" r:id="rId27"/>
    <p:sldId id="609" r:id="rId28"/>
    <p:sldId id="286" r:id="rId29"/>
    <p:sldId id="610" r:id="rId30"/>
    <p:sldId id="290" r:id="rId31"/>
    <p:sldId id="613" r:id="rId32"/>
    <p:sldId id="292" r:id="rId33"/>
    <p:sldId id="614" r:id="rId34"/>
    <p:sldId id="293" r:id="rId35"/>
    <p:sldId id="615" r:id="rId36"/>
    <p:sldId id="294" r:id="rId37"/>
    <p:sldId id="616" r:id="rId38"/>
    <p:sldId id="295" r:id="rId39"/>
    <p:sldId id="617" r:id="rId40"/>
    <p:sldId id="297" r:id="rId41"/>
    <p:sldId id="298" r:id="rId42"/>
    <p:sldId id="259" r:id="rId43"/>
    <p:sldId id="27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3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41EC0-EC03-4CA9-BF81-00D5A71AF9C9}" type="doc">
      <dgm:prSet loTypeId="urn:microsoft.com/office/officeart/2005/8/layout/hProcess3" loCatId="process" qsTypeId="urn:microsoft.com/office/officeart/2005/8/quickstyle/3d2" qsCatId="3D" csTypeId="urn:microsoft.com/office/officeart/2005/8/colors/accent6_2" csCatId="accent6" phldr="0"/>
      <dgm:spPr/>
    </dgm:pt>
    <dgm:pt modelId="{F3E510D5-FD8D-446A-90C6-B51EAA437CA3}" type="pres">
      <dgm:prSet presAssocID="{F6541EC0-EC03-4CA9-BF81-00D5A71AF9C9}" presName="Name0" presStyleCnt="0">
        <dgm:presLayoutVars>
          <dgm:dir/>
          <dgm:animLvl val="lvl"/>
          <dgm:resizeHandles val="exact"/>
        </dgm:presLayoutVars>
      </dgm:prSet>
      <dgm:spPr/>
    </dgm:pt>
    <dgm:pt modelId="{745F2FA3-F1C9-4FC9-8B74-4CD97F9B85E3}" type="pres">
      <dgm:prSet presAssocID="{F6541EC0-EC03-4CA9-BF81-00D5A71AF9C9}" presName="dummy" presStyleCnt="0"/>
      <dgm:spPr/>
    </dgm:pt>
    <dgm:pt modelId="{9892ACE2-7CE4-4079-B94B-CC21458D88E0}" type="pres">
      <dgm:prSet presAssocID="{F6541EC0-EC03-4CA9-BF81-00D5A71AF9C9}" presName="linH" presStyleCnt="0"/>
      <dgm:spPr/>
    </dgm:pt>
    <dgm:pt modelId="{44E09EFF-86DC-4547-882D-A32E3B52F4C5}" type="pres">
      <dgm:prSet presAssocID="{F6541EC0-EC03-4CA9-BF81-00D5A71AF9C9}" presName="padding1" presStyleCnt="0"/>
      <dgm:spPr/>
    </dgm:pt>
    <dgm:pt modelId="{8FF28BA0-2DFC-42B4-809B-56D274DF4B3F}" type="pres">
      <dgm:prSet presAssocID="{F6541EC0-EC03-4CA9-BF81-00D5A71AF9C9}" presName="padding2" presStyleCnt="0"/>
      <dgm:spPr/>
    </dgm:pt>
    <dgm:pt modelId="{47901880-6568-4DAA-A8E6-DCD8A9FAB4B2}" type="pres">
      <dgm:prSet presAssocID="{F6541EC0-EC03-4CA9-BF81-00D5A71AF9C9}" presName="negArrow" presStyleCnt="0"/>
      <dgm:spPr/>
    </dgm:pt>
    <dgm:pt modelId="{A5037439-C151-4C52-B15B-917500D5BEBD}" type="pres">
      <dgm:prSet presAssocID="{F6541EC0-EC03-4CA9-BF81-00D5A71AF9C9}" presName="backgroundArrow" presStyleLbl="node1" presStyleIdx="0" presStyleCnt="1" custLinFactNeighborY="1874"/>
      <dgm:spPr/>
    </dgm:pt>
  </dgm:ptLst>
  <dgm:cxnLst>
    <dgm:cxn modelId="{8CA6CD14-2370-45BD-A262-3E4904DD74A7}" type="presOf" srcId="{F6541EC0-EC03-4CA9-BF81-00D5A71AF9C9}" destId="{F3E510D5-FD8D-446A-90C6-B51EAA437CA3}" srcOrd="0" destOrd="0" presId="urn:microsoft.com/office/officeart/2005/8/layout/hProcess3"/>
    <dgm:cxn modelId="{BE9C21E6-A86C-4AF6-B442-DACB6B4C9826}" type="presParOf" srcId="{F3E510D5-FD8D-446A-90C6-B51EAA437CA3}" destId="{745F2FA3-F1C9-4FC9-8B74-4CD97F9B85E3}" srcOrd="0" destOrd="0" presId="urn:microsoft.com/office/officeart/2005/8/layout/hProcess3"/>
    <dgm:cxn modelId="{B2788738-4807-4ADC-B99B-FAD7405A3A7B}" type="presParOf" srcId="{F3E510D5-FD8D-446A-90C6-B51EAA437CA3}" destId="{9892ACE2-7CE4-4079-B94B-CC21458D88E0}" srcOrd="1" destOrd="0" presId="urn:microsoft.com/office/officeart/2005/8/layout/hProcess3"/>
    <dgm:cxn modelId="{C7AB95F3-F1B0-4834-AB29-B25CA24BB2A6}" type="presParOf" srcId="{9892ACE2-7CE4-4079-B94B-CC21458D88E0}" destId="{44E09EFF-86DC-4547-882D-A32E3B52F4C5}" srcOrd="0" destOrd="0" presId="urn:microsoft.com/office/officeart/2005/8/layout/hProcess3"/>
    <dgm:cxn modelId="{D95CD0BC-BA47-4654-862A-00E525519AA9}" type="presParOf" srcId="{9892ACE2-7CE4-4079-B94B-CC21458D88E0}" destId="{8FF28BA0-2DFC-42B4-809B-56D274DF4B3F}" srcOrd="1" destOrd="0" presId="urn:microsoft.com/office/officeart/2005/8/layout/hProcess3"/>
    <dgm:cxn modelId="{AB81C4F4-AB5C-4822-9984-7D85CFDEE43E}" type="presParOf" srcId="{9892ACE2-7CE4-4079-B94B-CC21458D88E0}" destId="{47901880-6568-4DAA-A8E6-DCD8A9FAB4B2}" srcOrd="2" destOrd="0" presId="urn:microsoft.com/office/officeart/2005/8/layout/hProcess3"/>
    <dgm:cxn modelId="{449C89D6-AE8A-457C-BB46-F2ECCB842DB3}" type="presParOf" srcId="{9892ACE2-7CE4-4079-B94B-CC21458D88E0}" destId="{A5037439-C151-4C52-B15B-917500D5BEBD}" srcOrd="3"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41EC0-EC03-4CA9-BF81-00D5A71AF9C9}" type="doc">
      <dgm:prSet loTypeId="urn:microsoft.com/office/officeart/2005/8/layout/hProcess3" loCatId="process" qsTypeId="urn:microsoft.com/office/officeart/2005/8/quickstyle/3d2" qsCatId="3D" csTypeId="urn:microsoft.com/office/officeart/2005/8/colors/accent6_2" csCatId="accent6" phldr="0"/>
      <dgm:spPr/>
    </dgm:pt>
    <dgm:pt modelId="{F3E510D5-FD8D-446A-90C6-B51EAA437CA3}" type="pres">
      <dgm:prSet presAssocID="{F6541EC0-EC03-4CA9-BF81-00D5A71AF9C9}" presName="Name0" presStyleCnt="0">
        <dgm:presLayoutVars>
          <dgm:dir/>
          <dgm:animLvl val="lvl"/>
          <dgm:resizeHandles val="exact"/>
        </dgm:presLayoutVars>
      </dgm:prSet>
      <dgm:spPr/>
    </dgm:pt>
    <dgm:pt modelId="{745F2FA3-F1C9-4FC9-8B74-4CD97F9B85E3}" type="pres">
      <dgm:prSet presAssocID="{F6541EC0-EC03-4CA9-BF81-00D5A71AF9C9}" presName="dummy" presStyleCnt="0"/>
      <dgm:spPr/>
    </dgm:pt>
    <dgm:pt modelId="{9892ACE2-7CE4-4079-B94B-CC21458D88E0}" type="pres">
      <dgm:prSet presAssocID="{F6541EC0-EC03-4CA9-BF81-00D5A71AF9C9}" presName="linH" presStyleCnt="0"/>
      <dgm:spPr/>
    </dgm:pt>
    <dgm:pt modelId="{44E09EFF-86DC-4547-882D-A32E3B52F4C5}" type="pres">
      <dgm:prSet presAssocID="{F6541EC0-EC03-4CA9-BF81-00D5A71AF9C9}" presName="padding1" presStyleCnt="0"/>
      <dgm:spPr/>
    </dgm:pt>
    <dgm:pt modelId="{8FF28BA0-2DFC-42B4-809B-56D274DF4B3F}" type="pres">
      <dgm:prSet presAssocID="{F6541EC0-EC03-4CA9-BF81-00D5A71AF9C9}" presName="padding2" presStyleCnt="0"/>
      <dgm:spPr/>
    </dgm:pt>
    <dgm:pt modelId="{47901880-6568-4DAA-A8E6-DCD8A9FAB4B2}" type="pres">
      <dgm:prSet presAssocID="{F6541EC0-EC03-4CA9-BF81-00D5A71AF9C9}" presName="negArrow" presStyleCnt="0"/>
      <dgm:spPr/>
    </dgm:pt>
    <dgm:pt modelId="{A5037439-C151-4C52-B15B-917500D5BEBD}" type="pres">
      <dgm:prSet presAssocID="{F6541EC0-EC03-4CA9-BF81-00D5A71AF9C9}" presName="backgroundArrow" presStyleLbl="node1" presStyleIdx="0" presStyleCnt="1" custLinFactNeighborY="-3160"/>
      <dgm:spPr/>
    </dgm:pt>
  </dgm:ptLst>
  <dgm:cxnLst>
    <dgm:cxn modelId="{8CA6CD14-2370-45BD-A262-3E4904DD74A7}" type="presOf" srcId="{F6541EC0-EC03-4CA9-BF81-00D5A71AF9C9}" destId="{F3E510D5-FD8D-446A-90C6-B51EAA437CA3}" srcOrd="0" destOrd="0" presId="urn:microsoft.com/office/officeart/2005/8/layout/hProcess3"/>
    <dgm:cxn modelId="{BE9C21E6-A86C-4AF6-B442-DACB6B4C9826}" type="presParOf" srcId="{F3E510D5-FD8D-446A-90C6-B51EAA437CA3}" destId="{745F2FA3-F1C9-4FC9-8B74-4CD97F9B85E3}" srcOrd="0" destOrd="0" presId="urn:microsoft.com/office/officeart/2005/8/layout/hProcess3"/>
    <dgm:cxn modelId="{B2788738-4807-4ADC-B99B-FAD7405A3A7B}" type="presParOf" srcId="{F3E510D5-FD8D-446A-90C6-B51EAA437CA3}" destId="{9892ACE2-7CE4-4079-B94B-CC21458D88E0}" srcOrd="1" destOrd="0" presId="urn:microsoft.com/office/officeart/2005/8/layout/hProcess3"/>
    <dgm:cxn modelId="{C7AB95F3-F1B0-4834-AB29-B25CA24BB2A6}" type="presParOf" srcId="{9892ACE2-7CE4-4079-B94B-CC21458D88E0}" destId="{44E09EFF-86DC-4547-882D-A32E3B52F4C5}" srcOrd="0" destOrd="0" presId="urn:microsoft.com/office/officeart/2005/8/layout/hProcess3"/>
    <dgm:cxn modelId="{D95CD0BC-BA47-4654-862A-00E525519AA9}" type="presParOf" srcId="{9892ACE2-7CE4-4079-B94B-CC21458D88E0}" destId="{8FF28BA0-2DFC-42B4-809B-56D274DF4B3F}" srcOrd="1" destOrd="0" presId="urn:microsoft.com/office/officeart/2005/8/layout/hProcess3"/>
    <dgm:cxn modelId="{AB81C4F4-AB5C-4822-9984-7D85CFDEE43E}" type="presParOf" srcId="{9892ACE2-7CE4-4079-B94B-CC21458D88E0}" destId="{47901880-6568-4DAA-A8E6-DCD8A9FAB4B2}" srcOrd="2" destOrd="0" presId="urn:microsoft.com/office/officeart/2005/8/layout/hProcess3"/>
    <dgm:cxn modelId="{449C89D6-AE8A-457C-BB46-F2ECCB842DB3}" type="presParOf" srcId="{9892ACE2-7CE4-4079-B94B-CC21458D88E0}" destId="{A5037439-C151-4C52-B15B-917500D5BEBD}" srcOrd="3"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7439-C151-4C52-B15B-917500D5BEBD}">
      <dsp:nvSpPr>
        <dsp:cNvPr id="0" name=""/>
        <dsp:cNvSpPr/>
      </dsp:nvSpPr>
      <dsp:spPr>
        <a:xfrm>
          <a:off x="0" y="5914"/>
          <a:ext cx="960664" cy="504000"/>
        </a:xfrm>
        <a:prstGeom prst="rightArrow">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7439-C151-4C52-B15B-917500D5BEBD}">
      <dsp:nvSpPr>
        <dsp:cNvPr id="0" name=""/>
        <dsp:cNvSpPr/>
      </dsp:nvSpPr>
      <dsp:spPr>
        <a:xfrm>
          <a:off x="0" y="0"/>
          <a:ext cx="960664" cy="504000"/>
        </a:xfrm>
        <a:prstGeom prst="rightArrow">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70DE2-D975-46CE-A5B4-8CE9459035C2}"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37F96-04FB-41ED-9BE9-E7BBA1B3A0F6}" type="slidenum">
              <a:rPr lang="en-US" smtClean="0"/>
              <a:t>‹#›</a:t>
            </a:fld>
            <a:endParaRPr lang="en-US"/>
          </a:p>
        </p:txBody>
      </p:sp>
    </p:spTree>
    <p:extLst>
      <p:ext uri="{BB962C8B-B14F-4D97-AF65-F5344CB8AC3E}">
        <p14:creationId xmlns:p14="http://schemas.microsoft.com/office/powerpoint/2010/main" val="65979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3</a:t>
            </a:fld>
            <a:endParaRPr lang="en-US" dirty="0"/>
          </a:p>
        </p:txBody>
      </p:sp>
    </p:spTree>
    <p:extLst>
      <p:ext uri="{BB962C8B-B14F-4D97-AF65-F5344CB8AC3E}">
        <p14:creationId xmlns:p14="http://schemas.microsoft.com/office/powerpoint/2010/main" val="139658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23</a:t>
            </a:fld>
            <a:endParaRPr lang="en-US" dirty="0"/>
          </a:p>
        </p:txBody>
      </p:sp>
    </p:spTree>
    <p:extLst>
      <p:ext uri="{BB962C8B-B14F-4D97-AF65-F5344CB8AC3E}">
        <p14:creationId xmlns:p14="http://schemas.microsoft.com/office/powerpoint/2010/main" val="266290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25</a:t>
            </a:fld>
            <a:endParaRPr lang="en-US" dirty="0"/>
          </a:p>
        </p:txBody>
      </p:sp>
    </p:spTree>
    <p:extLst>
      <p:ext uri="{BB962C8B-B14F-4D97-AF65-F5344CB8AC3E}">
        <p14:creationId xmlns:p14="http://schemas.microsoft.com/office/powerpoint/2010/main" val="349221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27</a:t>
            </a:fld>
            <a:endParaRPr lang="en-US" dirty="0"/>
          </a:p>
        </p:txBody>
      </p:sp>
    </p:spTree>
    <p:extLst>
      <p:ext uri="{BB962C8B-B14F-4D97-AF65-F5344CB8AC3E}">
        <p14:creationId xmlns:p14="http://schemas.microsoft.com/office/powerpoint/2010/main" val="3119112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507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29</a:t>
            </a:fld>
            <a:endParaRPr lang="en-US" dirty="0"/>
          </a:p>
        </p:txBody>
      </p:sp>
    </p:spTree>
    <p:extLst>
      <p:ext uri="{BB962C8B-B14F-4D97-AF65-F5344CB8AC3E}">
        <p14:creationId xmlns:p14="http://schemas.microsoft.com/office/powerpoint/2010/main" val="907233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37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10</a:t>
            </a:fld>
            <a:endParaRPr lang="en-US" dirty="0"/>
          </a:p>
        </p:txBody>
      </p:sp>
    </p:spTree>
    <p:extLst>
      <p:ext uri="{BB962C8B-B14F-4D97-AF65-F5344CB8AC3E}">
        <p14:creationId xmlns:p14="http://schemas.microsoft.com/office/powerpoint/2010/main" val="1616515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31</a:t>
            </a:fld>
            <a:endParaRPr lang="en-US" dirty="0"/>
          </a:p>
        </p:txBody>
      </p:sp>
    </p:spTree>
    <p:extLst>
      <p:ext uri="{BB962C8B-B14F-4D97-AF65-F5344CB8AC3E}">
        <p14:creationId xmlns:p14="http://schemas.microsoft.com/office/powerpoint/2010/main" val="359346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011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33</a:t>
            </a:fld>
            <a:endParaRPr lang="en-US" dirty="0"/>
          </a:p>
        </p:txBody>
      </p:sp>
    </p:spTree>
    <p:extLst>
      <p:ext uri="{BB962C8B-B14F-4D97-AF65-F5344CB8AC3E}">
        <p14:creationId xmlns:p14="http://schemas.microsoft.com/office/powerpoint/2010/main" val="537009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225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35</a:t>
            </a:fld>
            <a:endParaRPr lang="en-US" dirty="0"/>
          </a:p>
        </p:txBody>
      </p:sp>
    </p:spTree>
    <p:extLst>
      <p:ext uri="{BB962C8B-B14F-4D97-AF65-F5344CB8AC3E}">
        <p14:creationId xmlns:p14="http://schemas.microsoft.com/office/powerpoint/2010/main" val="1904247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8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37</a:t>
            </a:fld>
            <a:endParaRPr lang="en-US" dirty="0"/>
          </a:p>
        </p:txBody>
      </p:sp>
    </p:spTree>
    <p:extLst>
      <p:ext uri="{BB962C8B-B14F-4D97-AF65-F5344CB8AC3E}">
        <p14:creationId xmlns:p14="http://schemas.microsoft.com/office/powerpoint/2010/main" val="3263819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38</a:t>
            </a:fld>
            <a:endParaRPr lang="en-US" dirty="0"/>
          </a:p>
        </p:txBody>
      </p:sp>
    </p:spTree>
    <p:extLst>
      <p:ext uri="{BB962C8B-B14F-4D97-AF65-F5344CB8AC3E}">
        <p14:creationId xmlns:p14="http://schemas.microsoft.com/office/powerpoint/2010/main" val="41262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11</a:t>
            </a:fld>
            <a:endParaRPr lang="en-US" dirty="0"/>
          </a:p>
        </p:txBody>
      </p:sp>
    </p:spTree>
    <p:extLst>
      <p:ext uri="{BB962C8B-B14F-4D97-AF65-F5344CB8AC3E}">
        <p14:creationId xmlns:p14="http://schemas.microsoft.com/office/powerpoint/2010/main" val="139980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15</a:t>
            </a:fld>
            <a:endParaRPr lang="en-US" dirty="0"/>
          </a:p>
        </p:txBody>
      </p:sp>
    </p:spTree>
    <p:extLst>
      <p:ext uri="{BB962C8B-B14F-4D97-AF65-F5344CB8AC3E}">
        <p14:creationId xmlns:p14="http://schemas.microsoft.com/office/powerpoint/2010/main" val="209732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17</a:t>
            </a:fld>
            <a:endParaRPr lang="en-US" dirty="0"/>
          </a:p>
        </p:txBody>
      </p:sp>
    </p:spTree>
    <p:extLst>
      <p:ext uri="{BB962C8B-B14F-4D97-AF65-F5344CB8AC3E}">
        <p14:creationId xmlns:p14="http://schemas.microsoft.com/office/powerpoint/2010/main" val="288252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18</a:t>
            </a:fld>
            <a:endParaRPr lang="en-US" dirty="0"/>
          </a:p>
        </p:txBody>
      </p:sp>
    </p:spTree>
    <p:extLst>
      <p:ext uri="{BB962C8B-B14F-4D97-AF65-F5344CB8AC3E}">
        <p14:creationId xmlns:p14="http://schemas.microsoft.com/office/powerpoint/2010/main" val="316464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19</a:t>
            </a:fld>
            <a:endParaRPr lang="en-US" dirty="0"/>
          </a:p>
        </p:txBody>
      </p:sp>
    </p:spTree>
    <p:extLst>
      <p:ext uri="{BB962C8B-B14F-4D97-AF65-F5344CB8AC3E}">
        <p14:creationId xmlns:p14="http://schemas.microsoft.com/office/powerpoint/2010/main" val="162271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189E0-350B-4197-A0D3-1721DE28A97E}" type="slidenum">
              <a:rPr lang="en-US" smtClean="0"/>
              <a:t>20</a:t>
            </a:fld>
            <a:endParaRPr lang="en-US" dirty="0"/>
          </a:p>
        </p:txBody>
      </p:sp>
    </p:spTree>
    <p:extLst>
      <p:ext uri="{BB962C8B-B14F-4D97-AF65-F5344CB8AC3E}">
        <p14:creationId xmlns:p14="http://schemas.microsoft.com/office/powerpoint/2010/main" val="242562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7841-5FE7-4FD6-BAAF-DFC5B4035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2D769-9BE1-422F-B21D-2E1A6D2CD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CF9AE8-7FF6-44EE-A20F-F978B1EB59C7}"/>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F4C23504-FAE4-4A40-8C2A-D456D92D4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4FB63-BC1F-4022-A8B0-552ADBD3BFE4}"/>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73865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22F0-F3A0-4994-B8A6-6106A4E7CA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337E7D-E10E-408A-8CC4-A511473EAD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2F3E0-C00F-4AD5-9E05-AB5F6AE3403A}"/>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2089E27F-030B-4742-B9C5-585A3F3D8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51E6-C746-45B6-B193-D58F0FE986BA}"/>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203707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A0439-F997-49A3-875E-C65E44DCA0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7B060-4A8F-40E5-A31F-19B81CB763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EABAF-0A1C-433C-B6CF-BC7FF6EEF1CD}"/>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930B7F19-AA10-4A57-80DB-22E545627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B9DD5-8A5F-4DE9-B440-5D662D67EEE2}"/>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135506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B0CA-53C2-4829-BE05-807E8CC84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6C959-75ED-42AA-B036-5A613FADAF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BE62D-8479-4095-B386-426DB7D971D9}"/>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4A9EDBD0-A39C-4908-B23D-AB011AA98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1C1E8-6D9C-4482-9284-7F5D9A3EE62D}"/>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86894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FBF7-EBBA-4C98-9279-B1D510838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19479-4A53-47B0-A600-437F79FF4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F2B49A-9E35-4E81-AD60-75D34AC02726}"/>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FBB59D24-4413-4815-8E8D-9853BFAB4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4C712-5573-444C-9ED6-EBBE703BBA63}"/>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173896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ABA1-E2FB-4EE3-8AD2-7D922AFC9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FC6DA7-6F9D-456F-8DBA-50BC8435C9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208211-34D6-4CB7-8D27-957E055834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3077A1-339E-48B0-994C-3C0124609A7A}"/>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6" name="Footer Placeholder 5">
            <a:extLst>
              <a:ext uri="{FF2B5EF4-FFF2-40B4-BE49-F238E27FC236}">
                <a16:creationId xmlns:a16="http://schemas.microsoft.com/office/drawing/2014/main" id="{147C1AB9-A4DA-4436-AE0B-16BE1994F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3BCDE-1D65-4C10-80AD-D8B296497262}"/>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229333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C9D8-4621-4DAD-9D76-44C79D2B34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9A450-30FE-4CCF-990D-381EFFEE2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320150-675F-45E9-872B-346AFCBC89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80295-BCE9-4ADB-9DC3-1C6E3A47B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5BF180-C0FC-4DE5-AF79-4AB2326FA6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64F90-C9E3-4C9A-8A39-FE744FD3044C}"/>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8" name="Footer Placeholder 7">
            <a:extLst>
              <a:ext uri="{FF2B5EF4-FFF2-40B4-BE49-F238E27FC236}">
                <a16:creationId xmlns:a16="http://schemas.microsoft.com/office/drawing/2014/main" id="{88307C09-821E-4945-BEEC-B96BF2CE0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A89582-0188-42A3-AA75-EAF52B38D51A}"/>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403538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ED22-88D4-4FAA-8704-E28D29496B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EAD0B8-25D5-4B08-AB7C-895F2FA33949}"/>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4" name="Footer Placeholder 3">
            <a:extLst>
              <a:ext uri="{FF2B5EF4-FFF2-40B4-BE49-F238E27FC236}">
                <a16:creationId xmlns:a16="http://schemas.microsoft.com/office/drawing/2014/main" id="{A7623A23-5B6C-4FB6-8829-CFEDEC50D5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CBD75-5AFD-49DD-9FC9-3F85AEAA4B64}"/>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113140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BD04A-759E-415B-B49C-503282A08D7F}"/>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3" name="Footer Placeholder 2">
            <a:extLst>
              <a:ext uri="{FF2B5EF4-FFF2-40B4-BE49-F238E27FC236}">
                <a16:creationId xmlns:a16="http://schemas.microsoft.com/office/drawing/2014/main" id="{8F407E98-1E29-4C0C-A528-8E94FDE97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592765-81BE-4293-8407-AA93284DB415}"/>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427110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6001-3AE5-4BDF-A218-D34201DA9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3915B-BA9F-4C61-B43F-B89B0732A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ACDF0-A564-4009-98E8-5EBA6C620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14E504-EAB9-407C-94EB-4187163B4D54}"/>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6" name="Footer Placeholder 5">
            <a:extLst>
              <a:ext uri="{FF2B5EF4-FFF2-40B4-BE49-F238E27FC236}">
                <a16:creationId xmlns:a16="http://schemas.microsoft.com/office/drawing/2014/main" id="{C0B98EFD-48F1-4DA0-B392-8CB8ED994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C7505-3EBF-4DEE-92D6-750D199985B6}"/>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341591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3C5A-C368-4DD8-B0EB-E9E0083F8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DF0B0-234A-4ECF-884D-6E25EF548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7EC4F6-2CA7-40CA-A8E7-C60DA4009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5CAE87-CF92-4B9D-BBAC-4EB094B76976}"/>
              </a:ext>
            </a:extLst>
          </p:cNvPr>
          <p:cNvSpPr>
            <a:spLocks noGrp="1"/>
          </p:cNvSpPr>
          <p:nvPr>
            <p:ph type="dt" sz="half" idx="10"/>
          </p:nvPr>
        </p:nvSpPr>
        <p:spPr/>
        <p:txBody>
          <a:bodyPr/>
          <a:lstStyle/>
          <a:p>
            <a:fld id="{D0A6B526-416B-4F2E-9E5D-824FF565D55A}" type="datetimeFigureOut">
              <a:rPr lang="en-US" smtClean="0"/>
              <a:t>8/19/2022</a:t>
            </a:fld>
            <a:endParaRPr lang="en-US"/>
          </a:p>
        </p:txBody>
      </p:sp>
      <p:sp>
        <p:nvSpPr>
          <p:cNvPr id="6" name="Footer Placeholder 5">
            <a:extLst>
              <a:ext uri="{FF2B5EF4-FFF2-40B4-BE49-F238E27FC236}">
                <a16:creationId xmlns:a16="http://schemas.microsoft.com/office/drawing/2014/main" id="{549ADB5A-7392-48C4-BD01-EB4D59365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3858B-6023-430A-A5E2-B17A3CE2F8B5}"/>
              </a:ext>
            </a:extLst>
          </p:cNvPr>
          <p:cNvSpPr>
            <a:spLocks noGrp="1"/>
          </p:cNvSpPr>
          <p:nvPr>
            <p:ph type="sldNum" sz="quarter" idx="12"/>
          </p:nvPr>
        </p:nvSpPr>
        <p:spPr/>
        <p:txBody>
          <a:bodyPr/>
          <a:lstStyle/>
          <a:p>
            <a:fld id="{299182FA-223D-4A2E-92F0-048B68342768}" type="slidenum">
              <a:rPr lang="en-US" smtClean="0"/>
              <a:t>‹#›</a:t>
            </a:fld>
            <a:endParaRPr lang="en-US"/>
          </a:p>
        </p:txBody>
      </p:sp>
    </p:spTree>
    <p:extLst>
      <p:ext uri="{BB962C8B-B14F-4D97-AF65-F5344CB8AC3E}">
        <p14:creationId xmlns:p14="http://schemas.microsoft.com/office/powerpoint/2010/main" val="420160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7B417-27F0-41CA-B356-2FE17F563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73F5BF-A1B3-43B7-A06D-C6B5E03A2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AF963-D674-4677-8032-E9FF118D9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6B526-416B-4F2E-9E5D-824FF565D55A}" type="datetimeFigureOut">
              <a:rPr lang="en-US" smtClean="0"/>
              <a:t>8/19/2022</a:t>
            </a:fld>
            <a:endParaRPr lang="en-US"/>
          </a:p>
        </p:txBody>
      </p:sp>
      <p:sp>
        <p:nvSpPr>
          <p:cNvPr id="5" name="Footer Placeholder 4">
            <a:extLst>
              <a:ext uri="{FF2B5EF4-FFF2-40B4-BE49-F238E27FC236}">
                <a16:creationId xmlns:a16="http://schemas.microsoft.com/office/drawing/2014/main" id="{1F78F8B3-529E-48EF-A5BF-5F5BB6BF7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059FC-6931-403B-92B7-F7B8B3F02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182FA-223D-4A2E-92F0-048B68342768}" type="slidenum">
              <a:rPr lang="en-US" smtClean="0"/>
              <a:t>‹#›</a:t>
            </a:fld>
            <a:endParaRPr lang="en-US"/>
          </a:p>
        </p:txBody>
      </p:sp>
    </p:spTree>
    <p:extLst>
      <p:ext uri="{BB962C8B-B14F-4D97-AF65-F5344CB8AC3E}">
        <p14:creationId xmlns:p14="http://schemas.microsoft.com/office/powerpoint/2010/main" val="130327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2">
            <a:extLst>
              <a:ext uri="{FF2B5EF4-FFF2-40B4-BE49-F238E27FC236}">
                <a16:creationId xmlns:a16="http://schemas.microsoft.com/office/drawing/2014/main" id="{369A17EA-0050-4F33-82B5-811C184BF131}"/>
              </a:ext>
            </a:extLst>
          </p:cNvPr>
          <p:cNvSpPr>
            <a:spLocks noChangeArrowheads="1"/>
          </p:cNvSpPr>
          <p:nvPr/>
        </p:nvSpPr>
        <p:spPr bwMode="auto">
          <a:xfrm>
            <a:off x="0" y="1804486"/>
            <a:ext cx="12192000" cy="1447800"/>
          </a:xfrm>
          <a:prstGeom prst="rect">
            <a:avLst/>
          </a:prstGeom>
          <a:noFill/>
          <a:ln w="9525">
            <a:noFill/>
            <a:miter lim="800000"/>
            <a:headEnd/>
            <a:tailEnd/>
          </a:ln>
        </p:spPr>
        <p:txBody>
          <a:bodyPr/>
          <a:lstStyle/>
          <a:p>
            <a:pPr algn="ctr"/>
            <a:r>
              <a:rPr lang="en-US" sz="4000" b="1" dirty="0">
                <a:latin typeface="Calibri" panose="020F0502020204030204" pitchFamily="34" charset="0"/>
                <a:cs typeface="Calibri" panose="020F0502020204030204" pitchFamily="34" charset="0"/>
              </a:rPr>
              <a:t>DaVINCI: DoD OMOP Overview</a:t>
            </a:r>
          </a:p>
        </p:txBody>
      </p:sp>
      <p:pic>
        <p:nvPicPr>
          <p:cNvPr id="11" name="Picture 10">
            <a:extLst>
              <a:ext uri="{FF2B5EF4-FFF2-40B4-BE49-F238E27FC236}">
                <a16:creationId xmlns:a16="http://schemas.microsoft.com/office/drawing/2014/main" id="{905C3B59-E1B0-4200-8BDE-38EDAE836BB9}"/>
              </a:ext>
            </a:extLst>
          </p:cNvPr>
          <p:cNvPicPr>
            <a:picLocks noChangeAspect="1"/>
          </p:cNvPicPr>
          <p:nvPr/>
        </p:nvPicPr>
        <p:blipFill>
          <a:blip r:embed="rId2"/>
          <a:stretch>
            <a:fillRect/>
          </a:stretch>
        </p:blipFill>
        <p:spPr>
          <a:xfrm>
            <a:off x="0" y="142180"/>
            <a:ext cx="5732834" cy="1100241"/>
          </a:xfrm>
          <a:prstGeom prst="rect">
            <a:avLst/>
          </a:prstGeom>
        </p:spPr>
      </p:pic>
      <p:pic>
        <p:nvPicPr>
          <p:cNvPr id="8" name="Picture 7">
            <a:extLst>
              <a:ext uri="{FF2B5EF4-FFF2-40B4-BE49-F238E27FC236}">
                <a16:creationId xmlns:a16="http://schemas.microsoft.com/office/drawing/2014/main" id="{2CCC8C60-99B9-469A-86C4-A4425C0AEBA1}"/>
              </a:ext>
            </a:extLst>
          </p:cNvPr>
          <p:cNvPicPr>
            <a:picLocks noChangeAspect="1"/>
          </p:cNvPicPr>
          <p:nvPr/>
        </p:nvPicPr>
        <p:blipFill>
          <a:blip r:embed="rId3"/>
          <a:stretch>
            <a:fillRect/>
          </a:stretch>
        </p:blipFill>
        <p:spPr>
          <a:xfrm>
            <a:off x="3283927" y="2700184"/>
            <a:ext cx="5694855" cy="3647768"/>
          </a:xfrm>
          <a:prstGeom prst="rect">
            <a:avLst/>
          </a:prstGeom>
        </p:spPr>
      </p:pic>
      <p:pic>
        <p:nvPicPr>
          <p:cNvPr id="1026" name="Picture 2" descr="Image result for dod">
            <a:extLst>
              <a:ext uri="{FF2B5EF4-FFF2-40B4-BE49-F238E27FC236}">
                <a16:creationId xmlns:a16="http://schemas.microsoft.com/office/drawing/2014/main" id="{0D817873-2EC5-4CDF-9B0D-3400C7915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2693" y="2651952"/>
            <a:ext cx="1758882" cy="1758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AE84419-76FF-4BE2-B688-7740CD36EC06}"/>
              </a:ext>
            </a:extLst>
          </p:cNvPr>
          <p:cNvPicPr>
            <a:picLocks noChangeAspect="1"/>
          </p:cNvPicPr>
          <p:nvPr/>
        </p:nvPicPr>
        <p:blipFill>
          <a:blip r:embed="rId5"/>
          <a:stretch>
            <a:fillRect/>
          </a:stretch>
        </p:blipFill>
        <p:spPr>
          <a:xfrm>
            <a:off x="183408" y="2626012"/>
            <a:ext cx="1955996" cy="1828800"/>
          </a:xfrm>
          <a:prstGeom prst="rect">
            <a:avLst/>
          </a:prstGeom>
        </p:spPr>
      </p:pic>
      <p:pic>
        <p:nvPicPr>
          <p:cNvPr id="12" name="Graphic 11" descr="Arrow: Slight curve">
            <a:extLst>
              <a:ext uri="{FF2B5EF4-FFF2-40B4-BE49-F238E27FC236}">
                <a16:creationId xmlns:a16="http://schemas.microsoft.com/office/drawing/2014/main" id="{5B04162F-B040-4817-AE44-E4B27BC4AA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115395" y="3653637"/>
            <a:ext cx="1218776" cy="1218776"/>
          </a:xfrm>
          <a:prstGeom prst="rect">
            <a:avLst/>
          </a:prstGeom>
        </p:spPr>
      </p:pic>
      <p:sp>
        <p:nvSpPr>
          <p:cNvPr id="10" name="Flowchart: Magnetic Disk 9">
            <a:extLst>
              <a:ext uri="{FF2B5EF4-FFF2-40B4-BE49-F238E27FC236}">
                <a16:creationId xmlns:a16="http://schemas.microsoft.com/office/drawing/2014/main" id="{895A5A0C-93EC-4C62-8127-91F3E341A566}"/>
              </a:ext>
            </a:extLst>
          </p:cNvPr>
          <p:cNvSpPr/>
          <p:nvPr/>
        </p:nvSpPr>
        <p:spPr>
          <a:xfrm>
            <a:off x="308118" y="4516815"/>
            <a:ext cx="1680973" cy="1778064"/>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CDW</a:t>
            </a:r>
            <a:endParaRPr lang="en-US" sz="1100" dirty="0"/>
          </a:p>
          <a:p>
            <a:pPr algn="ctr"/>
            <a:endParaRPr lang="en-US" sz="1100" dirty="0"/>
          </a:p>
          <a:p>
            <a:pPr algn="ctr"/>
            <a:r>
              <a:rPr lang="en-US" sz="1100" dirty="0"/>
              <a:t>Outpatient</a:t>
            </a:r>
          </a:p>
          <a:p>
            <a:pPr algn="ctr"/>
            <a:r>
              <a:rPr lang="en-US" sz="1100" dirty="0"/>
              <a:t>Inpatient</a:t>
            </a:r>
          </a:p>
          <a:p>
            <a:pPr algn="ctr"/>
            <a:r>
              <a:rPr lang="en-US" sz="1100" dirty="0"/>
              <a:t>Fee</a:t>
            </a:r>
          </a:p>
          <a:p>
            <a:pPr algn="ctr"/>
            <a:r>
              <a:rPr lang="en-US" sz="1100" dirty="0"/>
              <a:t>Labs</a:t>
            </a:r>
          </a:p>
          <a:p>
            <a:pPr algn="ctr"/>
            <a:r>
              <a:rPr lang="en-US" sz="1100" dirty="0"/>
              <a:t>Vitals</a:t>
            </a:r>
          </a:p>
          <a:p>
            <a:pPr algn="ctr"/>
            <a:r>
              <a:rPr lang="en-US" sz="1100" dirty="0"/>
              <a:t>Pharmacy</a:t>
            </a:r>
          </a:p>
          <a:p>
            <a:pPr algn="ctr"/>
            <a:endParaRPr lang="en-US" sz="1100" dirty="0"/>
          </a:p>
          <a:p>
            <a:pPr algn="ctr"/>
            <a:endParaRPr lang="en-US" sz="1100" dirty="0"/>
          </a:p>
        </p:txBody>
      </p:sp>
      <p:sp>
        <p:nvSpPr>
          <p:cNvPr id="14" name="Flowchart: Magnetic Disk 13">
            <a:extLst>
              <a:ext uri="{FF2B5EF4-FFF2-40B4-BE49-F238E27FC236}">
                <a16:creationId xmlns:a16="http://schemas.microsoft.com/office/drawing/2014/main" id="{4562E2DE-7795-4E90-B1E9-9E152C77074D}"/>
              </a:ext>
            </a:extLst>
          </p:cNvPr>
          <p:cNvSpPr/>
          <p:nvPr/>
        </p:nvSpPr>
        <p:spPr>
          <a:xfrm>
            <a:off x="10202693" y="4516815"/>
            <a:ext cx="1680973" cy="1778064"/>
          </a:xfrm>
          <a:prstGeom prst="flowChartMagneticDisk">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MDR</a:t>
            </a:r>
            <a:endParaRPr lang="en-US" sz="1100" dirty="0"/>
          </a:p>
          <a:p>
            <a:pPr algn="ctr"/>
            <a:endParaRPr lang="en-US" sz="1100" dirty="0"/>
          </a:p>
          <a:p>
            <a:pPr algn="ctr"/>
            <a:r>
              <a:rPr lang="en-US" sz="1100" dirty="0"/>
              <a:t>CAPER</a:t>
            </a:r>
          </a:p>
          <a:p>
            <a:pPr algn="ctr"/>
            <a:r>
              <a:rPr lang="en-US" sz="1100" dirty="0"/>
              <a:t>SIDR</a:t>
            </a:r>
          </a:p>
          <a:p>
            <a:pPr algn="ctr"/>
            <a:r>
              <a:rPr lang="en-US" sz="1100" dirty="0"/>
              <a:t>TEDNI</a:t>
            </a:r>
          </a:p>
          <a:p>
            <a:pPr algn="ctr"/>
            <a:r>
              <a:rPr lang="en-US" sz="1100" dirty="0"/>
              <a:t>Ancillary</a:t>
            </a:r>
          </a:p>
          <a:p>
            <a:pPr algn="ctr"/>
            <a:r>
              <a:rPr lang="en-US" sz="1100" dirty="0"/>
              <a:t>Vitals</a:t>
            </a:r>
          </a:p>
          <a:p>
            <a:pPr algn="ctr"/>
            <a:r>
              <a:rPr lang="en-US" sz="1100" dirty="0"/>
              <a:t>PDTS</a:t>
            </a:r>
          </a:p>
          <a:p>
            <a:pPr algn="ctr"/>
            <a:endParaRPr lang="en-US" sz="1100" dirty="0"/>
          </a:p>
          <a:p>
            <a:pPr algn="ctr"/>
            <a:endParaRPr lang="en-US" sz="1100" dirty="0"/>
          </a:p>
        </p:txBody>
      </p:sp>
      <p:pic>
        <p:nvPicPr>
          <p:cNvPr id="15" name="Graphic 14" descr="Arrow: Slight curve">
            <a:extLst>
              <a:ext uri="{FF2B5EF4-FFF2-40B4-BE49-F238E27FC236}">
                <a16:creationId xmlns:a16="http://schemas.microsoft.com/office/drawing/2014/main" id="{871B13AD-6DE0-418F-9100-CF8A94D3F4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1140" y="3653637"/>
            <a:ext cx="1218776" cy="1218776"/>
          </a:xfrm>
          <a:prstGeom prst="rect">
            <a:avLst/>
          </a:prstGeom>
        </p:spPr>
      </p:pic>
    </p:spTree>
    <p:extLst>
      <p:ext uri="{BB962C8B-B14F-4D97-AF65-F5344CB8AC3E}">
        <p14:creationId xmlns:p14="http://schemas.microsoft.com/office/powerpoint/2010/main" val="35936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5B17D-080C-4EC3-B6E3-46DA69F28EC1}"/>
              </a:ext>
            </a:extLst>
          </p:cNvPr>
          <p:cNvSpPr/>
          <p:nvPr/>
        </p:nvSpPr>
        <p:spPr>
          <a:xfrm>
            <a:off x="137651" y="1408216"/>
            <a:ext cx="11910143" cy="5264133"/>
          </a:xfrm>
          <a:prstGeom prst="rect">
            <a:avLst/>
          </a:prstGeom>
        </p:spPr>
        <p:txBody>
          <a:bodyPr wrap="square">
            <a:spAutoFit/>
          </a:bodyPr>
          <a:lstStyle/>
          <a:p>
            <a:pPr fontAlgn="base"/>
            <a:r>
              <a:rPr lang="en-US" sz="1867" b="1" i="1" dirty="0">
                <a:solidFill>
                  <a:srgbClr val="555555"/>
                </a:solidFill>
                <a:latin typeface="inherit"/>
              </a:rPr>
              <a:t>What is the OMOP Common Data Model (CDM)?</a:t>
            </a:r>
            <a:endParaRPr lang="en-US" sz="1867" dirty="0">
              <a:solidFill>
                <a:srgbClr val="555555"/>
              </a:solidFill>
              <a:latin typeface="Arial" panose="020B0604020202020204" pitchFamily="34" charset="0"/>
            </a:endParaRPr>
          </a:p>
          <a:p>
            <a:pPr fontAlgn="base"/>
            <a:r>
              <a:rPr lang="en-US" sz="1867" dirty="0">
                <a:solidFill>
                  <a:srgbClr val="555555"/>
                </a:solidFill>
                <a:latin typeface="Arial" panose="020B0604020202020204" pitchFamily="34" charset="0"/>
              </a:rPr>
              <a:t>The OMOP Common Data Model allows for the systematic analysis of disparate databases. The concept behind this approach is to transform data contained within those databases into a </a:t>
            </a:r>
            <a:r>
              <a:rPr lang="en-US" sz="1867" dirty="0">
                <a:solidFill>
                  <a:srgbClr val="555555"/>
                </a:solidFill>
                <a:highlight>
                  <a:srgbClr val="FFFF00"/>
                </a:highlight>
                <a:latin typeface="Arial" panose="020B0604020202020204" pitchFamily="34" charset="0"/>
              </a:rPr>
              <a:t>common format </a:t>
            </a:r>
            <a:r>
              <a:rPr lang="en-US" sz="1867" dirty="0">
                <a:solidFill>
                  <a:srgbClr val="555555"/>
                </a:solidFill>
                <a:latin typeface="Arial" panose="020B0604020202020204" pitchFamily="34" charset="0"/>
              </a:rPr>
              <a:t>(data model) as well as a </a:t>
            </a:r>
            <a:r>
              <a:rPr lang="en-US" sz="1867" dirty="0">
                <a:solidFill>
                  <a:srgbClr val="555555"/>
                </a:solidFill>
                <a:highlight>
                  <a:srgbClr val="FFFF00"/>
                </a:highlight>
                <a:latin typeface="Arial" panose="020B0604020202020204" pitchFamily="34" charset="0"/>
              </a:rPr>
              <a:t>common representation </a:t>
            </a:r>
            <a:r>
              <a:rPr lang="en-US" sz="1867" dirty="0">
                <a:solidFill>
                  <a:srgbClr val="555555"/>
                </a:solidFill>
                <a:latin typeface="Arial" panose="020B0604020202020204" pitchFamily="34" charset="0"/>
              </a:rPr>
              <a:t>(terminologies, vocabularies, coding schemes), and then perform systematic analyses using a library of standard analytic routines that have been written based on the common format.</a:t>
            </a:r>
          </a:p>
          <a:p>
            <a:pPr fontAlgn="base"/>
            <a:endParaRPr lang="en-US" sz="1867" dirty="0">
              <a:solidFill>
                <a:srgbClr val="555555"/>
              </a:solidFill>
              <a:latin typeface="Arial" panose="020B0604020202020204" pitchFamily="34" charset="0"/>
            </a:endParaRPr>
          </a:p>
          <a:p>
            <a:pPr fontAlgn="base"/>
            <a:r>
              <a:rPr lang="en-US" sz="1867" b="1" i="1" dirty="0">
                <a:solidFill>
                  <a:srgbClr val="555555"/>
                </a:solidFill>
                <a:latin typeface="inherit"/>
              </a:rPr>
              <a:t>Why do we need a CDM?</a:t>
            </a:r>
            <a:endParaRPr lang="en-US" sz="1867" dirty="0">
              <a:solidFill>
                <a:srgbClr val="555555"/>
              </a:solidFill>
              <a:latin typeface="Arial" panose="020B0604020202020204" pitchFamily="34" charset="0"/>
            </a:endParaRPr>
          </a:p>
          <a:p>
            <a:pPr fontAlgn="base"/>
            <a:r>
              <a:rPr lang="en-US" sz="1867" dirty="0">
                <a:solidFill>
                  <a:srgbClr val="555555"/>
                </a:solidFill>
                <a:latin typeface="Arial" panose="020B0604020202020204" pitchFamily="34" charset="0"/>
              </a:rPr>
              <a:t>Observational databases differ in both purpose and design. Electronic Medical Records (EMR) are aimed at supporting clinical practice at the point of care, while administrative claims data are built for the insurance reimbursement processes. Each has been collected for a different purpose, resulting in different logical organizations and physical formats, and the terminologies used to describe the medicinal products and clinical conditions vary from source to source.</a:t>
            </a:r>
          </a:p>
          <a:p>
            <a:pPr fontAlgn="base"/>
            <a:endParaRPr lang="en-US" sz="1867" dirty="0">
              <a:solidFill>
                <a:srgbClr val="555555"/>
              </a:solidFill>
              <a:latin typeface="Arial" panose="020B0604020202020204" pitchFamily="34" charset="0"/>
            </a:endParaRPr>
          </a:p>
          <a:p>
            <a:pPr fontAlgn="base"/>
            <a:r>
              <a:rPr lang="en-US" sz="1867" b="1" i="1" dirty="0">
                <a:solidFill>
                  <a:srgbClr val="555555"/>
                </a:solidFill>
                <a:latin typeface="inherit"/>
              </a:rPr>
              <a:t>Why use the OMOP CDM?</a:t>
            </a:r>
          </a:p>
          <a:p>
            <a:pPr fontAlgn="base"/>
            <a:r>
              <a:rPr lang="en-US" sz="1867" dirty="0">
                <a:solidFill>
                  <a:srgbClr val="555555"/>
                </a:solidFill>
                <a:latin typeface="Arial" panose="020B0604020202020204" pitchFamily="34" charset="0"/>
              </a:rPr>
              <a:t>Once a database has been converted to the OMOP CDM, evidence can be generated using standardized analytics tools. OHDSI is currently developing Open Source tools for data quality and characterization, medical product safety surveillance, comparative effectiveness, quality of care, and patient-level predictive modeling.</a:t>
            </a:r>
          </a:p>
          <a:p>
            <a:pPr fontAlgn="base"/>
            <a:endParaRPr lang="en-US" sz="1867" dirty="0">
              <a:solidFill>
                <a:srgbClr val="555555"/>
              </a:solidFill>
              <a:latin typeface="Arial" panose="020B0604020202020204" pitchFamily="34" charset="0"/>
            </a:endParaRPr>
          </a:p>
        </p:txBody>
      </p:sp>
      <p:sp>
        <p:nvSpPr>
          <p:cNvPr id="8" name="Rectangle 7">
            <a:extLst>
              <a:ext uri="{FF2B5EF4-FFF2-40B4-BE49-F238E27FC236}">
                <a16:creationId xmlns:a16="http://schemas.microsoft.com/office/drawing/2014/main" id="{30F8E14E-E165-4F01-BF04-018A8BCF46E9}"/>
              </a:ext>
            </a:extLst>
          </p:cNvPr>
          <p:cNvSpPr/>
          <p:nvPr/>
        </p:nvSpPr>
        <p:spPr>
          <a:xfrm>
            <a:off x="9000349" y="6570742"/>
            <a:ext cx="3172663" cy="256545"/>
          </a:xfrm>
          <a:prstGeom prst="rect">
            <a:avLst/>
          </a:prstGeom>
        </p:spPr>
        <p:txBody>
          <a:bodyPr wrap="none">
            <a:spAutoFit/>
          </a:bodyPr>
          <a:lstStyle/>
          <a:p>
            <a:r>
              <a:rPr lang="en-US" sz="1067" dirty="0"/>
              <a:t>source: </a:t>
            </a:r>
            <a:r>
              <a:rPr lang="en-US" sz="1067" u="sng" dirty="0">
                <a:solidFill>
                  <a:srgbClr val="0070C0"/>
                </a:solidFill>
              </a:rPr>
              <a:t>https://www.ohdsi.org/data-standardization/</a:t>
            </a:r>
          </a:p>
        </p:txBody>
      </p:sp>
      <p:sp>
        <p:nvSpPr>
          <p:cNvPr id="5" name="Title 1">
            <a:extLst>
              <a:ext uri="{FF2B5EF4-FFF2-40B4-BE49-F238E27FC236}">
                <a16:creationId xmlns:a16="http://schemas.microsoft.com/office/drawing/2014/main" id="{FC893FFD-D66D-44EE-8F28-DA17756B6DE1}"/>
              </a:ext>
            </a:extLst>
          </p:cNvPr>
          <p:cNvSpPr txBox="1">
            <a:spLocks/>
          </p:cNvSpPr>
          <p:nvPr/>
        </p:nvSpPr>
        <p:spPr>
          <a:xfrm>
            <a:off x="2133599"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CDM: What is it and why have one?</a:t>
            </a:r>
          </a:p>
        </p:txBody>
      </p:sp>
      <p:pic>
        <p:nvPicPr>
          <p:cNvPr id="6" name="Picture 5">
            <a:extLst>
              <a:ext uri="{FF2B5EF4-FFF2-40B4-BE49-F238E27FC236}">
                <a16:creationId xmlns:a16="http://schemas.microsoft.com/office/drawing/2014/main" id="{85E6730A-1708-4856-8564-AA16F17544C7}"/>
              </a:ext>
            </a:extLst>
          </p:cNvPr>
          <p:cNvPicPr>
            <a:picLocks noChangeAspect="1"/>
          </p:cNvPicPr>
          <p:nvPr/>
        </p:nvPicPr>
        <p:blipFill>
          <a:blip r:embed="rId3"/>
          <a:stretch>
            <a:fillRect/>
          </a:stretch>
        </p:blipFill>
        <p:spPr>
          <a:xfrm>
            <a:off x="6485" y="1"/>
            <a:ext cx="1335932" cy="1249058"/>
          </a:xfrm>
          <a:prstGeom prst="rect">
            <a:avLst/>
          </a:prstGeom>
        </p:spPr>
      </p:pic>
    </p:spTree>
    <p:extLst>
      <p:ext uri="{BB962C8B-B14F-4D97-AF65-F5344CB8AC3E}">
        <p14:creationId xmlns:p14="http://schemas.microsoft.com/office/powerpoint/2010/main" val="405930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755047-FD55-452D-85CF-427E5F648EEB}"/>
              </a:ext>
            </a:extLst>
          </p:cNvPr>
          <p:cNvSpPr/>
          <p:nvPr/>
        </p:nvSpPr>
        <p:spPr>
          <a:xfrm>
            <a:off x="786581" y="1874685"/>
            <a:ext cx="1442065"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VistA</a:t>
            </a:r>
          </a:p>
        </p:txBody>
      </p:sp>
      <p:sp>
        <p:nvSpPr>
          <p:cNvPr id="8" name="Rectangle 7">
            <a:extLst>
              <a:ext uri="{FF2B5EF4-FFF2-40B4-BE49-F238E27FC236}">
                <a16:creationId xmlns:a16="http://schemas.microsoft.com/office/drawing/2014/main" id="{DFC006E7-B1C9-4858-AD4A-51502F070831}"/>
              </a:ext>
            </a:extLst>
          </p:cNvPr>
          <p:cNvSpPr/>
          <p:nvPr/>
        </p:nvSpPr>
        <p:spPr>
          <a:xfrm>
            <a:off x="786580" y="2890685"/>
            <a:ext cx="1442065"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Cerner</a:t>
            </a:r>
          </a:p>
        </p:txBody>
      </p:sp>
      <p:sp>
        <p:nvSpPr>
          <p:cNvPr id="9" name="Rectangle 8">
            <a:extLst>
              <a:ext uri="{FF2B5EF4-FFF2-40B4-BE49-F238E27FC236}">
                <a16:creationId xmlns:a16="http://schemas.microsoft.com/office/drawing/2014/main" id="{7800F7A9-DD53-4500-BDAE-01A36A9907D6}"/>
              </a:ext>
            </a:extLst>
          </p:cNvPr>
          <p:cNvSpPr/>
          <p:nvPr/>
        </p:nvSpPr>
        <p:spPr>
          <a:xfrm>
            <a:off x="786581" y="4049100"/>
            <a:ext cx="1442065"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AHLTA / CHCS</a:t>
            </a:r>
          </a:p>
        </p:txBody>
      </p:sp>
      <p:sp>
        <p:nvSpPr>
          <p:cNvPr id="10" name="Rectangle 9">
            <a:extLst>
              <a:ext uri="{FF2B5EF4-FFF2-40B4-BE49-F238E27FC236}">
                <a16:creationId xmlns:a16="http://schemas.microsoft.com/office/drawing/2014/main" id="{EC19C3EF-2E4E-44ED-8F91-9B0FF9B68794}"/>
              </a:ext>
            </a:extLst>
          </p:cNvPr>
          <p:cNvSpPr/>
          <p:nvPr/>
        </p:nvSpPr>
        <p:spPr>
          <a:xfrm>
            <a:off x="786578" y="5223596"/>
            <a:ext cx="1442065"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Medicare Claims</a:t>
            </a:r>
          </a:p>
        </p:txBody>
      </p:sp>
      <p:sp>
        <p:nvSpPr>
          <p:cNvPr id="11" name="Rectangle 10">
            <a:extLst>
              <a:ext uri="{FF2B5EF4-FFF2-40B4-BE49-F238E27FC236}">
                <a16:creationId xmlns:a16="http://schemas.microsoft.com/office/drawing/2014/main" id="{3F28A19F-82E7-44D7-8D7D-79E86B85C989}"/>
              </a:ext>
            </a:extLst>
          </p:cNvPr>
          <p:cNvSpPr/>
          <p:nvPr/>
        </p:nvSpPr>
        <p:spPr>
          <a:xfrm>
            <a:off x="3415072" y="1874685"/>
            <a:ext cx="1723921"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CDW</a:t>
            </a:r>
          </a:p>
        </p:txBody>
      </p:sp>
      <p:sp>
        <p:nvSpPr>
          <p:cNvPr id="12" name="Rectangle 11">
            <a:extLst>
              <a:ext uri="{FF2B5EF4-FFF2-40B4-BE49-F238E27FC236}">
                <a16:creationId xmlns:a16="http://schemas.microsoft.com/office/drawing/2014/main" id="{5C9901EB-C693-4D2D-9F7F-E3D7E06CE2DC}"/>
              </a:ext>
            </a:extLst>
          </p:cNvPr>
          <p:cNvSpPr/>
          <p:nvPr/>
        </p:nvSpPr>
        <p:spPr>
          <a:xfrm>
            <a:off x="3415066" y="2896344"/>
            <a:ext cx="1723927"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t>HealthEDW</a:t>
            </a:r>
            <a:endParaRPr lang="en-US" sz="2400" dirty="0"/>
          </a:p>
        </p:txBody>
      </p:sp>
      <p:sp>
        <p:nvSpPr>
          <p:cNvPr id="13" name="Rectangle 12">
            <a:extLst>
              <a:ext uri="{FF2B5EF4-FFF2-40B4-BE49-F238E27FC236}">
                <a16:creationId xmlns:a16="http://schemas.microsoft.com/office/drawing/2014/main" id="{FCC4A0A3-8447-4F80-9AD8-E9E279FABCFB}"/>
              </a:ext>
            </a:extLst>
          </p:cNvPr>
          <p:cNvSpPr/>
          <p:nvPr/>
        </p:nvSpPr>
        <p:spPr>
          <a:xfrm>
            <a:off x="3415072" y="4049100"/>
            <a:ext cx="1723921"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MDR</a:t>
            </a:r>
          </a:p>
        </p:txBody>
      </p:sp>
      <p:sp>
        <p:nvSpPr>
          <p:cNvPr id="14" name="Rectangle 13">
            <a:extLst>
              <a:ext uri="{FF2B5EF4-FFF2-40B4-BE49-F238E27FC236}">
                <a16:creationId xmlns:a16="http://schemas.microsoft.com/office/drawing/2014/main" id="{A63088EE-8C02-403D-B99C-9A36E09CE53F}"/>
              </a:ext>
            </a:extLst>
          </p:cNvPr>
          <p:cNvSpPr/>
          <p:nvPr/>
        </p:nvSpPr>
        <p:spPr>
          <a:xfrm>
            <a:off x="3415069" y="5223596"/>
            <a:ext cx="1723924"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CMS Data Repository</a:t>
            </a:r>
          </a:p>
        </p:txBody>
      </p:sp>
      <p:sp>
        <p:nvSpPr>
          <p:cNvPr id="15" name="Rectangle 14">
            <a:extLst>
              <a:ext uri="{FF2B5EF4-FFF2-40B4-BE49-F238E27FC236}">
                <a16:creationId xmlns:a16="http://schemas.microsoft.com/office/drawing/2014/main" id="{2F12D1E8-0FB6-4E4C-8EEC-522551076C5A}"/>
              </a:ext>
            </a:extLst>
          </p:cNvPr>
          <p:cNvSpPr/>
          <p:nvPr/>
        </p:nvSpPr>
        <p:spPr>
          <a:xfrm>
            <a:off x="6358192" y="1874685"/>
            <a:ext cx="1442065"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OMOP</a:t>
            </a:r>
          </a:p>
        </p:txBody>
      </p:sp>
      <p:sp>
        <p:nvSpPr>
          <p:cNvPr id="16" name="Rectangle 15">
            <a:extLst>
              <a:ext uri="{FF2B5EF4-FFF2-40B4-BE49-F238E27FC236}">
                <a16:creationId xmlns:a16="http://schemas.microsoft.com/office/drawing/2014/main" id="{43B68FE9-D0F3-46D5-953D-8CCD7C1622C4}"/>
              </a:ext>
            </a:extLst>
          </p:cNvPr>
          <p:cNvSpPr/>
          <p:nvPr/>
        </p:nvSpPr>
        <p:spPr>
          <a:xfrm>
            <a:off x="6358190" y="2890685"/>
            <a:ext cx="1442065"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OMOP</a:t>
            </a:r>
          </a:p>
        </p:txBody>
      </p:sp>
      <p:sp>
        <p:nvSpPr>
          <p:cNvPr id="17" name="Rectangle 16">
            <a:extLst>
              <a:ext uri="{FF2B5EF4-FFF2-40B4-BE49-F238E27FC236}">
                <a16:creationId xmlns:a16="http://schemas.microsoft.com/office/drawing/2014/main" id="{16FC0822-E8E3-4BC0-BA38-F85EB24FBDDF}"/>
              </a:ext>
            </a:extLst>
          </p:cNvPr>
          <p:cNvSpPr/>
          <p:nvPr/>
        </p:nvSpPr>
        <p:spPr>
          <a:xfrm>
            <a:off x="6358192" y="4049100"/>
            <a:ext cx="1442065"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OMOP</a:t>
            </a:r>
          </a:p>
        </p:txBody>
      </p:sp>
      <p:sp>
        <p:nvSpPr>
          <p:cNvPr id="18" name="Rectangle 17">
            <a:extLst>
              <a:ext uri="{FF2B5EF4-FFF2-40B4-BE49-F238E27FC236}">
                <a16:creationId xmlns:a16="http://schemas.microsoft.com/office/drawing/2014/main" id="{62FAF1D5-6D25-46B8-BEDB-B5B55A4B9FF1}"/>
              </a:ext>
            </a:extLst>
          </p:cNvPr>
          <p:cNvSpPr/>
          <p:nvPr/>
        </p:nvSpPr>
        <p:spPr>
          <a:xfrm>
            <a:off x="6358189" y="5223596"/>
            <a:ext cx="1442065" cy="81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OMOP</a:t>
            </a:r>
          </a:p>
        </p:txBody>
      </p:sp>
      <p:cxnSp>
        <p:nvCxnSpPr>
          <p:cNvPr id="19" name="Straight Arrow Connector 18">
            <a:extLst>
              <a:ext uri="{FF2B5EF4-FFF2-40B4-BE49-F238E27FC236}">
                <a16:creationId xmlns:a16="http://schemas.microsoft.com/office/drawing/2014/main" id="{61297D06-C3E0-47A9-84B3-1D57DE56CBD7}"/>
              </a:ext>
            </a:extLst>
          </p:cNvPr>
          <p:cNvCxnSpPr>
            <a:stCxn id="4" idx="3"/>
            <a:endCxn id="11" idx="1"/>
          </p:cNvCxnSpPr>
          <p:nvPr/>
        </p:nvCxnSpPr>
        <p:spPr>
          <a:xfrm>
            <a:off x="2228646" y="2281085"/>
            <a:ext cx="11864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3F9A76F-9810-4070-8935-F35C9DA0F1B0}"/>
              </a:ext>
            </a:extLst>
          </p:cNvPr>
          <p:cNvCxnSpPr>
            <a:cxnSpLocks/>
            <a:stCxn id="8" idx="3"/>
            <a:endCxn id="12" idx="1"/>
          </p:cNvCxnSpPr>
          <p:nvPr/>
        </p:nvCxnSpPr>
        <p:spPr>
          <a:xfrm>
            <a:off x="2228644" y="3297085"/>
            <a:ext cx="1186421" cy="56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39607EE-06CF-46E0-B81A-1DF87DADD0DE}"/>
              </a:ext>
            </a:extLst>
          </p:cNvPr>
          <p:cNvCxnSpPr>
            <a:cxnSpLocks/>
            <a:stCxn id="9" idx="3"/>
            <a:endCxn id="13" idx="1"/>
          </p:cNvCxnSpPr>
          <p:nvPr/>
        </p:nvCxnSpPr>
        <p:spPr>
          <a:xfrm>
            <a:off x="2228646" y="4455500"/>
            <a:ext cx="11864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2F70524-3C38-404F-8FF9-F63285F7D617}"/>
              </a:ext>
            </a:extLst>
          </p:cNvPr>
          <p:cNvCxnSpPr>
            <a:cxnSpLocks/>
            <a:stCxn id="10" idx="3"/>
            <a:endCxn id="14" idx="1"/>
          </p:cNvCxnSpPr>
          <p:nvPr/>
        </p:nvCxnSpPr>
        <p:spPr>
          <a:xfrm>
            <a:off x="2228644" y="5629996"/>
            <a:ext cx="11864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C99C06B-D1DD-417C-AD16-595173F83F24}"/>
              </a:ext>
            </a:extLst>
          </p:cNvPr>
          <p:cNvCxnSpPr>
            <a:cxnSpLocks/>
            <a:stCxn id="11" idx="3"/>
            <a:endCxn id="15" idx="1"/>
          </p:cNvCxnSpPr>
          <p:nvPr/>
        </p:nvCxnSpPr>
        <p:spPr>
          <a:xfrm>
            <a:off x="5138993" y="2281085"/>
            <a:ext cx="1219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65B9868-2698-4BEA-BBEE-65401F1CCBCC}"/>
              </a:ext>
            </a:extLst>
          </p:cNvPr>
          <p:cNvCxnSpPr>
            <a:cxnSpLocks/>
            <a:stCxn id="12" idx="3"/>
            <a:endCxn id="16" idx="1"/>
          </p:cNvCxnSpPr>
          <p:nvPr/>
        </p:nvCxnSpPr>
        <p:spPr>
          <a:xfrm flipV="1">
            <a:off x="5138992" y="3297085"/>
            <a:ext cx="1219197" cy="56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D20FF7AA-72FB-41F9-9A8D-AF072B5525B7}"/>
              </a:ext>
            </a:extLst>
          </p:cNvPr>
          <p:cNvCxnSpPr>
            <a:cxnSpLocks/>
            <a:stCxn id="13" idx="3"/>
            <a:endCxn id="17" idx="1"/>
          </p:cNvCxnSpPr>
          <p:nvPr/>
        </p:nvCxnSpPr>
        <p:spPr>
          <a:xfrm>
            <a:off x="5138993" y="4455500"/>
            <a:ext cx="1219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461EC01-225A-4501-94A0-9F75ADF9F722}"/>
              </a:ext>
            </a:extLst>
          </p:cNvPr>
          <p:cNvCxnSpPr>
            <a:cxnSpLocks/>
            <a:stCxn id="14" idx="3"/>
            <a:endCxn id="18" idx="1"/>
          </p:cNvCxnSpPr>
          <p:nvPr/>
        </p:nvCxnSpPr>
        <p:spPr>
          <a:xfrm>
            <a:off x="5138993" y="5629996"/>
            <a:ext cx="12191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8F4B20C-8195-465D-B944-A2DBAFC365A1}"/>
              </a:ext>
            </a:extLst>
          </p:cNvPr>
          <p:cNvSpPr/>
          <p:nvPr/>
        </p:nvSpPr>
        <p:spPr>
          <a:xfrm>
            <a:off x="9268538" y="3361738"/>
            <a:ext cx="2202431" cy="1093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Query using the same SQL code</a:t>
            </a:r>
          </a:p>
        </p:txBody>
      </p:sp>
      <p:cxnSp>
        <p:nvCxnSpPr>
          <p:cNvPr id="43" name="Straight Arrow Connector 42">
            <a:extLst>
              <a:ext uri="{FF2B5EF4-FFF2-40B4-BE49-F238E27FC236}">
                <a16:creationId xmlns:a16="http://schemas.microsoft.com/office/drawing/2014/main" id="{A7F67DE4-6278-4E49-9160-4A1BE7CF4022}"/>
              </a:ext>
            </a:extLst>
          </p:cNvPr>
          <p:cNvCxnSpPr>
            <a:stCxn id="16" idx="3"/>
            <a:endCxn id="41" idx="1"/>
          </p:cNvCxnSpPr>
          <p:nvPr/>
        </p:nvCxnSpPr>
        <p:spPr>
          <a:xfrm>
            <a:off x="7800255" y="3297086"/>
            <a:ext cx="1468283" cy="611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476B814D-14A4-4E4F-A4F4-7401AD3F3E44}"/>
              </a:ext>
            </a:extLst>
          </p:cNvPr>
          <p:cNvCxnSpPr>
            <a:cxnSpLocks/>
            <a:stCxn id="15" idx="3"/>
          </p:cNvCxnSpPr>
          <p:nvPr/>
        </p:nvCxnSpPr>
        <p:spPr>
          <a:xfrm>
            <a:off x="7800257" y="2281085"/>
            <a:ext cx="1468281" cy="14280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1520FF32-A647-47C3-B5F1-0FA6D0457E6A}"/>
              </a:ext>
            </a:extLst>
          </p:cNvPr>
          <p:cNvCxnSpPr>
            <a:cxnSpLocks/>
            <a:stCxn id="17" idx="3"/>
          </p:cNvCxnSpPr>
          <p:nvPr/>
        </p:nvCxnSpPr>
        <p:spPr>
          <a:xfrm flipV="1">
            <a:off x="7800257" y="4111820"/>
            <a:ext cx="1468281" cy="343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E5B2D897-39AB-42CA-AD9A-732E871DBCF2}"/>
              </a:ext>
            </a:extLst>
          </p:cNvPr>
          <p:cNvCxnSpPr>
            <a:cxnSpLocks/>
            <a:stCxn id="18" idx="3"/>
          </p:cNvCxnSpPr>
          <p:nvPr/>
        </p:nvCxnSpPr>
        <p:spPr>
          <a:xfrm flipV="1">
            <a:off x="7800254" y="4315020"/>
            <a:ext cx="1468284" cy="13149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itle 1">
            <a:extLst>
              <a:ext uri="{FF2B5EF4-FFF2-40B4-BE49-F238E27FC236}">
                <a16:creationId xmlns:a16="http://schemas.microsoft.com/office/drawing/2014/main" id="{84E6DAF3-3096-4C6C-A588-B5B38263E88D}"/>
              </a:ext>
            </a:extLst>
          </p:cNvPr>
          <p:cNvSpPr txBox="1">
            <a:spLocks/>
          </p:cNvSpPr>
          <p:nvPr/>
        </p:nvSpPr>
        <p:spPr>
          <a:xfrm>
            <a:off x="1738010" y="-11010"/>
            <a:ext cx="10453990"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Mapping any data source to the OMOP model</a:t>
            </a:r>
          </a:p>
        </p:txBody>
      </p:sp>
      <p:pic>
        <p:nvPicPr>
          <p:cNvPr id="30" name="Picture 29">
            <a:extLst>
              <a:ext uri="{FF2B5EF4-FFF2-40B4-BE49-F238E27FC236}">
                <a16:creationId xmlns:a16="http://schemas.microsoft.com/office/drawing/2014/main" id="{27DEE1E8-6E5B-4B88-B356-09640A09D53A}"/>
              </a:ext>
            </a:extLst>
          </p:cNvPr>
          <p:cNvPicPr>
            <a:picLocks noChangeAspect="1"/>
          </p:cNvPicPr>
          <p:nvPr/>
        </p:nvPicPr>
        <p:blipFill>
          <a:blip r:embed="rId3"/>
          <a:stretch>
            <a:fillRect/>
          </a:stretch>
        </p:blipFill>
        <p:spPr>
          <a:xfrm>
            <a:off x="0" y="1"/>
            <a:ext cx="1335932" cy="1249058"/>
          </a:xfrm>
          <a:prstGeom prst="rect">
            <a:avLst/>
          </a:prstGeom>
        </p:spPr>
      </p:pic>
    </p:spTree>
    <p:extLst>
      <p:ext uri="{BB962C8B-B14F-4D97-AF65-F5344CB8AC3E}">
        <p14:creationId xmlns:p14="http://schemas.microsoft.com/office/powerpoint/2010/main" val="227580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9067993-A540-410F-85A6-C5B916704862}"/>
              </a:ext>
            </a:extLst>
          </p:cNvPr>
          <p:cNvGraphicFramePr>
            <a:graphicFrameLocks noGrp="1"/>
          </p:cNvGraphicFramePr>
          <p:nvPr>
            <p:extLst>
              <p:ext uri="{D42A27DB-BD31-4B8C-83A1-F6EECF244321}">
                <p14:modId xmlns:p14="http://schemas.microsoft.com/office/powerpoint/2010/main" val="1633963742"/>
              </p:ext>
            </p:extLst>
          </p:nvPr>
        </p:nvGraphicFramePr>
        <p:xfrm>
          <a:off x="635540" y="1569393"/>
          <a:ext cx="10960453" cy="4570327"/>
        </p:xfrm>
        <a:graphic>
          <a:graphicData uri="http://schemas.openxmlformats.org/drawingml/2006/table">
            <a:tbl>
              <a:tblPr firstRow="1" bandRow="1">
                <a:tableStyleId>{5C22544A-7EE6-4342-B048-85BDC9FD1C3A}</a:tableStyleId>
              </a:tblPr>
              <a:tblGrid>
                <a:gridCol w="2097876">
                  <a:extLst>
                    <a:ext uri="{9D8B030D-6E8A-4147-A177-3AD203B41FA5}">
                      <a16:colId xmlns:a16="http://schemas.microsoft.com/office/drawing/2014/main" val="3977472933"/>
                    </a:ext>
                  </a:extLst>
                </a:gridCol>
                <a:gridCol w="2298868">
                  <a:extLst>
                    <a:ext uri="{9D8B030D-6E8A-4147-A177-3AD203B41FA5}">
                      <a16:colId xmlns:a16="http://schemas.microsoft.com/office/drawing/2014/main" val="2446407188"/>
                    </a:ext>
                  </a:extLst>
                </a:gridCol>
                <a:gridCol w="6563709">
                  <a:extLst>
                    <a:ext uri="{9D8B030D-6E8A-4147-A177-3AD203B41FA5}">
                      <a16:colId xmlns:a16="http://schemas.microsoft.com/office/drawing/2014/main" val="1651598904"/>
                    </a:ext>
                  </a:extLst>
                </a:gridCol>
              </a:tblGrid>
              <a:tr h="306106">
                <a:tc>
                  <a:txBody>
                    <a:bodyPr/>
                    <a:lstStyle/>
                    <a:p>
                      <a:pPr marL="274320" lvl="0" algn="l" fontAlgn="b"/>
                      <a:r>
                        <a:rPr lang="en-US" sz="1900" b="0" i="0" u="none" strike="noStrike" dirty="0">
                          <a:solidFill>
                            <a:schemeClr val="bg1"/>
                          </a:solidFill>
                          <a:effectLst/>
                          <a:latin typeface="Calibri" panose="020F0502020204030204" pitchFamily="34" charset="0"/>
                        </a:rPr>
                        <a:t>Table</a:t>
                      </a:r>
                    </a:p>
                  </a:txBody>
                  <a:tcPr marL="7257" marR="7257" marT="7257" marB="0" anchor="b"/>
                </a:tc>
                <a:tc>
                  <a:txBody>
                    <a:bodyPr/>
                    <a:lstStyle/>
                    <a:p>
                      <a:pPr marL="182880" lvl="0" algn="l" fontAlgn="b"/>
                      <a:r>
                        <a:rPr lang="en-US" sz="1900" b="0" i="0" u="none" strike="noStrike" dirty="0">
                          <a:solidFill>
                            <a:schemeClr val="bg1"/>
                          </a:solidFill>
                          <a:effectLst/>
                          <a:latin typeface="Calibri" panose="020F0502020204030204" pitchFamily="34" charset="0"/>
                        </a:rPr>
                        <a:t>Field Name</a:t>
                      </a:r>
                    </a:p>
                  </a:txBody>
                  <a:tcPr marL="7257" marR="7257" marT="7257" marB="0" anchor="b"/>
                </a:tc>
                <a:tc>
                  <a:txBody>
                    <a:bodyPr/>
                    <a:lstStyle/>
                    <a:p>
                      <a:pPr algn="l" fontAlgn="b"/>
                      <a:r>
                        <a:rPr lang="en-US" sz="1900" b="0" i="0" u="none" strike="noStrike" dirty="0">
                          <a:solidFill>
                            <a:schemeClr val="bg1"/>
                          </a:solidFill>
                          <a:effectLst/>
                          <a:latin typeface="Calibri" panose="020F0502020204030204" pitchFamily="34" charset="0"/>
                        </a:rPr>
                        <a:t>Definition</a:t>
                      </a:r>
                      <a:endParaRPr lang="en-US" sz="1200" b="0" i="0" u="none" strike="noStrike" dirty="0">
                        <a:solidFill>
                          <a:schemeClr val="bg1"/>
                        </a:solidFill>
                        <a:effectLst/>
                        <a:latin typeface="Calibri" panose="020F0502020204030204" pitchFamily="34" charset="0"/>
                      </a:endParaRPr>
                    </a:p>
                  </a:txBody>
                  <a:tcPr marL="7257" marR="7257" marT="7257" marB="0" anchor="b"/>
                </a:tc>
                <a:extLst>
                  <a:ext uri="{0D108BD9-81ED-4DB2-BD59-A6C34878D82A}">
                    <a16:rowId xmlns:a16="http://schemas.microsoft.com/office/drawing/2014/main" val="1807540676"/>
                  </a:ext>
                </a:extLst>
              </a:tr>
              <a:tr h="306106">
                <a:tc>
                  <a:txBody>
                    <a:bodyPr/>
                    <a:lstStyle/>
                    <a:p>
                      <a:pPr marL="274320" lvl="0" algn="l" fontAlgn="b"/>
                      <a:r>
                        <a:rPr lang="en-US" sz="1900" b="0" i="0" u="none" strike="noStrike" dirty="0">
                          <a:solidFill>
                            <a:srgbClr val="000000"/>
                          </a:solidFill>
                          <a:effectLst/>
                          <a:latin typeface="Calibri" panose="020F0502020204030204" pitchFamily="34" charset="0"/>
                        </a:rPr>
                        <a:t>DEERS</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person_id</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a:solidFill>
                            <a:srgbClr val="000000"/>
                          </a:solidFill>
                          <a:effectLst/>
                          <a:latin typeface="Calibri" panose="020F0502020204030204" pitchFamily="34" charset="0"/>
                        </a:rPr>
                        <a:t>DEERS Person ID of the beneficiary (EDIPN)</a:t>
                      </a:r>
                    </a:p>
                  </a:txBody>
                  <a:tcPr marL="7257" marR="7257" marT="7257" marB="0" anchor="ctr"/>
                </a:tc>
                <a:extLst>
                  <a:ext uri="{0D108BD9-81ED-4DB2-BD59-A6C34878D82A}">
                    <a16:rowId xmlns:a16="http://schemas.microsoft.com/office/drawing/2014/main" val="111729918"/>
                  </a:ext>
                </a:extLst>
              </a:tr>
              <a:tr h="306106">
                <a:tc>
                  <a:txBody>
                    <a:bodyPr/>
                    <a:lstStyle/>
                    <a:p>
                      <a:pPr marL="274320" lvl="0" algn="l" fontAlgn="b"/>
                      <a:r>
                        <a:rPr lang="en-US" sz="1900" b="0" i="0" u="none" strike="noStrike" dirty="0">
                          <a:solidFill>
                            <a:srgbClr val="000000"/>
                          </a:solidFill>
                          <a:effectLst/>
                          <a:latin typeface="Calibri" panose="020F0502020204030204" pitchFamily="34" charset="0"/>
                        </a:rPr>
                        <a:t>SIDR</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Patient_Unique_ID</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a:solidFill>
                            <a:srgbClr val="000000"/>
                          </a:solidFill>
                          <a:effectLst/>
                          <a:latin typeface="Calibri" panose="020F0502020204030204" pitchFamily="34" charset="0"/>
                        </a:rPr>
                        <a:t>EDIPN of the beneficiary</a:t>
                      </a:r>
                    </a:p>
                  </a:txBody>
                  <a:tcPr marL="7257" marR="7257" marT="7257" marB="0" anchor="ctr"/>
                </a:tc>
                <a:extLst>
                  <a:ext uri="{0D108BD9-81ED-4DB2-BD59-A6C34878D82A}">
                    <a16:rowId xmlns:a16="http://schemas.microsoft.com/office/drawing/2014/main" val="3509413237"/>
                  </a:ext>
                </a:extLst>
              </a:tr>
              <a:tr h="519799">
                <a:tc>
                  <a:txBody>
                    <a:bodyPr/>
                    <a:lstStyle/>
                    <a:p>
                      <a:pPr marL="274320" lvl="0" algn="l" fontAlgn="b"/>
                      <a:r>
                        <a:rPr lang="en-US" sz="1900" b="0" i="0" u="none" strike="noStrike" dirty="0">
                          <a:solidFill>
                            <a:srgbClr val="000000"/>
                          </a:solidFill>
                          <a:effectLst/>
                          <a:latin typeface="Calibri" panose="020F0502020204030204" pitchFamily="34" charset="0"/>
                        </a:rPr>
                        <a:t>CAPER</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PersonID</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dirty="0">
                          <a:solidFill>
                            <a:srgbClr val="000000"/>
                          </a:solidFill>
                          <a:effectLst/>
                          <a:latin typeface="Calibri" panose="020F0502020204030204" pitchFamily="34" charset="0"/>
                        </a:rPr>
                        <a:t>Unique patient identifier supplied by the Defense Manpower Data Center (DMDC). The Electronic Data Interchange Person Number (EDI_PN).</a:t>
                      </a:r>
                    </a:p>
                  </a:txBody>
                  <a:tcPr marL="7257" marR="7257" marT="7257" marB="0" anchor="ctr"/>
                </a:tc>
                <a:extLst>
                  <a:ext uri="{0D108BD9-81ED-4DB2-BD59-A6C34878D82A}">
                    <a16:rowId xmlns:a16="http://schemas.microsoft.com/office/drawing/2014/main" val="330410432"/>
                  </a:ext>
                </a:extLst>
              </a:tr>
              <a:tr h="348388">
                <a:tc>
                  <a:txBody>
                    <a:bodyPr/>
                    <a:lstStyle/>
                    <a:p>
                      <a:pPr marL="274320" lvl="0" algn="l" fontAlgn="b"/>
                      <a:r>
                        <a:rPr lang="en-US" sz="1900" b="0" i="0" u="none" strike="noStrike" dirty="0">
                          <a:solidFill>
                            <a:srgbClr val="000000"/>
                          </a:solidFill>
                          <a:effectLst/>
                          <a:latin typeface="Calibri" panose="020F0502020204030204" pitchFamily="34" charset="0"/>
                        </a:rPr>
                        <a:t>TEDI</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personid</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a:solidFill>
                            <a:srgbClr val="000000"/>
                          </a:solidFill>
                          <a:effectLst/>
                          <a:latin typeface="Calibri" panose="020F0502020204030204" pitchFamily="34" charset="0"/>
                        </a:rPr>
                        <a:t>DEERS Electronic Data Interchange Person ID (EDIPN)</a:t>
                      </a:r>
                    </a:p>
                  </a:txBody>
                  <a:tcPr marL="7257" marR="7257" marT="7257" marB="0" anchor="ctr"/>
                </a:tc>
                <a:extLst>
                  <a:ext uri="{0D108BD9-81ED-4DB2-BD59-A6C34878D82A}">
                    <a16:rowId xmlns:a16="http://schemas.microsoft.com/office/drawing/2014/main" val="2444905223"/>
                  </a:ext>
                </a:extLst>
              </a:tr>
              <a:tr h="348388">
                <a:tc>
                  <a:txBody>
                    <a:bodyPr/>
                    <a:lstStyle/>
                    <a:p>
                      <a:pPr marL="274320" lvl="0" algn="l" fontAlgn="b"/>
                      <a:r>
                        <a:rPr lang="en-US" sz="1900" b="0" i="0" u="none" strike="noStrike" dirty="0">
                          <a:solidFill>
                            <a:srgbClr val="000000"/>
                          </a:solidFill>
                          <a:effectLst/>
                          <a:latin typeface="Calibri" panose="020F0502020204030204" pitchFamily="34" charset="0"/>
                        </a:rPr>
                        <a:t>TEDNI</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PersonID</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a:solidFill>
                            <a:srgbClr val="000000"/>
                          </a:solidFill>
                          <a:effectLst/>
                          <a:latin typeface="Calibri" panose="020F0502020204030204" pitchFamily="34" charset="0"/>
                        </a:rPr>
                        <a:t>DEERS Electronic Data Interchange Person ID (EDIPN)</a:t>
                      </a:r>
                    </a:p>
                  </a:txBody>
                  <a:tcPr marL="7257" marR="7257" marT="7257" marB="0" anchor="ctr"/>
                </a:tc>
                <a:extLst>
                  <a:ext uri="{0D108BD9-81ED-4DB2-BD59-A6C34878D82A}">
                    <a16:rowId xmlns:a16="http://schemas.microsoft.com/office/drawing/2014/main" val="3176428074"/>
                  </a:ext>
                </a:extLst>
              </a:tr>
              <a:tr h="691211">
                <a:tc>
                  <a:txBody>
                    <a:bodyPr/>
                    <a:lstStyle/>
                    <a:p>
                      <a:pPr marL="274320" lvl="0" algn="l" fontAlgn="b"/>
                      <a:r>
                        <a:rPr lang="en-US" sz="1900" b="0" i="0" u="none" strike="noStrike" dirty="0">
                          <a:solidFill>
                            <a:srgbClr val="000000"/>
                          </a:solidFill>
                          <a:effectLst/>
                          <a:latin typeface="Calibri" panose="020F0502020204030204" pitchFamily="34" charset="0"/>
                        </a:rPr>
                        <a:t>PDTS</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PatientIdentifier</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dirty="0">
                          <a:solidFill>
                            <a:srgbClr val="000000"/>
                          </a:solidFill>
                          <a:effectLst/>
                          <a:latin typeface="Calibri" panose="020F0502020204030204" pitchFamily="34" charset="0"/>
                        </a:rPr>
                        <a:t>A unique identifier of a person, as assigned by DEERS. This is sometimes, under HIPAA, called the Electronic Data Interchange - Patient Identifier (EDI-PN).</a:t>
                      </a:r>
                    </a:p>
                  </a:txBody>
                  <a:tcPr marL="7257" marR="7257" marT="7257" marB="0" anchor="ctr"/>
                </a:tc>
                <a:extLst>
                  <a:ext uri="{0D108BD9-81ED-4DB2-BD59-A6C34878D82A}">
                    <a16:rowId xmlns:a16="http://schemas.microsoft.com/office/drawing/2014/main" val="3138814993"/>
                  </a:ext>
                </a:extLst>
              </a:tr>
              <a:tr h="306106">
                <a:tc>
                  <a:txBody>
                    <a:bodyPr/>
                    <a:lstStyle/>
                    <a:p>
                      <a:pPr marL="274320" lvl="0" algn="l" fontAlgn="b"/>
                      <a:r>
                        <a:rPr lang="en-US" sz="1900" b="0" i="0" u="none" strike="noStrike" dirty="0" err="1">
                          <a:solidFill>
                            <a:srgbClr val="000000"/>
                          </a:solidFill>
                          <a:effectLst/>
                          <a:latin typeface="Calibri" panose="020F0502020204030204" pitchFamily="34" charset="0"/>
                        </a:rPr>
                        <a:t>Anc</a:t>
                      </a:r>
                      <a:r>
                        <a:rPr lang="en-US" sz="1900" b="0" i="0" u="none" strike="noStrike" dirty="0">
                          <a:solidFill>
                            <a:srgbClr val="000000"/>
                          </a:solidFill>
                          <a:effectLst/>
                          <a:latin typeface="Calibri" panose="020F0502020204030204" pitchFamily="34" charset="0"/>
                        </a:rPr>
                        <a:t> Lab</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PersonID</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dirty="0">
                          <a:solidFill>
                            <a:srgbClr val="000000"/>
                          </a:solidFill>
                          <a:effectLst/>
                          <a:latin typeface="Calibri" panose="020F0502020204030204" pitchFamily="34" charset="0"/>
                        </a:rPr>
                        <a:t>DEERS Person ID (EDIPN)</a:t>
                      </a:r>
                    </a:p>
                  </a:txBody>
                  <a:tcPr marL="7257" marR="7257" marT="7257" marB="0" anchor="ctr"/>
                </a:tc>
                <a:extLst>
                  <a:ext uri="{0D108BD9-81ED-4DB2-BD59-A6C34878D82A}">
                    <a16:rowId xmlns:a16="http://schemas.microsoft.com/office/drawing/2014/main" val="1004471178"/>
                  </a:ext>
                </a:extLst>
              </a:tr>
              <a:tr h="306106">
                <a:tc>
                  <a:txBody>
                    <a:bodyPr/>
                    <a:lstStyle/>
                    <a:p>
                      <a:pPr marL="274320" lvl="0" algn="l" fontAlgn="b"/>
                      <a:r>
                        <a:rPr lang="en-US" sz="1900" b="0" i="0" u="none" strike="noStrike" dirty="0" err="1">
                          <a:solidFill>
                            <a:srgbClr val="000000"/>
                          </a:solidFill>
                          <a:effectLst/>
                          <a:latin typeface="Calibri" panose="020F0502020204030204" pitchFamily="34" charset="0"/>
                        </a:rPr>
                        <a:t>Anc</a:t>
                      </a:r>
                      <a:r>
                        <a:rPr lang="en-US" sz="1900" b="0" i="0" u="none" strike="noStrike" dirty="0">
                          <a:solidFill>
                            <a:srgbClr val="000000"/>
                          </a:solidFill>
                          <a:effectLst/>
                          <a:latin typeface="Calibri" panose="020F0502020204030204" pitchFamily="34" charset="0"/>
                        </a:rPr>
                        <a:t> Rad</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PersonID</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dirty="0">
                          <a:solidFill>
                            <a:srgbClr val="000000"/>
                          </a:solidFill>
                          <a:effectLst/>
                          <a:latin typeface="Calibri" panose="020F0502020204030204" pitchFamily="34" charset="0"/>
                        </a:rPr>
                        <a:t>DEERS Person ID (EDIPN)</a:t>
                      </a:r>
                    </a:p>
                  </a:txBody>
                  <a:tcPr marL="7257" marR="7257" marT="7257" marB="0" anchor="ctr"/>
                </a:tc>
                <a:extLst>
                  <a:ext uri="{0D108BD9-81ED-4DB2-BD59-A6C34878D82A}">
                    <a16:rowId xmlns:a16="http://schemas.microsoft.com/office/drawing/2014/main" val="2093774737"/>
                  </a:ext>
                </a:extLst>
              </a:tr>
              <a:tr h="306106">
                <a:tc>
                  <a:txBody>
                    <a:bodyPr/>
                    <a:lstStyle/>
                    <a:p>
                      <a:pPr marL="274320" lvl="0" algn="l" fontAlgn="b"/>
                      <a:r>
                        <a:rPr lang="en-US" sz="1900" b="0" i="0" u="none" strike="noStrike" dirty="0">
                          <a:solidFill>
                            <a:srgbClr val="000000"/>
                          </a:solidFill>
                          <a:effectLst/>
                          <a:latin typeface="Calibri" panose="020F0502020204030204" pitchFamily="34" charset="0"/>
                        </a:rPr>
                        <a:t>DESPROV</a:t>
                      </a:r>
                    </a:p>
                  </a:txBody>
                  <a:tcPr marL="7257" marR="7257" marT="7257" marB="0" anchor="ctr"/>
                </a:tc>
                <a:tc>
                  <a:txBody>
                    <a:bodyPr/>
                    <a:lstStyle/>
                    <a:p>
                      <a:pPr marL="182880" lvl="0" algn="l" fontAlgn="b"/>
                      <a:r>
                        <a:rPr lang="en-US" sz="1900" b="0" i="0" u="none" strike="noStrike" dirty="0">
                          <a:solidFill>
                            <a:srgbClr val="000000"/>
                          </a:solidFill>
                          <a:effectLst/>
                          <a:latin typeface="Calibri" panose="020F0502020204030204" pitchFamily="34" charset="0"/>
                        </a:rPr>
                        <a:t>PATID</a:t>
                      </a:r>
                    </a:p>
                  </a:txBody>
                  <a:tcPr marL="7257" marR="7257" marT="7257" marB="0" anchor="ctr"/>
                </a:tc>
                <a:tc>
                  <a:txBody>
                    <a:bodyPr/>
                    <a:lstStyle/>
                    <a:p>
                      <a:pPr algn="l" fontAlgn="b"/>
                      <a:r>
                        <a:rPr lang="en-US" sz="1200" b="0" i="0" u="none" strike="noStrike" dirty="0">
                          <a:solidFill>
                            <a:srgbClr val="000000"/>
                          </a:solidFill>
                          <a:effectLst/>
                          <a:latin typeface="Calibri" panose="020F0502020204030204" pitchFamily="34" charset="0"/>
                        </a:rPr>
                        <a:t>Identifier associated with a specific patient.</a:t>
                      </a:r>
                    </a:p>
                  </a:txBody>
                  <a:tcPr marL="7257" marR="7257" marT="7257" marB="0" anchor="ctr"/>
                </a:tc>
                <a:extLst>
                  <a:ext uri="{0D108BD9-81ED-4DB2-BD59-A6C34878D82A}">
                    <a16:rowId xmlns:a16="http://schemas.microsoft.com/office/drawing/2014/main" val="4102155246"/>
                  </a:ext>
                </a:extLst>
              </a:tr>
              <a:tr h="306106">
                <a:tc>
                  <a:txBody>
                    <a:bodyPr/>
                    <a:lstStyle/>
                    <a:p>
                      <a:pPr marL="274320" lvl="0" algn="l" fontAlgn="b"/>
                      <a:r>
                        <a:rPr lang="en-US" sz="1900" b="0" i="0" u="none" strike="noStrike" dirty="0">
                          <a:solidFill>
                            <a:srgbClr val="000000"/>
                          </a:solidFill>
                          <a:effectLst/>
                          <a:latin typeface="Calibri" panose="020F0502020204030204" pitchFamily="34" charset="0"/>
                        </a:rPr>
                        <a:t>Vitals</a:t>
                      </a:r>
                    </a:p>
                  </a:txBody>
                  <a:tcPr marL="7257" marR="7257" marT="7257" marB="0" anchor="ctr"/>
                </a:tc>
                <a:tc>
                  <a:txBody>
                    <a:bodyPr/>
                    <a:lstStyle/>
                    <a:p>
                      <a:pPr marL="182880" lvl="0" algn="l" fontAlgn="b"/>
                      <a:r>
                        <a:rPr lang="en-US" sz="1900" b="0" i="0" u="none" strike="noStrike" dirty="0">
                          <a:solidFill>
                            <a:srgbClr val="000000"/>
                          </a:solidFill>
                          <a:effectLst/>
                          <a:latin typeface="Calibri" panose="020F0502020204030204" pitchFamily="34" charset="0"/>
                        </a:rPr>
                        <a:t>EDI_PN</a:t>
                      </a:r>
                    </a:p>
                  </a:txBody>
                  <a:tcPr marL="7257" marR="7257" marT="7257" marB="0" anchor="ctr"/>
                </a:tc>
                <a:tc>
                  <a:txBody>
                    <a:bodyPr/>
                    <a:lstStyle/>
                    <a:p>
                      <a:pPr algn="l" fontAlgn="b"/>
                      <a:r>
                        <a:rPr lang="en-US" sz="1200" b="0" i="0" u="none" strike="noStrike" dirty="0">
                          <a:solidFill>
                            <a:srgbClr val="000000"/>
                          </a:solidFill>
                          <a:effectLst/>
                          <a:latin typeface="Calibri" panose="020F0502020204030204" pitchFamily="34" charset="0"/>
                        </a:rPr>
                        <a:t>Unique person identifier.</a:t>
                      </a:r>
                    </a:p>
                  </a:txBody>
                  <a:tcPr marL="7257" marR="7257" marT="7257" marB="0" anchor="ctr"/>
                </a:tc>
                <a:extLst>
                  <a:ext uri="{0D108BD9-81ED-4DB2-BD59-A6C34878D82A}">
                    <a16:rowId xmlns:a16="http://schemas.microsoft.com/office/drawing/2014/main" val="3798495527"/>
                  </a:ext>
                </a:extLst>
              </a:tr>
              <a:tr h="519799">
                <a:tc>
                  <a:txBody>
                    <a:bodyPr/>
                    <a:lstStyle/>
                    <a:p>
                      <a:pPr marL="274320" lvl="0" algn="l" fontAlgn="b"/>
                      <a:r>
                        <a:rPr lang="en-US" sz="1900" b="0" i="0" u="none" strike="noStrike" dirty="0">
                          <a:solidFill>
                            <a:srgbClr val="000000"/>
                          </a:solidFill>
                          <a:effectLst/>
                          <a:latin typeface="Calibri" panose="020F0502020204030204" pitchFamily="34" charset="0"/>
                        </a:rPr>
                        <a:t>Immunizations</a:t>
                      </a:r>
                    </a:p>
                  </a:txBody>
                  <a:tcPr marL="7257" marR="7257" marT="7257" marB="0" anchor="ctr"/>
                </a:tc>
                <a:tc>
                  <a:txBody>
                    <a:bodyPr/>
                    <a:lstStyle/>
                    <a:p>
                      <a:pPr marL="182880" lvl="0" algn="l" fontAlgn="b"/>
                      <a:r>
                        <a:rPr lang="en-US" sz="1900" b="0" i="0" u="none" strike="noStrike" dirty="0" err="1">
                          <a:solidFill>
                            <a:srgbClr val="000000"/>
                          </a:solidFill>
                          <a:effectLst/>
                          <a:latin typeface="Calibri" panose="020F0502020204030204" pitchFamily="34" charset="0"/>
                        </a:rPr>
                        <a:t>bnfcry_deers_id</a:t>
                      </a:r>
                      <a:endParaRPr lang="en-US" sz="1900" b="0" i="0" u="none" strike="noStrike" dirty="0">
                        <a:solidFill>
                          <a:srgbClr val="000000"/>
                        </a:solidFill>
                        <a:effectLst/>
                        <a:latin typeface="Calibri" panose="020F0502020204030204" pitchFamily="34" charset="0"/>
                      </a:endParaRPr>
                    </a:p>
                  </a:txBody>
                  <a:tcPr marL="7257" marR="7257" marT="7257" marB="0" anchor="ctr"/>
                </a:tc>
                <a:tc>
                  <a:txBody>
                    <a:bodyPr/>
                    <a:lstStyle/>
                    <a:p>
                      <a:pPr algn="l" fontAlgn="b"/>
                      <a:r>
                        <a:rPr lang="en-US" sz="1200" b="0" i="0" u="none" strike="noStrike" dirty="0">
                          <a:solidFill>
                            <a:srgbClr val="000000"/>
                          </a:solidFill>
                          <a:effectLst/>
                          <a:latin typeface="Calibri" panose="020F0502020204030204" pitchFamily="34" charset="0"/>
                        </a:rPr>
                        <a:t>Unique patient identifier supplied by the Defense Manpower Data Center (DMDC). The Electronic Data Interchange Person Number (EDI_PN).</a:t>
                      </a:r>
                    </a:p>
                  </a:txBody>
                  <a:tcPr marL="7257" marR="7257" marT="7257" marB="0" anchor="ctr"/>
                </a:tc>
                <a:extLst>
                  <a:ext uri="{0D108BD9-81ED-4DB2-BD59-A6C34878D82A}">
                    <a16:rowId xmlns:a16="http://schemas.microsoft.com/office/drawing/2014/main" val="3674909855"/>
                  </a:ext>
                </a:extLst>
              </a:tr>
            </a:tbl>
          </a:graphicData>
        </a:graphic>
      </p:graphicFrame>
      <p:sp>
        <p:nvSpPr>
          <p:cNvPr id="6" name="Title 1">
            <a:extLst>
              <a:ext uri="{FF2B5EF4-FFF2-40B4-BE49-F238E27FC236}">
                <a16:creationId xmlns:a16="http://schemas.microsoft.com/office/drawing/2014/main" id="{B47665DB-2C72-483E-9BFD-40D9E7D643DC}"/>
              </a:ext>
            </a:extLst>
          </p:cNvPr>
          <p:cNvSpPr txBox="1">
            <a:spLocks/>
          </p:cNvSpPr>
          <p:nvPr/>
        </p:nvSpPr>
        <p:spPr>
          <a:xfrm>
            <a:off x="212711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Inconsistencies within source data</a:t>
            </a:r>
          </a:p>
        </p:txBody>
      </p:sp>
      <p:pic>
        <p:nvPicPr>
          <p:cNvPr id="7" name="Picture 6">
            <a:extLst>
              <a:ext uri="{FF2B5EF4-FFF2-40B4-BE49-F238E27FC236}">
                <a16:creationId xmlns:a16="http://schemas.microsoft.com/office/drawing/2014/main" id="{E5566C17-ED73-44F4-808E-0AEB523B0E1E}"/>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428704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7665DB-2C72-483E-9BFD-40D9E7D643DC}"/>
              </a:ext>
            </a:extLst>
          </p:cNvPr>
          <p:cNvSpPr txBox="1">
            <a:spLocks/>
          </p:cNvSpPr>
          <p:nvPr/>
        </p:nvSpPr>
        <p:spPr>
          <a:xfrm>
            <a:off x="212711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Disparate tables in source data</a:t>
            </a:r>
          </a:p>
        </p:txBody>
      </p:sp>
      <p:pic>
        <p:nvPicPr>
          <p:cNvPr id="7" name="Picture 6">
            <a:extLst>
              <a:ext uri="{FF2B5EF4-FFF2-40B4-BE49-F238E27FC236}">
                <a16:creationId xmlns:a16="http://schemas.microsoft.com/office/drawing/2014/main" id="{E5566C17-ED73-44F4-808E-0AEB523B0E1E}"/>
              </a:ext>
            </a:extLst>
          </p:cNvPr>
          <p:cNvPicPr>
            <a:picLocks noChangeAspect="1"/>
          </p:cNvPicPr>
          <p:nvPr/>
        </p:nvPicPr>
        <p:blipFill>
          <a:blip r:embed="rId2"/>
          <a:stretch>
            <a:fillRect/>
          </a:stretch>
        </p:blipFill>
        <p:spPr>
          <a:xfrm>
            <a:off x="0" y="1"/>
            <a:ext cx="1335932" cy="1249058"/>
          </a:xfrm>
          <a:prstGeom prst="rect">
            <a:avLst/>
          </a:prstGeom>
        </p:spPr>
      </p:pic>
      <p:graphicFrame>
        <p:nvGraphicFramePr>
          <p:cNvPr id="4" name="Table 3">
            <a:extLst>
              <a:ext uri="{FF2B5EF4-FFF2-40B4-BE49-F238E27FC236}">
                <a16:creationId xmlns:a16="http://schemas.microsoft.com/office/drawing/2014/main" id="{281EDA82-B4BC-4B07-8902-1D932C337B3D}"/>
              </a:ext>
            </a:extLst>
          </p:cNvPr>
          <p:cNvGraphicFramePr>
            <a:graphicFrameLocks noGrp="1"/>
          </p:cNvGraphicFramePr>
          <p:nvPr>
            <p:extLst>
              <p:ext uri="{D42A27DB-BD31-4B8C-83A1-F6EECF244321}">
                <p14:modId xmlns:p14="http://schemas.microsoft.com/office/powerpoint/2010/main" val="1980084184"/>
              </p:ext>
            </p:extLst>
          </p:nvPr>
        </p:nvGraphicFramePr>
        <p:xfrm>
          <a:off x="635540" y="1291299"/>
          <a:ext cx="10960452" cy="5531071"/>
        </p:xfrm>
        <a:graphic>
          <a:graphicData uri="http://schemas.openxmlformats.org/drawingml/2006/table">
            <a:tbl>
              <a:tblPr firstRow="1" bandRow="1">
                <a:tableStyleId>{5C22544A-7EE6-4342-B048-85BDC9FD1C3A}</a:tableStyleId>
              </a:tblPr>
              <a:tblGrid>
                <a:gridCol w="2295728">
                  <a:extLst>
                    <a:ext uri="{9D8B030D-6E8A-4147-A177-3AD203B41FA5}">
                      <a16:colId xmlns:a16="http://schemas.microsoft.com/office/drawing/2014/main" val="3977472933"/>
                    </a:ext>
                  </a:extLst>
                </a:gridCol>
                <a:gridCol w="2749685">
                  <a:extLst>
                    <a:ext uri="{9D8B030D-6E8A-4147-A177-3AD203B41FA5}">
                      <a16:colId xmlns:a16="http://schemas.microsoft.com/office/drawing/2014/main" val="2446407188"/>
                    </a:ext>
                  </a:extLst>
                </a:gridCol>
                <a:gridCol w="3174926">
                  <a:extLst>
                    <a:ext uri="{9D8B030D-6E8A-4147-A177-3AD203B41FA5}">
                      <a16:colId xmlns:a16="http://schemas.microsoft.com/office/drawing/2014/main" val="1651598904"/>
                    </a:ext>
                  </a:extLst>
                </a:gridCol>
                <a:gridCol w="2740113">
                  <a:extLst>
                    <a:ext uri="{9D8B030D-6E8A-4147-A177-3AD203B41FA5}">
                      <a16:colId xmlns:a16="http://schemas.microsoft.com/office/drawing/2014/main" val="864749497"/>
                    </a:ext>
                  </a:extLst>
                </a:gridCol>
              </a:tblGrid>
              <a:tr h="200275">
                <a:tc gridSpan="4">
                  <a:txBody>
                    <a:bodyPr/>
                    <a:lstStyle/>
                    <a:p>
                      <a:pPr marL="274320" lvl="0" algn="ctr" fontAlgn="b"/>
                      <a:r>
                        <a:rPr lang="en-US" sz="3200" b="0" i="0" u="none" strike="noStrike" dirty="0">
                          <a:solidFill>
                            <a:schemeClr val="bg1"/>
                          </a:solidFill>
                          <a:effectLst/>
                          <a:latin typeface="Calibri" panose="020F0502020204030204" pitchFamily="34" charset="0"/>
                        </a:rPr>
                        <a:t>50+ DoD Tables</a:t>
                      </a:r>
                    </a:p>
                  </a:txBody>
                  <a:tcPr marL="7257" marR="7257" marT="7257" marB="0" anchor="ctr"/>
                </a:tc>
                <a:tc hMerge="1">
                  <a:txBody>
                    <a:bodyPr/>
                    <a:lstStyle/>
                    <a:p>
                      <a:pPr marL="274320" lvl="0" algn="l" fontAlgn="b"/>
                      <a:endParaRPr lang="en-US" sz="1900" b="0" i="0" u="none" strike="noStrike" dirty="0">
                        <a:solidFill>
                          <a:schemeClr val="bg1"/>
                        </a:solidFill>
                        <a:effectLst/>
                        <a:latin typeface="Calibri" panose="020F0502020204030204" pitchFamily="34" charset="0"/>
                      </a:endParaRPr>
                    </a:p>
                  </a:txBody>
                  <a:tcPr marL="7257" marR="7257" marT="7257" marB="0" anchor="ct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900" b="0" i="0" u="none" strike="noStrike" dirty="0">
                        <a:solidFill>
                          <a:schemeClr val="bg1"/>
                        </a:solidFill>
                        <a:effectLst/>
                        <a:latin typeface="Calibri" panose="020F0502020204030204" pitchFamily="34" charset="0"/>
                      </a:endParaRPr>
                    </a:p>
                  </a:txBody>
                  <a:tcPr marL="7257" marR="7257" marT="7257" marB="0" anchor="ct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900" b="0" i="0" u="none" strike="noStrike" dirty="0">
                        <a:solidFill>
                          <a:schemeClr val="bg1"/>
                        </a:solidFill>
                        <a:effectLst/>
                        <a:latin typeface="Calibri" panose="020F0502020204030204" pitchFamily="34" charset="0"/>
                      </a:endParaRPr>
                    </a:p>
                  </a:txBody>
                  <a:tcPr marL="7257" marR="7257" marT="7257" marB="0" anchor="ctr"/>
                </a:tc>
                <a:extLst>
                  <a:ext uri="{0D108BD9-81ED-4DB2-BD59-A6C34878D82A}">
                    <a16:rowId xmlns:a16="http://schemas.microsoft.com/office/drawing/2014/main" val="1807540676"/>
                  </a:ext>
                </a:extLst>
              </a:tr>
              <a:tr h="306106">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DEERS</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Designated Provider (Pharmacy)</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Health Risk</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Behavioral Health Screenings</a:t>
                      </a:r>
                    </a:p>
                  </a:txBody>
                  <a:tcPr marL="5443" marR="5443" marT="5443" marB="0" anchor="ctr"/>
                </a:tc>
                <a:extLst>
                  <a:ext uri="{0D108BD9-81ED-4DB2-BD59-A6C34878D82A}">
                    <a16:rowId xmlns:a16="http://schemas.microsoft.com/office/drawing/2014/main" val="111729918"/>
                  </a:ext>
                </a:extLst>
              </a:tr>
              <a:tr h="306106">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PDTS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CDR Immunizations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Pathology Results</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ADDP Providers</a:t>
                      </a:r>
                    </a:p>
                  </a:txBody>
                  <a:tcPr marL="5443" marR="5443" marT="5443" marB="0" anchor="ctr"/>
                </a:tc>
                <a:extLst>
                  <a:ext uri="{0D108BD9-81ED-4DB2-BD59-A6C34878D82A}">
                    <a16:rowId xmlns:a16="http://schemas.microsoft.com/office/drawing/2014/main" val="3509413237"/>
                  </a:ext>
                </a:extLst>
              </a:tr>
              <a:tr h="519799">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TED-I</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Chemistry</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Microbiology Results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TRICARE Dental Program Provider</a:t>
                      </a:r>
                    </a:p>
                  </a:txBody>
                  <a:tcPr marL="5443" marR="5443" marT="5443" marB="0" anchor="ctr"/>
                </a:tc>
                <a:extLst>
                  <a:ext uri="{0D108BD9-81ED-4DB2-BD59-A6C34878D82A}">
                    <a16:rowId xmlns:a16="http://schemas.microsoft.com/office/drawing/2014/main" val="330410432"/>
                  </a:ext>
                </a:extLst>
              </a:tr>
              <a:tr h="348388">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TED-NI</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Radiology Results</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Medications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DEERS PITE </a:t>
                      </a:r>
                    </a:p>
                  </a:txBody>
                  <a:tcPr marL="5443" marR="5443" marT="5443" marB="0" anchor="ctr"/>
                </a:tc>
                <a:extLst>
                  <a:ext uri="{0D108BD9-81ED-4DB2-BD59-A6C34878D82A}">
                    <a16:rowId xmlns:a16="http://schemas.microsoft.com/office/drawing/2014/main" val="2444905223"/>
                  </a:ext>
                </a:extLst>
              </a:tr>
              <a:tr h="348388">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CAPER </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Master Death</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Microbiology Susceptibility</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TEDPR</a:t>
                      </a:r>
                    </a:p>
                  </a:txBody>
                  <a:tcPr marL="5443" marR="5443" marT="5443" marB="0" anchor="ctr"/>
                </a:tc>
                <a:extLst>
                  <a:ext uri="{0D108BD9-81ED-4DB2-BD59-A6C34878D82A}">
                    <a16:rowId xmlns:a16="http://schemas.microsoft.com/office/drawing/2014/main" val="3176428074"/>
                  </a:ext>
                </a:extLst>
              </a:tr>
              <a:tr h="691211">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SADR</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DEERS LVM</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SO Notes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NPPES </a:t>
                      </a:r>
                    </a:p>
                  </a:txBody>
                  <a:tcPr marL="5443" marR="5443" marT="5443" marB="0" anchor="ctr"/>
                </a:tc>
                <a:extLst>
                  <a:ext uri="{0D108BD9-81ED-4DB2-BD59-A6C34878D82A}">
                    <a16:rowId xmlns:a16="http://schemas.microsoft.com/office/drawing/2014/main" val="3138814993"/>
                  </a:ext>
                </a:extLst>
              </a:tr>
              <a:tr h="306106">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SIDR</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TMDS Encounter</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Dental Encounter Data</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DMHRSi-HR</a:t>
                      </a:r>
                    </a:p>
                  </a:txBody>
                  <a:tcPr marL="5443" marR="5443" marT="5443" marB="0" anchor="ctr"/>
                </a:tc>
                <a:extLst>
                  <a:ext uri="{0D108BD9-81ED-4DB2-BD59-A6C34878D82A}">
                    <a16:rowId xmlns:a16="http://schemas.microsoft.com/office/drawing/2014/main" val="1004471178"/>
                  </a:ext>
                </a:extLst>
              </a:tr>
              <a:tr h="306106">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DMIS ID Table</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TMDS Medications</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ADDP Claims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HCPR </a:t>
                      </a:r>
                    </a:p>
                  </a:txBody>
                  <a:tcPr marL="5443" marR="5443" marT="5443" marB="0" anchor="ctr"/>
                </a:tc>
                <a:extLst>
                  <a:ext uri="{0D108BD9-81ED-4DB2-BD59-A6C34878D82A}">
                    <a16:rowId xmlns:a16="http://schemas.microsoft.com/office/drawing/2014/main" val="2093774737"/>
                  </a:ext>
                </a:extLst>
              </a:tr>
              <a:tr h="306106">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Ancillary Procedures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Genesis Immunizations</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TRICARE Dental Program Claims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Enrollment MEPRS Code File</a:t>
                      </a:r>
                    </a:p>
                  </a:txBody>
                  <a:tcPr marL="5443" marR="5443" marT="5443" marB="0" anchor="ctr"/>
                </a:tc>
                <a:extLst>
                  <a:ext uri="{0D108BD9-81ED-4DB2-BD59-A6C34878D82A}">
                    <a16:rowId xmlns:a16="http://schemas.microsoft.com/office/drawing/2014/main" val="4102155246"/>
                  </a:ext>
                </a:extLst>
              </a:tr>
              <a:tr h="306106">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Vitals</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Casualty Death </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Tricare Retiree Dental Program Claims </a:t>
                      </a:r>
                    </a:p>
                  </a:txBody>
                  <a:tcPr marL="5443" marR="5443" marT="5443" marB="0" anchor="ctr"/>
                </a:tc>
                <a:tc>
                  <a:txBody>
                    <a:bodyPr/>
                    <a:lstStyle/>
                    <a:p>
                      <a:pPr algn="l" fontAlgn="b"/>
                      <a:r>
                        <a:rPr lang="en-US" sz="1400" b="0" i="0" u="none" strike="noStrike">
                          <a:solidFill>
                            <a:srgbClr val="000000"/>
                          </a:solidFill>
                          <a:effectLst/>
                          <a:latin typeface="Verdana" panose="020B0604030504040204" pitchFamily="34" charset="0"/>
                          <a:ea typeface="Verdana" panose="020B0604030504040204" pitchFamily="34" charset="0"/>
                        </a:rPr>
                        <a:t>Contingency Tracking System</a:t>
                      </a:r>
                    </a:p>
                  </a:txBody>
                  <a:tcPr marL="5443" marR="5443" marT="5443" marB="0" anchor="ctr"/>
                </a:tc>
                <a:extLst>
                  <a:ext uri="{0D108BD9-81ED-4DB2-BD59-A6C34878D82A}">
                    <a16:rowId xmlns:a16="http://schemas.microsoft.com/office/drawing/2014/main" val="3798495527"/>
                  </a:ext>
                </a:extLst>
              </a:tr>
              <a:tr h="519799">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Designated Provider (Clinical)</a:t>
                      </a:r>
                    </a:p>
                  </a:txBody>
                  <a:tcPr marL="5443" marR="5443" marT="5443" marB="0" anchor="ctr"/>
                </a:tc>
                <a:tc>
                  <a:txBody>
                    <a:bodyPr/>
                    <a:lstStyle/>
                    <a:p>
                      <a:pPr algn="l" fontAlgn="b"/>
                      <a:r>
                        <a:rPr lang="en-US" sz="1400" b="0" i="0" u="none" strike="noStrike" dirty="0" err="1">
                          <a:solidFill>
                            <a:srgbClr val="000000"/>
                          </a:solidFill>
                          <a:effectLst/>
                          <a:latin typeface="Verdana" panose="020B0604030504040204" pitchFamily="34" charset="0"/>
                          <a:ea typeface="Verdana" panose="020B0604030504040204" pitchFamily="34" charset="0"/>
                        </a:rPr>
                        <a:t>Separatee</a:t>
                      </a:r>
                      <a:r>
                        <a:rPr lang="en-US" sz="1400" b="0" i="0" u="none" strike="noStrike" dirty="0">
                          <a:solidFill>
                            <a:srgbClr val="000000"/>
                          </a:solidFill>
                          <a:effectLst/>
                          <a:latin typeface="Verdana" panose="020B0604030504040204" pitchFamily="34" charset="0"/>
                          <a:ea typeface="Verdana" panose="020B0604030504040204" pitchFamily="34" charset="0"/>
                        </a:rPr>
                        <a:t> Table</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MMSO Dental Care Claims</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Referral</a:t>
                      </a:r>
                    </a:p>
                  </a:txBody>
                  <a:tcPr marL="5443" marR="5443" marT="5443" marB="0" anchor="ctr"/>
                </a:tc>
                <a:extLst>
                  <a:ext uri="{0D108BD9-81ED-4DB2-BD59-A6C34878D82A}">
                    <a16:rowId xmlns:a16="http://schemas.microsoft.com/office/drawing/2014/main" val="3674909855"/>
                  </a:ext>
                </a:extLst>
              </a:tr>
              <a:tr h="519799">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Risk Adjustment</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Address</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Appointment</a:t>
                      </a:r>
                    </a:p>
                  </a:txBody>
                  <a:tcPr marL="5443" marR="5443" marT="5443" marB="0" anchor="ct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Reservist</a:t>
                      </a:r>
                    </a:p>
                  </a:txBody>
                  <a:tcPr marL="5443" marR="5443" marT="5443" marB="0" anchor="ctr"/>
                </a:tc>
                <a:extLst>
                  <a:ext uri="{0D108BD9-81ED-4DB2-BD59-A6C34878D82A}">
                    <a16:rowId xmlns:a16="http://schemas.microsoft.com/office/drawing/2014/main" val="4074282791"/>
                  </a:ext>
                </a:extLst>
              </a:tr>
            </a:tbl>
          </a:graphicData>
        </a:graphic>
      </p:graphicFrame>
    </p:spTree>
    <p:extLst>
      <p:ext uri="{BB962C8B-B14F-4D97-AF65-F5344CB8AC3E}">
        <p14:creationId xmlns:p14="http://schemas.microsoft.com/office/powerpoint/2010/main" val="353215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7665DB-2C72-483E-9BFD-40D9E7D643DC}"/>
              </a:ext>
            </a:extLst>
          </p:cNvPr>
          <p:cNvSpPr txBox="1">
            <a:spLocks/>
          </p:cNvSpPr>
          <p:nvPr/>
        </p:nvSpPr>
        <p:spPr>
          <a:xfrm>
            <a:off x="212711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The Case for OMOP</a:t>
            </a:r>
          </a:p>
        </p:txBody>
      </p:sp>
      <p:pic>
        <p:nvPicPr>
          <p:cNvPr id="7" name="Picture 6">
            <a:extLst>
              <a:ext uri="{FF2B5EF4-FFF2-40B4-BE49-F238E27FC236}">
                <a16:creationId xmlns:a16="http://schemas.microsoft.com/office/drawing/2014/main" id="{E5566C17-ED73-44F4-808E-0AEB523B0E1E}"/>
              </a:ext>
            </a:extLst>
          </p:cNvPr>
          <p:cNvPicPr>
            <a:picLocks noChangeAspect="1"/>
          </p:cNvPicPr>
          <p:nvPr/>
        </p:nvPicPr>
        <p:blipFill>
          <a:blip r:embed="rId2"/>
          <a:stretch>
            <a:fillRect/>
          </a:stretch>
        </p:blipFill>
        <p:spPr>
          <a:xfrm>
            <a:off x="0" y="1"/>
            <a:ext cx="1335932" cy="1249058"/>
          </a:xfrm>
          <a:prstGeom prst="rect">
            <a:avLst/>
          </a:prstGeom>
        </p:spPr>
      </p:pic>
      <p:sp>
        <p:nvSpPr>
          <p:cNvPr id="2" name="Rectangle 1">
            <a:extLst>
              <a:ext uri="{FF2B5EF4-FFF2-40B4-BE49-F238E27FC236}">
                <a16:creationId xmlns:a16="http://schemas.microsoft.com/office/drawing/2014/main" id="{63B0A86E-6E1D-40AC-A98B-88794F9969E7}"/>
              </a:ext>
            </a:extLst>
          </p:cNvPr>
          <p:cNvSpPr/>
          <p:nvPr/>
        </p:nvSpPr>
        <p:spPr>
          <a:xfrm>
            <a:off x="405319" y="1600389"/>
            <a:ext cx="11381362" cy="4739759"/>
          </a:xfrm>
          <a:prstGeom prst="rect">
            <a:avLst/>
          </a:prstGeom>
        </p:spPr>
        <p:txBody>
          <a:bodyPr wrap="square">
            <a:spAutoFit/>
          </a:bodyPr>
          <a:lstStyle/>
          <a:p>
            <a:pPr marL="285750" indent="-285750">
              <a:spcAft>
                <a:spcPts val="2400"/>
              </a:spcAft>
              <a:buFont typeface="Arial" panose="020B0604020202020204" pitchFamily="34" charset="0"/>
              <a:buChar char="•"/>
            </a:pPr>
            <a:r>
              <a:rPr lang="en-US" sz="2800" dirty="0">
                <a:latin typeface="Verdana" panose="020B0604030504040204" pitchFamily="34" charset="0"/>
                <a:ea typeface="Verdana" panose="020B0604030504040204" pitchFamily="34" charset="0"/>
              </a:rPr>
              <a:t>The OMOP project will succeed if we provide data which requires less institutional knowledge and is easier to use</a:t>
            </a:r>
          </a:p>
          <a:p>
            <a:pPr marL="285750" indent="-285750">
              <a:spcAft>
                <a:spcPts val="2400"/>
              </a:spcAft>
              <a:buFont typeface="Arial" panose="020B0604020202020204" pitchFamily="34" charset="0"/>
              <a:buChar char="•"/>
            </a:pPr>
            <a:r>
              <a:rPr lang="en-US" sz="2800" dirty="0">
                <a:latin typeface="Verdana" panose="020B0604030504040204" pitchFamily="34" charset="0"/>
                <a:ea typeface="Verdana" panose="020B0604030504040204" pitchFamily="34" charset="0"/>
              </a:rPr>
              <a:t>Use of the data model is more straight forward compared to health care system data warehouses, but care must be taken to still understand the nature of the underlying data</a:t>
            </a:r>
          </a:p>
          <a:p>
            <a:pPr marL="285750" indent="-285750">
              <a:spcAft>
                <a:spcPts val="1200"/>
              </a:spcAft>
              <a:buFont typeface="Arial" panose="020B0604020202020204" pitchFamily="34" charset="0"/>
              <a:buChar char="•"/>
            </a:pPr>
            <a:r>
              <a:rPr lang="en-US" sz="2800" dirty="0">
                <a:latin typeface="Verdana" panose="020B0604030504040204" pitchFamily="34" charset="0"/>
                <a:ea typeface="Verdana" panose="020B0604030504040204" pitchFamily="34" charset="0"/>
              </a:rPr>
              <a:t>The OMOP data model is optimized for carrying out comparative effectiveness analyses for medications and devices within a cohort population</a:t>
            </a:r>
          </a:p>
          <a:p>
            <a:pPr marL="285750" indent="-285750">
              <a:buFont typeface="Arial" panose="020B0604020202020204" pitchFamily="34" charset="0"/>
              <a:buChar char="•"/>
            </a:pPr>
            <a:r>
              <a:rPr lang="en-US" sz="2800" dirty="0">
                <a:latin typeface="Verdana" panose="020B0604030504040204" pitchFamily="34" charset="0"/>
                <a:ea typeface="Verdana" panose="020B0604030504040204" pitchFamily="34" charset="0"/>
              </a:rPr>
              <a:t>How else are you going to combine DoD and VHA data???</a:t>
            </a:r>
          </a:p>
        </p:txBody>
      </p:sp>
    </p:spTree>
    <p:extLst>
      <p:ext uri="{BB962C8B-B14F-4D97-AF65-F5344CB8AC3E}">
        <p14:creationId xmlns:p14="http://schemas.microsoft.com/office/powerpoint/2010/main" val="111182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5A27F4-857D-4CEA-99AA-B43A7F278D68}"/>
              </a:ext>
            </a:extLst>
          </p:cNvPr>
          <p:cNvPicPr>
            <a:picLocks noChangeAspect="1"/>
          </p:cNvPicPr>
          <p:nvPr/>
        </p:nvPicPr>
        <p:blipFill rotWithShape="1">
          <a:blip r:embed="rId3"/>
          <a:srcRect t="379" b="1406"/>
          <a:stretch/>
        </p:blipFill>
        <p:spPr>
          <a:xfrm>
            <a:off x="4407108" y="1127432"/>
            <a:ext cx="7700465" cy="5702701"/>
          </a:xfrm>
          <a:prstGeom prst="rect">
            <a:avLst/>
          </a:prstGeom>
          <a:ln>
            <a:solidFill>
              <a:schemeClr val="bg1">
                <a:lumMod val="75000"/>
              </a:schemeClr>
            </a:solidFill>
          </a:ln>
        </p:spPr>
      </p:pic>
      <p:pic>
        <p:nvPicPr>
          <p:cNvPr id="5" name="Picture 4">
            <a:extLst>
              <a:ext uri="{FF2B5EF4-FFF2-40B4-BE49-F238E27FC236}">
                <a16:creationId xmlns:a16="http://schemas.microsoft.com/office/drawing/2014/main" id="{1438F47F-1402-42E4-8860-C8BC3B9C293F}"/>
              </a:ext>
            </a:extLst>
          </p:cNvPr>
          <p:cNvPicPr>
            <a:picLocks noChangeAspect="1"/>
          </p:cNvPicPr>
          <p:nvPr/>
        </p:nvPicPr>
        <p:blipFill>
          <a:blip r:embed="rId4"/>
          <a:stretch>
            <a:fillRect/>
          </a:stretch>
        </p:blipFill>
        <p:spPr>
          <a:xfrm>
            <a:off x="69051" y="2857909"/>
            <a:ext cx="4285619" cy="2654096"/>
          </a:xfrm>
          <a:prstGeom prst="rect">
            <a:avLst/>
          </a:prstGeom>
        </p:spPr>
      </p:pic>
      <p:sp>
        <p:nvSpPr>
          <p:cNvPr id="6" name="Rectangle 5">
            <a:extLst>
              <a:ext uri="{FF2B5EF4-FFF2-40B4-BE49-F238E27FC236}">
                <a16:creationId xmlns:a16="http://schemas.microsoft.com/office/drawing/2014/main" id="{D5E9B5A1-5E41-43EF-B09C-A4EAD6874F77}"/>
              </a:ext>
            </a:extLst>
          </p:cNvPr>
          <p:cNvSpPr/>
          <p:nvPr/>
        </p:nvSpPr>
        <p:spPr>
          <a:xfrm>
            <a:off x="69051" y="1451752"/>
            <a:ext cx="4008059" cy="1200329"/>
          </a:xfrm>
          <a:prstGeom prst="rect">
            <a:avLst/>
          </a:prstGeom>
        </p:spPr>
        <p:txBody>
          <a:bodyPr wrap="square">
            <a:spAutoFit/>
          </a:bodyPr>
          <a:lstStyle/>
          <a:p>
            <a:r>
              <a:rPr lang="en-US" sz="2400" dirty="0">
                <a:solidFill>
                  <a:schemeClr val="tx2"/>
                </a:solidFill>
              </a:rPr>
              <a:t>For every code that exists there is a map to a Standard Concept:</a:t>
            </a:r>
          </a:p>
        </p:txBody>
      </p:sp>
      <p:sp>
        <p:nvSpPr>
          <p:cNvPr id="7" name="Title 1">
            <a:extLst>
              <a:ext uri="{FF2B5EF4-FFF2-40B4-BE49-F238E27FC236}">
                <a16:creationId xmlns:a16="http://schemas.microsoft.com/office/drawing/2014/main" id="{ACABD30A-023C-43B6-9E5C-7C8407FAA5DB}"/>
              </a:ext>
            </a:extLst>
          </p:cNvPr>
          <p:cNvSpPr txBox="1">
            <a:spLocks/>
          </p:cNvSpPr>
          <p:nvPr/>
        </p:nvSpPr>
        <p:spPr>
          <a:xfrm>
            <a:off x="212711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Single Concept table</a:t>
            </a:r>
          </a:p>
        </p:txBody>
      </p:sp>
      <p:pic>
        <p:nvPicPr>
          <p:cNvPr id="8" name="Picture 7">
            <a:extLst>
              <a:ext uri="{FF2B5EF4-FFF2-40B4-BE49-F238E27FC236}">
                <a16:creationId xmlns:a16="http://schemas.microsoft.com/office/drawing/2014/main" id="{EFE831C6-ABB9-4664-B01E-476836A3BC48}"/>
              </a:ext>
            </a:extLst>
          </p:cNvPr>
          <p:cNvPicPr>
            <a:picLocks noChangeAspect="1"/>
          </p:cNvPicPr>
          <p:nvPr/>
        </p:nvPicPr>
        <p:blipFill>
          <a:blip r:embed="rId5"/>
          <a:stretch>
            <a:fillRect/>
          </a:stretch>
        </p:blipFill>
        <p:spPr>
          <a:xfrm>
            <a:off x="0" y="1"/>
            <a:ext cx="1335932" cy="1249058"/>
          </a:xfrm>
          <a:prstGeom prst="rect">
            <a:avLst/>
          </a:prstGeom>
        </p:spPr>
      </p:pic>
    </p:spTree>
    <p:extLst>
      <p:ext uri="{BB962C8B-B14F-4D97-AF65-F5344CB8AC3E}">
        <p14:creationId xmlns:p14="http://schemas.microsoft.com/office/powerpoint/2010/main" val="236051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ABD30A-023C-43B6-9E5C-7C8407FAA5DB}"/>
              </a:ext>
            </a:extLst>
          </p:cNvPr>
          <p:cNvSpPr txBox="1">
            <a:spLocks/>
          </p:cNvSpPr>
          <p:nvPr/>
        </p:nvSpPr>
        <p:spPr>
          <a:xfrm>
            <a:off x="212711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OMOP Field naming conventions</a:t>
            </a:r>
          </a:p>
        </p:txBody>
      </p:sp>
      <p:pic>
        <p:nvPicPr>
          <p:cNvPr id="8" name="Picture 7">
            <a:extLst>
              <a:ext uri="{FF2B5EF4-FFF2-40B4-BE49-F238E27FC236}">
                <a16:creationId xmlns:a16="http://schemas.microsoft.com/office/drawing/2014/main" id="{EFE831C6-ABB9-4664-B01E-476836A3BC48}"/>
              </a:ext>
            </a:extLst>
          </p:cNvPr>
          <p:cNvPicPr>
            <a:picLocks noChangeAspect="1"/>
          </p:cNvPicPr>
          <p:nvPr/>
        </p:nvPicPr>
        <p:blipFill>
          <a:blip r:embed="rId3"/>
          <a:stretch>
            <a:fillRect/>
          </a:stretch>
        </p:blipFill>
        <p:spPr>
          <a:xfrm>
            <a:off x="0" y="1"/>
            <a:ext cx="1335932" cy="1249058"/>
          </a:xfrm>
          <a:prstGeom prst="rect">
            <a:avLst/>
          </a:prstGeom>
        </p:spPr>
      </p:pic>
      <p:sp>
        <p:nvSpPr>
          <p:cNvPr id="9" name="Content Placeholder 3">
            <a:extLst>
              <a:ext uri="{FF2B5EF4-FFF2-40B4-BE49-F238E27FC236}">
                <a16:creationId xmlns:a16="http://schemas.microsoft.com/office/drawing/2014/main" id="{437FE0B5-1E42-4029-BE7D-21144C9F0F42}"/>
              </a:ext>
            </a:extLst>
          </p:cNvPr>
          <p:cNvSpPr txBox="1">
            <a:spLocks/>
          </p:cNvSpPr>
          <p:nvPr/>
        </p:nvSpPr>
        <p:spPr>
          <a:xfrm>
            <a:off x="194554" y="1475209"/>
            <a:ext cx="11926110" cy="561948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Most OMOP tables have the following fields with these suffixes in them:</a:t>
            </a:r>
          </a:p>
          <a:p>
            <a:pPr lvl="1">
              <a:spcAft>
                <a:spcPts val="1200"/>
              </a:spcAft>
            </a:pPr>
            <a:r>
              <a:rPr lang="en-US" dirty="0">
                <a:highlight>
                  <a:srgbClr val="FFFF00"/>
                </a:highlight>
                <a:latin typeface="Verdana" panose="020B0604030504040204" pitchFamily="34" charset="0"/>
                <a:ea typeface="Verdana" panose="020B0604030504040204" pitchFamily="34" charset="0"/>
                <a:cs typeface="Verdana" panose="020B0604030504040204" pitchFamily="34" charset="0"/>
              </a:rPr>
              <a:t>*_SOURCE_VALUE </a:t>
            </a:r>
            <a:r>
              <a:rPr lang="en-US" dirty="0">
                <a:latin typeface="Verdana" panose="020B0604030504040204" pitchFamily="34" charset="0"/>
                <a:ea typeface="Verdana" panose="020B0604030504040204" pitchFamily="34" charset="0"/>
                <a:cs typeface="Verdana" panose="020B0604030504040204" pitchFamily="34" charset="0"/>
              </a:rPr>
              <a:t>: this is the actual text or numeric value in the source data.  (ex. “401.9” – the ICD9 </a:t>
            </a:r>
            <a:r>
              <a:rPr lang="en-US" dirty="0" err="1">
                <a:latin typeface="Verdana" panose="020B0604030504040204" pitchFamily="34" charset="0"/>
                <a:ea typeface="Verdana" panose="020B0604030504040204" pitchFamily="34" charset="0"/>
                <a:cs typeface="Verdana" panose="020B0604030504040204" pitchFamily="34" charset="0"/>
              </a:rPr>
              <a:t>Dx</a:t>
            </a:r>
            <a:r>
              <a:rPr lang="en-US" dirty="0">
                <a:latin typeface="Verdana" panose="020B0604030504040204" pitchFamily="34" charset="0"/>
                <a:ea typeface="Verdana" panose="020B0604030504040204" pitchFamily="34" charset="0"/>
                <a:cs typeface="Verdana" panose="020B0604030504040204" pitchFamily="34" charset="0"/>
              </a:rPr>
              <a:t> for hypertension) </a:t>
            </a:r>
          </a:p>
          <a:p>
            <a:pPr lvl="1">
              <a:spcAft>
                <a:spcPts val="1200"/>
              </a:spcAft>
            </a:pPr>
            <a:r>
              <a:rPr lang="en-US" dirty="0">
                <a:highlight>
                  <a:srgbClr val="FFFF00"/>
                </a:highlight>
                <a:latin typeface="Verdana" panose="020B0604030504040204" pitchFamily="34" charset="0"/>
                <a:ea typeface="Verdana" panose="020B0604030504040204" pitchFamily="34" charset="0"/>
                <a:cs typeface="Verdana" panose="020B0604030504040204" pitchFamily="34" charset="0"/>
              </a:rPr>
              <a:t>*_SOURCE_CONCEPT_ID</a:t>
            </a:r>
            <a:r>
              <a:rPr lang="en-US" dirty="0">
                <a:latin typeface="Verdana" panose="020B0604030504040204" pitchFamily="34" charset="0"/>
                <a:ea typeface="Verdana" panose="020B0604030504040204" pitchFamily="34" charset="0"/>
                <a:cs typeface="Verdana" panose="020B0604030504040204" pitchFamily="34" charset="0"/>
              </a:rPr>
              <a:t>: the OMOP identifier from the CONCEPT table, representing the OMOP concept ID for the source value.</a:t>
            </a:r>
          </a:p>
          <a:p>
            <a:pPr lvl="1">
              <a:spcAft>
                <a:spcPts val="1200"/>
              </a:spcAft>
            </a:pPr>
            <a:r>
              <a:rPr lang="en-US" dirty="0">
                <a:highlight>
                  <a:srgbClr val="FFFF00"/>
                </a:highlight>
                <a:latin typeface="Verdana" panose="020B0604030504040204" pitchFamily="34" charset="0"/>
                <a:ea typeface="Verdana" panose="020B0604030504040204" pitchFamily="34" charset="0"/>
                <a:cs typeface="Verdana" panose="020B0604030504040204" pitchFamily="34" charset="0"/>
              </a:rPr>
              <a:t>*_CONCEPT_ID</a:t>
            </a:r>
            <a:r>
              <a:rPr lang="en-US" dirty="0">
                <a:latin typeface="Verdana" panose="020B0604030504040204" pitchFamily="34" charset="0"/>
                <a:ea typeface="Verdana" panose="020B0604030504040204" pitchFamily="34" charset="0"/>
                <a:cs typeface="Verdana" panose="020B0604030504040204" pitchFamily="34" charset="0"/>
              </a:rPr>
              <a:t>: this is the “standardized” vocabulary mapping of the OMOP concept (ex. 59621000, the OMOP “standard” concept id for the SNOMED value for Essential Hypertension)</a:t>
            </a:r>
          </a:p>
          <a:p>
            <a:pPr lvl="1">
              <a:spcAft>
                <a:spcPts val="1200"/>
              </a:spcAft>
            </a:pPr>
            <a:r>
              <a:rPr lang="en-US" dirty="0">
                <a:highlight>
                  <a:srgbClr val="FFFF00"/>
                </a:highlight>
                <a:latin typeface="Verdana" panose="020B0604030504040204" pitchFamily="34" charset="0"/>
                <a:ea typeface="Verdana" panose="020B0604030504040204" pitchFamily="34" charset="0"/>
                <a:cs typeface="Verdana" panose="020B0604030504040204" pitchFamily="34" charset="0"/>
              </a:rPr>
              <a:t>*_ID</a:t>
            </a:r>
            <a:r>
              <a:rPr lang="en-US" dirty="0">
                <a:latin typeface="Verdana" panose="020B0604030504040204" pitchFamily="34" charset="0"/>
                <a:ea typeface="Verdana" panose="020B0604030504040204" pitchFamily="34" charset="0"/>
                <a:cs typeface="Verdana" panose="020B0604030504040204" pitchFamily="34" charset="0"/>
              </a:rPr>
              <a:t>: auto-generated primary key, like a counter.</a:t>
            </a:r>
          </a:p>
          <a:p>
            <a:pPr lvl="1">
              <a:spcAft>
                <a:spcPts val="1200"/>
              </a:spcAft>
            </a:pPr>
            <a:endParaRPr lang="en-US" dirty="0">
              <a:latin typeface="Verdana" panose="020B0604030504040204" pitchFamily="34" charset="0"/>
              <a:ea typeface="Verdana" panose="020B0604030504040204" pitchFamily="34" charset="0"/>
              <a:cs typeface="Verdana" panose="020B0604030504040204" pitchFamily="34" charset="0"/>
            </a:endParaRPr>
          </a:p>
          <a:p>
            <a:pPr>
              <a:spcAft>
                <a:spcPts val="1200"/>
              </a:spcAft>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8958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37DA9D-E8A3-4A31-BD38-E8EFEC011C43}"/>
              </a:ext>
            </a:extLst>
          </p:cNvPr>
          <p:cNvSpPr txBox="1">
            <a:spLocks/>
          </p:cNvSpPr>
          <p:nvPr/>
        </p:nvSpPr>
        <p:spPr>
          <a:xfrm>
            <a:off x="212711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What is a “Concept”?</a:t>
            </a:r>
          </a:p>
        </p:txBody>
      </p:sp>
      <p:pic>
        <p:nvPicPr>
          <p:cNvPr id="5" name="Picture 4">
            <a:extLst>
              <a:ext uri="{FF2B5EF4-FFF2-40B4-BE49-F238E27FC236}">
                <a16:creationId xmlns:a16="http://schemas.microsoft.com/office/drawing/2014/main" id="{D208E328-5138-40DB-A911-66D55B958AF7}"/>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2" name="Table 1">
            <a:extLst>
              <a:ext uri="{FF2B5EF4-FFF2-40B4-BE49-F238E27FC236}">
                <a16:creationId xmlns:a16="http://schemas.microsoft.com/office/drawing/2014/main" id="{44F80FE2-CD94-47A0-995B-EA5836C8CBC8}"/>
              </a:ext>
            </a:extLst>
          </p:cNvPr>
          <p:cNvGraphicFramePr>
            <a:graphicFrameLocks noGrp="1"/>
          </p:cNvGraphicFramePr>
          <p:nvPr>
            <p:extLst>
              <p:ext uri="{D42A27DB-BD31-4B8C-83A1-F6EECF244321}">
                <p14:modId xmlns:p14="http://schemas.microsoft.com/office/powerpoint/2010/main" val="111598319"/>
              </p:ext>
            </p:extLst>
          </p:nvPr>
        </p:nvGraphicFramePr>
        <p:xfrm>
          <a:off x="667965" y="1808102"/>
          <a:ext cx="11167355" cy="1531621"/>
        </p:xfrm>
        <a:graphic>
          <a:graphicData uri="http://schemas.openxmlformats.org/drawingml/2006/table">
            <a:tbl>
              <a:tblPr>
                <a:tableStyleId>{5C22544A-7EE6-4342-B048-85BDC9FD1C3A}</a:tableStyleId>
              </a:tblPr>
              <a:tblGrid>
                <a:gridCol w="2418946">
                  <a:extLst>
                    <a:ext uri="{9D8B030D-6E8A-4147-A177-3AD203B41FA5}">
                      <a16:colId xmlns:a16="http://schemas.microsoft.com/office/drawing/2014/main" val="101079109"/>
                    </a:ext>
                  </a:extLst>
                </a:gridCol>
                <a:gridCol w="3249038">
                  <a:extLst>
                    <a:ext uri="{9D8B030D-6E8A-4147-A177-3AD203B41FA5}">
                      <a16:colId xmlns:a16="http://schemas.microsoft.com/office/drawing/2014/main" val="1904090960"/>
                    </a:ext>
                  </a:extLst>
                </a:gridCol>
                <a:gridCol w="1147864">
                  <a:extLst>
                    <a:ext uri="{9D8B030D-6E8A-4147-A177-3AD203B41FA5}">
                      <a16:colId xmlns:a16="http://schemas.microsoft.com/office/drawing/2014/main" val="2523514571"/>
                    </a:ext>
                  </a:extLst>
                </a:gridCol>
                <a:gridCol w="4351507">
                  <a:extLst>
                    <a:ext uri="{9D8B030D-6E8A-4147-A177-3AD203B41FA5}">
                      <a16:colId xmlns:a16="http://schemas.microsoft.com/office/drawing/2014/main" val="3392473586"/>
                    </a:ext>
                  </a:extLst>
                </a:gridCol>
              </a:tblGrid>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CONCEPT_ID</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45595909</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For use as the OMOP ID</a:t>
                      </a: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692501"/>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CONCEPT_NAME</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Post-traumatic stress disorder</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English description</a:t>
                      </a: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5730732"/>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DOMAIN_ID</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Condition</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Domain</a:t>
                      </a: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8282797"/>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VOCABULARY_ID</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ICD10</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Vocabulary</a:t>
                      </a: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862767"/>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CONCEPT_CLASS_ID</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ICD10 code</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809776"/>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STANDARD_CONCEPT</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‘S’ or null – ‘S’ means the “Standard” concept</a:t>
                      </a: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817177"/>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CONCEPT_CODE</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F43.1</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This is the value of the ICD10 </a:t>
                      </a:r>
                      <a:r>
                        <a:rPr lang="en-US" sz="1400" b="0" i="0" u="none" strike="noStrike" dirty="0" err="1">
                          <a:solidFill>
                            <a:srgbClr val="000000"/>
                          </a:solidFill>
                          <a:effectLst/>
                          <a:latin typeface="Verdana" panose="020B0604030504040204" pitchFamily="34" charset="0"/>
                          <a:ea typeface="Verdana" panose="020B0604030504040204" pitchFamily="34" charset="0"/>
                        </a:rPr>
                        <a:t>Dx</a:t>
                      </a:r>
                      <a:r>
                        <a:rPr lang="en-US" sz="1400" b="0" i="0" u="none" strike="noStrike" dirty="0">
                          <a:solidFill>
                            <a:srgbClr val="000000"/>
                          </a:solidFill>
                          <a:effectLst/>
                          <a:latin typeface="Verdana" panose="020B0604030504040204" pitchFamily="34" charset="0"/>
                          <a:ea typeface="Verdana" panose="020B0604030504040204" pitchFamily="34" charset="0"/>
                        </a:rPr>
                        <a:t> code</a:t>
                      </a: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6407590"/>
                  </a:ext>
                </a:extLst>
              </a:tr>
            </a:tbl>
          </a:graphicData>
        </a:graphic>
      </p:graphicFrame>
      <p:graphicFrame>
        <p:nvGraphicFramePr>
          <p:cNvPr id="6" name="Table 5">
            <a:extLst>
              <a:ext uri="{FF2B5EF4-FFF2-40B4-BE49-F238E27FC236}">
                <a16:creationId xmlns:a16="http://schemas.microsoft.com/office/drawing/2014/main" id="{1960C768-AE8E-4D8F-8AD4-A77F2F3F2A21}"/>
              </a:ext>
            </a:extLst>
          </p:cNvPr>
          <p:cNvGraphicFramePr>
            <a:graphicFrameLocks noGrp="1"/>
          </p:cNvGraphicFramePr>
          <p:nvPr>
            <p:extLst>
              <p:ext uri="{D42A27DB-BD31-4B8C-83A1-F6EECF244321}">
                <p14:modId xmlns:p14="http://schemas.microsoft.com/office/powerpoint/2010/main" val="2777088476"/>
              </p:ext>
            </p:extLst>
          </p:nvPr>
        </p:nvGraphicFramePr>
        <p:xfrm>
          <a:off x="667965" y="4292330"/>
          <a:ext cx="6018178" cy="1531621"/>
        </p:xfrm>
        <a:graphic>
          <a:graphicData uri="http://schemas.openxmlformats.org/drawingml/2006/table">
            <a:tbl>
              <a:tblPr>
                <a:tableStyleId>{5C22544A-7EE6-4342-B048-85BDC9FD1C3A}</a:tableStyleId>
              </a:tblPr>
              <a:tblGrid>
                <a:gridCol w="2411865">
                  <a:extLst>
                    <a:ext uri="{9D8B030D-6E8A-4147-A177-3AD203B41FA5}">
                      <a16:colId xmlns:a16="http://schemas.microsoft.com/office/drawing/2014/main" val="423055107"/>
                    </a:ext>
                  </a:extLst>
                </a:gridCol>
                <a:gridCol w="3606313">
                  <a:extLst>
                    <a:ext uri="{9D8B030D-6E8A-4147-A177-3AD203B41FA5}">
                      <a16:colId xmlns:a16="http://schemas.microsoft.com/office/drawing/2014/main" val="3219559439"/>
                    </a:ext>
                  </a:extLst>
                </a:gridCol>
              </a:tblGrid>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CONCEPT_ID</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436676</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6593255"/>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CONCEPT_NAME</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Posttraumatic stress disorder</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9787738"/>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DOMAIN_ID</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Condition</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513377"/>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VOCABULARY_ID</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SNOMED</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43725"/>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CONCEPT_CLASS_ID</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Clinical Finding</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856769"/>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STANDARD_CONCEPT</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S</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3995142"/>
                  </a:ext>
                </a:extLst>
              </a:tr>
              <a:tr h="185420">
                <a:tc>
                  <a:txBody>
                    <a:bodyPr/>
                    <a:lstStyle/>
                    <a:p>
                      <a:pPr algn="l" fontAlgn="b"/>
                      <a:r>
                        <a:rPr lang="en-US" sz="1400" b="1" u="none" strike="noStrike" dirty="0">
                          <a:solidFill>
                            <a:schemeClr val="bg1"/>
                          </a:solidFill>
                          <a:effectLst/>
                          <a:latin typeface="Verdana" panose="020B0604030504040204" pitchFamily="34" charset="0"/>
                          <a:ea typeface="Verdana" panose="020B0604030504040204" pitchFamily="34" charset="0"/>
                        </a:rPr>
                        <a:t>CONCEPT_CODE</a:t>
                      </a:r>
                      <a:endParaRPr lang="en-US" sz="14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n-US" sz="1400" u="none" strike="noStrike" dirty="0">
                          <a:effectLst/>
                          <a:latin typeface="Verdana" panose="020B0604030504040204" pitchFamily="34" charset="0"/>
                          <a:ea typeface="Verdana" panose="020B0604030504040204" pitchFamily="34" charset="0"/>
                        </a:rPr>
                        <a:t>47505003</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97971"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314383"/>
                  </a:ext>
                </a:extLst>
              </a:tr>
            </a:tbl>
          </a:graphicData>
        </a:graphic>
      </p:graphicFrame>
      <p:cxnSp>
        <p:nvCxnSpPr>
          <p:cNvPr id="12" name="Straight Arrow Connector 11">
            <a:extLst>
              <a:ext uri="{FF2B5EF4-FFF2-40B4-BE49-F238E27FC236}">
                <a16:creationId xmlns:a16="http://schemas.microsoft.com/office/drawing/2014/main" id="{546003F8-B91B-45A1-8270-22D8DE94D8B9}"/>
              </a:ext>
            </a:extLst>
          </p:cNvPr>
          <p:cNvCxnSpPr/>
          <p:nvPr/>
        </p:nvCxnSpPr>
        <p:spPr>
          <a:xfrm flipH="1">
            <a:off x="6381345" y="1932562"/>
            <a:ext cx="1108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1BA5F5-3A86-46B3-99D7-BCB0DA824871}"/>
              </a:ext>
            </a:extLst>
          </p:cNvPr>
          <p:cNvCxnSpPr/>
          <p:nvPr/>
        </p:nvCxnSpPr>
        <p:spPr>
          <a:xfrm flipH="1">
            <a:off x="6378105" y="2143327"/>
            <a:ext cx="1108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1C8120-A021-4DA3-9AA8-9BF5393D4DB0}"/>
              </a:ext>
            </a:extLst>
          </p:cNvPr>
          <p:cNvCxnSpPr/>
          <p:nvPr/>
        </p:nvCxnSpPr>
        <p:spPr>
          <a:xfrm flipH="1">
            <a:off x="6378105" y="2370302"/>
            <a:ext cx="1108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641708-9EEB-4FAD-89DC-D1AFC1913463}"/>
              </a:ext>
            </a:extLst>
          </p:cNvPr>
          <p:cNvCxnSpPr/>
          <p:nvPr/>
        </p:nvCxnSpPr>
        <p:spPr>
          <a:xfrm flipH="1">
            <a:off x="6378104" y="2577827"/>
            <a:ext cx="1108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D9BDA3-128E-40C9-B8E6-DA69483DC072}"/>
              </a:ext>
            </a:extLst>
          </p:cNvPr>
          <p:cNvCxnSpPr/>
          <p:nvPr/>
        </p:nvCxnSpPr>
        <p:spPr>
          <a:xfrm flipH="1">
            <a:off x="6365134" y="2999363"/>
            <a:ext cx="1108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BD8BA2-047D-493A-9C86-BF0F5E37EA6F}"/>
              </a:ext>
            </a:extLst>
          </p:cNvPr>
          <p:cNvCxnSpPr/>
          <p:nvPr/>
        </p:nvCxnSpPr>
        <p:spPr>
          <a:xfrm flipH="1">
            <a:off x="6371618" y="3226339"/>
            <a:ext cx="1108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2F8F223-62B3-498A-BDD7-03336A43EB9A}"/>
              </a:ext>
            </a:extLst>
          </p:cNvPr>
          <p:cNvCxnSpPr/>
          <p:nvPr/>
        </p:nvCxnSpPr>
        <p:spPr>
          <a:xfrm flipH="1">
            <a:off x="6770452" y="5492883"/>
            <a:ext cx="1108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092CAE4-B179-4A4A-B165-E51729CEE00B}"/>
              </a:ext>
            </a:extLst>
          </p:cNvPr>
          <p:cNvSpPr txBox="1"/>
          <p:nvPr/>
        </p:nvSpPr>
        <p:spPr>
          <a:xfrm>
            <a:off x="7963711" y="5025958"/>
            <a:ext cx="3787303" cy="923330"/>
          </a:xfrm>
          <a:prstGeom prst="rect">
            <a:avLst/>
          </a:prstGeom>
          <a:noFill/>
        </p:spPr>
        <p:txBody>
          <a:bodyPr wrap="square" rtlCol="0">
            <a:spAutoFit/>
          </a:bodyPr>
          <a:lstStyle/>
          <a:p>
            <a:r>
              <a:rPr lang="en-US" dirty="0"/>
              <a:t>This is the SNOMED concept ID used as the “Standard” concept for PTSD in the Condition table</a:t>
            </a:r>
          </a:p>
        </p:txBody>
      </p:sp>
    </p:spTree>
    <p:extLst>
      <p:ext uri="{BB962C8B-B14F-4D97-AF65-F5344CB8AC3E}">
        <p14:creationId xmlns:p14="http://schemas.microsoft.com/office/powerpoint/2010/main" val="665826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BCAA82-5A6E-4A5E-A977-79C5D8BDB13D}"/>
              </a:ext>
            </a:extLst>
          </p:cNvPr>
          <p:cNvSpPr txBox="1">
            <a:spLocks/>
          </p:cNvSpPr>
          <p:nvPr/>
        </p:nvSpPr>
        <p:spPr>
          <a:xfrm>
            <a:off x="1738010" y="-11010"/>
            <a:ext cx="10389140"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Verdana" panose="020B0604030504040204" pitchFamily="34" charset="0"/>
                <a:ea typeface="Verdana" panose="020B0604030504040204" pitchFamily="34" charset="0"/>
              </a:rPr>
              <a:t>Top DoD and VA concepts for </a:t>
            </a:r>
            <a:r>
              <a:rPr lang="en-US" sz="2400" b="1" dirty="0" err="1">
                <a:latin typeface="Verdana" panose="020B0604030504040204" pitchFamily="34" charset="0"/>
                <a:ea typeface="Verdana" panose="020B0604030504040204" pitchFamily="34" charset="0"/>
              </a:rPr>
              <a:t>Condition_occurrence</a:t>
            </a:r>
            <a:endParaRPr lang="en-US" sz="2400" b="1"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6839147B-7681-4969-ADA1-B749ADA8D7C5}"/>
              </a:ext>
            </a:extLst>
          </p:cNvPr>
          <p:cNvPicPr>
            <a:picLocks noChangeAspect="1"/>
          </p:cNvPicPr>
          <p:nvPr/>
        </p:nvPicPr>
        <p:blipFill>
          <a:blip r:embed="rId3"/>
          <a:stretch>
            <a:fillRect/>
          </a:stretch>
        </p:blipFill>
        <p:spPr>
          <a:xfrm>
            <a:off x="0" y="1"/>
            <a:ext cx="1335932" cy="1249058"/>
          </a:xfrm>
          <a:prstGeom prst="rect">
            <a:avLst/>
          </a:prstGeom>
        </p:spPr>
      </p:pic>
      <p:pic>
        <p:nvPicPr>
          <p:cNvPr id="7" name="Picture 6">
            <a:extLst>
              <a:ext uri="{FF2B5EF4-FFF2-40B4-BE49-F238E27FC236}">
                <a16:creationId xmlns:a16="http://schemas.microsoft.com/office/drawing/2014/main" id="{D1942C9B-84D1-4C03-97C8-D552685C828D}"/>
              </a:ext>
            </a:extLst>
          </p:cNvPr>
          <p:cNvPicPr>
            <a:picLocks noChangeAspect="1"/>
          </p:cNvPicPr>
          <p:nvPr/>
        </p:nvPicPr>
        <p:blipFill rotWithShape="1">
          <a:blip r:embed="rId4"/>
          <a:srcRect l="47897" t="30636"/>
          <a:stretch/>
        </p:blipFill>
        <p:spPr>
          <a:xfrm>
            <a:off x="165373" y="3520316"/>
            <a:ext cx="6186927" cy="3021553"/>
          </a:xfrm>
          <a:prstGeom prst="rect">
            <a:avLst/>
          </a:prstGeom>
        </p:spPr>
      </p:pic>
      <p:pic>
        <p:nvPicPr>
          <p:cNvPr id="2" name="Picture 1">
            <a:extLst>
              <a:ext uri="{FF2B5EF4-FFF2-40B4-BE49-F238E27FC236}">
                <a16:creationId xmlns:a16="http://schemas.microsoft.com/office/drawing/2014/main" id="{05634CC7-D2CD-446F-A525-CD6FBAD3CB82}"/>
              </a:ext>
            </a:extLst>
          </p:cNvPr>
          <p:cNvPicPr>
            <a:picLocks noChangeAspect="1"/>
          </p:cNvPicPr>
          <p:nvPr/>
        </p:nvPicPr>
        <p:blipFill>
          <a:blip r:embed="rId5"/>
          <a:stretch>
            <a:fillRect/>
          </a:stretch>
        </p:blipFill>
        <p:spPr>
          <a:xfrm>
            <a:off x="3345502" y="1232782"/>
            <a:ext cx="5943842" cy="1646605"/>
          </a:xfrm>
          <a:prstGeom prst="rect">
            <a:avLst/>
          </a:prstGeom>
        </p:spPr>
      </p:pic>
      <p:graphicFrame>
        <p:nvGraphicFramePr>
          <p:cNvPr id="3" name="Table 2">
            <a:extLst>
              <a:ext uri="{FF2B5EF4-FFF2-40B4-BE49-F238E27FC236}">
                <a16:creationId xmlns:a16="http://schemas.microsoft.com/office/drawing/2014/main" id="{ADD17881-5B16-4CB3-B8E9-436A1F3DADB4}"/>
              </a:ext>
            </a:extLst>
          </p:cNvPr>
          <p:cNvGraphicFramePr>
            <a:graphicFrameLocks noGrp="1"/>
          </p:cNvGraphicFramePr>
          <p:nvPr>
            <p:extLst>
              <p:ext uri="{D42A27DB-BD31-4B8C-83A1-F6EECF244321}">
                <p14:modId xmlns:p14="http://schemas.microsoft.com/office/powerpoint/2010/main" val="183536220"/>
              </p:ext>
            </p:extLst>
          </p:nvPr>
        </p:nvGraphicFramePr>
        <p:xfrm>
          <a:off x="1648839" y="2973354"/>
          <a:ext cx="3323320" cy="531066"/>
        </p:xfrm>
        <a:graphic>
          <a:graphicData uri="http://schemas.openxmlformats.org/drawingml/2006/table">
            <a:tbl>
              <a:tblPr>
                <a:tableStyleId>{5C22544A-7EE6-4342-B048-85BDC9FD1C3A}</a:tableStyleId>
              </a:tblPr>
              <a:tblGrid>
                <a:gridCol w="3323320">
                  <a:extLst>
                    <a:ext uri="{9D8B030D-6E8A-4147-A177-3AD203B41FA5}">
                      <a16:colId xmlns:a16="http://schemas.microsoft.com/office/drawing/2014/main" val="1982781402"/>
                    </a:ext>
                  </a:extLst>
                </a:gridCol>
              </a:tblGrid>
              <a:tr h="531066">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11186386"/>
                  </a:ext>
                </a:extLst>
              </a:tr>
            </a:tbl>
          </a:graphicData>
        </a:graphic>
      </p:graphicFrame>
      <p:graphicFrame>
        <p:nvGraphicFramePr>
          <p:cNvPr id="8" name="Table 7">
            <a:extLst>
              <a:ext uri="{FF2B5EF4-FFF2-40B4-BE49-F238E27FC236}">
                <a16:creationId xmlns:a16="http://schemas.microsoft.com/office/drawing/2014/main" id="{64DB9949-68B0-4851-BB05-2DA701ECF3A9}"/>
              </a:ext>
            </a:extLst>
          </p:cNvPr>
          <p:cNvGraphicFramePr>
            <a:graphicFrameLocks noGrp="1"/>
          </p:cNvGraphicFramePr>
          <p:nvPr>
            <p:extLst>
              <p:ext uri="{D42A27DB-BD31-4B8C-83A1-F6EECF244321}">
                <p14:modId xmlns:p14="http://schemas.microsoft.com/office/powerpoint/2010/main" val="713100540"/>
              </p:ext>
            </p:extLst>
          </p:nvPr>
        </p:nvGraphicFramePr>
        <p:xfrm>
          <a:off x="8206772" y="2973354"/>
          <a:ext cx="3625439" cy="531066"/>
        </p:xfrm>
        <a:graphic>
          <a:graphicData uri="http://schemas.openxmlformats.org/drawingml/2006/table">
            <a:tbl>
              <a:tblPr>
                <a:tableStyleId>{5C22544A-7EE6-4342-B048-85BDC9FD1C3A}</a:tableStyleId>
              </a:tblPr>
              <a:tblGrid>
                <a:gridCol w="3625439">
                  <a:extLst>
                    <a:ext uri="{9D8B030D-6E8A-4147-A177-3AD203B41FA5}">
                      <a16:colId xmlns:a16="http://schemas.microsoft.com/office/drawing/2014/main" val="1574373587"/>
                    </a:ext>
                  </a:extLst>
                </a:gridCol>
              </a:tblGrid>
              <a:tr h="531066">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11186386"/>
                  </a:ext>
                </a:extLst>
              </a:tr>
            </a:tbl>
          </a:graphicData>
        </a:graphic>
      </p:graphicFrame>
      <p:graphicFrame>
        <p:nvGraphicFramePr>
          <p:cNvPr id="9" name="Table 8">
            <a:extLst>
              <a:ext uri="{FF2B5EF4-FFF2-40B4-BE49-F238E27FC236}">
                <a16:creationId xmlns:a16="http://schemas.microsoft.com/office/drawing/2014/main" id="{94BE7E26-FC09-423E-8AD8-32FB5597F094}"/>
              </a:ext>
            </a:extLst>
          </p:cNvPr>
          <p:cNvGraphicFramePr>
            <a:graphicFrameLocks noGrp="1"/>
          </p:cNvGraphicFramePr>
          <p:nvPr>
            <p:extLst>
              <p:ext uri="{D42A27DB-BD31-4B8C-83A1-F6EECF244321}">
                <p14:modId xmlns:p14="http://schemas.microsoft.com/office/powerpoint/2010/main" val="2948626972"/>
              </p:ext>
            </p:extLst>
          </p:nvPr>
        </p:nvGraphicFramePr>
        <p:xfrm>
          <a:off x="6588868" y="3538907"/>
          <a:ext cx="5538281" cy="2531155"/>
        </p:xfrm>
        <a:graphic>
          <a:graphicData uri="http://schemas.openxmlformats.org/drawingml/2006/table">
            <a:tbl>
              <a:tblPr>
                <a:tableStyleId>{5C22544A-7EE6-4342-B048-85BDC9FD1C3A}</a:tableStyleId>
              </a:tblPr>
              <a:tblGrid>
                <a:gridCol w="2373549">
                  <a:extLst>
                    <a:ext uri="{9D8B030D-6E8A-4147-A177-3AD203B41FA5}">
                      <a16:colId xmlns:a16="http://schemas.microsoft.com/office/drawing/2014/main" val="283206514"/>
                    </a:ext>
                  </a:extLst>
                </a:gridCol>
                <a:gridCol w="1121923">
                  <a:extLst>
                    <a:ext uri="{9D8B030D-6E8A-4147-A177-3AD203B41FA5}">
                      <a16:colId xmlns:a16="http://schemas.microsoft.com/office/drawing/2014/main" val="1595242119"/>
                    </a:ext>
                  </a:extLst>
                </a:gridCol>
                <a:gridCol w="1102469">
                  <a:extLst>
                    <a:ext uri="{9D8B030D-6E8A-4147-A177-3AD203B41FA5}">
                      <a16:colId xmlns:a16="http://schemas.microsoft.com/office/drawing/2014/main" val="2451629968"/>
                    </a:ext>
                  </a:extLst>
                </a:gridCol>
                <a:gridCol w="940340">
                  <a:extLst>
                    <a:ext uri="{9D8B030D-6E8A-4147-A177-3AD203B41FA5}">
                      <a16:colId xmlns:a16="http://schemas.microsoft.com/office/drawing/2014/main" val="4195915580"/>
                    </a:ext>
                  </a:extLst>
                </a:gridCol>
              </a:tblGrid>
              <a:tr h="230105">
                <a:tc>
                  <a:txBody>
                    <a:bodyPr/>
                    <a:lstStyle/>
                    <a:p>
                      <a:pPr algn="l" fontAlgn="b"/>
                      <a:r>
                        <a:rPr lang="en-US" sz="1100" u="none" strike="noStrike" dirty="0" err="1">
                          <a:effectLst/>
                          <a:latin typeface="Tahoma" panose="020B0604030504040204" pitchFamily="34" charset="0"/>
                          <a:ea typeface="Tahoma" panose="020B0604030504040204" pitchFamily="34" charset="0"/>
                          <a:cs typeface="Tahoma" panose="020B0604030504040204" pitchFamily="34" charset="0"/>
                        </a:rPr>
                        <a:t>Concept_Name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CONCEPT_CODE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err="1">
                          <a:effectLst/>
                          <a:latin typeface="Tahoma" panose="020B0604030504040204" pitchFamily="34" charset="0"/>
                          <a:ea typeface="Tahoma" panose="020B0604030504040204" pitchFamily="34" charset="0"/>
                          <a:cs typeface="Tahoma" panose="020B0604030504040204" pitchFamily="34" charset="0"/>
                        </a:rPr>
                        <a:t>Vocabulary_ID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Freq</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6466365"/>
                  </a:ext>
                </a:extLst>
              </a:tr>
              <a:tr h="230105">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General finding of observation of pat</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118222006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34,471,286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28297"/>
                  </a:ext>
                </a:extLst>
              </a:tr>
              <a:tr h="230105">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Essential hypertension</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59621000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3,470,697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447439"/>
                  </a:ext>
                </a:extLst>
              </a:tr>
              <a:tr h="230105">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Low back pain</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279039007</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2,733,862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23372"/>
                  </a:ext>
                </a:extLst>
              </a:tr>
              <a:tr h="230105">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Type 2 diabetes mellitus</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44054006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2,493,430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713126"/>
                  </a:ext>
                </a:extLst>
              </a:tr>
              <a:tr h="230105">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Hyperlipidemia</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55822004</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2,205,494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8781121"/>
                  </a:ext>
                </a:extLst>
              </a:tr>
              <a:tr h="230105">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Arthralgia of the lower leg</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267953003</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2,025,120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070126"/>
                  </a:ext>
                </a:extLst>
              </a:tr>
              <a:tr h="230105">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Obstructive sleep apnea syndrome</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78275009</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2,006,211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8599847"/>
                  </a:ext>
                </a:extLst>
              </a:tr>
              <a:tr h="230105">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Shoulder joint pain</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267949000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1,612,318</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6677733"/>
                  </a:ext>
                </a:extLst>
              </a:tr>
              <a:tr h="230105">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Atrial fibrillation</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49436004</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1,332,396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1191244"/>
                  </a:ext>
                </a:extLst>
              </a:tr>
              <a:tr h="230105">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Benign essential hypertension</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1201005</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SNOMED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1,313,711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122280"/>
                  </a:ext>
                </a:extLst>
              </a:tr>
            </a:tbl>
          </a:graphicData>
        </a:graphic>
      </p:graphicFrame>
    </p:spTree>
    <p:extLst>
      <p:ext uri="{BB962C8B-B14F-4D97-AF65-F5344CB8AC3E}">
        <p14:creationId xmlns:p14="http://schemas.microsoft.com/office/powerpoint/2010/main" val="339047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5F9E7-4079-4361-AABF-FFD9240AEB4B}"/>
              </a:ext>
            </a:extLst>
          </p:cNvPr>
          <p:cNvPicPr>
            <a:picLocks noChangeAspect="1"/>
          </p:cNvPicPr>
          <p:nvPr/>
        </p:nvPicPr>
        <p:blipFill rotWithShape="1">
          <a:blip r:embed="rId3"/>
          <a:srcRect l="40585" t="38259"/>
          <a:stretch/>
        </p:blipFill>
        <p:spPr>
          <a:xfrm>
            <a:off x="4948136" y="3428999"/>
            <a:ext cx="7243864" cy="2964435"/>
          </a:xfrm>
          <a:prstGeom prst="rect">
            <a:avLst/>
          </a:prstGeom>
        </p:spPr>
      </p:pic>
      <p:pic>
        <p:nvPicPr>
          <p:cNvPr id="9" name="Picture 8">
            <a:extLst>
              <a:ext uri="{FF2B5EF4-FFF2-40B4-BE49-F238E27FC236}">
                <a16:creationId xmlns:a16="http://schemas.microsoft.com/office/drawing/2014/main" id="{32B0F791-5AEC-4F05-99D7-365ACA7106F6}"/>
              </a:ext>
            </a:extLst>
          </p:cNvPr>
          <p:cNvPicPr>
            <a:picLocks noChangeAspect="1"/>
          </p:cNvPicPr>
          <p:nvPr/>
        </p:nvPicPr>
        <p:blipFill>
          <a:blip r:embed="rId4"/>
          <a:stretch>
            <a:fillRect/>
          </a:stretch>
        </p:blipFill>
        <p:spPr>
          <a:xfrm>
            <a:off x="0" y="1"/>
            <a:ext cx="1335932" cy="1249058"/>
          </a:xfrm>
          <a:prstGeom prst="rect">
            <a:avLst/>
          </a:prstGeom>
        </p:spPr>
      </p:pic>
      <p:sp>
        <p:nvSpPr>
          <p:cNvPr id="10" name="Title 1">
            <a:extLst>
              <a:ext uri="{FF2B5EF4-FFF2-40B4-BE49-F238E27FC236}">
                <a16:creationId xmlns:a16="http://schemas.microsoft.com/office/drawing/2014/main" id="{772109B0-03D0-4A75-8FD7-DAD2CAF6BD07}"/>
              </a:ext>
            </a:extLst>
          </p:cNvPr>
          <p:cNvSpPr txBox="1">
            <a:spLocks/>
          </p:cNvSpPr>
          <p:nvPr/>
        </p:nvSpPr>
        <p:spPr>
          <a:xfrm>
            <a:off x="1738010" y="-11010"/>
            <a:ext cx="10389140"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Verdana" panose="020B0604030504040204" pitchFamily="34" charset="0"/>
                <a:ea typeface="Verdana" panose="020B0604030504040204" pitchFamily="34" charset="0"/>
              </a:rPr>
              <a:t>Top DoD and VA concepts for </a:t>
            </a:r>
            <a:r>
              <a:rPr lang="en-US" sz="2400" b="1" dirty="0" err="1">
                <a:latin typeface="Verdana" panose="020B0604030504040204" pitchFamily="34" charset="0"/>
                <a:ea typeface="Verdana" panose="020B0604030504040204" pitchFamily="34" charset="0"/>
              </a:rPr>
              <a:t>Condition_occurrence</a:t>
            </a:r>
            <a:endParaRPr lang="en-US" sz="2400" b="1" dirty="0">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9A8F5093-DB0F-4217-B979-69E03CACDEAF}"/>
              </a:ext>
            </a:extLst>
          </p:cNvPr>
          <p:cNvPicPr>
            <a:picLocks noChangeAspect="1"/>
          </p:cNvPicPr>
          <p:nvPr/>
        </p:nvPicPr>
        <p:blipFill>
          <a:blip r:embed="rId5"/>
          <a:stretch>
            <a:fillRect/>
          </a:stretch>
        </p:blipFill>
        <p:spPr>
          <a:xfrm>
            <a:off x="2464339" y="1051194"/>
            <a:ext cx="5940681" cy="1815413"/>
          </a:xfrm>
          <a:prstGeom prst="rect">
            <a:avLst/>
          </a:prstGeom>
        </p:spPr>
      </p:pic>
      <p:graphicFrame>
        <p:nvGraphicFramePr>
          <p:cNvPr id="6" name="Table 5">
            <a:extLst>
              <a:ext uri="{FF2B5EF4-FFF2-40B4-BE49-F238E27FC236}">
                <a16:creationId xmlns:a16="http://schemas.microsoft.com/office/drawing/2014/main" id="{9F79A82C-4464-47EF-97B1-FE0749134B31}"/>
              </a:ext>
            </a:extLst>
          </p:cNvPr>
          <p:cNvGraphicFramePr>
            <a:graphicFrameLocks noGrp="1"/>
          </p:cNvGraphicFramePr>
          <p:nvPr>
            <p:extLst>
              <p:ext uri="{D42A27DB-BD31-4B8C-83A1-F6EECF244321}">
                <p14:modId xmlns:p14="http://schemas.microsoft.com/office/powerpoint/2010/main" val="983561079"/>
              </p:ext>
            </p:extLst>
          </p:nvPr>
        </p:nvGraphicFramePr>
        <p:xfrm>
          <a:off x="7135235" y="2895533"/>
          <a:ext cx="3323320" cy="531066"/>
        </p:xfrm>
        <a:graphic>
          <a:graphicData uri="http://schemas.openxmlformats.org/drawingml/2006/table">
            <a:tbl>
              <a:tblPr>
                <a:tableStyleId>{5C22544A-7EE6-4342-B048-85BDC9FD1C3A}</a:tableStyleId>
              </a:tblPr>
              <a:tblGrid>
                <a:gridCol w="3323320">
                  <a:extLst>
                    <a:ext uri="{9D8B030D-6E8A-4147-A177-3AD203B41FA5}">
                      <a16:colId xmlns:a16="http://schemas.microsoft.com/office/drawing/2014/main" val="1982781402"/>
                    </a:ext>
                  </a:extLst>
                </a:gridCol>
              </a:tblGrid>
              <a:tr h="531066">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11186386"/>
                  </a:ext>
                </a:extLst>
              </a:tr>
            </a:tbl>
          </a:graphicData>
        </a:graphic>
      </p:graphicFrame>
      <p:graphicFrame>
        <p:nvGraphicFramePr>
          <p:cNvPr id="7" name="Table 6">
            <a:extLst>
              <a:ext uri="{FF2B5EF4-FFF2-40B4-BE49-F238E27FC236}">
                <a16:creationId xmlns:a16="http://schemas.microsoft.com/office/drawing/2014/main" id="{D45A728F-965A-4F9D-B3B2-64B3D9070320}"/>
              </a:ext>
            </a:extLst>
          </p:cNvPr>
          <p:cNvGraphicFramePr>
            <a:graphicFrameLocks noGrp="1"/>
          </p:cNvGraphicFramePr>
          <p:nvPr>
            <p:extLst>
              <p:ext uri="{D42A27DB-BD31-4B8C-83A1-F6EECF244321}">
                <p14:modId xmlns:p14="http://schemas.microsoft.com/office/powerpoint/2010/main" val="2694137801"/>
              </p:ext>
            </p:extLst>
          </p:nvPr>
        </p:nvGraphicFramePr>
        <p:xfrm>
          <a:off x="431137" y="2921473"/>
          <a:ext cx="3625439" cy="531066"/>
        </p:xfrm>
        <a:graphic>
          <a:graphicData uri="http://schemas.openxmlformats.org/drawingml/2006/table">
            <a:tbl>
              <a:tblPr>
                <a:tableStyleId>{5C22544A-7EE6-4342-B048-85BDC9FD1C3A}</a:tableStyleId>
              </a:tblPr>
              <a:tblGrid>
                <a:gridCol w="3625439">
                  <a:extLst>
                    <a:ext uri="{9D8B030D-6E8A-4147-A177-3AD203B41FA5}">
                      <a16:colId xmlns:a16="http://schemas.microsoft.com/office/drawing/2014/main" val="1574373587"/>
                    </a:ext>
                  </a:extLst>
                </a:gridCol>
              </a:tblGrid>
              <a:tr h="531066">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11186386"/>
                  </a:ext>
                </a:extLst>
              </a:tr>
            </a:tbl>
          </a:graphicData>
        </a:graphic>
      </p:graphicFrame>
      <p:graphicFrame>
        <p:nvGraphicFramePr>
          <p:cNvPr id="4" name="Table 3">
            <a:extLst>
              <a:ext uri="{FF2B5EF4-FFF2-40B4-BE49-F238E27FC236}">
                <a16:creationId xmlns:a16="http://schemas.microsoft.com/office/drawing/2014/main" id="{B46F0A4A-394E-418B-BFCB-3B426DA89181}"/>
              </a:ext>
            </a:extLst>
          </p:cNvPr>
          <p:cNvGraphicFramePr>
            <a:graphicFrameLocks noGrp="1"/>
          </p:cNvGraphicFramePr>
          <p:nvPr>
            <p:extLst>
              <p:ext uri="{D42A27DB-BD31-4B8C-83A1-F6EECF244321}">
                <p14:modId xmlns:p14="http://schemas.microsoft.com/office/powerpoint/2010/main" val="2992530010"/>
              </p:ext>
            </p:extLst>
          </p:nvPr>
        </p:nvGraphicFramePr>
        <p:xfrm>
          <a:off x="116270" y="3426599"/>
          <a:ext cx="4696137" cy="2660832"/>
        </p:xfrm>
        <a:graphic>
          <a:graphicData uri="http://schemas.openxmlformats.org/drawingml/2006/table">
            <a:tbl>
              <a:tblPr>
                <a:tableStyleId>{5C22544A-7EE6-4342-B048-85BDC9FD1C3A}</a:tableStyleId>
              </a:tblPr>
              <a:tblGrid>
                <a:gridCol w="2019872">
                  <a:extLst>
                    <a:ext uri="{9D8B030D-6E8A-4147-A177-3AD203B41FA5}">
                      <a16:colId xmlns:a16="http://schemas.microsoft.com/office/drawing/2014/main" val="3808939214"/>
                    </a:ext>
                  </a:extLst>
                </a:gridCol>
                <a:gridCol w="1003108">
                  <a:extLst>
                    <a:ext uri="{9D8B030D-6E8A-4147-A177-3AD203B41FA5}">
                      <a16:colId xmlns:a16="http://schemas.microsoft.com/office/drawing/2014/main" val="2449033637"/>
                    </a:ext>
                  </a:extLst>
                </a:gridCol>
                <a:gridCol w="862519">
                  <a:extLst>
                    <a:ext uri="{9D8B030D-6E8A-4147-A177-3AD203B41FA5}">
                      <a16:colId xmlns:a16="http://schemas.microsoft.com/office/drawing/2014/main" val="2468529194"/>
                    </a:ext>
                  </a:extLst>
                </a:gridCol>
                <a:gridCol w="810638">
                  <a:extLst>
                    <a:ext uri="{9D8B030D-6E8A-4147-A177-3AD203B41FA5}">
                      <a16:colId xmlns:a16="http://schemas.microsoft.com/office/drawing/2014/main" val="1090924506"/>
                    </a:ext>
                  </a:extLst>
                </a:gridCol>
              </a:tblGrid>
              <a:tr h="185420">
                <a:tc>
                  <a:txBody>
                    <a:bodyPr/>
                    <a:lstStyle/>
                    <a:p>
                      <a:pPr algn="l" fontAlgn="b"/>
                      <a:r>
                        <a:rPr lang="en-US" sz="1100" u="none" strike="noStrike" dirty="0" err="1">
                          <a:effectLst/>
                          <a:latin typeface="Tahoma" panose="020B0604030504040204" pitchFamily="34" charset="0"/>
                          <a:ea typeface="Tahoma" panose="020B0604030504040204" pitchFamily="34" charset="0"/>
                          <a:cs typeface="Tahoma" panose="020B0604030504040204" pitchFamily="34" charset="0"/>
                        </a:rPr>
                        <a:t>Concept_Name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CONCEPT_</a:t>
                      </a:r>
                    </a:p>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CODE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Vocabulary_</a:t>
                      </a:r>
                    </a:p>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ID</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Freq</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093395"/>
                  </a:ext>
                </a:extLst>
              </a:tr>
              <a:tr h="185420">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Other ill-defined conditions</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799.89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34,471,280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495360"/>
                  </a:ext>
                </a:extLst>
              </a:tr>
              <a:tr h="185420">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Unspecified essential hypertension</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401.9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3,467,033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921354"/>
                  </a:ext>
                </a:extLst>
              </a:tr>
              <a:tr h="185420">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Lumbago</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724.2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2,733,708</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3937824"/>
                  </a:ext>
                </a:extLst>
              </a:tr>
              <a:tr h="185420">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Other and unspecified hyperlipidemia</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272.4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2,203,334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962710"/>
                  </a:ext>
                </a:extLst>
              </a:tr>
              <a:tr h="185420">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Diabetes mellitus without mention of complication</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250</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2,172,795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487437"/>
                  </a:ext>
                </a:extLst>
              </a:tr>
              <a:tr h="185420">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Pain in joint, lower leg</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719.46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2,025,120</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1844180"/>
                  </a:ext>
                </a:extLst>
              </a:tr>
              <a:tr h="185420">
                <a:tc>
                  <a:txBody>
                    <a:bodyPr/>
                    <a:lstStyle/>
                    <a:p>
                      <a:pPr algn="l"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Obstructive sleep apnea</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327.23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2,005,932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773170"/>
                  </a:ext>
                </a:extLst>
              </a:tr>
              <a:tr h="185420">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Pain in joint, shoulder region</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719.41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1,612,294</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725012"/>
                  </a:ext>
                </a:extLst>
              </a:tr>
              <a:tr h="185420">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Atrial fibrillation</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427.31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1,331,993</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024973"/>
                  </a:ext>
                </a:extLst>
              </a:tr>
              <a:tr h="185420">
                <a:tc>
                  <a:txBody>
                    <a:bodyPr/>
                    <a:lstStyle/>
                    <a:p>
                      <a:pPr algn="l"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Benign essential hypertension</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401.1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a:effectLst/>
                          <a:latin typeface="Tahoma" panose="020B0604030504040204" pitchFamily="34" charset="0"/>
                          <a:ea typeface="Tahoma" panose="020B0604030504040204" pitchFamily="34" charset="0"/>
                          <a:cs typeface="Tahoma" panose="020B0604030504040204" pitchFamily="34" charset="0"/>
                        </a:rPr>
                        <a:t>ICD9CM</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1,313,711</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443" marR="5443" marT="54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860722"/>
                  </a:ext>
                </a:extLst>
              </a:tr>
            </a:tbl>
          </a:graphicData>
        </a:graphic>
      </p:graphicFrame>
      <p:sp>
        <p:nvSpPr>
          <p:cNvPr id="5" name="Rectangle 4">
            <a:extLst>
              <a:ext uri="{FF2B5EF4-FFF2-40B4-BE49-F238E27FC236}">
                <a16:creationId xmlns:a16="http://schemas.microsoft.com/office/drawing/2014/main" id="{B9B8658B-D83E-42BE-BA04-3A9311BF860D}"/>
              </a:ext>
            </a:extLst>
          </p:cNvPr>
          <p:cNvSpPr/>
          <p:nvPr/>
        </p:nvSpPr>
        <p:spPr>
          <a:xfrm>
            <a:off x="3080426" y="1893651"/>
            <a:ext cx="4696137"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34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Objectives</a:t>
            </a:r>
          </a:p>
        </p:txBody>
      </p:sp>
      <p:sp>
        <p:nvSpPr>
          <p:cNvPr id="4" name="Content Placeholder 3">
            <a:extLst>
              <a:ext uri="{FF2B5EF4-FFF2-40B4-BE49-F238E27FC236}">
                <a16:creationId xmlns:a16="http://schemas.microsoft.com/office/drawing/2014/main" id="{954EEAD3-AC0E-46CE-BFC8-959469DE02F6}"/>
              </a:ext>
            </a:extLst>
          </p:cNvPr>
          <p:cNvSpPr txBox="1">
            <a:spLocks/>
          </p:cNvSpPr>
          <p:nvPr/>
        </p:nvSpPr>
        <p:spPr>
          <a:xfrm>
            <a:off x="1288914" y="2558221"/>
            <a:ext cx="9839528" cy="259558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Describe how key DoD Source data is mapped into OMOP</a:t>
            </a:r>
          </a:p>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Describe similarities and differences with VA OMOP</a:t>
            </a:r>
          </a:p>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Understand current status of DoD OMOP and the future vision for DaVINCI</a:t>
            </a:r>
          </a:p>
        </p:txBody>
      </p:sp>
      <p:pic>
        <p:nvPicPr>
          <p:cNvPr id="5" name="Picture 4">
            <a:extLst>
              <a:ext uri="{FF2B5EF4-FFF2-40B4-BE49-F238E27FC236}">
                <a16:creationId xmlns:a16="http://schemas.microsoft.com/office/drawing/2014/main" id="{97061EA2-795D-4D6E-91B5-7BAA25F1D25D}"/>
              </a:ext>
            </a:extLst>
          </p:cNvPr>
          <p:cNvPicPr>
            <a:picLocks noChangeAspect="1"/>
          </p:cNvPicPr>
          <p:nvPr/>
        </p:nvPicPr>
        <p:blipFill>
          <a:blip r:embed="rId2"/>
          <a:stretch>
            <a:fillRect/>
          </a:stretch>
        </p:blipFill>
        <p:spPr>
          <a:xfrm>
            <a:off x="0" y="1"/>
            <a:ext cx="1335932" cy="1249058"/>
          </a:xfrm>
          <a:prstGeom prst="rect">
            <a:avLst/>
          </a:prstGeom>
        </p:spPr>
      </p:pic>
      <p:sp>
        <p:nvSpPr>
          <p:cNvPr id="6" name="Slide Number Placeholder 4">
            <a:extLst>
              <a:ext uri="{FF2B5EF4-FFF2-40B4-BE49-F238E27FC236}">
                <a16:creationId xmlns:a16="http://schemas.microsoft.com/office/drawing/2014/main" id="{05394A10-1329-45D7-9041-937CE864AFAC}"/>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2</a:t>
            </a:fld>
            <a:endParaRPr lang="en-US" dirty="0"/>
          </a:p>
        </p:txBody>
      </p:sp>
      <p:sp>
        <p:nvSpPr>
          <p:cNvPr id="3" name="Rectangle 2">
            <a:extLst>
              <a:ext uri="{FF2B5EF4-FFF2-40B4-BE49-F238E27FC236}">
                <a16:creationId xmlns:a16="http://schemas.microsoft.com/office/drawing/2014/main" id="{D8C032C2-7BA6-4AD4-B79B-CED92A71873A}"/>
              </a:ext>
            </a:extLst>
          </p:cNvPr>
          <p:cNvSpPr/>
          <p:nvPr/>
        </p:nvSpPr>
        <p:spPr>
          <a:xfrm>
            <a:off x="862519" y="1704197"/>
            <a:ext cx="4792979" cy="523220"/>
          </a:xfrm>
          <a:prstGeom prst="rect">
            <a:avLst/>
          </a:prstGeom>
        </p:spPr>
        <p:txBody>
          <a:bodyPr wrap="none">
            <a:spAutoFit/>
          </a:bodyPr>
          <a:lstStyle/>
          <a:p>
            <a:pPr>
              <a:spcAft>
                <a:spcPts val="1200"/>
              </a:spcAft>
            </a:pPr>
            <a:r>
              <a:rPr lang="en-US" sz="2800" dirty="0">
                <a:latin typeface="Verdana" panose="020B0604030504040204" pitchFamily="34" charset="0"/>
                <a:ea typeface="Verdana" panose="020B0604030504040204" pitchFamily="34" charset="0"/>
                <a:cs typeface="Verdana" panose="020B0604030504040204" pitchFamily="34" charset="0"/>
              </a:rPr>
              <a:t>Attendees will be able to:</a:t>
            </a:r>
          </a:p>
        </p:txBody>
      </p:sp>
    </p:spTree>
    <p:extLst>
      <p:ext uri="{BB962C8B-B14F-4D97-AF65-F5344CB8AC3E}">
        <p14:creationId xmlns:p14="http://schemas.microsoft.com/office/powerpoint/2010/main" val="408173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B6732B-B7D7-4AC8-ABB2-D34E69239E88}"/>
              </a:ext>
            </a:extLst>
          </p:cNvPr>
          <p:cNvPicPr>
            <a:picLocks noChangeAspect="1"/>
          </p:cNvPicPr>
          <p:nvPr/>
        </p:nvPicPr>
        <p:blipFill rotWithShape="1">
          <a:blip r:embed="rId3"/>
          <a:srcRect r="66023"/>
          <a:stretch/>
        </p:blipFill>
        <p:spPr>
          <a:xfrm>
            <a:off x="1257506" y="1247771"/>
            <a:ext cx="3217218" cy="5387365"/>
          </a:xfrm>
          <a:prstGeom prst="rect">
            <a:avLst/>
          </a:prstGeom>
        </p:spPr>
      </p:pic>
      <p:sp>
        <p:nvSpPr>
          <p:cNvPr id="5" name="Rectangle 4">
            <a:extLst>
              <a:ext uri="{FF2B5EF4-FFF2-40B4-BE49-F238E27FC236}">
                <a16:creationId xmlns:a16="http://schemas.microsoft.com/office/drawing/2014/main" id="{0A06AC02-5A28-40E0-8ECA-F7D9DB38C194}"/>
              </a:ext>
            </a:extLst>
          </p:cNvPr>
          <p:cNvSpPr/>
          <p:nvPr/>
        </p:nvSpPr>
        <p:spPr>
          <a:xfrm>
            <a:off x="4352414" y="4653936"/>
            <a:ext cx="5964903" cy="19812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7" name="Title 1">
            <a:extLst>
              <a:ext uri="{FF2B5EF4-FFF2-40B4-BE49-F238E27FC236}">
                <a16:creationId xmlns:a16="http://schemas.microsoft.com/office/drawing/2014/main" id="{1FCD5004-D735-4DDA-A62F-6706BEE5455A}"/>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Person Table</a:t>
            </a:r>
          </a:p>
        </p:txBody>
      </p:sp>
      <p:pic>
        <p:nvPicPr>
          <p:cNvPr id="8" name="Picture 7">
            <a:extLst>
              <a:ext uri="{FF2B5EF4-FFF2-40B4-BE49-F238E27FC236}">
                <a16:creationId xmlns:a16="http://schemas.microsoft.com/office/drawing/2014/main" id="{4BBFC4CE-7D9E-41C6-98C9-1EED27DCA2BD}"/>
              </a:ext>
            </a:extLst>
          </p:cNvPr>
          <p:cNvPicPr>
            <a:picLocks noChangeAspect="1"/>
          </p:cNvPicPr>
          <p:nvPr/>
        </p:nvPicPr>
        <p:blipFill>
          <a:blip r:embed="rId4"/>
          <a:stretch>
            <a:fillRect/>
          </a:stretch>
        </p:blipFill>
        <p:spPr>
          <a:xfrm>
            <a:off x="0" y="1"/>
            <a:ext cx="1335932" cy="1249058"/>
          </a:xfrm>
          <a:prstGeom prst="rect">
            <a:avLst/>
          </a:prstGeom>
        </p:spPr>
      </p:pic>
      <p:sp>
        <p:nvSpPr>
          <p:cNvPr id="9" name="Rectangle 8">
            <a:extLst>
              <a:ext uri="{FF2B5EF4-FFF2-40B4-BE49-F238E27FC236}">
                <a16:creationId xmlns:a16="http://schemas.microsoft.com/office/drawing/2014/main" id="{79D18CEA-5998-43BB-BE78-BC8E9BA1E707}"/>
              </a:ext>
            </a:extLst>
          </p:cNvPr>
          <p:cNvSpPr/>
          <p:nvPr/>
        </p:nvSpPr>
        <p:spPr>
          <a:xfrm>
            <a:off x="4474724" y="1683285"/>
            <a:ext cx="7140102" cy="4339650"/>
          </a:xfrm>
          <a:prstGeom prst="rect">
            <a:avLst/>
          </a:prstGeom>
        </p:spPr>
        <p:txBody>
          <a:bodyPr wrap="square">
            <a:spAutoFit/>
          </a:bodyPr>
          <a:lstStyle/>
          <a:p>
            <a:pPr marL="285750" indent="-285750">
              <a:spcAft>
                <a:spcPts val="1200"/>
              </a:spcAft>
              <a:buFont typeface="Arial" panose="020B0604020202020204" pitchFamily="34" charset="0"/>
              <a:buChar char="•"/>
            </a:pPr>
            <a:r>
              <a:rPr lang="en-US" sz="3200" dirty="0">
                <a:solidFill>
                  <a:schemeClr val="tx2"/>
                </a:solidFill>
                <a:latin typeface="Calibri" panose="020F0502020204030204" pitchFamily="34" charset="0"/>
              </a:rPr>
              <a:t>One unique record per person</a:t>
            </a:r>
          </a:p>
          <a:p>
            <a:pPr marL="285750" indent="-285750">
              <a:spcAft>
                <a:spcPts val="1200"/>
              </a:spcAft>
              <a:buFont typeface="Arial" panose="020B0604020202020204" pitchFamily="34" charset="0"/>
              <a:buChar char="•"/>
            </a:pPr>
            <a:r>
              <a:rPr lang="en-US" sz="3200" dirty="0">
                <a:solidFill>
                  <a:schemeClr val="tx2"/>
                </a:solidFill>
                <a:latin typeface="Calibri" panose="020F0502020204030204" pitchFamily="34" charset="0"/>
              </a:rPr>
              <a:t>Vocabulary for gender, race, ethnicity</a:t>
            </a:r>
          </a:p>
          <a:p>
            <a:pPr marL="285750" indent="-285750">
              <a:buFont typeface="Arial" panose="020B0604020202020204" pitchFamily="34" charset="0"/>
              <a:buChar char="•"/>
            </a:pPr>
            <a:r>
              <a:rPr lang="en-US" sz="3200" dirty="0">
                <a:solidFill>
                  <a:schemeClr val="tx2"/>
                </a:solidFill>
                <a:latin typeface="Calibri" panose="020F0502020204030204" pitchFamily="34" charset="0"/>
              </a:rPr>
              <a:t>While it is possible for a PERSON to change genders, LOCATIONs, and PROVIDERS over time, it is the responsibility of the data holder to select the one value to use in the CDM 	</a:t>
            </a:r>
            <a:endParaRPr lang="en-US" sz="2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05057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6AC02-5A28-40E0-8ECA-F7D9DB38C194}"/>
              </a:ext>
            </a:extLst>
          </p:cNvPr>
          <p:cNvSpPr/>
          <p:nvPr/>
        </p:nvSpPr>
        <p:spPr>
          <a:xfrm>
            <a:off x="4352414" y="4653936"/>
            <a:ext cx="5964903" cy="19812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7" name="Title 1">
            <a:extLst>
              <a:ext uri="{FF2B5EF4-FFF2-40B4-BE49-F238E27FC236}">
                <a16:creationId xmlns:a16="http://schemas.microsoft.com/office/drawing/2014/main" id="{1FCD5004-D735-4DDA-A62F-6706BEE5455A}"/>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Person Table</a:t>
            </a:r>
          </a:p>
        </p:txBody>
      </p:sp>
      <p:pic>
        <p:nvPicPr>
          <p:cNvPr id="8" name="Picture 7">
            <a:extLst>
              <a:ext uri="{FF2B5EF4-FFF2-40B4-BE49-F238E27FC236}">
                <a16:creationId xmlns:a16="http://schemas.microsoft.com/office/drawing/2014/main" id="{4BBFC4CE-7D9E-41C6-98C9-1EED27DCA2BD}"/>
              </a:ext>
            </a:extLst>
          </p:cNvPr>
          <p:cNvPicPr>
            <a:picLocks noChangeAspect="1"/>
          </p:cNvPicPr>
          <p:nvPr/>
        </p:nvPicPr>
        <p:blipFill>
          <a:blip r:embed="rId3"/>
          <a:stretch>
            <a:fillRect/>
          </a:stretch>
        </p:blipFill>
        <p:spPr>
          <a:xfrm>
            <a:off x="0" y="1"/>
            <a:ext cx="1335932" cy="1249058"/>
          </a:xfrm>
          <a:prstGeom prst="rect">
            <a:avLst/>
          </a:prstGeom>
        </p:spPr>
      </p:pic>
      <p:pic>
        <p:nvPicPr>
          <p:cNvPr id="6" name="Picture 5">
            <a:extLst>
              <a:ext uri="{FF2B5EF4-FFF2-40B4-BE49-F238E27FC236}">
                <a16:creationId xmlns:a16="http://schemas.microsoft.com/office/drawing/2014/main" id="{EB02862D-19B5-4AEF-B0A5-D8EFAE94AB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0247" y="1822615"/>
            <a:ext cx="7631768" cy="4579061"/>
          </a:xfrm>
          <a:prstGeom prst="rect">
            <a:avLst/>
          </a:prstGeom>
          <a:noFill/>
          <a:ln>
            <a:noFill/>
          </a:ln>
        </p:spPr>
      </p:pic>
      <p:sp>
        <p:nvSpPr>
          <p:cNvPr id="9" name="Content Placeholder 3">
            <a:extLst>
              <a:ext uri="{FF2B5EF4-FFF2-40B4-BE49-F238E27FC236}">
                <a16:creationId xmlns:a16="http://schemas.microsoft.com/office/drawing/2014/main" id="{3E0F4F3A-3605-4094-B021-A6B5DBAC0544}"/>
              </a:ext>
            </a:extLst>
          </p:cNvPr>
          <p:cNvSpPr txBox="1">
            <a:spLocks/>
          </p:cNvSpPr>
          <p:nvPr/>
        </p:nvSpPr>
        <p:spPr>
          <a:xfrm>
            <a:off x="1426716" y="1196353"/>
            <a:ext cx="9839528" cy="115005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dirty="0">
                <a:latin typeface="Verdana" panose="020B0604030504040204" pitchFamily="34" charset="0"/>
                <a:ea typeface="Verdana" panose="020B0604030504040204" pitchFamily="34" charset="0"/>
                <a:cs typeface="Verdana" panose="020B0604030504040204" pitchFamily="34" charset="0"/>
              </a:rPr>
              <a:t>DAVINCI Cohort:</a:t>
            </a:r>
          </a:p>
          <a:p>
            <a:pPr>
              <a:spcAft>
                <a:spcPts val="1200"/>
              </a:spcAft>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688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CD5004-D735-4DDA-A62F-6706BEE5455A}"/>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Person Table Comparison DoD vs. VA</a:t>
            </a:r>
          </a:p>
        </p:txBody>
      </p:sp>
      <p:pic>
        <p:nvPicPr>
          <p:cNvPr id="8" name="Picture 7">
            <a:extLst>
              <a:ext uri="{FF2B5EF4-FFF2-40B4-BE49-F238E27FC236}">
                <a16:creationId xmlns:a16="http://schemas.microsoft.com/office/drawing/2014/main" id="{4BBFC4CE-7D9E-41C6-98C9-1EED27DCA2BD}"/>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4" name="Table 3">
            <a:extLst>
              <a:ext uri="{FF2B5EF4-FFF2-40B4-BE49-F238E27FC236}">
                <a16:creationId xmlns:a16="http://schemas.microsoft.com/office/drawing/2014/main" id="{615E548C-AC07-4106-8C6F-DB2580E871C6}"/>
              </a:ext>
            </a:extLst>
          </p:cNvPr>
          <p:cNvGraphicFramePr>
            <a:graphicFrameLocks noGrp="1"/>
          </p:cNvGraphicFramePr>
          <p:nvPr>
            <p:extLst>
              <p:ext uri="{D42A27DB-BD31-4B8C-83A1-F6EECF244321}">
                <p14:modId xmlns:p14="http://schemas.microsoft.com/office/powerpoint/2010/main" val="1701449404"/>
              </p:ext>
            </p:extLst>
          </p:nvPr>
        </p:nvGraphicFramePr>
        <p:xfrm>
          <a:off x="837659" y="2011096"/>
          <a:ext cx="9869251" cy="1628346"/>
        </p:xfrm>
        <a:graphic>
          <a:graphicData uri="http://schemas.openxmlformats.org/drawingml/2006/table">
            <a:tbl>
              <a:tblPr>
                <a:tableStyleId>{5C22544A-7EE6-4342-B048-85BDC9FD1C3A}</a:tableStyleId>
              </a:tblPr>
              <a:tblGrid>
                <a:gridCol w="2920492">
                  <a:extLst>
                    <a:ext uri="{9D8B030D-6E8A-4147-A177-3AD203B41FA5}">
                      <a16:colId xmlns:a16="http://schemas.microsoft.com/office/drawing/2014/main" val="2264715139"/>
                    </a:ext>
                  </a:extLst>
                </a:gridCol>
                <a:gridCol w="3323320">
                  <a:extLst>
                    <a:ext uri="{9D8B030D-6E8A-4147-A177-3AD203B41FA5}">
                      <a16:colId xmlns:a16="http://schemas.microsoft.com/office/drawing/2014/main" val="4182707852"/>
                    </a:ext>
                  </a:extLst>
                </a:gridCol>
                <a:gridCol w="3625439">
                  <a:extLst>
                    <a:ext uri="{9D8B030D-6E8A-4147-A177-3AD203B41FA5}">
                      <a16:colId xmlns:a16="http://schemas.microsoft.com/office/drawing/2014/main" val="4106133754"/>
                    </a:ext>
                  </a:extLst>
                </a:gridCol>
              </a:tblGrid>
              <a:tr h="531066">
                <a:tc>
                  <a:txBody>
                    <a:bodyPr/>
                    <a:lstStyle/>
                    <a:p>
                      <a:pPr algn="l" fontAlgn="b"/>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0957493"/>
                  </a:ext>
                </a:extLst>
              </a:tr>
              <a:tr h="548640">
                <a:tc>
                  <a:txBody>
                    <a:bodyPr/>
                    <a:lstStyle/>
                    <a:p>
                      <a:pPr algn="l" fontAlgn="b"/>
                      <a:r>
                        <a:rPr lang="en-US" sz="2000" u="none" strike="noStrike" dirty="0">
                          <a:effectLst/>
                          <a:latin typeface="Verdana" panose="020B0604030504040204" pitchFamily="34" charset="0"/>
                          <a:ea typeface="Verdana" panose="020B0604030504040204" pitchFamily="34" charset="0"/>
                        </a:rPr>
                        <a:t> Source Tables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Verdana" panose="020B0604030504040204" pitchFamily="34" charset="0"/>
                          <a:ea typeface="Verdana" panose="020B0604030504040204" pitchFamily="34" charset="0"/>
                        </a:rPr>
                        <a:t> </a:t>
                      </a:r>
                      <a:r>
                        <a:rPr lang="en-US" sz="2000" u="none" strike="noStrike" dirty="0" err="1">
                          <a:effectLst/>
                          <a:latin typeface="Verdana" panose="020B0604030504040204" pitchFamily="34" charset="0"/>
                          <a:ea typeface="Verdana" panose="020B0604030504040204" pitchFamily="34" charset="0"/>
                        </a:rPr>
                        <a:t>SPatient</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Verdana" panose="020B0604030504040204" pitchFamily="34" charset="0"/>
                          <a:ea typeface="Verdana" panose="020B0604030504040204" pitchFamily="34" charset="0"/>
                        </a:rPr>
                        <a:t> DEERS Beneficiary Detail</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007639"/>
                  </a:ext>
                </a:extLst>
              </a:tr>
              <a:tr h="548640">
                <a:tc>
                  <a:txBody>
                    <a:bodyPr/>
                    <a:lstStyle/>
                    <a:p>
                      <a:pPr algn="l" fontAlgn="b"/>
                      <a:r>
                        <a:rPr lang="en-US" sz="2000" u="none" strike="noStrike" dirty="0">
                          <a:effectLst/>
                          <a:latin typeface="Verdana" panose="020B0604030504040204" pitchFamily="34" charset="0"/>
                          <a:ea typeface="Verdana" panose="020B0604030504040204" pitchFamily="34" charset="0"/>
                        </a:rPr>
                        <a:t> Source Person Field</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Verdana" panose="020B0604030504040204" pitchFamily="34" charset="0"/>
                          <a:ea typeface="Verdana" panose="020B0604030504040204" pitchFamily="34" charset="0"/>
                        </a:rPr>
                        <a:t> </a:t>
                      </a:r>
                      <a:r>
                        <a:rPr lang="en-US" sz="2000" u="none" strike="noStrike" dirty="0" err="1">
                          <a:effectLst/>
                          <a:latin typeface="Verdana" panose="020B0604030504040204" pitchFamily="34" charset="0"/>
                          <a:ea typeface="Verdana" panose="020B0604030504040204" pitchFamily="34" charset="0"/>
                        </a:rPr>
                        <a:t>PatientICN</a:t>
                      </a:r>
                      <a:r>
                        <a:rPr lang="en-US" sz="2000" u="none" strike="noStrike" dirty="0">
                          <a:effectLst/>
                          <a:latin typeface="Verdana" panose="020B0604030504040204" pitchFamily="34" charset="0"/>
                          <a:ea typeface="Verdana" panose="020B0604030504040204" pitchFamily="34" charset="0"/>
                        </a:rPr>
                        <a:t> or </a:t>
                      </a:r>
                      <a:r>
                        <a:rPr lang="en-US" sz="2000" u="none" strike="noStrike" dirty="0" err="1">
                          <a:effectLst/>
                          <a:latin typeface="Verdana" panose="020B0604030504040204" pitchFamily="34" charset="0"/>
                          <a:ea typeface="Verdana" panose="020B0604030504040204" pitchFamily="34" charset="0"/>
                        </a:rPr>
                        <a:t>PatientSID</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Verdana" panose="020B0604030504040204" pitchFamily="34" charset="0"/>
                          <a:ea typeface="Verdana" panose="020B0604030504040204" pitchFamily="34" charset="0"/>
                        </a:rPr>
                        <a:t> EDIPI or PATSSN</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844114"/>
                  </a:ext>
                </a:extLst>
              </a:tr>
            </a:tbl>
          </a:graphicData>
        </a:graphic>
      </p:graphicFrame>
    </p:spTree>
    <p:extLst>
      <p:ext uri="{BB962C8B-B14F-4D97-AF65-F5344CB8AC3E}">
        <p14:creationId xmlns:p14="http://schemas.microsoft.com/office/powerpoint/2010/main" val="182231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D120E-6D8E-47E1-95D9-D27EBED35BC3}"/>
              </a:ext>
            </a:extLst>
          </p:cNvPr>
          <p:cNvPicPr>
            <a:picLocks noChangeAspect="1"/>
          </p:cNvPicPr>
          <p:nvPr/>
        </p:nvPicPr>
        <p:blipFill rotWithShape="1">
          <a:blip r:embed="rId3"/>
          <a:srcRect r="57800"/>
          <a:stretch/>
        </p:blipFill>
        <p:spPr>
          <a:xfrm>
            <a:off x="1161231" y="1579305"/>
            <a:ext cx="3799875" cy="3987800"/>
          </a:xfrm>
          <a:prstGeom prst="rect">
            <a:avLst/>
          </a:prstGeom>
        </p:spPr>
      </p:pic>
      <p:sp>
        <p:nvSpPr>
          <p:cNvPr id="6" name="Title 1">
            <a:extLst>
              <a:ext uri="{FF2B5EF4-FFF2-40B4-BE49-F238E27FC236}">
                <a16:creationId xmlns:a16="http://schemas.microsoft.com/office/drawing/2014/main" id="{BFADD2DB-94AF-4737-92DA-3EFDCB9A493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Location table </a:t>
            </a:r>
          </a:p>
        </p:txBody>
      </p:sp>
      <p:pic>
        <p:nvPicPr>
          <p:cNvPr id="7" name="Picture 6">
            <a:extLst>
              <a:ext uri="{FF2B5EF4-FFF2-40B4-BE49-F238E27FC236}">
                <a16:creationId xmlns:a16="http://schemas.microsoft.com/office/drawing/2014/main" id="{3F01B40C-4056-4D2A-BBE8-69886ACEE302}"/>
              </a:ext>
            </a:extLst>
          </p:cNvPr>
          <p:cNvPicPr>
            <a:picLocks noChangeAspect="1"/>
          </p:cNvPicPr>
          <p:nvPr/>
        </p:nvPicPr>
        <p:blipFill>
          <a:blip r:embed="rId4"/>
          <a:stretch>
            <a:fillRect/>
          </a:stretch>
        </p:blipFill>
        <p:spPr>
          <a:xfrm>
            <a:off x="0" y="1"/>
            <a:ext cx="1335932" cy="1249058"/>
          </a:xfrm>
          <a:prstGeom prst="rect">
            <a:avLst/>
          </a:prstGeom>
        </p:spPr>
      </p:pic>
      <p:sp>
        <p:nvSpPr>
          <p:cNvPr id="10" name="Content Placeholder 3">
            <a:extLst>
              <a:ext uri="{FF2B5EF4-FFF2-40B4-BE49-F238E27FC236}">
                <a16:creationId xmlns:a16="http://schemas.microsoft.com/office/drawing/2014/main" id="{77C65F86-BABB-4BF7-8696-DDA7038A2E81}"/>
              </a:ext>
            </a:extLst>
          </p:cNvPr>
          <p:cNvSpPr txBox="1">
            <a:spLocks/>
          </p:cNvSpPr>
          <p:nvPr/>
        </p:nvSpPr>
        <p:spPr>
          <a:xfrm>
            <a:off x="5025958" y="1781014"/>
            <a:ext cx="6277583" cy="4262705"/>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dirty="0">
                <a:latin typeface="Verdana" panose="020B0604030504040204" pitchFamily="34" charset="0"/>
                <a:ea typeface="Verdana" panose="020B0604030504040204" pitchFamily="34" charset="0"/>
                <a:cs typeface="Verdana" panose="020B0604030504040204" pitchFamily="34" charset="0"/>
              </a:rPr>
              <a:t>Contains one record per each unique location</a:t>
            </a:r>
          </a:p>
          <a:p>
            <a:pPr>
              <a:spcAft>
                <a:spcPts val="1200"/>
              </a:spcAft>
            </a:pPr>
            <a:r>
              <a:rPr lang="en-US" sz="2400" dirty="0">
                <a:latin typeface="Verdana" panose="020B0604030504040204" pitchFamily="34" charset="0"/>
                <a:ea typeface="Verdana" panose="020B0604030504040204" pitchFamily="34" charset="0"/>
                <a:cs typeface="Verdana" panose="020B0604030504040204" pitchFamily="34" charset="0"/>
              </a:rPr>
              <a:t>Location is highly variable across sources</a:t>
            </a:r>
          </a:p>
          <a:p>
            <a:pPr>
              <a:spcAft>
                <a:spcPts val="1200"/>
              </a:spcAft>
            </a:pPr>
            <a:r>
              <a:rPr lang="en-US" sz="2400" dirty="0">
                <a:latin typeface="Verdana" panose="020B0604030504040204" pitchFamily="34" charset="0"/>
                <a:ea typeface="Verdana" panose="020B0604030504040204" pitchFamily="34" charset="0"/>
              </a:rPr>
              <a:t>Table represents a generic way to capture physical location or address information. </a:t>
            </a:r>
          </a:p>
          <a:p>
            <a:pPr>
              <a:spcAft>
                <a:spcPts val="1200"/>
              </a:spcAft>
            </a:pPr>
            <a:r>
              <a:rPr lang="en-US" sz="2400" dirty="0">
                <a:latin typeface="Verdana" panose="020B0604030504040204" pitchFamily="34" charset="0"/>
                <a:ea typeface="Verdana" panose="020B0604030504040204" pitchFamily="34" charset="0"/>
              </a:rPr>
              <a:t>LOCATIONS are used to define the addresses for PERSONS and CARE_SITES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92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ADD2DB-94AF-4737-92DA-3EFDCB9A493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Location table Comparison DoD vs. VA</a:t>
            </a:r>
          </a:p>
        </p:txBody>
      </p:sp>
      <p:pic>
        <p:nvPicPr>
          <p:cNvPr id="7" name="Picture 6">
            <a:extLst>
              <a:ext uri="{FF2B5EF4-FFF2-40B4-BE49-F238E27FC236}">
                <a16:creationId xmlns:a16="http://schemas.microsoft.com/office/drawing/2014/main" id="{3F01B40C-4056-4D2A-BBE8-69886ACEE302}"/>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8" name="Table 7">
            <a:extLst>
              <a:ext uri="{FF2B5EF4-FFF2-40B4-BE49-F238E27FC236}">
                <a16:creationId xmlns:a16="http://schemas.microsoft.com/office/drawing/2014/main" id="{D340BEED-F874-47DE-8FFE-5154170699B6}"/>
              </a:ext>
            </a:extLst>
          </p:cNvPr>
          <p:cNvGraphicFramePr>
            <a:graphicFrameLocks noGrp="1"/>
          </p:cNvGraphicFramePr>
          <p:nvPr>
            <p:extLst>
              <p:ext uri="{D42A27DB-BD31-4B8C-83A1-F6EECF244321}">
                <p14:modId xmlns:p14="http://schemas.microsoft.com/office/powerpoint/2010/main" val="1992909471"/>
              </p:ext>
            </p:extLst>
          </p:nvPr>
        </p:nvGraphicFramePr>
        <p:xfrm>
          <a:off x="792263" y="1855453"/>
          <a:ext cx="10777167" cy="2489568"/>
        </p:xfrm>
        <a:graphic>
          <a:graphicData uri="http://schemas.openxmlformats.org/drawingml/2006/table">
            <a:tbl>
              <a:tblPr>
                <a:tableStyleId>{5C22544A-7EE6-4342-B048-85BDC9FD1C3A}</a:tableStyleId>
              </a:tblPr>
              <a:tblGrid>
                <a:gridCol w="3325779">
                  <a:extLst>
                    <a:ext uri="{9D8B030D-6E8A-4147-A177-3AD203B41FA5}">
                      <a16:colId xmlns:a16="http://schemas.microsoft.com/office/drawing/2014/main" val="2264715139"/>
                    </a:ext>
                  </a:extLst>
                </a:gridCol>
                <a:gridCol w="3725694">
                  <a:extLst>
                    <a:ext uri="{9D8B030D-6E8A-4147-A177-3AD203B41FA5}">
                      <a16:colId xmlns:a16="http://schemas.microsoft.com/office/drawing/2014/main" val="4182707852"/>
                    </a:ext>
                  </a:extLst>
                </a:gridCol>
                <a:gridCol w="3725694">
                  <a:extLst>
                    <a:ext uri="{9D8B030D-6E8A-4147-A177-3AD203B41FA5}">
                      <a16:colId xmlns:a16="http://schemas.microsoft.com/office/drawing/2014/main" val="4106133754"/>
                    </a:ext>
                  </a:extLst>
                </a:gridCol>
              </a:tblGrid>
              <a:tr h="531066">
                <a:tc>
                  <a:txBody>
                    <a:bodyPr/>
                    <a:lstStyle/>
                    <a:p>
                      <a:pPr algn="l" fontAlgn="b"/>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0957493"/>
                  </a:ext>
                </a:extLst>
              </a:tr>
              <a:tr h="979251">
                <a:tc>
                  <a:txBody>
                    <a:bodyPr/>
                    <a:lstStyle/>
                    <a:p>
                      <a:pPr algn="l" fontAlgn="b"/>
                      <a:r>
                        <a:rPr lang="en-US" sz="2000" u="none" strike="noStrike" dirty="0">
                          <a:effectLst/>
                          <a:latin typeface="Verdana" panose="020B0604030504040204" pitchFamily="34" charset="0"/>
                          <a:ea typeface="Verdana" panose="020B0604030504040204" pitchFamily="34" charset="0"/>
                        </a:rPr>
                        <a:t> Source Tables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Verdana" panose="020B0604030504040204" pitchFamily="34" charset="0"/>
                          <a:ea typeface="Verdana" panose="020B0604030504040204" pitchFamily="34" charset="0"/>
                        </a:rPr>
                        <a:t> </a:t>
                      </a:r>
                      <a:r>
                        <a:rPr lang="en-US" sz="2000" u="none" strike="noStrike" dirty="0" err="1">
                          <a:effectLst/>
                          <a:latin typeface="Verdana" panose="020B0604030504040204" pitchFamily="34" charset="0"/>
                          <a:ea typeface="Verdana" panose="020B0604030504040204" pitchFamily="34" charset="0"/>
                        </a:rPr>
                        <a:t>SPatientAddress</a:t>
                      </a:r>
                      <a:r>
                        <a:rPr lang="en-US" sz="2000" u="none" strike="noStrike" dirty="0">
                          <a:effectLst/>
                          <a:latin typeface="Verdana" panose="020B0604030504040204" pitchFamily="34" charset="0"/>
                          <a:ea typeface="Verdana" panose="020B0604030504040204" pitchFamily="34" charset="0"/>
                        </a:rPr>
                        <a:t> and</a:t>
                      </a:r>
                    </a:p>
                    <a:p>
                      <a:pPr algn="l" fontAlgn="b"/>
                      <a:r>
                        <a:rPr lang="en-US" sz="2000" u="none" strike="noStrike" dirty="0">
                          <a:effectLst/>
                          <a:latin typeface="Verdana" panose="020B0604030504040204" pitchFamily="34" charset="0"/>
                          <a:ea typeface="Verdana" panose="020B0604030504040204" pitchFamily="34" charset="0"/>
                        </a:rPr>
                        <a:t> </a:t>
                      </a:r>
                      <a:r>
                        <a:rPr lang="en-US" sz="2000" u="none" strike="noStrike" dirty="0" err="1">
                          <a:effectLst/>
                          <a:latin typeface="Verdana" panose="020B0604030504040204" pitchFamily="34" charset="0"/>
                          <a:ea typeface="Verdana" panose="020B0604030504040204" pitchFamily="34" charset="0"/>
                        </a:rPr>
                        <a:t>Dim.Institution</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b="0" i="0" u="none" strike="noStrike" dirty="0">
                          <a:solidFill>
                            <a:srgbClr val="000000"/>
                          </a:solidFill>
                          <a:effectLst/>
                          <a:latin typeface="Verdana" panose="020B0604030504040204" pitchFamily="34" charset="0"/>
                          <a:ea typeface="Verdana" panose="020B0604030504040204" pitchFamily="34" charset="0"/>
                        </a:rPr>
                        <a:t> Address file, DMISID,  </a:t>
                      </a:r>
                    </a:p>
                    <a:p>
                      <a:pPr algn="l" fontAlgn="b"/>
                      <a:r>
                        <a:rPr lang="en-US" sz="2000" b="0" i="0" u="none" strike="noStrike" dirty="0">
                          <a:solidFill>
                            <a:srgbClr val="000000"/>
                          </a:solidFill>
                          <a:effectLst/>
                          <a:latin typeface="Verdana" panose="020B0604030504040204" pitchFamily="34" charset="0"/>
                          <a:ea typeface="Verdana" panose="020B0604030504040204" pitchFamily="34" charset="0"/>
                        </a:rPr>
                        <a:t> NPPES, PC Providers</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007639"/>
                  </a:ext>
                </a:extLst>
              </a:tr>
              <a:tr h="979251">
                <a:tc>
                  <a:txBody>
                    <a:bodyPr/>
                    <a:lstStyle/>
                    <a:p>
                      <a:pPr algn="l" fontAlgn="b"/>
                      <a:r>
                        <a:rPr lang="en-US" sz="2000" u="none" strike="noStrike" dirty="0">
                          <a:effectLst/>
                          <a:latin typeface="Verdana" panose="020B0604030504040204" pitchFamily="34" charset="0"/>
                          <a:ea typeface="Verdana" panose="020B0604030504040204" pitchFamily="34" charset="0"/>
                        </a:rPr>
                        <a:t> Source Location Fields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Verdana" panose="020B0604030504040204" pitchFamily="34" charset="0"/>
                          <a:ea typeface="Verdana" panose="020B0604030504040204" pitchFamily="34" charset="0"/>
                        </a:rPr>
                        <a:t> Address1-3, City, State,</a:t>
                      </a:r>
                    </a:p>
                    <a:p>
                      <a:pPr algn="l" fontAlgn="b"/>
                      <a:r>
                        <a:rPr lang="en-US" sz="2000" u="none" strike="noStrike" dirty="0">
                          <a:effectLst/>
                          <a:latin typeface="Verdana" panose="020B0604030504040204" pitchFamily="34" charset="0"/>
                          <a:ea typeface="Verdana" panose="020B0604030504040204" pitchFamily="34" charset="0"/>
                        </a:rPr>
                        <a:t> ZIP</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Verdana" panose="020B0604030504040204" pitchFamily="34" charset="0"/>
                          <a:ea typeface="Verdana" panose="020B0604030504040204" pitchFamily="34" charset="0"/>
                        </a:rPr>
                        <a:t> Address, City, State,</a:t>
                      </a:r>
                    </a:p>
                    <a:p>
                      <a:pPr algn="l" fontAlgn="b"/>
                      <a:r>
                        <a:rPr lang="en-US" sz="2000" u="none" strike="noStrike" dirty="0">
                          <a:effectLst/>
                          <a:latin typeface="Verdana" panose="020B0604030504040204" pitchFamily="34" charset="0"/>
                          <a:ea typeface="Verdana" panose="020B0604030504040204" pitchFamily="34" charset="0"/>
                        </a:rPr>
                        <a:t> ZIP</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844114"/>
                  </a:ext>
                </a:extLst>
              </a:tr>
            </a:tbl>
          </a:graphicData>
        </a:graphic>
      </p:graphicFrame>
    </p:spTree>
    <p:extLst>
      <p:ext uri="{BB962C8B-B14F-4D97-AF65-F5344CB8AC3E}">
        <p14:creationId xmlns:p14="http://schemas.microsoft.com/office/powerpoint/2010/main" val="129576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F8A1E6-1367-4FF9-8E82-895CB55776DE}"/>
              </a:ext>
            </a:extLst>
          </p:cNvPr>
          <p:cNvPicPr>
            <a:picLocks noChangeAspect="1"/>
          </p:cNvPicPr>
          <p:nvPr/>
        </p:nvPicPr>
        <p:blipFill rotWithShape="1">
          <a:blip r:embed="rId3"/>
          <a:srcRect r="56675"/>
          <a:stretch/>
        </p:blipFill>
        <p:spPr>
          <a:xfrm>
            <a:off x="600351" y="1291387"/>
            <a:ext cx="3527902" cy="5241957"/>
          </a:xfrm>
          <a:prstGeom prst="rect">
            <a:avLst/>
          </a:prstGeom>
        </p:spPr>
      </p:pic>
      <p:sp>
        <p:nvSpPr>
          <p:cNvPr id="6" name="Title 1">
            <a:extLst>
              <a:ext uri="{FF2B5EF4-FFF2-40B4-BE49-F238E27FC236}">
                <a16:creationId xmlns:a16="http://schemas.microsoft.com/office/drawing/2014/main" id="{EFFBE918-BF98-457B-A837-EB5ED8A083F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Verdana" panose="020B0604030504040204" pitchFamily="34" charset="0"/>
                <a:ea typeface="Verdana" panose="020B0604030504040204" pitchFamily="34" charset="0"/>
              </a:rPr>
              <a:t>Visit_occurrence</a:t>
            </a:r>
            <a:r>
              <a:rPr lang="en-US" sz="3200" b="1" dirty="0">
                <a:latin typeface="Verdana" panose="020B0604030504040204" pitchFamily="34" charset="0"/>
                <a:ea typeface="Verdana" panose="020B0604030504040204" pitchFamily="34" charset="0"/>
              </a:rPr>
              <a:t> table</a:t>
            </a:r>
          </a:p>
        </p:txBody>
      </p:sp>
      <p:pic>
        <p:nvPicPr>
          <p:cNvPr id="7" name="Picture 6">
            <a:extLst>
              <a:ext uri="{FF2B5EF4-FFF2-40B4-BE49-F238E27FC236}">
                <a16:creationId xmlns:a16="http://schemas.microsoft.com/office/drawing/2014/main" id="{62941E72-6380-499E-9D6C-FF9091E9F49E}"/>
              </a:ext>
            </a:extLst>
          </p:cNvPr>
          <p:cNvPicPr>
            <a:picLocks noChangeAspect="1"/>
          </p:cNvPicPr>
          <p:nvPr/>
        </p:nvPicPr>
        <p:blipFill>
          <a:blip r:embed="rId4"/>
          <a:stretch>
            <a:fillRect/>
          </a:stretch>
        </p:blipFill>
        <p:spPr>
          <a:xfrm>
            <a:off x="0" y="1"/>
            <a:ext cx="1335932" cy="1249058"/>
          </a:xfrm>
          <a:prstGeom prst="rect">
            <a:avLst/>
          </a:prstGeom>
        </p:spPr>
      </p:pic>
      <p:sp>
        <p:nvSpPr>
          <p:cNvPr id="8" name="Content Placeholder 3">
            <a:extLst>
              <a:ext uri="{FF2B5EF4-FFF2-40B4-BE49-F238E27FC236}">
                <a16:creationId xmlns:a16="http://schemas.microsoft.com/office/drawing/2014/main" id="{062F7BFB-B04C-40FF-BD19-7F647DD41289}"/>
              </a:ext>
            </a:extLst>
          </p:cNvPr>
          <p:cNvSpPr txBox="1">
            <a:spLocks/>
          </p:cNvSpPr>
          <p:nvPr/>
        </p:nvSpPr>
        <p:spPr>
          <a:xfrm>
            <a:off x="4509961" y="1291386"/>
            <a:ext cx="7081688" cy="4569456"/>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400" dirty="0">
                <a:latin typeface="Verdana" panose="020B0604030504040204" pitchFamily="34" charset="0"/>
                <a:ea typeface="Verdana" panose="020B0604030504040204" pitchFamily="34" charset="0"/>
                <a:cs typeface="Verdana" panose="020B0604030504040204" pitchFamily="34" charset="0"/>
              </a:rPr>
              <a:t>Visits &lt;&gt; ‘Encounters’:</a:t>
            </a:r>
          </a:p>
          <a:p>
            <a:pPr lvl="1"/>
            <a:r>
              <a:rPr lang="en-US" dirty="0">
                <a:latin typeface="Verdana" panose="020B0604030504040204" pitchFamily="34" charset="0"/>
                <a:ea typeface="Verdana" panose="020B0604030504040204" pitchFamily="34" charset="0"/>
                <a:cs typeface="Verdana" panose="020B0604030504040204" pitchFamily="34" charset="0"/>
              </a:rPr>
              <a:t>Claims often need to be consolidated to minimize double-counting</a:t>
            </a:r>
          </a:p>
          <a:p>
            <a:pPr lvl="1">
              <a:spcAft>
                <a:spcPts val="1200"/>
              </a:spcAft>
            </a:pPr>
            <a:r>
              <a:rPr lang="en-US" dirty="0">
                <a:latin typeface="Verdana" panose="020B0604030504040204" pitchFamily="34" charset="0"/>
                <a:ea typeface="Verdana" panose="020B0604030504040204" pitchFamily="34" charset="0"/>
              </a:rPr>
              <a:t>Inpatient records have a lot of duplication, overlap, and contradictory data </a:t>
            </a:r>
          </a:p>
          <a:p>
            <a:r>
              <a:rPr lang="en-US" sz="2400" dirty="0">
                <a:latin typeface="Verdana" panose="020B0604030504040204" pitchFamily="34" charset="0"/>
                <a:ea typeface="Verdana" panose="020B0604030504040204" pitchFamily="34" charset="0"/>
                <a:cs typeface="Verdana" panose="020B0604030504040204" pitchFamily="34" charset="0"/>
              </a:rPr>
              <a:t>Visit Types</a:t>
            </a:r>
          </a:p>
          <a:p>
            <a:pPr lvl="1"/>
            <a:r>
              <a:rPr lang="en-US" dirty="0">
                <a:latin typeface="Verdana" panose="020B0604030504040204" pitchFamily="34" charset="0"/>
                <a:ea typeface="Verdana" panose="020B0604030504040204" pitchFamily="34" charset="0"/>
                <a:cs typeface="Verdana" panose="020B0604030504040204" pitchFamily="34" charset="0"/>
              </a:rPr>
              <a:t>Inpatient</a:t>
            </a:r>
          </a:p>
          <a:p>
            <a:pPr lvl="1"/>
            <a:r>
              <a:rPr lang="en-US" dirty="0">
                <a:latin typeface="Verdana" panose="020B0604030504040204" pitchFamily="34" charset="0"/>
                <a:ea typeface="Verdana" panose="020B0604030504040204" pitchFamily="34" charset="0"/>
                <a:cs typeface="Verdana" panose="020B0604030504040204" pitchFamily="34" charset="0"/>
              </a:rPr>
              <a:t>Emergency room</a:t>
            </a:r>
          </a:p>
          <a:p>
            <a:pPr lvl="1"/>
            <a:r>
              <a:rPr lang="en-US" dirty="0">
                <a:latin typeface="Verdana" panose="020B0604030504040204" pitchFamily="34" charset="0"/>
                <a:ea typeface="Verdana" panose="020B0604030504040204" pitchFamily="34" charset="0"/>
                <a:cs typeface="Verdana" panose="020B0604030504040204" pitchFamily="34" charset="0"/>
              </a:rPr>
              <a:t>Outpatient </a:t>
            </a:r>
          </a:p>
          <a:p>
            <a:pPr lvl="1"/>
            <a:r>
              <a:rPr lang="en-US" dirty="0">
                <a:latin typeface="Verdana" panose="020B0604030504040204" pitchFamily="34" charset="0"/>
                <a:ea typeface="Verdana" panose="020B0604030504040204" pitchFamily="34" charset="0"/>
                <a:cs typeface="Verdana" panose="020B0604030504040204" pitchFamily="34" charset="0"/>
              </a:rPr>
              <a:t>Long-term care</a:t>
            </a:r>
          </a:p>
        </p:txBody>
      </p:sp>
    </p:spTree>
    <p:extLst>
      <p:ext uri="{BB962C8B-B14F-4D97-AF65-F5344CB8AC3E}">
        <p14:creationId xmlns:p14="http://schemas.microsoft.com/office/powerpoint/2010/main" val="368609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FBE918-BF98-457B-A837-EB5ED8A083F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latin typeface="Verdana" panose="020B0604030504040204" pitchFamily="34" charset="0"/>
                <a:ea typeface="Verdana" panose="020B0604030504040204" pitchFamily="34" charset="0"/>
              </a:rPr>
              <a:t>Visit_occurrence</a:t>
            </a:r>
            <a:r>
              <a:rPr lang="en-US" sz="2800" b="1" dirty="0">
                <a:latin typeface="Verdana" panose="020B0604030504040204" pitchFamily="34" charset="0"/>
                <a:ea typeface="Verdana" panose="020B0604030504040204" pitchFamily="34" charset="0"/>
              </a:rPr>
              <a:t> Comparison DoD vs. VA</a:t>
            </a:r>
          </a:p>
        </p:txBody>
      </p:sp>
      <p:pic>
        <p:nvPicPr>
          <p:cNvPr id="7" name="Picture 6">
            <a:extLst>
              <a:ext uri="{FF2B5EF4-FFF2-40B4-BE49-F238E27FC236}">
                <a16:creationId xmlns:a16="http://schemas.microsoft.com/office/drawing/2014/main" id="{62941E72-6380-499E-9D6C-FF9091E9F49E}"/>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9" name="Table 8">
            <a:extLst>
              <a:ext uri="{FF2B5EF4-FFF2-40B4-BE49-F238E27FC236}">
                <a16:creationId xmlns:a16="http://schemas.microsoft.com/office/drawing/2014/main" id="{C53304EB-BF07-4F15-B53F-F55DA69EF818}"/>
              </a:ext>
            </a:extLst>
          </p:cNvPr>
          <p:cNvGraphicFramePr>
            <a:graphicFrameLocks noGrp="1"/>
          </p:cNvGraphicFramePr>
          <p:nvPr>
            <p:extLst>
              <p:ext uri="{D42A27DB-BD31-4B8C-83A1-F6EECF244321}">
                <p14:modId xmlns:p14="http://schemas.microsoft.com/office/powerpoint/2010/main" val="2903819533"/>
              </p:ext>
            </p:extLst>
          </p:nvPr>
        </p:nvGraphicFramePr>
        <p:xfrm>
          <a:off x="837659" y="1738724"/>
          <a:ext cx="10777167" cy="3378028"/>
        </p:xfrm>
        <a:graphic>
          <a:graphicData uri="http://schemas.openxmlformats.org/drawingml/2006/table">
            <a:tbl>
              <a:tblPr>
                <a:tableStyleId>{5C22544A-7EE6-4342-B048-85BDC9FD1C3A}</a:tableStyleId>
              </a:tblPr>
              <a:tblGrid>
                <a:gridCol w="3325779">
                  <a:extLst>
                    <a:ext uri="{9D8B030D-6E8A-4147-A177-3AD203B41FA5}">
                      <a16:colId xmlns:a16="http://schemas.microsoft.com/office/drawing/2014/main" val="2264715139"/>
                    </a:ext>
                  </a:extLst>
                </a:gridCol>
                <a:gridCol w="3725694">
                  <a:extLst>
                    <a:ext uri="{9D8B030D-6E8A-4147-A177-3AD203B41FA5}">
                      <a16:colId xmlns:a16="http://schemas.microsoft.com/office/drawing/2014/main" val="4182707852"/>
                    </a:ext>
                  </a:extLst>
                </a:gridCol>
                <a:gridCol w="3725694">
                  <a:extLst>
                    <a:ext uri="{9D8B030D-6E8A-4147-A177-3AD203B41FA5}">
                      <a16:colId xmlns:a16="http://schemas.microsoft.com/office/drawing/2014/main" val="4106133754"/>
                    </a:ext>
                  </a:extLst>
                </a:gridCol>
              </a:tblGrid>
              <a:tr h="531066">
                <a:tc>
                  <a:txBody>
                    <a:bodyPr/>
                    <a:lstStyle/>
                    <a:p>
                      <a:pPr algn="l" fontAlgn="b"/>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0957493"/>
                  </a:ext>
                </a:extLst>
              </a:tr>
              <a:tr h="1423481">
                <a:tc>
                  <a:txBody>
                    <a:bodyPr/>
                    <a:lstStyle/>
                    <a:p>
                      <a:pPr algn="l" fontAlgn="b"/>
                      <a:r>
                        <a:rPr lang="en-US" sz="2000" u="none" strike="noStrike" dirty="0">
                          <a:effectLst/>
                          <a:latin typeface="Verdana" panose="020B0604030504040204" pitchFamily="34" charset="0"/>
                          <a:ea typeface="Verdana" panose="020B0604030504040204" pitchFamily="34" charset="0"/>
                        </a:rPr>
                        <a:t> Source Tables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i="0" u="none" strike="noStrike" dirty="0">
                          <a:solidFill>
                            <a:srgbClr val="000000"/>
                          </a:solidFill>
                          <a:effectLst/>
                          <a:latin typeface="Verdana" panose="020B0604030504040204" pitchFamily="34" charset="0"/>
                          <a:ea typeface="Verdana" panose="020B0604030504040204" pitchFamily="34" charset="0"/>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Outpat.Visit</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Dim.MASMovementType</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Inpat.Inpatient</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FeeBasis</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Verdana" panose="020B0604030504040204" pitchFamily="34" charset="0"/>
                          <a:ea typeface="Verdana" panose="020B0604030504040204" pitchFamily="34" charset="0"/>
                        </a:rPr>
                        <a:t> SIDR, CAPER, TEDI, TEDN,  </a:t>
                      </a:r>
                    </a:p>
                    <a:p>
                      <a:pPr algn="l" fontAlgn="b"/>
                      <a:r>
                        <a:rPr lang="en-US" sz="1600" b="0" i="0" u="none" strike="noStrike" dirty="0">
                          <a:solidFill>
                            <a:srgbClr val="000000"/>
                          </a:solidFill>
                          <a:effectLst/>
                          <a:latin typeface="Verdana" panose="020B0604030504040204" pitchFamily="34" charset="0"/>
                          <a:ea typeface="Verdana" panose="020B0604030504040204" pitchFamily="34" charset="0"/>
                        </a:rPr>
                        <a:t> Designated Provider, TMDS</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007639"/>
                  </a:ext>
                </a:extLst>
              </a:tr>
              <a:tr h="1423481">
                <a:tc>
                  <a:txBody>
                    <a:bodyPr/>
                    <a:lstStyle/>
                    <a:p>
                      <a:pPr algn="l" fontAlgn="b"/>
                      <a:r>
                        <a:rPr lang="en-US" sz="2000" u="none" strike="noStrike" dirty="0">
                          <a:effectLst/>
                          <a:latin typeface="Verdana" panose="020B0604030504040204" pitchFamily="34" charset="0"/>
                          <a:ea typeface="Verdana" panose="020B0604030504040204" pitchFamily="34" charset="0"/>
                        </a:rPr>
                        <a:t> Source Location Fields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u="none" strike="noStrike" dirty="0">
                          <a:solidFill>
                            <a:srgbClr val="000000"/>
                          </a:solidFill>
                          <a:effectLst/>
                          <a:latin typeface="Verdana" panose="020B0604030504040204" pitchFamily="34" charset="0"/>
                          <a:ea typeface="Verdana" panose="020B0604030504040204" pitchFamily="34" charset="0"/>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Outpat.Visit.VisitSID</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Inpatient.InpatientSID</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Inpatient.StartPatientStransferSID</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Inpatient.EndPatientStransferSID</a:t>
                      </a:r>
                      <a:r>
                        <a:rPr lang="en-US" sz="1600" b="0" i="0" u="none" strike="noStrike" dirty="0">
                          <a:solidFill>
                            <a:srgbClr val="000000"/>
                          </a:solidFill>
                          <a:effectLst/>
                          <a:latin typeface="Verdana" panose="020B0604030504040204" pitchFamily="34" charset="0"/>
                          <a:ea typeface="Verdana" panose="020B0604030504040204" pitchFamily="34" charset="0"/>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Verdana" panose="020B0604030504040204" pitchFamily="34" charset="0"/>
                          <a:ea typeface="Verdana" panose="020B0604030504040204" pitchFamily="34" charset="0"/>
                        </a:rPr>
                        <a:t> If CAPER, DMISID+MEPRS</a:t>
                      </a:r>
                    </a:p>
                    <a:p>
                      <a:pPr algn="l" fontAlgn="b"/>
                      <a:r>
                        <a:rPr lang="en-US" sz="1600" b="0" i="0" u="none" strike="noStrike" dirty="0">
                          <a:solidFill>
                            <a:srgbClr val="000000"/>
                          </a:solidFill>
                          <a:effectLst/>
                          <a:latin typeface="Verdana" panose="020B0604030504040204" pitchFamily="34" charset="0"/>
                          <a:ea typeface="Verdana" panose="020B0604030504040204" pitchFamily="34" charset="0"/>
                        </a:rPr>
                        <a:t> If TEDNI, TEDNO</a:t>
                      </a:r>
                    </a:p>
                    <a:p>
                      <a:pPr algn="l" fontAlgn="b"/>
                      <a:r>
                        <a:rPr lang="en-US" sz="1600" b="0" i="0" u="none" strike="noStrike" dirty="0">
                          <a:solidFill>
                            <a:srgbClr val="000000"/>
                          </a:solidFill>
                          <a:effectLst/>
                          <a:latin typeface="Verdana" panose="020B0604030504040204" pitchFamily="34" charset="0"/>
                          <a:ea typeface="Verdana" panose="020B0604030504040204" pitchFamily="34" charset="0"/>
                        </a:rPr>
                        <a:t> If SIDR, DMISID+PRN  </a:t>
                      </a:r>
                    </a:p>
                    <a:p>
                      <a:pPr algn="l" fontAlgn="b"/>
                      <a:r>
                        <a:rPr lang="en-US" sz="1600" b="0" i="0" u="none" strike="noStrike" dirty="0">
                          <a:solidFill>
                            <a:srgbClr val="000000"/>
                          </a:solidFill>
                          <a:effectLst/>
                          <a:latin typeface="Verdana" panose="020B0604030504040204" pitchFamily="34" charset="0"/>
                          <a:ea typeface="Verdana" panose="020B0604030504040204" pitchFamily="34" charset="0"/>
                        </a:rPr>
                        <a:t> If TEDI, TEDNO</a:t>
                      </a:r>
                    </a:p>
                    <a:p>
                      <a:pPr algn="l" fontAlgn="b"/>
                      <a:r>
                        <a:rPr lang="en-US" sz="1600" b="0" i="0" u="none" strike="noStrike" dirty="0">
                          <a:solidFill>
                            <a:srgbClr val="000000"/>
                          </a:solidFill>
                          <a:effectLst/>
                          <a:latin typeface="Verdana" panose="020B0604030504040204" pitchFamily="34" charset="0"/>
                          <a:ea typeface="Verdana" panose="020B0604030504040204" pitchFamily="34" charset="0"/>
                        </a:rPr>
                        <a:t> If </a:t>
                      </a:r>
                      <a:r>
                        <a:rPr lang="en-US" sz="1600" b="0" i="0" u="none" strike="noStrike" dirty="0" err="1">
                          <a:solidFill>
                            <a:srgbClr val="000000"/>
                          </a:solidFill>
                          <a:effectLst/>
                          <a:latin typeface="Verdana" panose="020B0604030504040204" pitchFamily="34" charset="0"/>
                          <a:ea typeface="Verdana" panose="020B0604030504040204" pitchFamily="34" charset="0"/>
                        </a:rPr>
                        <a:t>Desig</a:t>
                      </a:r>
                      <a:r>
                        <a:rPr lang="en-US" sz="1600" b="0" i="0" u="none" strike="noStrike" dirty="0">
                          <a:solidFill>
                            <a:srgbClr val="000000"/>
                          </a:solidFill>
                          <a:effectLst/>
                          <a:latin typeface="Verdana" panose="020B0604030504040204" pitchFamily="34" charset="0"/>
                          <a:ea typeface="Verdana" panose="020B0604030504040204" pitchFamily="34" charset="0"/>
                        </a:rPr>
                        <a:t>, DMISID+RECID</a:t>
                      </a:r>
                      <a:endParaRPr lang="en-US" sz="18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844114"/>
                  </a:ext>
                </a:extLst>
              </a:tr>
            </a:tbl>
          </a:graphicData>
        </a:graphic>
      </p:graphicFrame>
    </p:spTree>
    <p:extLst>
      <p:ext uri="{BB962C8B-B14F-4D97-AF65-F5344CB8AC3E}">
        <p14:creationId xmlns:p14="http://schemas.microsoft.com/office/powerpoint/2010/main" val="3789613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2073328-054E-4451-8CA0-30D794F8656E}"/>
              </a:ext>
            </a:extLst>
          </p:cNvPr>
          <p:cNvGrpSpPr/>
          <p:nvPr/>
        </p:nvGrpSpPr>
        <p:grpSpPr>
          <a:xfrm>
            <a:off x="1455173" y="1523434"/>
            <a:ext cx="8924824" cy="4872605"/>
            <a:chOff x="1091380" y="1142575"/>
            <a:chExt cx="6693618" cy="3654454"/>
          </a:xfrm>
        </p:grpSpPr>
        <p:pic>
          <p:nvPicPr>
            <p:cNvPr id="3" name="Picture 2">
              <a:extLst>
                <a:ext uri="{FF2B5EF4-FFF2-40B4-BE49-F238E27FC236}">
                  <a16:creationId xmlns:a16="http://schemas.microsoft.com/office/drawing/2014/main" id="{F0548613-51B8-49FC-9BFF-8831F6C2E743}"/>
                </a:ext>
              </a:extLst>
            </p:cNvPr>
            <p:cNvPicPr>
              <a:picLocks noChangeAspect="1"/>
            </p:cNvPicPr>
            <p:nvPr/>
          </p:nvPicPr>
          <p:blipFill>
            <a:blip r:embed="rId3"/>
            <a:stretch>
              <a:fillRect/>
            </a:stretch>
          </p:blipFill>
          <p:spPr>
            <a:xfrm>
              <a:off x="1091380" y="1142575"/>
              <a:ext cx="6693617" cy="3654454"/>
            </a:xfrm>
            <a:prstGeom prst="rect">
              <a:avLst/>
            </a:prstGeom>
          </p:spPr>
        </p:pic>
        <p:sp>
          <p:nvSpPr>
            <p:cNvPr id="4" name="Rectangle 3">
              <a:extLst>
                <a:ext uri="{FF2B5EF4-FFF2-40B4-BE49-F238E27FC236}">
                  <a16:creationId xmlns:a16="http://schemas.microsoft.com/office/drawing/2014/main" id="{9B3CD23D-9379-43A5-8306-F83F69DD7FA2}"/>
                </a:ext>
              </a:extLst>
            </p:cNvPr>
            <p:cNvSpPr/>
            <p:nvPr/>
          </p:nvSpPr>
          <p:spPr>
            <a:xfrm>
              <a:off x="3854245" y="2762865"/>
              <a:ext cx="3930753" cy="163215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grpSp>
      <p:sp>
        <p:nvSpPr>
          <p:cNvPr id="8" name="Title 1">
            <a:extLst>
              <a:ext uri="{FF2B5EF4-FFF2-40B4-BE49-F238E27FC236}">
                <a16:creationId xmlns:a16="http://schemas.microsoft.com/office/drawing/2014/main" id="{C92A12E8-5FA8-49EF-9197-B8D54A7B0CED}"/>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Verdana" panose="020B0604030504040204" pitchFamily="34" charset="0"/>
                <a:ea typeface="Verdana" panose="020B0604030504040204" pitchFamily="34" charset="0"/>
              </a:rPr>
              <a:t>Procedure_occurrence</a:t>
            </a:r>
            <a:r>
              <a:rPr lang="en-US" sz="3200" b="1" dirty="0">
                <a:latin typeface="Verdana" panose="020B0604030504040204" pitchFamily="34" charset="0"/>
                <a:ea typeface="Verdana" panose="020B0604030504040204" pitchFamily="34" charset="0"/>
              </a:rPr>
              <a:t> table</a:t>
            </a:r>
          </a:p>
        </p:txBody>
      </p:sp>
      <p:pic>
        <p:nvPicPr>
          <p:cNvPr id="9" name="Picture 8">
            <a:extLst>
              <a:ext uri="{FF2B5EF4-FFF2-40B4-BE49-F238E27FC236}">
                <a16:creationId xmlns:a16="http://schemas.microsoft.com/office/drawing/2014/main" id="{E7FD8283-0C26-4025-88F6-9EA7D516B3D0}"/>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6822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FBE918-BF98-457B-A837-EB5ED8A083F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latin typeface="Verdana" panose="020B0604030504040204" pitchFamily="34" charset="0"/>
                <a:ea typeface="Verdana" panose="020B0604030504040204" pitchFamily="34" charset="0"/>
              </a:rPr>
              <a:t>Procedure_occurrence</a:t>
            </a:r>
            <a:r>
              <a:rPr lang="en-US" sz="2800" b="1" dirty="0">
                <a:latin typeface="Verdana" panose="020B0604030504040204" pitchFamily="34" charset="0"/>
                <a:ea typeface="Verdana" panose="020B0604030504040204" pitchFamily="34" charset="0"/>
              </a:rPr>
              <a:t> Comparison DoD vs. VA</a:t>
            </a:r>
          </a:p>
        </p:txBody>
      </p:sp>
      <p:pic>
        <p:nvPicPr>
          <p:cNvPr id="7" name="Picture 6">
            <a:extLst>
              <a:ext uri="{FF2B5EF4-FFF2-40B4-BE49-F238E27FC236}">
                <a16:creationId xmlns:a16="http://schemas.microsoft.com/office/drawing/2014/main" id="{62941E72-6380-499E-9D6C-FF9091E9F49E}"/>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9" name="Table 8">
            <a:extLst>
              <a:ext uri="{FF2B5EF4-FFF2-40B4-BE49-F238E27FC236}">
                <a16:creationId xmlns:a16="http://schemas.microsoft.com/office/drawing/2014/main" id="{C53304EB-BF07-4F15-B53F-F55DA69EF818}"/>
              </a:ext>
            </a:extLst>
          </p:cNvPr>
          <p:cNvGraphicFramePr>
            <a:graphicFrameLocks noGrp="1"/>
          </p:cNvGraphicFramePr>
          <p:nvPr>
            <p:extLst>
              <p:ext uri="{D42A27DB-BD31-4B8C-83A1-F6EECF244321}">
                <p14:modId xmlns:p14="http://schemas.microsoft.com/office/powerpoint/2010/main" val="46233941"/>
              </p:ext>
            </p:extLst>
          </p:nvPr>
        </p:nvGraphicFramePr>
        <p:xfrm>
          <a:off x="766323" y="1706298"/>
          <a:ext cx="10777167" cy="4662074"/>
        </p:xfrm>
        <a:graphic>
          <a:graphicData uri="http://schemas.openxmlformats.org/drawingml/2006/table">
            <a:tbl>
              <a:tblPr>
                <a:tableStyleId>{5C22544A-7EE6-4342-B048-85BDC9FD1C3A}</a:tableStyleId>
              </a:tblPr>
              <a:tblGrid>
                <a:gridCol w="2022273">
                  <a:extLst>
                    <a:ext uri="{9D8B030D-6E8A-4147-A177-3AD203B41FA5}">
                      <a16:colId xmlns:a16="http://schemas.microsoft.com/office/drawing/2014/main" val="2264715139"/>
                    </a:ext>
                  </a:extLst>
                </a:gridCol>
                <a:gridCol w="5330757">
                  <a:extLst>
                    <a:ext uri="{9D8B030D-6E8A-4147-A177-3AD203B41FA5}">
                      <a16:colId xmlns:a16="http://schemas.microsoft.com/office/drawing/2014/main" val="4182707852"/>
                    </a:ext>
                  </a:extLst>
                </a:gridCol>
                <a:gridCol w="3424137">
                  <a:extLst>
                    <a:ext uri="{9D8B030D-6E8A-4147-A177-3AD203B41FA5}">
                      <a16:colId xmlns:a16="http://schemas.microsoft.com/office/drawing/2014/main" val="4106133754"/>
                    </a:ext>
                  </a:extLst>
                </a:gridCol>
              </a:tblGrid>
              <a:tr h="570815">
                <a:tc>
                  <a:txBody>
                    <a:bodyPr/>
                    <a:lstStyle/>
                    <a:p>
                      <a:pPr algn="l" fontAlgn="b"/>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0957493"/>
                  </a:ext>
                </a:extLst>
              </a:tr>
              <a:tr h="1530024">
                <a:tc>
                  <a:txBody>
                    <a:bodyPr/>
                    <a:lstStyle/>
                    <a:p>
                      <a:pPr algn="l" fontAlgn="b"/>
                      <a:r>
                        <a:rPr lang="en-US" sz="2000" u="none" strike="noStrike" dirty="0">
                          <a:effectLst/>
                          <a:latin typeface="Verdana" panose="020B0604030504040204" pitchFamily="34" charset="0"/>
                          <a:ea typeface="Verdana" panose="020B0604030504040204" pitchFamily="34" charset="0"/>
                        </a:rPr>
                        <a:t> Source Tables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InpatientProcedure.ICD9ProcedureCode,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InpatientProcedure.ICD10ProcedureCode,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InpatientSurgicalProcedure.ICD9ProcedureCode,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InpatientSurgicalProcedure.ICD10ProcedureCode,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InpatientCPTProcedure.CPTCode</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p>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Outpat.VProcedure.CPTSID</a:t>
                      </a:r>
                      <a:endParaRPr lang="en-US" sz="1600" b="0" i="0" u="none" strike="noStrike" kern="1200" baseline="0" dirty="0">
                        <a:solidFill>
                          <a:schemeClr val="dk1"/>
                        </a:solidFill>
                        <a:latin typeface="Verdana" panose="020B0604030504040204" pitchFamily="34" charset="0"/>
                        <a:ea typeface="Verdana" panose="020B0604030504040204" pitchFamily="34" charset="0"/>
                        <a:cs typeface="+mn-cs"/>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SIDR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CAPER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TEDI</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TEDN </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Designated Provider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Ancillary</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007639"/>
                  </a:ext>
                </a:extLst>
              </a:tr>
              <a:tr h="2561235">
                <a:tc>
                  <a:txBody>
                    <a:bodyPr/>
                    <a:lstStyle/>
                    <a:p>
                      <a:pPr algn="l" fontAlgn="b"/>
                      <a:r>
                        <a:rPr lang="en-US" sz="2000" u="none" strike="noStrike" dirty="0">
                          <a:effectLst/>
                          <a:latin typeface="Verdana" panose="020B0604030504040204" pitchFamily="34" charset="0"/>
                          <a:ea typeface="Verdana" panose="020B0604030504040204" pitchFamily="34" charset="0"/>
                        </a:rPr>
                        <a:t> Source Location Fields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Procedure 1 - Procedure 20; </a:t>
                      </a:r>
                      <a:r>
                        <a:rPr lang="nl-NL" sz="1200" b="0" i="0" u="none" strike="noStrike" dirty="0">
                          <a:solidFill>
                            <a:srgbClr val="000000"/>
                          </a:solidFill>
                          <a:effectLst/>
                          <a:highlight>
                            <a:srgbClr val="FFFF00"/>
                          </a:highlight>
                          <a:latin typeface="Verdana" panose="020B0604030504040204" pitchFamily="34" charset="0"/>
                          <a:ea typeface="Verdana" panose="020B0604030504040204" pitchFamily="34" charset="0"/>
                        </a:rPr>
                        <a:t>Diagnosis 1 -  </a:t>
                      </a:r>
                    </a:p>
                    <a:p>
                      <a:pPr algn="l" fontAlgn="b"/>
                      <a:r>
                        <a:rPr lang="nl-NL" sz="1200" b="0" i="0" u="none" strike="noStrike" dirty="0">
                          <a:solidFill>
                            <a:srgbClr val="000000"/>
                          </a:solidFill>
                          <a:effectLst/>
                          <a:highlight>
                            <a:srgbClr val="FFFF00"/>
                          </a:highlight>
                          <a:latin typeface="Verdana" panose="020B0604030504040204" pitchFamily="34" charset="0"/>
                          <a:ea typeface="Verdana" panose="020B0604030504040204" pitchFamily="34" charset="0"/>
                        </a:rPr>
                        <a:t> Diagnosis 20</a:t>
                      </a:r>
                      <a:r>
                        <a:rPr lang="nl-NL" sz="1200" b="0" i="0" u="none" strike="noStrike" dirty="0">
                          <a:solidFill>
                            <a:srgbClr val="000000"/>
                          </a:solidFill>
                          <a:effectLst/>
                          <a:latin typeface="Verdana" panose="020B0604030504040204" pitchFamily="34" charset="0"/>
                          <a:ea typeface="Verdana" panose="020B0604030504040204" pitchFamily="34" charset="0"/>
                        </a:rPr>
                        <a:t>; Diagnosis, </a:t>
                      </a:r>
                      <a:r>
                        <a:rPr lang="nl-NL" sz="1200" b="0" i="0" u="none" strike="noStrike" dirty="0" err="1">
                          <a:solidFill>
                            <a:srgbClr val="000000"/>
                          </a:solidFill>
                          <a:effectLst/>
                          <a:latin typeface="Verdana" panose="020B0604030504040204" pitchFamily="34" charset="0"/>
                          <a:ea typeface="Verdana" panose="020B0604030504040204" pitchFamily="34" charset="0"/>
                        </a:rPr>
                        <a:t>Admitting</a:t>
                      </a:r>
                      <a:endParaRPr lang="nl-NL" sz="1200" b="0" i="0" u="none" strike="noStrike" dirty="0">
                        <a:solidFill>
                          <a:srgbClr val="000000"/>
                        </a:solidFill>
                        <a:effectLst/>
                        <a:latin typeface="Verdana" panose="020B0604030504040204" pitchFamily="34" charset="0"/>
                        <a:ea typeface="Verdana" panose="020B0604030504040204" pitchFamily="34" charset="0"/>
                      </a:endParaRP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E&amp;M Code 1 - E&amp;M Code 3; Procedure 1 -  </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Procedure 10; Diagnosis 1 - Diagnosis 10;</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Diagnosis, Chief </a:t>
                      </a:r>
                      <a:r>
                        <a:rPr lang="nl-NL" sz="1200" b="0" i="0" u="none" strike="noStrike" dirty="0" err="1">
                          <a:solidFill>
                            <a:srgbClr val="000000"/>
                          </a:solidFill>
                          <a:effectLst/>
                          <a:latin typeface="Verdana" panose="020B0604030504040204" pitchFamily="34" charset="0"/>
                          <a:ea typeface="Verdana" panose="020B0604030504040204" pitchFamily="34" charset="0"/>
                        </a:rPr>
                        <a:t>Complaint</a:t>
                      </a:r>
                      <a:endParaRPr lang="nl-NL" sz="1200" b="0" i="0" u="none" strike="noStrike" dirty="0">
                        <a:solidFill>
                          <a:srgbClr val="000000"/>
                        </a:solidFill>
                        <a:effectLst/>
                        <a:latin typeface="Verdana" panose="020B0604030504040204" pitchFamily="34" charset="0"/>
                        <a:ea typeface="Verdana" panose="020B0604030504040204" pitchFamily="34" charset="0"/>
                      </a:endParaRP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Procedure 1 - Procedure 6, Diagnosis 1 -  </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Diagnosis 12, </a:t>
                      </a:r>
                      <a:r>
                        <a:rPr lang="nl-NL" sz="1200" b="0" i="0" u="none" strike="noStrike" dirty="0" err="1">
                          <a:solidFill>
                            <a:srgbClr val="000000"/>
                          </a:solidFill>
                          <a:effectLst/>
                          <a:latin typeface="Verdana" panose="020B0604030504040204" pitchFamily="34" charset="0"/>
                          <a:ea typeface="Verdana" panose="020B0604030504040204" pitchFamily="34" charset="0"/>
                        </a:rPr>
                        <a:t>Admission</a:t>
                      </a:r>
                      <a:r>
                        <a:rPr lang="nl-NL" sz="1200" b="0" i="0" u="none" strike="noStrike" dirty="0">
                          <a:solidFill>
                            <a:srgbClr val="000000"/>
                          </a:solidFill>
                          <a:effectLst/>
                          <a:latin typeface="Verdana" panose="020B0604030504040204" pitchFamily="34" charset="0"/>
                          <a:ea typeface="Verdana" panose="020B0604030504040204" pitchFamily="34" charset="0"/>
                        </a:rPr>
                        <a:t> Diagnosis</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Procedure Code, Diagnosis 1 - Diagnosis 5</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Procedure Code</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Procedure Code</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SVCPROC1 - SVCPROC6, HOSPPRCP,  </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HOSPPRC2 - HOSPPRC6, PDX, DX2 - DX12,  </a:t>
                      </a:r>
                    </a:p>
                    <a:p>
                      <a:pPr algn="l" fontAlgn="b"/>
                      <a:r>
                        <a:rPr lang="nl-NL" sz="1200" b="0" i="0" u="none" strike="noStrike" dirty="0">
                          <a:solidFill>
                            <a:srgbClr val="000000"/>
                          </a:solidFill>
                          <a:effectLst/>
                          <a:latin typeface="Verdana" panose="020B0604030504040204" pitchFamily="34" charset="0"/>
                          <a:ea typeface="Verdana" panose="020B0604030504040204" pitchFamily="34" charset="0"/>
                        </a:rPr>
                        <a:t> SVCDX1 - SVCDX6</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844114"/>
                  </a:ext>
                </a:extLst>
              </a:tr>
            </a:tbl>
          </a:graphicData>
        </a:graphic>
      </p:graphicFrame>
    </p:spTree>
    <p:extLst>
      <p:ext uri="{BB962C8B-B14F-4D97-AF65-F5344CB8AC3E}">
        <p14:creationId xmlns:p14="http://schemas.microsoft.com/office/powerpoint/2010/main" val="429294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3CD23D-9379-43A5-8306-F83F69DD7FA2}"/>
              </a:ext>
            </a:extLst>
          </p:cNvPr>
          <p:cNvSpPr/>
          <p:nvPr/>
        </p:nvSpPr>
        <p:spPr>
          <a:xfrm>
            <a:off x="5138994" y="3683820"/>
            <a:ext cx="5241004" cy="217620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5" name="Picture 4">
            <a:extLst>
              <a:ext uri="{FF2B5EF4-FFF2-40B4-BE49-F238E27FC236}">
                <a16:creationId xmlns:a16="http://schemas.microsoft.com/office/drawing/2014/main" id="{5D60A5E4-BE2B-4F9A-A492-96CFF5213B42}"/>
              </a:ext>
            </a:extLst>
          </p:cNvPr>
          <p:cNvPicPr>
            <a:picLocks noChangeAspect="1"/>
          </p:cNvPicPr>
          <p:nvPr/>
        </p:nvPicPr>
        <p:blipFill>
          <a:blip r:embed="rId3"/>
          <a:stretch>
            <a:fillRect/>
          </a:stretch>
        </p:blipFill>
        <p:spPr>
          <a:xfrm>
            <a:off x="1428954" y="1458380"/>
            <a:ext cx="9144921" cy="5083349"/>
          </a:xfrm>
          <a:prstGeom prst="rect">
            <a:avLst/>
          </a:prstGeom>
        </p:spPr>
      </p:pic>
      <p:sp>
        <p:nvSpPr>
          <p:cNvPr id="7" name="Title 1">
            <a:extLst>
              <a:ext uri="{FF2B5EF4-FFF2-40B4-BE49-F238E27FC236}">
                <a16:creationId xmlns:a16="http://schemas.microsoft.com/office/drawing/2014/main" id="{0BA586EC-DA8C-4FF7-B23F-1DFA105EBD4B}"/>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Verdana" panose="020B0604030504040204" pitchFamily="34" charset="0"/>
                <a:ea typeface="Verdana" panose="020B0604030504040204" pitchFamily="34" charset="0"/>
              </a:rPr>
              <a:t>Condition_occurrence</a:t>
            </a:r>
            <a:r>
              <a:rPr lang="en-US" sz="3200" b="1" dirty="0">
                <a:latin typeface="Verdana" panose="020B0604030504040204" pitchFamily="34" charset="0"/>
                <a:ea typeface="Verdana" panose="020B0604030504040204" pitchFamily="34" charset="0"/>
              </a:rPr>
              <a:t> table</a:t>
            </a:r>
          </a:p>
        </p:txBody>
      </p:sp>
      <p:pic>
        <p:nvPicPr>
          <p:cNvPr id="8" name="Picture 7">
            <a:extLst>
              <a:ext uri="{FF2B5EF4-FFF2-40B4-BE49-F238E27FC236}">
                <a16:creationId xmlns:a16="http://schemas.microsoft.com/office/drawing/2014/main" id="{909FA4C1-B67D-499A-918E-4B85A7BF4150}"/>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192009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029C15-4633-40B3-BBBB-7DF40B43B1CD}"/>
              </a:ext>
            </a:extLst>
          </p:cNvPr>
          <p:cNvPicPr>
            <a:picLocks noChangeAspect="1"/>
          </p:cNvPicPr>
          <p:nvPr/>
        </p:nvPicPr>
        <p:blipFill>
          <a:blip r:embed="rId3"/>
          <a:stretch>
            <a:fillRect/>
          </a:stretch>
        </p:blipFill>
        <p:spPr>
          <a:xfrm>
            <a:off x="1316474" y="714572"/>
            <a:ext cx="9580925" cy="6136942"/>
          </a:xfrm>
          <a:prstGeom prst="rect">
            <a:avLst/>
          </a:prstGeom>
        </p:spPr>
      </p:pic>
      <p:sp>
        <p:nvSpPr>
          <p:cNvPr id="3" name="Title 1">
            <a:extLst>
              <a:ext uri="{FF2B5EF4-FFF2-40B4-BE49-F238E27FC236}">
                <a16:creationId xmlns:a16="http://schemas.microsoft.com/office/drawing/2014/main" id="{0B2F7C49-C079-4F38-94E9-9AD5445198E0}"/>
              </a:ext>
            </a:extLst>
          </p:cNvPr>
          <p:cNvSpPr>
            <a:spLocks noGrp="1"/>
          </p:cNvSpPr>
          <p:nvPr>
            <p:ph type="title"/>
          </p:nvPr>
        </p:nvSpPr>
        <p:spPr>
          <a:xfrm>
            <a:off x="2127114" y="-11010"/>
            <a:ext cx="10064885" cy="834619"/>
          </a:xfrm>
        </p:spPr>
        <p:txBody>
          <a:bodyPr>
            <a:normAutofit/>
          </a:bodyPr>
          <a:lstStyle/>
          <a:p>
            <a:r>
              <a:rPr lang="en-US" sz="2800" b="1" dirty="0">
                <a:latin typeface="Verdana" panose="020B0604030504040204" pitchFamily="34" charset="0"/>
                <a:ea typeface="Verdana" panose="020B0604030504040204" pitchFamily="34" charset="0"/>
              </a:rPr>
              <a:t>The OMOP Common Data Model (CDM)</a:t>
            </a:r>
          </a:p>
        </p:txBody>
      </p:sp>
      <p:pic>
        <p:nvPicPr>
          <p:cNvPr id="4" name="Picture 3">
            <a:extLst>
              <a:ext uri="{FF2B5EF4-FFF2-40B4-BE49-F238E27FC236}">
                <a16:creationId xmlns:a16="http://schemas.microsoft.com/office/drawing/2014/main" id="{204E3AEE-35A6-4389-B45B-E1BBE25FB925}"/>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2978302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FBE918-BF98-457B-A837-EB5ED8A083F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latin typeface="Verdana" panose="020B0604030504040204" pitchFamily="34" charset="0"/>
                <a:ea typeface="Verdana" panose="020B0604030504040204" pitchFamily="34" charset="0"/>
              </a:rPr>
              <a:t>Condition_occurrence</a:t>
            </a:r>
            <a:r>
              <a:rPr lang="en-US" sz="2800" b="1" dirty="0">
                <a:latin typeface="Verdana" panose="020B0604030504040204" pitchFamily="34" charset="0"/>
                <a:ea typeface="Verdana" panose="020B0604030504040204" pitchFamily="34" charset="0"/>
              </a:rPr>
              <a:t> Comparison DoD vs. VA</a:t>
            </a:r>
          </a:p>
        </p:txBody>
      </p:sp>
      <p:pic>
        <p:nvPicPr>
          <p:cNvPr id="7" name="Picture 6">
            <a:extLst>
              <a:ext uri="{FF2B5EF4-FFF2-40B4-BE49-F238E27FC236}">
                <a16:creationId xmlns:a16="http://schemas.microsoft.com/office/drawing/2014/main" id="{62941E72-6380-499E-9D6C-FF9091E9F49E}"/>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9" name="Table 8">
            <a:extLst>
              <a:ext uri="{FF2B5EF4-FFF2-40B4-BE49-F238E27FC236}">
                <a16:creationId xmlns:a16="http://schemas.microsoft.com/office/drawing/2014/main" id="{C53304EB-BF07-4F15-B53F-F55DA69EF818}"/>
              </a:ext>
            </a:extLst>
          </p:cNvPr>
          <p:cNvGraphicFramePr>
            <a:graphicFrameLocks noGrp="1"/>
          </p:cNvGraphicFramePr>
          <p:nvPr>
            <p:extLst>
              <p:ext uri="{D42A27DB-BD31-4B8C-83A1-F6EECF244321}">
                <p14:modId xmlns:p14="http://schemas.microsoft.com/office/powerpoint/2010/main" val="2934546534"/>
              </p:ext>
            </p:extLst>
          </p:nvPr>
        </p:nvGraphicFramePr>
        <p:xfrm>
          <a:off x="837659" y="1738724"/>
          <a:ext cx="10777167" cy="3666870"/>
        </p:xfrm>
        <a:graphic>
          <a:graphicData uri="http://schemas.openxmlformats.org/drawingml/2006/table">
            <a:tbl>
              <a:tblPr>
                <a:tableStyleId>{5C22544A-7EE6-4342-B048-85BDC9FD1C3A}</a:tableStyleId>
              </a:tblPr>
              <a:tblGrid>
                <a:gridCol w="3325779">
                  <a:extLst>
                    <a:ext uri="{9D8B030D-6E8A-4147-A177-3AD203B41FA5}">
                      <a16:colId xmlns:a16="http://schemas.microsoft.com/office/drawing/2014/main" val="2264715139"/>
                    </a:ext>
                  </a:extLst>
                </a:gridCol>
                <a:gridCol w="3725694">
                  <a:extLst>
                    <a:ext uri="{9D8B030D-6E8A-4147-A177-3AD203B41FA5}">
                      <a16:colId xmlns:a16="http://schemas.microsoft.com/office/drawing/2014/main" val="4182707852"/>
                    </a:ext>
                  </a:extLst>
                </a:gridCol>
                <a:gridCol w="3725694">
                  <a:extLst>
                    <a:ext uri="{9D8B030D-6E8A-4147-A177-3AD203B41FA5}">
                      <a16:colId xmlns:a16="http://schemas.microsoft.com/office/drawing/2014/main" val="4106133754"/>
                    </a:ext>
                  </a:extLst>
                </a:gridCol>
              </a:tblGrid>
              <a:tr h="531066">
                <a:tc>
                  <a:txBody>
                    <a:bodyPr/>
                    <a:lstStyle/>
                    <a:p>
                      <a:pPr algn="l" fontAlgn="b"/>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0957493"/>
                  </a:ext>
                </a:extLst>
              </a:tr>
              <a:tr h="1423481">
                <a:tc>
                  <a:txBody>
                    <a:bodyPr/>
                    <a:lstStyle/>
                    <a:p>
                      <a:pPr algn="l" fontAlgn="b"/>
                      <a:r>
                        <a:rPr lang="en-US" sz="2000" u="none" strike="noStrike" dirty="0">
                          <a:effectLst/>
                          <a:latin typeface="Verdana" panose="020B0604030504040204" pitchFamily="34" charset="0"/>
                          <a:ea typeface="Verdana" panose="020B0604030504040204" pitchFamily="34" charset="0"/>
                        </a:rPr>
                        <a:t> Source Tables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en-US" sz="1800" b="0" i="0" u="none" strike="noStrike" kern="1200" baseline="0" dirty="0" err="1">
                          <a:solidFill>
                            <a:schemeClr val="dk1"/>
                          </a:solidFill>
                          <a:latin typeface="+mn-lt"/>
                          <a:ea typeface="+mn-ea"/>
                          <a:cs typeface="+mn-cs"/>
                        </a:rPr>
                        <a:t>Inpat.InpatientDiagnosis</a:t>
                      </a:r>
                      <a:r>
                        <a:rPr lang="en-US" sz="1800" b="0" i="0" u="none" strike="noStrike" kern="1200" baseline="0" dirty="0">
                          <a:solidFill>
                            <a:schemeClr val="dk1"/>
                          </a:solidFill>
                          <a:latin typeface="+mn-lt"/>
                          <a:ea typeface="+mn-ea"/>
                          <a:cs typeface="+mn-cs"/>
                        </a:rPr>
                        <a:t>. ICD9SID </a:t>
                      </a:r>
                      <a:r>
                        <a:rPr lang="en-US" sz="1800" b="0" i="0" u="none" strike="noStrike" kern="1200" baseline="0" dirty="0" err="1">
                          <a:solidFill>
                            <a:schemeClr val="dk1"/>
                          </a:solidFill>
                          <a:latin typeface="+mn-lt"/>
                          <a:ea typeface="+mn-ea"/>
                          <a:cs typeface="+mn-cs"/>
                        </a:rPr>
                        <a:t>Inpat.InpatientDiagnosis</a:t>
                      </a:r>
                      <a:r>
                        <a:rPr lang="en-US" sz="1800" b="0" i="0" u="none" strike="noStrike" kern="1200" baseline="0" dirty="0">
                          <a:solidFill>
                            <a:schemeClr val="dk1"/>
                          </a:solidFill>
                          <a:latin typeface="+mn-lt"/>
                          <a:ea typeface="+mn-ea"/>
                          <a:cs typeface="+mn-cs"/>
                        </a:rPr>
                        <a:t>. ICD10SID </a:t>
                      </a:r>
                      <a:r>
                        <a:rPr lang="en-US" sz="1800" b="0" i="0" u="none" strike="noStrike" kern="1200" baseline="0" dirty="0" err="1">
                          <a:solidFill>
                            <a:schemeClr val="dk1"/>
                          </a:solidFill>
                          <a:latin typeface="+mn-lt"/>
                          <a:ea typeface="+mn-ea"/>
                          <a:cs typeface="+mn-cs"/>
                        </a:rPr>
                        <a:t>Outpat.VDiagnosis</a:t>
                      </a:r>
                      <a:r>
                        <a:rPr lang="en-US" sz="1800" b="0" i="0" u="none" strike="noStrike" kern="1200" baseline="0" dirty="0">
                          <a:solidFill>
                            <a:schemeClr val="dk1"/>
                          </a:solidFill>
                          <a:latin typeface="+mn-lt"/>
                          <a:ea typeface="+mn-ea"/>
                          <a:cs typeface="+mn-cs"/>
                        </a:rPr>
                        <a:t>. ICD9SID </a:t>
                      </a:r>
                      <a:r>
                        <a:rPr lang="en-US" sz="1800" b="0" i="0" u="none" strike="noStrike" kern="1200" baseline="0" dirty="0" err="1">
                          <a:solidFill>
                            <a:schemeClr val="dk1"/>
                          </a:solidFill>
                          <a:latin typeface="+mn-lt"/>
                          <a:ea typeface="+mn-ea"/>
                          <a:cs typeface="+mn-cs"/>
                        </a:rPr>
                        <a:t>Outpat.VDiagnosis</a:t>
                      </a:r>
                      <a:r>
                        <a:rPr lang="en-US" sz="1800" b="0" i="0" u="none" strike="noStrike" kern="1200" baseline="0" dirty="0">
                          <a:solidFill>
                            <a:schemeClr val="dk1"/>
                          </a:solidFill>
                          <a:latin typeface="+mn-lt"/>
                          <a:ea typeface="+mn-ea"/>
                          <a:cs typeface="+mn-cs"/>
                        </a:rPr>
                        <a:t>. ICD10SID </a:t>
                      </a:r>
                      <a:r>
                        <a:rPr lang="en-US" sz="1800" b="0" i="0" u="none" strike="noStrike" kern="1200" baseline="0" dirty="0" err="1">
                          <a:solidFill>
                            <a:schemeClr val="dk1"/>
                          </a:solidFill>
                          <a:latin typeface="+mn-lt"/>
                          <a:ea typeface="+mn-ea"/>
                          <a:cs typeface="+mn-cs"/>
                        </a:rPr>
                        <a:t>Inpat.InpatientFeeDiagnosis</a:t>
                      </a:r>
                      <a:r>
                        <a:rPr lang="en-US" sz="1800" b="0" i="0" u="none" strike="noStrike" kern="1200" baseline="0" dirty="0">
                          <a:solidFill>
                            <a:schemeClr val="dk1"/>
                          </a:solidFill>
                          <a:latin typeface="+mn-lt"/>
                          <a:ea typeface="+mn-ea"/>
                          <a:cs typeface="+mn-cs"/>
                        </a:rPr>
                        <a:t>. ICD9SID </a:t>
                      </a:r>
                      <a:r>
                        <a:rPr lang="en-US" sz="1800" b="0" i="0" u="none" strike="noStrike" kern="1200" baseline="0" dirty="0" err="1">
                          <a:solidFill>
                            <a:schemeClr val="dk1"/>
                          </a:solidFill>
                          <a:latin typeface="+mn-lt"/>
                          <a:ea typeface="+mn-ea"/>
                          <a:cs typeface="+mn-cs"/>
                        </a:rPr>
                        <a:t>Inpat.InpatientFeeDiagnosis</a:t>
                      </a:r>
                      <a:r>
                        <a:rPr lang="en-US" sz="1800" b="0" i="0" u="none" strike="noStrike" kern="1200" baseline="0" dirty="0">
                          <a:solidFill>
                            <a:schemeClr val="dk1"/>
                          </a:solidFill>
                          <a:latin typeface="+mn-lt"/>
                          <a:ea typeface="+mn-ea"/>
                          <a:cs typeface="+mn-cs"/>
                        </a:rPr>
                        <a:t>. ICD10SID </a:t>
                      </a:r>
                    </a:p>
                    <a:p>
                      <a:r>
                        <a:rPr lang="fr-FR" sz="1800" b="0" i="0" u="none" strike="noStrike" kern="1200" baseline="0" dirty="0">
                          <a:solidFill>
                            <a:schemeClr val="dk1"/>
                          </a:solidFill>
                          <a:latin typeface="+mn-lt"/>
                          <a:ea typeface="+mn-ea"/>
                          <a:cs typeface="+mn-cs"/>
                        </a:rPr>
                        <a:t>Source Dimension Tables Dim.ICD9 (ICD9SID -&gt; ICD9Code) </a:t>
                      </a:r>
                    </a:p>
                    <a:p>
                      <a:r>
                        <a:rPr lang="en-US" sz="1800" b="0" i="0" u="none" strike="noStrike" kern="1200" baseline="0" dirty="0">
                          <a:solidFill>
                            <a:schemeClr val="dk1"/>
                          </a:solidFill>
                          <a:latin typeface="+mn-lt"/>
                          <a:ea typeface="+mn-ea"/>
                          <a:cs typeface="+mn-cs"/>
                        </a:rPr>
                        <a:t>Dim.ICD10 (ICD10SID -&gt; ICD10Code)</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SIDR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CAPER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TEDI</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TEDN </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Designated Provider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Ancillary</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007639"/>
                  </a:ext>
                </a:extLst>
              </a:tr>
              <a:tr h="1423481">
                <a:tc>
                  <a:txBody>
                    <a:bodyPr/>
                    <a:lstStyle/>
                    <a:p>
                      <a:pPr algn="l" fontAlgn="b"/>
                      <a:r>
                        <a:rPr lang="en-US" sz="2000" u="none" strike="noStrike" dirty="0">
                          <a:effectLst/>
                          <a:latin typeface="Verdana" panose="020B0604030504040204" pitchFamily="34" charset="0"/>
                          <a:ea typeface="Verdana" panose="020B0604030504040204" pitchFamily="34" charset="0"/>
                        </a:rPr>
                        <a:t> Source Location Fields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Diagnosis 1 - Diagnosis 20; Diagnosis, Admitting</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Diagnosis 1 - Diagnosis 10; Diagnosis, Chief Complaint</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Diagnosis 1 - Diagnosis 12, Admission Diagnosis</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Diagnosis 1 - Diagnosis 5</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PDX, DX2 - DX12, SVCDX1 - SVCDX6</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844114"/>
                  </a:ext>
                </a:extLst>
              </a:tr>
            </a:tbl>
          </a:graphicData>
        </a:graphic>
      </p:graphicFrame>
    </p:spTree>
    <p:extLst>
      <p:ext uri="{BB962C8B-B14F-4D97-AF65-F5344CB8AC3E}">
        <p14:creationId xmlns:p14="http://schemas.microsoft.com/office/powerpoint/2010/main" val="286151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3CD23D-9379-43A5-8306-F83F69DD7FA2}"/>
              </a:ext>
            </a:extLst>
          </p:cNvPr>
          <p:cNvSpPr/>
          <p:nvPr/>
        </p:nvSpPr>
        <p:spPr>
          <a:xfrm>
            <a:off x="5138994" y="3683820"/>
            <a:ext cx="5241004" cy="217620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3" name="Picture 2">
            <a:extLst>
              <a:ext uri="{FF2B5EF4-FFF2-40B4-BE49-F238E27FC236}">
                <a16:creationId xmlns:a16="http://schemas.microsoft.com/office/drawing/2014/main" id="{B3178F3A-AFC8-4C0D-9B15-CE759DE59572}"/>
              </a:ext>
            </a:extLst>
          </p:cNvPr>
          <p:cNvPicPr>
            <a:picLocks noChangeAspect="1"/>
          </p:cNvPicPr>
          <p:nvPr/>
        </p:nvPicPr>
        <p:blipFill rotWithShape="1">
          <a:blip r:embed="rId3"/>
          <a:srcRect b="6916"/>
          <a:stretch/>
        </p:blipFill>
        <p:spPr>
          <a:xfrm>
            <a:off x="1619250" y="1300973"/>
            <a:ext cx="8317887" cy="5458292"/>
          </a:xfrm>
          <a:prstGeom prst="rect">
            <a:avLst/>
          </a:prstGeom>
        </p:spPr>
      </p:pic>
      <p:sp>
        <p:nvSpPr>
          <p:cNvPr id="5" name="Title 1">
            <a:extLst>
              <a:ext uri="{FF2B5EF4-FFF2-40B4-BE49-F238E27FC236}">
                <a16:creationId xmlns:a16="http://schemas.microsoft.com/office/drawing/2014/main" id="{06AC4048-2EF7-44F3-A133-4519001F0E28}"/>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Verdana" panose="020B0604030504040204" pitchFamily="34" charset="0"/>
                <a:ea typeface="Verdana" panose="020B0604030504040204" pitchFamily="34" charset="0"/>
              </a:rPr>
              <a:t>Drug_exposure</a:t>
            </a:r>
            <a:r>
              <a:rPr lang="en-US" sz="3200" b="1" dirty="0">
                <a:latin typeface="Verdana" panose="020B0604030504040204" pitchFamily="34" charset="0"/>
                <a:ea typeface="Verdana" panose="020B0604030504040204" pitchFamily="34" charset="0"/>
              </a:rPr>
              <a:t> table</a:t>
            </a:r>
          </a:p>
        </p:txBody>
      </p:sp>
      <p:pic>
        <p:nvPicPr>
          <p:cNvPr id="6" name="Picture 5">
            <a:extLst>
              <a:ext uri="{FF2B5EF4-FFF2-40B4-BE49-F238E27FC236}">
                <a16:creationId xmlns:a16="http://schemas.microsoft.com/office/drawing/2014/main" id="{AF8C3338-2649-46B3-AC52-590EBD4C45A4}"/>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898661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FBE918-BF98-457B-A837-EB5ED8A083F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latin typeface="Verdana" panose="020B0604030504040204" pitchFamily="34" charset="0"/>
                <a:ea typeface="Verdana" panose="020B0604030504040204" pitchFamily="34" charset="0"/>
              </a:rPr>
              <a:t>Drug_exposure</a:t>
            </a:r>
            <a:r>
              <a:rPr lang="en-US" sz="2800" b="1" dirty="0">
                <a:latin typeface="Verdana" panose="020B0604030504040204" pitchFamily="34" charset="0"/>
                <a:ea typeface="Verdana" panose="020B0604030504040204" pitchFamily="34" charset="0"/>
              </a:rPr>
              <a:t> Comparison DoD vs. VA</a:t>
            </a:r>
          </a:p>
        </p:txBody>
      </p:sp>
      <p:pic>
        <p:nvPicPr>
          <p:cNvPr id="7" name="Picture 6">
            <a:extLst>
              <a:ext uri="{FF2B5EF4-FFF2-40B4-BE49-F238E27FC236}">
                <a16:creationId xmlns:a16="http://schemas.microsoft.com/office/drawing/2014/main" id="{62941E72-6380-499E-9D6C-FF9091E9F49E}"/>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9" name="Table 8">
            <a:extLst>
              <a:ext uri="{FF2B5EF4-FFF2-40B4-BE49-F238E27FC236}">
                <a16:creationId xmlns:a16="http://schemas.microsoft.com/office/drawing/2014/main" id="{C53304EB-BF07-4F15-B53F-F55DA69EF818}"/>
              </a:ext>
            </a:extLst>
          </p:cNvPr>
          <p:cNvGraphicFramePr>
            <a:graphicFrameLocks noGrp="1"/>
          </p:cNvGraphicFramePr>
          <p:nvPr>
            <p:extLst>
              <p:ext uri="{D42A27DB-BD31-4B8C-83A1-F6EECF244321}">
                <p14:modId xmlns:p14="http://schemas.microsoft.com/office/powerpoint/2010/main" val="16596091"/>
              </p:ext>
            </p:extLst>
          </p:nvPr>
        </p:nvGraphicFramePr>
        <p:xfrm>
          <a:off x="759837" y="1249059"/>
          <a:ext cx="10777167" cy="3955712"/>
        </p:xfrm>
        <a:graphic>
          <a:graphicData uri="http://schemas.openxmlformats.org/drawingml/2006/table">
            <a:tbl>
              <a:tblPr>
                <a:tableStyleId>{5C22544A-7EE6-4342-B048-85BDC9FD1C3A}</a:tableStyleId>
              </a:tblPr>
              <a:tblGrid>
                <a:gridCol w="3325779">
                  <a:extLst>
                    <a:ext uri="{9D8B030D-6E8A-4147-A177-3AD203B41FA5}">
                      <a16:colId xmlns:a16="http://schemas.microsoft.com/office/drawing/2014/main" val="2264715139"/>
                    </a:ext>
                  </a:extLst>
                </a:gridCol>
                <a:gridCol w="3725694">
                  <a:extLst>
                    <a:ext uri="{9D8B030D-6E8A-4147-A177-3AD203B41FA5}">
                      <a16:colId xmlns:a16="http://schemas.microsoft.com/office/drawing/2014/main" val="4182707852"/>
                    </a:ext>
                  </a:extLst>
                </a:gridCol>
                <a:gridCol w="3725694">
                  <a:extLst>
                    <a:ext uri="{9D8B030D-6E8A-4147-A177-3AD203B41FA5}">
                      <a16:colId xmlns:a16="http://schemas.microsoft.com/office/drawing/2014/main" val="4106133754"/>
                    </a:ext>
                  </a:extLst>
                </a:gridCol>
              </a:tblGrid>
              <a:tr h="531066">
                <a:tc>
                  <a:txBody>
                    <a:bodyPr/>
                    <a:lstStyle/>
                    <a:p>
                      <a:pPr algn="l" fontAlgn="b"/>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0957493"/>
                  </a:ext>
                </a:extLst>
              </a:tr>
              <a:tr h="1423481">
                <a:tc>
                  <a:txBody>
                    <a:bodyPr/>
                    <a:lstStyle/>
                    <a:p>
                      <a:pPr algn="l" fontAlgn="b"/>
                      <a:r>
                        <a:rPr lang="en-US" sz="2000" u="none" strike="noStrike" dirty="0">
                          <a:effectLst/>
                          <a:latin typeface="Verdana" panose="020B0604030504040204" pitchFamily="34" charset="0"/>
                          <a:ea typeface="Verdana" panose="020B0604030504040204" pitchFamily="34" charset="0"/>
                        </a:rPr>
                        <a:t> Source Tables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BCMAadditive.LocalDrugSID</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BCMASolution.LocalDrugSID</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BCMADispensed.LocalDrugSID</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RxOutpatientFill.LocalDrugSID</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600" b="0" i="0" u="none" strike="noStrike" kern="1200" baseline="0" dirty="0" err="1">
                          <a:solidFill>
                            <a:schemeClr val="dk1"/>
                          </a:solidFill>
                          <a:latin typeface="Verdana" panose="020B0604030504040204" pitchFamily="34" charset="0"/>
                          <a:ea typeface="Verdana" panose="020B0604030504040204" pitchFamily="34" charset="0"/>
                          <a:cs typeface="+mn-cs"/>
                        </a:rPr>
                        <a:t>CPTCodeSource.CPTCode</a:t>
                      </a:r>
                      <a:r>
                        <a:rPr lang="en-US" sz="1600" b="0" i="0" u="none" strike="noStrike" kern="1200" baseline="0" dirty="0">
                          <a:solidFill>
                            <a:schemeClr val="dk1"/>
                          </a:solidFill>
                          <a:latin typeface="Verdana" panose="020B0604030504040204" pitchFamily="34" charset="0"/>
                          <a:ea typeface="Verdana" panose="020B0604030504040204" pitchFamily="34" charset="0"/>
                          <a:cs typeface="+mn-cs"/>
                        </a:rPr>
                        <a:t> </a:t>
                      </a:r>
                    </a:p>
                    <a:p>
                      <a:pPr algn="ctr"/>
                      <a:endParaRPr lang="en-US" sz="1600" b="0" i="0" u="none" strike="noStrike" kern="1200" baseline="0" dirty="0">
                        <a:solidFill>
                          <a:schemeClr val="dk1"/>
                        </a:solidFill>
                        <a:latin typeface="Verdana" panose="020B0604030504040204" pitchFamily="34" charset="0"/>
                        <a:ea typeface="Verdana" panose="020B0604030504040204" pitchFamily="34" charset="0"/>
                        <a:cs typeface="+mn-cs"/>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PDTS </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CAPER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TEDNI</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CDR Medications</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CDR Immunizations</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SIDR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TEDI </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Designated Provider (Pharmacy)</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Designated Provider (Clinical)</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007639"/>
                  </a:ext>
                </a:extLst>
              </a:tr>
              <a:tr h="1423481">
                <a:tc>
                  <a:txBody>
                    <a:bodyPr/>
                    <a:lstStyle/>
                    <a:p>
                      <a:pPr algn="l" fontAlgn="b"/>
                      <a:r>
                        <a:rPr lang="en-US" sz="2000" u="none" strike="noStrike" dirty="0">
                          <a:effectLst/>
                          <a:latin typeface="Verdana" panose="020B0604030504040204" pitchFamily="34" charset="0"/>
                          <a:ea typeface="Verdana" panose="020B0604030504040204" pitchFamily="34" charset="0"/>
                        </a:rPr>
                        <a:t> Source Location Fields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NDC</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E&amp;M Code 1 - E&amp;M Code 3; Procedure 1-  </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Procedure 10</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IMMUNIZATION_ID</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Procedure 1 - Procedure 20</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SVCPROC1 - SVCPROC6, HOSPPRCP,  </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 HOSPPRC2 - HOSPPRC6</a:t>
                      </a:r>
                      <a:endParaRPr lang="en-US" sz="18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844114"/>
                  </a:ext>
                </a:extLst>
              </a:tr>
            </a:tbl>
          </a:graphicData>
        </a:graphic>
      </p:graphicFrame>
    </p:spTree>
    <p:extLst>
      <p:ext uri="{BB962C8B-B14F-4D97-AF65-F5344CB8AC3E}">
        <p14:creationId xmlns:p14="http://schemas.microsoft.com/office/powerpoint/2010/main" val="158508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3CD23D-9379-43A5-8306-F83F69DD7FA2}"/>
              </a:ext>
            </a:extLst>
          </p:cNvPr>
          <p:cNvSpPr/>
          <p:nvPr/>
        </p:nvSpPr>
        <p:spPr>
          <a:xfrm>
            <a:off x="5138994" y="3683820"/>
            <a:ext cx="5241004" cy="217620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5" name="Picture 4">
            <a:extLst>
              <a:ext uri="{FF2B5EF4-FFF2-40B4-BE49-F238E27FC236}">
                <a16:creationId xmlns:a16="http://schemas.microsoft.com/office/drawing/2014/main" id="{A3A9026F-3BA1-4F4D-BE96-A3897E4F1C26}"/>
              </a:ext>
            </a:extLst>
          </p:cNvPr>
          <p:cNvPicPr>
            <a:picLocks noChangeAspect="1"/>
          </p:cNvPicPr>
          <p:nvPr/>
        </p:nvPicPr>
        <p:blipFill>
          <a:blip r:embed="rId3"/>
          <a:stretch>
            <a:fillRect/>
          </a:stretch>
        </p:blipFill>
        <p:spPr>
          <a:xfrm>
            <a:off x="1782917" y="1271640"/>
            <a:ext cx="7969320" cy="5331747"/>
          </a:xfrm>
          <a:prstGeom prst="rect">
            <a:avLst/>
          </a:prstGeom>
        </p:spPr>
      </p:pic>
      <p:sp>
        <p:nvSpPr>
          <p:cNvPr id="7" name="Title 1">
            <a:extLst>
              <a:ext uri="{FF2B5EF4-FFF2-40B4-BE49-F238E27FC236}">
                <a16:creationId xmlns:a16="http://schemas.microsoft.com/office/drawing/2014/main" id="{2AD5F0DC-3EB7-49E1-ABAF-825452BBD939}"/>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Measurement table</a:t>
            </a:r>
          </a:p>
        </p:txBody>
      </p:sp>
      <p:pic>
        <p:nvPicPr>
          <p:cNvPr id="8" name="Picture 7">
            <a:extLst>
              <a:ext uri="{FF2B5EF4-FFF2-40B4-BE49-F238E27FC236}">
                <a16:creationId xmlns:a16="http://schemas.microsoft.com/office/drawing/2014/main" id="{15C1EE2A-DAB8-4F3C-B749-C1FFC526380D}"/>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1797790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FBE918-BF98-457B-A837-EB5ED8A083F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Verdana" panose="020B0604030504040204" pitchFamily="34" charset="0"/>
                <a:ea typeface="Verdana" panose="020B0604030504040204" pitchFamily="34" charset="0"/>
              </a:rPr>
              <a:t>Measurement Comparison DoD vs. VA</a:t>
            </a:r>
          </a:p>
        </p:txBody>
      </p:sp>
      <p:pic>
        <p:nvPicPr>
          <p:cNvPr id="7" name="Picture 6">
            <a:extLst>
              <a:ext uri="{FF2B5EF4-FFF2-40B4-BE49-F238E27FC236}">
                <a16:creationId xmlns:a16="http://schemas.microsoft.com/office/drawing/2014/main" id="{62941E72-6380-499E-9D6C-FF9091E9F49E}"/>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9" name="Table 8">
            <a:extLst>
              <a:ext uri="{FF2B5EF4-FFF2-40B4-BE49-F238E27FC236}">
                <a16:creationId xmlns:a16="http://schemas.microsoft.com/office/drawing/2014/main" id="{C53304EB-BF07-4F15-B53F-F55DA69EF818}"/>
              </a:ext>
            </a:extLst>
          </p:cNvPr>
          <p:cNvGraphicFramePr>
            <a:graphicFrameLocks noGrp="1"/>
          </p:cNvGraphicFramePr>
          <p:nvPr>
            <p:extLst>
              <p:ext uri="{D42A27DB-BD31-4B8C-83A1-F6EECF244321}">
                <p14:modId xmlns:p14="http://schemas.microsoft.com/office/powerpoint/2010/main" val="1401462644"/>
              </p:ext>
            </p:extLst>
          </p:nvPr>
        </p:nvGraphicFramePr>
        <p:xfrm>
          <a:off x="837659" y="1738724"/>
          <a:ext cx="10777167" cy="4382432"/>
        </p:xfrm>
        <a:graphic>
          <a:graphicData uri="http://schemas.openxmlformats.org/drawingml/2006/table">
            <a:tbl>
              <a:tblPr>
                <a:tableStyleId>{5C22544A-7EE6-4342-B048-85BDC9FD1C3A}</a:tableStyleId>
              </a:tblPr>
              <a:tblGrid>
                <a:gridCol w="3325779">
                  <a:extLst>
                    <a:ext uri="{9D8B030D-6E8A-4147-A177-3AD203B41FA5}">
                      <a16:colId xmlns:a16="http://schemas.microsoft.com/office/drawing/2014/main" val="2264715139"/>
                    </a:ext>
                  </a:extLst>
                </a:gridCol>
                <a:gridCol w="3725694">
                  <a:extLst>
                    <a:ext uri="{9D8B030D-6E8A-4147-A177-3AD203B41FA5}">
                      <a16:colId xmlns:a16="http://schemas.microsoft.com/office/drawing/2014/main" val="4182707852"/>
                    </a:ext>
                  </a:extLst>
                </a:gridCol>
                <a:gridCol w="3725694">
                  <a:extLst>
                    <a:ext uri="{9D8B030D-6E8A-4147-A177-3AD203B41FA5}">
                      <a16:colId xmlns:a16="http://schemas.microsoft.com/office/drawing/2014/main" val="4106133754"/>
                    </a:ext>
                  </a:extLst>
                </a:gridCol>
              </a:tblGrid>
              <a:tr h="531066">
                <a:tc>
                  <a:txBody>
                    <a:bodyPr/>
                    <a:lstStyle/>
                    <a:p>
                      <a:pPr algn="l" fontAlgn="b"/>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0957493"/>
                  </a:ext>
                </a:extLst>
              </a:tr>
              <a:tr h="1423481">
                <a:tc>
                  <a:txBody>
                    <a:bodyPr/>
                    <a:lstStyle/>
                    <a:p>
                      <a:pPr algn="l" fontAlgn="b"/>
                      <a:r>
                        <a:rPr lang="en-US" sz="2000" u="none" strike="noStrike" dirty="0">
                          <a:effectLst/>
                          <a:latin typeface="Verdana" panose="020B0604030504040204" pitchFamily="34" charset="0"/>
                          <a:ea typeface="Verdana" panose="020B0604030504040204" pitchFamily="34" charset="0"/>
                        </a:rPr>
                        <a:t> Source Tables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400" b="0" i="0" u="none" strike="noStrike" kern="1200" baseline="0" dirty="0" err="1">
                          <a:solidFill>
                            <a:schemeClr val="dk1"/>
                          </a:solidFill>
                          <a:latin typeface="Verdana" panose="020B0604030504040204" pitchFamily="34" charset="0"/>
                          <a:ea typeface="Verdana" panose="020B0604030504040204" pitchFamily="34" charset="0"/>
                          <a:cs typeface="+mn-cs"/>
                        </a:rPr>
                        <a:t>Chem.PatientLabChem</a:t>
                      </a:r>
                      <a:endParaRPr lang="en-US" sz="1400" b="0" i="0" u="none" strike="noStrike" kern="1200" baseline="0" dirty="0">
                        <a:solidFill>
                          <a:schemeClr val="dk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Verdana" panose="020B0604030504040204" pitchFamily="34" charset="0"/>
                          <a:ea typeface="Verdana" panose="020B0604030504040204" pitchFamily="34" charset="0"/>
                          <a:cs typeface="+mn-cs"/>
                        </a:rPr>
                        <a:t> </a:t>
                      </a:r>
                      <a:r>
                        <a:rPr lang="en-US" sz="1400" b="0" i="0" u="none" strike="noStrike" kern="1200" baseline="0" dirty="0" err="1">
                          <a:solidFill>
                            <a:schemeClr val="dk1"/>
                          </a:solidFill>
                          <a:latin typeface="Verdana" panose="020B0604030504040204" pitchFamily="34" charset="0"/>
                          <a:ea typeface="Verdana" panose="020B0604030504040204" pitchFamily="34" charset="0"/>
                          <a:cs typeface="+mn-cs"/>
                        </a:rPr>
                        <a:t>Vital.VitalSign</a:t>
                      </a:r>
                      <a:endParaRPr lang="en-US" sz="1400" b="0" i="0" u="none" strike="noStrike" kern="1200" baseline="0" dirty="0">
                        <a:solidFill>
                          <a:schemeClr val="dk1"/>
                        </a:solidFill>
                        <a:latin typeface="Verdana" panose="020B0604030504040204" pitchFamily="34" charset="0"/>
                        <a:ea typeface="Verdana" panose="020B0604030504040204" pitchFamily="34" charset="0"/>
                        <a:cs typeface="+mn-cs"/>
                      </a:endParaRPr>
                    </a:p>
                    <a:p>
                      <a:endParaRPr lang="en-US" sz="1400" b="0" i="0" u="none" strike="noStrike" kern="1200" baseline="0" dirty="0">
                        <a:solidFill>
                          <a:schemeClr val="dk1"/>
                        </a:solidFill>
                        <a:latin typeface="Verdana" panose="020B0604030504040204" pitchFamily="34" charset="0"/>
                        <a:ea typeface="Verdana" panose="020B0604030504040204" pitchFamily="34" charset="0"/>
                        <a:cs typeface="+mn-cs"/>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CDR Vitals</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CDR Chemistry</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SIDR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CAPER</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TEDI</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TEDN</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Designated Provider (Clinical)</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007639"/>
                  </a:ext>
                </a:extLst>
              </a:tr>
              <a:tr h="1423481">
                <a:tc>
                  <a:txBody>
                    <a:bodyPr/>
                    <a:lstStyle/>
                    <a:p>
                      <a:pPr algn="l" fontAlgn="b"/>
                      <a:r>
                        <a:rPr lang="en-US" sz="2000" u="none" strike="noStrike" dirty="0">
                          <a:effectLst/>
                          <a:latin typeface="Verdana" panose="020B0604030504040204" pitchFamily="34" charset="0"/>
                          <a:ea typeface="Verdana" panose="020B0604030504040204" pitchFamily="34" charset="0"/>
                        </a:rPr>
                        <a:t> Source Location Fields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0" i="0" u="none" strike="noStrike" dirty="0">
                          <a:solidFill>
                            <a:srgbClr val="000000"/>
                          </a:solidFill>
                          <a:effectLst/>
                          <a:latin typeface="Verdana" panose="020B0604030504040204" pitchFamily="34" charset="0"/>
                          <a:ea typeface="Verdana" panose="020B0604030504040204" pitchFamily="34" charset="0"/>
                        </a:rPr>
                        <a:t> LOINCSID</a:t>
                      </a:r>
                    </a:p>
                    <a:p>
                      <a:r>
                        <a:rPr lang="en-US" sz="1400" b="0" i="0" u="none" strike="noStrike" dirty="0">
                          <a:solidFill>
                            <a:srgbClr val="000000"/>
                          </a:solidFill>
                          <a:effectLst/>
                          <a:latin typeface="Verdana" panose="020B0604030504040204" pitchFamily="34" charset="0"/>
                          <a:ea typeface="Verdana" panose="020B0604030504040204" pitchFamily="34" charset="0"/>
                        </a:rPr>
                        <a:t> </a:t>
                      </a:r>
                      <a:r>
                        <a:rPr lang="en-US" sz="1400" b="0" i="0" u="none" strike="noStrike" dirty="0" err="1">
                          <a:solidFill>
                            <a:srgbClr val="000000"/>
                          </a:solidFill>
                          <a:effectLst/>
                          <a:latin typeface="Verdana" panose="020B0604030504040204" pitchFamily="34" charset="0"/>
                          <a:ea typeface="Verdana" panose="020B0604030504040204" pitchFamily="34" charset="0"/>
                        </a:rPr>
                        <a:t>VitalTypeSID</a:t>
                      </a:r>
                      <a:endParaRPr lang="en-US" sz="14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Blood Pressure (Sitting, Standing, Supine, and No Position); Heart Rate (Sitting, Standing, Supine, and No Position); Heart Rhythm (Sitting, Standing, Supine, and No Position); Height; Oxygen Saturation; Peak Flow; Respiratory Rate; Temperature; Temperature Site; Weight</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RESULT_LOINC</a:t>
                      </a:r>
                    </a:p>
                    <a:p>
                      <a:pPr algn="l" fontAlgn="b"/>
                      <a:r>
                        <a:rPr lang="en-US" sz="1400" b="0" i="0" u="none" strike="noStrike" dirty="0">
                          <a:solidFill>
                            <a:srgbClr val="000000"/>
                          </a:solidFill>
                          <a:effectLst/>
                          <a:latin typeface="Verdana" panose="020B0604030504040204" pitchFamily="34" charset="0"/>
                          <a:ea typeface="Verdana" panose="020B0604030504040204" pitchFamily="34" charset="0"/>
                        </a:rPr>
                        <a:t>Diagnosis 1 - Diagnosis 20; Diagnosis, Admitting</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844114"/>
                  </a:ext>
                </a:extLst>
              </a:tr>
            </a:tbl>
          </a:graphicData>
        </a:graphic>
      </p:graphicFrame>
    </p:spTree>
    <p:extLst>
      <p:ext uri="{BB962C8B-B14F-4D97-AF65-F5344CB8AC3E}">
        <p14:creationId xmlns:p14="http://schemas.microsoft.com/office/powerpoint/2010/main" val="2644410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3CD23D-9379-43A5-8306-F83F69DD7FA2}"/>
              </a:ext>
            </a:extLst>
          </p:cNvPr>
          <p:cNvSpPr/>
          <p:nvPr/>
        </p:nvSpPr>
        <p:spPr>
          <a:xfrm>
            <a:off x="5138994" y="3683820"/>
            <a:ext cx="5241004" cy="217620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3" name="Picture 2">
            <a:extLst>
              <a:ext uri="{FF2B5EF4-FFF2-40B4-BE49-F238E27FC236}">
                <a16:creationId xmlns:a16="http://schemas.microsoft.com/office/drawing/2014/main" id="{662A0AFB-E5DC-4360-9836-4D931511AB50}"/>
              </a:ext>
            </a:extLst>
          </p:cNvPr>
          <p:cNvPicPr>
            <a:picLocks noChangeAspect="1"/>
          </p:cNvPicPr>
          <p:nvPr/>
        </p:nvPicPr>
        <p:blipFill>
          <a:blip r:embed="rId3"/>
          <a:stretch>
            <a:fillRect/>
          </a:stretch>
        </p:blipFill>
        <p:spPr>
          <a:xfrm>
            <a:off x="1530350" y="1120877"/>
            <a:ext cx="9131300" cy="5638800"/>
          </a:xfrm>
          <a:prstGeom prst="rect">
            <a:avLst/>
          </a:prstGeom>
        </p:spPr>
      </p:pic>
      <p:sp>
        <p:nvSpPr>
          <p:cNvPr id="7" name="Title 1">
            <a:extLst>
              <a:ext uri="{FF2B5EF4-FFF2-40B4-BE49-F238E27FC236}">
                <a16:creationId xmlns:a16="http://schemas.microsoft.com/office/drawing/2014/main" id="{D3FD9EFE-531A-48E2-ABA7-E2D50A4663F6}"/>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Observation table</a:t>
            </a:r>
          </a:p>
        </p:txBody>
      </p:sp>
      <p:pic>
        <p:nvPicPr>
          <p:cNvPr id="8" name="Picture 7">
            <a:extLst>
              <a:ext uri="{FF2B5EF4-FFF2-40B4-BE49-F238E27FC236}">
                <a16:creationId xmlns:a16="http://schemas.microsoft.com/office/drawing/2014/main" id="{F09A05C7-9B33-4F2E-BEF0-2B27F358F8A7}"/>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393245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FBE918-BF98-457B-A837-EB5ED8A083F0}"/>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Verdana" panose="020B0604030504040204" pitchFamily="34" charset="0"/>
                <a:ea typeface="Verdana" panose="020B0604030504040204" pitchFamily="34" charset="0"/>
              </a:rPr>
              <a:t>Observation table Comparison DoD vs. VA</a:t>
            </a:r>
          </a:p>
        </p:txBody>
      </p:sp>
      <p:pic>
        <p:nvPicPr>
          <p:cNvPr id="7" name="Picture 6">
            <a:extLst>
              <a:ext uri="{FF2B5EF4-FFF2-40B4-BE49-F238E27FC236}">
                <a16:creationId xmlns:a16="http://schemas.microsoft.com/office/drawing/2014/main" id="{62941E72-6380-499E-9D6C-FF9091E9F49E}"/>
              </a:ext>
            </a:extLst>
          </p:cNvPr>
          <p:cNvPicPr>
            <a:picLocks noChangeAspect="1"/>
          </p:cNvPicPr>
          <p:nvPr/>
        </p:nvPicPr>
        <p:blipFill>
          <a:blip r:embed="rId3"/>
          <a:stretch>
            <a:fillRect/>
          </a:stretch>
        </p:blipFill>
        <p:spPr>
          <a:xfrm>
            <a:off x="0" y="1"/>
            <a:ext cx="1335932" cy="1249058"/>
          </a:xfrm>
          <a:prstGeom prst="rect">
            <a:avLst/>
          </a:prstGeom>
        </p:spPr>
      </p:pic>
      <p:graphicFrame>
        <p:nvGraphicFramePr>
          <p:cNvPr id="9" name="Table 8">
            <a:extLst>
              <a:ext uri="{FF2B5EF4-FFF2-40B4-BE49-F238E27FC236}">
                <a16:creationId xmlns:a16="http://schemas.microsoft.com/office/drawing/2014/main" id="{C53304EB-BF07-4F15-B53F-F55DA69EF818}"/>
              </a:ext>
            </a:extLst>
          </p:cNvPr>
          <p:cNvGraphicFramePr>
            <a:graphicFrameLocks noGrp="1"/>
          </p:cNvGraphicFramePr>
          <p:nvPr>
            <p:extLst>
              <p:ext uri="{D42A27DB-BD31-4B8C-83A1-F6EECF244321}">
                <p14:modId xmlns:p14="http://schemas.microsoft.com/office/powerpoint/2010/main" val="2988513077"/>
              </p:ext>
            </p:extLst>
          </p:nvPr>
        </p:nvGraphicFramePr>
        <p:xfrm>
          <a:off x="820901" y="2672581"/>
          <a:ext cx="10777167" cy="3928458"/>
        </p:xfrm>
        <a:graphic>
          <a:graphicData uri="http://schemas.openxmlformats.org/drawingml/2006/table">
            <a:tbl>
              <a:tblPr>
                <a:tableStyleId>{5C22544A-7EE6-4342-B048-85BDC9FD1C3A}</a:tableStyleId>
              </a:tblPr>
              <a:tblGrid>
                <a:gridCol w="3325779">
                  <a:extLst>
                    <a:ext uri="{9D8B030D-6E8A-4147-A177-3AD203B41FA5}">
                      <a16:colId xmlns:a16="http://schemas.microsoft.com/office/drawing/2014/main" val="2264715139"/>
                    </a:ext>
                  </a:extLst>
                </a:gridCol>
                <a:gridCol w="3725694">
                  <a:extLst>
                    <a:ext uri="{9D8B030D-6E8A-4147-A177-3AD203B41FA5}">
                      <a16:colId xmlns:a16="http://schemas.microsoft.com/office/drawing/2014/main" val="4182707852"/>
                    </a:ext>
                  </a:extLst>
                </a:gridCol>
                <a:gridCol w="3725694">
                  <a:extLst>
                    <a:ext uri="{9D8B030D-6E8A-4147-A177-3AD203B41FA5}">
                      <a16:colId xmlns:a16="http://schemas.microsoft.com/office/drawing/2014/main" val="4106133754"/>
                    </a:ext>
                  </a:extLst>
                </a:gridCol>
              </a:tblGrid>
              <a:tr h="519325">
                <a:tc>
                  <a:txBody>
                    <a:bodyPr/>
                    <a:lstStyle/>
                    <a:p>
                      <a:pPr algn="l" fontAlgn="b"/>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VA</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2000" b="1" u="none" strike="noStrike" dirty="0">
                          <a:solidFill>
                            <a:schemeClr val="bg1"/>
                          </a:solidFill>
                          <a:effectLst/>
                          <a:latin typeface="Verdana" panose="020B0604030504040204" pitchFamily="34" charset="0"/>
                          <a:ea typeface="Verdana" panose="020B0604030504040204" pitchFamily="34" charset="0"/>
                        </a:rPr>
                        <a:t>DoD</a:t>
                      </a:r>
                      <a:endParaRPr lang="en-US" sz="2000" b="1" i="0" u="none" strike="noStrike" dirty="0">
                        <a:solidFill>
                          <a:schemeClr val="bg1"/>
                        </a:solidFill>
                        <a:effectLst/>
                        <a:latin typeface="Verdana" panose="020B0604030504040204" pitchFamily="34" charset="0"/>
                        <a:ea typeface="Verdana" panose="020B0604030504040204" pitchFamily="34" charset="0"/>
                      </a:endParaRPr>
                    </a:p>
                  </a:txBody>
                  <a:tcPr marL="5443" marR="5443" marT="5443" marB="0"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70957493"/>
                  </a:ext>
                </a:extLst>
              </a:tr>
              <a:tr h="1972527">
                <a:tc>
                  <a:txBody>
                    <a:bodyPr/>
                    <a:lstStyle/>
                    <a:p>
                      <a:pPr algn="l" fontAlgn="b"/>
                      <a:r>
                        <a:rPr lang="en-US" sz="2000" u="none" strike="noStrike" dirty="0">
                          <a:effectLst/>
                          <a:latin typeface="Verdana" panose="020B0604030504040204" pitchFamily="34" charset="0"/>
                          <a:ea typeface="Verdana" panose="020B0604030504040204" pitchFamily="34" charset="0"/>
                        </a:rPr>
                        <a:t> Source Tables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Inpatient.PlaceofDisposition</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Inpatient.DispositionType</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Inpatient.DRG</a:t>
                      </a:r>
                      <a:r>
                        <a:rPr lang="en-US" sz="1800" b="0" i="0" u="none" strike="noStrike" kern="1200" baseline="0" dirty="0">
                          <a:solidFill>
                            <a:schemeClr val="dk1"/>
                          </a:solidFill>
                          <a:latin typeface="+mn-lt"/>
                          <a:ea typeface="+mn-ea"/>
                          <a:cs typeface="+mn-cs"/>
                        </a:rPr>
                        <a:t> </a:t>
                      </a:r>
                    </a:p>
                    <a:p>
                      <a:r>
                        <a:rPr lang="en-US" sz="1800" b="0" i="0" u="none" strike="noStrike" kern="1200" baseline="0" dirty="0">
                          <a:solidFill>
                            <a:schemeClr val="dk1"/>
                          </a:solidFill>
                          <a:latin typeface="+mn-lt"/>
                          <a:ea typeface="+mn-ea"/>
                          <a:cs typeface="+mn-cs"/>
                        </a:rPr>
                        <a:t> </a:t>
                      </a:r>
                      <a:r>
                        <a:rPr lang="en-US" sz="1800" b="0" i="0" u="none" strike="noStrike" kern="1200" baseline="0" dirty="0" err="1">
                          <a:solidFill>
                            <a:schemeClr val="dk1"/>
                          </a:solidFill>
                          <a:latin typeface="+mn-lt"/>
                          <a:ea typeface="+mn-ea"/>
                          <a:cs typeface="+mn-cs"/>
                        </a:rPr>
                        <a:t>Inpatient.AdmitSourceName</a:t>
                      </a:r>
                      <a:r>
                        <a:rPr lang="en-US" sz="1800" b="0" i="0" u="none" strike="noStrike" kern="1200" baseline="0" dirty="0">
                          <a:solidFill>
                            <a:schemeClr val="dk1"/>
                          </a:solidFill>
                          <a:latin typeface="+mn-lt"/>
                          <a:ea typeface="+mn-ea"/>
                          <a:cs typeface="+mn-cs"/>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SIDR</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CAPER</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TEDI</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TEDN</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Designated Provider (Clinical)</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CDR Vitals</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CTS</a:t>
                      </a:r>
                    </a:p>
                    <a:p>
                      <a:pPr algn="l" fontAlgn="b"/>
                      <a:r>
                        <a:rPr lang="en-US" sz="1200" b="0" i="0" u="none" strike="noStrike" dirty="0" err="1">
                          <a:solidFill>
                            <a:srgbClr val="000000"/>
                          </a:solidFill>
                          <a:effectLst/>
                          <a:latin typeface="Verdana" panose="020B0604030504040204" pitchFamily="34" charset="0"/>
                          <a:ea typeface="Verdana" panose="020B0604030504040204" pitchFamily="34" charset="0"/>
                        </a:rPr>
                        <a:t>Separatee</a:t>
                      </a:r>
                      <a:endParaRPr lang="en-US" sz="1200" b="0" i="0" u="none" strike="noStrike" dirty="0">
                        <a:solidFill>
                          <a:srgbClr val="000000"/>
                        </a:solidFill>
                        <a:effectLst/>
                        <a:latin typeface="Verdana" panose="020B0604030504040204" pitchFamily="34" charset="0"/>
                        <a:ea typeface="Verdana" panose="020B0604030504040204" pitchFamily="34" charset="0"/>
                      </a:endParaRP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Referrals</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Health Risk</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Risk Adjustment</a:t>
                      </a:r>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5007639"/>
                  </a:ext>
                </a:extLst>
              </a:tr>
              <a:tr h="1392010">
                <a:tc>
                  <a:txBody>
                    <a:bodyPr/>
                    <a:lstStyle/>
                    <a:p>
                      <a:pPr algn="l" fontAlgn="b"/>
                      <a:r>
                        <a:rPr lang="en-US" sz="2000" u="none" strike="noStrike" dirty="0">
                          <a:effectLst/>
                          <a:latin typeface="Verdana" panose="020B0604030504040204" pitchFamily="34" charset="0"/>
                          <a:ea typeface="Verdana" panose="020B0604030504040204" pitchFamily="34" charset="0"/>
                        </a:rPr>
                        <a:t> Source Location Fields</a:t>
                      </a:r>
                      <a:endParaRPr lang="en-US" sz="20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6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MS-DRG; Disposition Status Code; Admission Source; MDC</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Alcohol Annoy, Alcohol Cut Down, Alcohol Eye Opener, Alcohol Guilt, Alcohol Use, Pain Scale, Tobacco Amount Used, Tobacco Desire to Quit, Tobacco Type Used, Tobacco User</a:t>
                      </a:r>
                    </a:p>
                    <a:p>
                      <a:pPr algn="l" fontAlgn="b"/>
                      <a:r>
                        <a:rPr lang="en-US" sz="1200" b="0" i="0" u="none" strike="noStrike" dirty="0">
                          <a:solidFill>
                            <a:srgbClr val="000000"/>
                          </a:solidFill>
                          <a:effectLst/>
                          <a:latin typeface="Verdana" panose="020B0604030504040204" pitchFamily="34" charset="0"/>
                          <a:ea typeface="Verdana" panose="020B0604030504040204" pitchFamily="34" charset="0"/>
                        </a:rPr>
                        <a:t>GRADE, SEPARATION</a:t>
                      </a:r>
                      <a:endParaRPr lang="en-US" sz="1800" b="0" i="0" u="none" strike="noStrike" dirty="0">
                        <a:solidFill>
                          <a:srgbClr val="000000"/>
                        </a:solidFill>
                        <a:effectLst/>
                        <a:latin typeface="Verdana" panose="020B0604030504040204" pitchFamily="34" charset="0"/>
                        <a:ea typeface="Verdana" panose="020B060403050404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844114"/>
                  </a:ext>
                </a:extLst>
              </a:tr>
            </a:tbl>
          </a:graphicData>
        </a:graphic>
      </p:graphicFrame>
      <p:sp>
        <p:nvSpPr>
          <p:cNvPr id="2" name="Rectangle 1">
            <a:extLst>
              <a:ext uri="{FF2B5EF4-FFF2-40B4-BE49-F238E27FC236}">
                <a16:creationId xmlns:a16="http://schemas.microsoft.com/office/drawing/2014/main" id="{6044DC53-6DE3-412F-9B10-B734F6CDB0B1}"/>
              </a:ext>
            </a:extLst>
          </p:cNvPr>
          <p:cNvSpPr/>
          <p:nvPr/>
        </p:nvSpPr>
        <p:spPr>
          <a:xfrm>
            <a:off x="1893647" y="1096860"/>
            <a:ext cx="8631677" cy="1477328"/>
          </a:xfrm>
          <a:prstGeom prst="rect">
            <a:avLst/>
          </a:prstGeom>
        </p:spPr>
        <p:txBody>
          <a:bodyPr wrap="square">
            <a:spAutoFit/>
          </a:bodyPr>
          <a:lstStyle/>
          <a:p>
            <a:r>
              <a:rPr lang="en-US" b="1" dirty="0">
                <a:solidFill>
                  <a:srgbClr val="000000"/>
                </a:solidFill>
                <a:latin typeface="Calibri" panose="020F0502020204030204" pitchFamily="34" charset="0"/>
              </a:rPr>
              <a:t>DESCRIPTION: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OBSERVATION domain captures any clinical facts about a PERSON obtained in the context of examination, questioning or a PROCEDURE. The OBSERVATION table supports capture of data not represented by other DOMAINs, including social and lifestyle facts, medical history, family history, etc. are recorded here. 	</a:t>
            </a:r>
          </a:p>
        </p:txBody>
      </p:sp>
    </p:spTree>
    <p:extLst>
      <p:ext uri="{BB962C8B-B14F-4D97-AF65-F5344CB8AC3E}">
        <p14:creationId xmlns:p14="http://schemas.microsoft.com/office/powerpoint/2010/main" val="4004603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3CD23D-9379-43A5-8306-F83F69DD7FA2}"/>
              </a:ext>
            </a:extLst>
          </p:cNvPr>
          <p:cNvSpPr/>
          <p:nvPr/>
        </p:nvSpPr>
        <p:spPr>
          <a:xfrm>
            <a:off x="5138994" y="3683820"/>
            <a:ext cx="5241004" cy="217620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5" name="Picture 4">
            <a:extLst>
              <a:ext uri="{FF2B5EF4-FFF2-40B4-BE49-F238E27FC236}">
                <a16:creationId xmlns:a16="http://schemas.microsoft.com/office/drawing/2014/main" id="{975337BB-F442-4A7F-A2C1-0CA2429633FB}"/>
              </a:ext>
            </a:extLst>
          </p:cNvPr>
          <p:cNvPicPr>
            <a:picLocks noChangeAspect="1"/>
          </p:cNvPicPr>
          <p:nvPr/>
        </p:nvPicPr>
        <p:blipFill>
          <a:blip r:embed="rId3"/>
          <a:stretch>
            <a:fillRect/>
          </a:stretch>
        </p:blipFill>
        <p:spPr>
          <a:xfrm>
            <a:off x="2673759" y="1102034"/>
            <a:ext cx="5624667" cy="5665524"/>
          </a:xfrm>
          <a:prstGeom prst="rect">
            <a:avLst/>
          </a:prstGeom>
        </p:spPr>
      </p:pic>
      <p:sp>
        <p:nvSpPr>
          <p:cNvPr id="7" name="Title 1">
            <a:extLst>
              <a:ext uri="{FF2B5EF4-FFF2-40B4-BE49-F238E27FC236}">
                <a16:creationId xmlns:a16="http://schemas.microsoft.com/office/drawing/2014/main" id="{D0774EAE-671B-4FF3-A44A-C7A4261D4D7B}"/>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OHDSI tools to help with OMOP data</a:t>
            </a:r>
          </a:p>
        </p:txBody>
      </p:sp>
      <p:pic>
        <p:nvPicPr>
          <p:cNvPr id="8" name="Picture 7">
            <a:extLst>
              <a:ext uri="{FF2B5EF4-FFF2-40B4-BE49-F238E27FC236}">
                <a16:creationId xmlns:a16="http://schemas.microsoft.com/office/drawing/2014/main" id="{0A23476A-901D-4D75-9971-2CF7B7881E01}"/>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3378337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3CD23D-9379-43A5-8306-F83F69DD7FA2}"/>
              </a:ext>
            </a:extLst>
          </p:cNvPr>
          <p:cNvSpPr/>
          <p:nvPr/>
        </p:nvSpPr>
        <p:spPr>
          <a:xfrm>
            <a:off x="5138994" y="3683820"/>
            <a:ext cx="5241004" cy="217620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3" name="Picture 2">
            <a:extLst>
              <a:ext uri="{FF2B5EF4-FFF2-40B4-BE49-F238E27FC236}">
                <a16:creationId xmlns:a16="http://schemas.microsoft.com/office/drawing/2014/main" id="{987ACC07-0CCC-43D4-9044-016E667C6BB7}"/>
              </a:ext>
            </a:extLst>
          </p:cNvPr>
          <p:cNvPicPr>
            <a:picLocks noChangeAspect="1"/>
          </p:cNvPicPr>
          <p:nvPr/>
        </p:nvPicPr>
        <p:blipFill rotWithShape="1">
          <a:blip r:embed="rId3"/>
          <a:srcRect b="3366"/>
          <a:stretch/>
        </p:blipFill>
        <p:spPr>
          <a:xfrm>
            <a:off x="1573367" y="1021735"/>
            <a:ext cx="8649312" cy="5826323"/>
          </a:xfrm>
          <a:prstGeom prst="rect">
            <a:avLst/>
          </a:prstGeom>
        </p:spPr>
      </p:pic>
      <p:sp>
        <p:nvSpPr>
          <p:cNvPr id="7" name="Title 1">
            <a:extLst>
              <a:ext uri="{FF2B5EF4-FFF2-40B4-BE49-F238E27FC236}">
                <a16:creationId xmlns:a16="http://schemas.microsoft.com/office/drawing/2014/main" id="{C8957861-84D0-419C-AD91-DDB10AEA7FF9}"/>
              </a:ext>
            </a:extLst>
          </p:cNvPr>
          <p:cNvSpPr txBox="1">
            <a:spLocks/>
          </p:cNvSpPr>
          <p:nvPr/>
        </p:nvSpPr>
        <p:spPr>
          <a:xfrm>
            <a:off x="206226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Visualizing data with Achilles</a:t>
            </a:r>
          </a:p>
        </p:txBody>
      </p:sp>
      <p:pic>
        <p:nvPicPr>
          <p:cNvPr id="8" name="Picture 7">
            <a:extLst>
              <a:ext uri="{FF2B5EF4-FFF2-40B4-BE49-F238E27FC236}">
                <a16:creationId xmlns:a16="http://schemas.microsoft.com/office/drawing/2014/main" id="{4562D023-367F-48CB-931B-B32725E22D7F}"/>
              </a:ext>
            </a:extLst>
          </p:cNvPr>
          <p:cNvPicPr>
            <a:picLocks noChangeAspect="1"/>
          </p:cNvPicPr>
          <p:nvPr/>
        </p:nvPicPr>
        <p:blipFill>
          <a:blip r:embed="rId4"/>
          <a:stretch>
            <a:fillRect/>
          </a:stretch>
        </p:blipFill>
        <p:spPr>
          <a:xfrm>
            <a:off x="0" y="1"/>
            <a:ext cx="1335932" cy="1249058"/>
          </a:xfrm>
          <a:prstGeom prst="rect">
            <a:avLst/>
          </a:prstGeom>
        </p:spPr>
      </p:pic>
    </p:spTree>
    <p:extLst>
      <p:ext uri="{BB962C8B-B14F-4D97-AF65-F5344CB8AC3E}">
        <p14:creationId xmlns:p14="http://schemas.microsoft.com/office/powerpoint/2010/main" val="3774189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OMOP Table Locations in DaVINCI</a:t>
            </a:r>
          </a:p>
        </p:txBody>
      </p:sp>
      <p:pic>
        <p:nvPicPr>
          <p:cNvPr id="3" name="Picture 2">
            <a:extLst>
              <a:ext uri="{FF2B5EF4-FFF2-40B4-BE49-F238E27FC236}">
                <a16:creationId xmlns:a16="http://schemas.microsoft.com/office/drawing/2014/main" id="{7DC7B99F-63D1-4DF4-AB74-A33709B06C6A}"/>
              </a:ext>
            </a:extLst>
          </p:cNvPr>
          <p:cNvPicPr>
            <a:picLocks noChangeAspect="1"/>
          </p:cNvPicPr>
          <p:nvPr/>
        </p:nvPicPr>
        <p:blipFill>
          <a:blip r:embed="rId2"/>
          <a:stretch>
            <a:fillRect/>
          </a:stretch>
        </p:blipFill>
        <p:spPr>
          <a:xfrm>
            <a:off x="0" y="1"/>
            <a:ext cx="1335932" cy="1249058"/>
          </a:xfrm>
          <a:prstGeom prst="rect">
            <a:avLst/>
          </a:prstGeom>
        </p:spPr>
      </p:pic>
      <p:sp>
        <p:nvSpPr>
          <p:cNvPr id="7" name="Content Placeholder 2">
            <a:extLst>
              <a:ext uri="{FF2B5EF4-FFF2-40B4-BE49-F238E27FC236}">
                <a16:creationId xmlns:a16="http://schemas.microsoft.com/office/drawing/2014/main" id="{CA9306C0-30A9-448F-9669-BAF9208C0B84}"/>
              </a:ext>
            </a:extLst>
          </p:cNvPr>
          <p:cNvSpPr txBox="1">
            <a:spLocks/>
          </p:cNvSpPr>
          <p:nvPr/>
        </p:nvSpPr>
        <p:spPr bwMode="auto">
          <a:xfrm>
            <a:off x="395591" y="2057401"/>
            <a:ext cx="1158888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b="1">
                <a:solidFill>
                  <a:schemeClr val="accent2"/>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b="1">
                <a:solidFill>
                  <a:schemeClr val="accent2"/>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b="1">
                <a:solidFill>
                  <a:schemeClr val="accent2"/>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b="1">
                <a:solidFill>
                  <a:schemeClr val="accent2"/>
                </a:solidFill>
                <a:latin typeface="Calibri" pitchFamily="34" charset="0"/>
                <a:cs typeface="Calibri" pitchFamily="34" charset="0"/>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r>
              <a:rPr lang="en-US" sz="2400" kern="0" dirty="0">
                <a:solidFill>
                  <a:schemeClr val="tx1"/>
                </a:solidFill>
              </a:rPr>
              <a:t>DoD OMOP tables are currently being transferred to VINCI (as of 10/2018)</a:t>
            </a:r>
          </a:p>
        </p:txBody>
      </p:sp>
      <p:sp>
        <p:nvSpPr>
          <p:cNvPr id="12" name="Slide Number Placeholder 4">
            <a:extLst>
              <a:ext uri="{FF2B5EF4-FFF2-40B4-BE49-F238E27FC236}">
                <a16:creationId xmlns:a16="http://schemas.microsoft.com/office/drawing/2014/main" id="{9357FF9E-9AA9-4D99-91B9-0F7E5EC724A7}"/>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39</a:t>
            </a:fld>
            <a:endParaRPr lang="en-US" dirty="0"/>
          </a:p>
        </p:txBody>
      </p:sp>
    </p:spTree>
    <p:extLst>
      <p:ext uri="{BB962C8B-B14F-4D97-AF65-F5344CB8AC3E}">
        <p14:creationId xmlns:p14="http://schemas.microsoft.com/office/powerpoint/2010/main" val="351163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2140B7-5A82-48C9-A5A5-3842645DB2B7}"/>
              </a:ext>
            </a:extLst>
          </p:cNvPr>
          <p:cNvGraphicFramePr>
            <a:graphicFrameLocks noGrp="1"/>
          </p:cNvGraphicFramePr>
          <p:nvPr>
            <p:extLst>
              <p:ext uri="{D42A27DB-BD31-4B8C-83A1-F6EECF244321}">
                <p14:modId xmlns:p14="http://schemas.microsoft.com/office/powerpoint/2010/main" val="2721789591"/>
              </p:ext>
            </p:extLst>
          </p:nvPr>
        </p:nvGraphicFramePr>
        <p:xfrm>
          <a:off x="2436236" y="1057072"/>
          <a:ext cx="7319523" cy="5628028"/>
        </p:xfrm>
        <a:graphic>
          <a:graphicData uri="http://schemas.openxmlformats.org/drawingml/2006/table">
            <a:tbl>
              <a:tblPr firstRow="1" bandRow="1">
                <a:tableStyleId>{5C22544A-7EE6-4342-B048-85BDC9FD1C3A}</a:tableStyleId>
              </a:tblPr>
              <a:tblGrid>
                <a:gridCol w="652834">
                  <a:extLst>
                    <a:ext uri="{9D8B030D-6E8A-4147-A177-3AD203B41FA5}">
                      <a16:colId xmlns:a16="http://schemas.microsoft.com/office/drawing/2014/main" val="264706450"/>
                    </a:ext>
                  </a:extLst>
                </a:gridCol>
                <a:gridCol w="2652408">
                  <a:extLst>
                    <a:ext uri="{9D8B030D-6E8A-4147-A177-3AD203B41FA5}">
                      <a16:colId xmlns:a16="http://schemas.microsoft.com/office/drawing/2014/main" val="592141263"/>
                    </a:ext>
                  </a:extLst>
                </a:gridCol>
                <a:gridCol w="2101174">
                  <a:extLst>
                    <a:ext uri="{9D8B030D-6E8A-4147-A177-3AD203B41FA5}">
                      <a16:colId xmlns:a16="http://schemas.microsoft.com/office/drawing/2014/main" val="1609759119"/>
                    </a:ext>
                  </a:extLst>
                </a:gridCol>
                <a:gridCol w="1913107">
                  <a:extLst>
                    <a:ext uri="{9D8B030D-6E8A-4147-A177-3AD203B41FA5}">
                      <a16:colId xmlns:a16="http://schemas.microsoft.com/office/drawing/2014/main" val="301211020"/>
                    </a:ext>
                  </a:extLst>
                </a:gridCol>
              </a:tblGrid>
              <a:tr h="309527">
                <a:tc>
                  <a:txBody>
                    <a:bodyPr/>
                    <a:lstStyle/>
                    <a:p>
                      <a:pPr algn="ctr" fontAlgn="b"/>
                      <a:r>
                        <a:rPr lang="en-US" sz="2400" b="0" i="0" u="none" strike="noStrike" dirty="0">
                          <a:solidFill>
                            <a:srgbClr val="FFFFFF"/>
                          </a:solidFill>
                          <a:effectLst/>
                          <a:latin typeface="Calibri" panose="020F0502020204030204" pitchFamily="34" charset="0"/>
                        </a:rPr>
                        <a:t>#</a:t>
                      </a:r>
                    </a:p>
                  </a:txBody>
                  <a:tcPr marL="5443" marR="5443" marT="5443" marB="0" anchor="b"/>
                </a:tc>
                <a:tc>
                  <a:txBody>
                    <a:bodyPr/>
                    <a:lstStyle/>
                    <a:p>
                      <a:pPr algn="l" fontAlgn="b"/>
                      <a:r>
                        <a:rPr lang="en-US" sz="2400" b="0" i="0" u="none" strike="noStrike">
                          <a:solidFill>
                            <a:srgbClr val="FFFFFF"/>
                          </a:solidFill>
                          <a:effectLst/>
                          <a:latin typeface="Calibri" panose="020F0502020204030204" pitchFamily="34" charset="0"/>
                        </a:rPr>
                        <a:t>OMOP Table</a:t>
                      </a:r>
                    </a:p>
                  </a:txBody>
                  <a:tcPr marL="5443" marR="5443" marT="5443" marB="0" anchor="b"/>
                </a:tc>
                <a:tc>
                  <a:txBody>
                    <a:bodyPr/>
                    <a:lstStyle/>
                    <a:p>
                      <a:pPr algn="ctr" fontAlgn="b"/>
                      <a:r>
                        <a:rPr lang="en-US" sz="2400" b="0" i="0" u="none" strike="noStrike">
                          <a:solidFill>
                            <a:srgbClr val="FFFFFF"/>
                          </a:solidFill>
                          <a:effectLst/>
                          <a:latin typeface="Calibri" panose="020F0502020204030204" pitchFamily="34" charset="0"/>
                        </a:rPr>
                        <a:t>Status</a:t>
                      </a:r>
                    </a:p>
                  </a:txBody>
                  <a:tcPr marL="5443" marR="5443" marT="5443" marB="0" anchor="b"/>
                </a:tc>
                <a:tc>
                  <a:txBody>
                    <a:bodyPr/>
                    <a:lstStyle/>
                    <a:p>
                      <a:pPr algn="r" fontAlgn="b"/>
                      <a:r>
                        <a:rPr lang="en-US" sz="2400" b="0" i="0" u="none" strike="noStrike" dirty="0">
                          <a:solidFill>
                            <a:srgbClr val="FFFFFF"/>
                          </a:solidFill>
                          <a:effectLst/>
                          <a:latin typeface="Calibri" panose="020F0502020204030204" pitchFamily="34" charset="0"/>
                        </a:rPr>
                        <a:t>Record Count</a:t>
                      </a:r>
                    </a:p>
                  </a:txBody>
                  <a:tcPr marL="5443" marR="5443" marT="5443" marB="0" anchor="b"/>
                </a:tc>
                <a:extLst>
                  <a:ext uri="{0D108BD9-81ED-4DB2-BD59-A6C34878D82A}">
                    <a16:rowId xmlns:a16="http://schemas.microsoft.com/office/drawing/2014/main" val="3100353697"/>
                  </a:ext>
                </a:extLst>
              </a:tr>
              <a:tr h="309225">
                <a:tc>
                  <a:txBody>
                    <a:bodyPr/>
                    <a:lstStyle/>
                    <a:p>
                      <a:pPr algn="ctr" fontAlgn="ctr"/>
                      <a:r>
                        <a:rPr lang="en-US" sz="1600" b="0" i="0" u="none" strike="noStrike" dirty="0">
                          <a:solidFill>
                            <a:srgbClr val="000000"/>
                          </a:solidFill>
                          <a:effectLst/>
                          <a:latin typeface="Calibri" panose="020F0502020204030204" pitchFamily="34" charset="0"/>
                        </a:rPr>
                        <a:t>1</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Person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Complete</a:t>
                      </a:r>
                    </a:p>
                  </a:txBody>
                  <a:tcPr marL="5443" marR="5443" marT="5443" marB="0" anchor="ctr"/>
                </a:tc>
                <a:tc>
                  <a:txBody>
                    <a:bodyPr/>
                    <a:lstStyle/>
                    <a:p>
                      <a:pPr algn="r" fontAlgn="ctr"/>
                      <a:r>
                        <a:rPr lang="en-US" sz="1600" b="0" i="0" u="none" strike="noStrike" dirty="0">
                          <a:solidFill>
                            <a:srgbClr val="000000"/>
                          </a:solidFill>
                          <a:effectLst/>
                          <a:latin typeface="Calibri" panose="020F0502020204030204" pitchFamily="34" charset="0"/>
                        </a:rPr>
                        <a:t>8,212,896</a:t>
                      </a:r>
                    </a:p>
                  </a:txBody>
                  <a:tcPr marL="5443" marR="5443" marT="5443" marB="0" anchor="ctr"/>
                </a:tc>
                <a:extLst>
                  <a:ext uri="{0D108BD9-81ED-4DB2-BD59-A6C34878D82A}">
                    <a16:rowId xmlns:a16="http://schemas.microsoft.com/office/drawing/2014/main" val="1159521850"/>
                  </a:ext>
                </a:extLst>
              </a:tr>
              <a:tr h="309225">
                <a:tc>
                  <a:txBody>
                    <a:bodyPr/>
                    <a:lstStyle/>
                    <a:p>
                      <a:pPr algn="ctr" fontAlgn="ctr"/>
                      <a:r>
                        <a:rPr lang="en-US" sz="1600" b="0" i="0" u="none" strike="noStrike" dirty="0">
                          <a:solidFill>
                            <a:srgbClr val="000000"/>
                          </a:solidFill>
                          <a:effectLst/>
                          <a:latin typeface="Calibri" panose="020F0502020204030204" pitchFamily="34" charset="0"/>
                        </a:rPr>
                        <a:t>2</a:t>
                      </a:r>
                    </a:p>
                  </a:txBody>
                  <a:tcPr marL="5443" marR="5443" marT="5443" marB="0" anchor="ctr"/>
                </a:tc>
                <a:tc>
                  <a:txBody>
                    <a:bodyPr/>
                    <a:lstStyle/>
                    <a:p>
                      <a:pPr algn="l" fontAlgn="ctr"/>
                      <a:r>
                        <a:rPr lang="en-US" sz="1600" b="0" i="0" u="none" strike="noStrike" dirty="0">
                          <a:solidFill>
                            <a:srgbClr val="000000"/>
                          </a:solidFill>
                          <a:effectLst/>
                          <a:latin typeface="Calibri" panose="020F0502020204030204" pitchFamily="34" charset="0"/>
                        </a:rPr>
                        <a:t>Location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Complete</a:t>
                      </a:r>
                    </a:p>
                  </a:txBody>
                  <a:tcPr marL="5443" marR="5443" marT="5443" marB="0" anchor="ctr"/>
                </a:tc>
                <a:tc>
                  <a:txBody>
                    <a:bodyPr/>
                    <a:lstStyle/>
                    <a:p>
                      <a:pPr algn="r" fontAlgn="ctr"/>
                      <a:r>
                        <a:rPr lang="en-US" sz="1600" b="0" i="0" u="none" strike="noStrike" dirty="0">
                          <a:solidFill>
                            <a:srgbClr val="000000"/>
                          </a:solidFill>
                          <a:effectLst/>
                          <a:latin typeface="Calibri" panose="020F0502020204030204" pitchFamily="34" charset="0"/>
                        </a:rPr>
                        <a:t>171,450</a:t>
                      </a:r>
                    </a:p>
                  </a:txBody>
                  <a:tcPr marL="5443" marR="5443" marT="5443" marB="0" anchor="ctr"/>
                </a:tc>
                <a:extLst>
                  <a:ext uri="{0D108BD9-81ED-4DB2-BD59-A6C34878D82A}">
                    <a16:rowId xmlns:a16="http://schemas.microsoft.com/office/drawing/2014/main" val="1886524742"/>
                  </a:ext>
                </a:extLst>
              </a:tr>
              <a:tr h="309225">
                <a:tc>
                  <a:txBody>
                    <a:bodyPr/>
                    <a:lstStyle/>
                    <a:p>
                      <a:pPr algn="ctr" fontAlgn="ctr"/>
                      <a:r>
                        <a:rPr lang="en-US" sz="1600" b="0" i="0" u="none" strike="noStrike">
                          <a:solidFill>
                            <a:srgbClr val="000000"/>
                          </a:solidFill>
                          <a:effectLst/>
                          <a:latin typeface="Calibri" panose="020F0502020204030204" pitchFamily="34" charset="0"/>
                        </a:rPr>
                        <a:t>3</a:t>
                      </a:r>
                    </a:p>
                  </a:txBody>
                  <a:tcPr marL="5443" marR="5443" marT="5443" marB="0" anchor="ctr"/>
                </a:tc>
                <a:tc>
                  <a:txBody>
                    <a:bodyPr/>
                    <a:lstStyle/>
                    <a:p>
                      <a:pPr algn="l" fontAlgn="ctr"/>
                      <a:r>
                        <a:rPr lang="en-US" sz="1600" b="0" i="0" u="none" strike="noStrike" dirty="0">
                          <a:solidFill>
                            <a:srgbClr val="000000"/>
                          </a:solidFill>
                          <a:effectLst/>
                          <a:latin typeface="Calibri" panose="020F0502020204030204" pitchFamily="34" charset="0"/>
                        </a:rPr>
                        <a:t>Care_site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Complete</a:t>
                      </a:r>
                    </a:p>
                  </a:txBody>
                  <a:tcPr marL="5443" marR="5443" marT="5443" marB="0" anchor="ctr"/>
                </a:tc>
                <a:tc>
                  <a:txBody>
                    <a:bodyPr/>
                    <a:lstStyle/>
                    <a:p>
                      <a:pPr algn="r" fontAlgn="ctr"/>
                      <a:r>
                        <a:rPr lang="en-US" sz="1600" b="0" i="0" u="none" strike="noStrike" dirty="0">
                          <a:solidFill>
                            <a:srgbClr val="000000"/>
                          </a:solidFill>
                          <a:effectLst/>
                          <a:latin typeface="Calibri" panose="020F0502020204030204" pitchFamily="34" charset="0"/>
                        </a:rPr>
                        <a:t>44,984</a:t>
                      </a:r>
                    </a:p>
                  </a:txBody>
                  <a:tcPr marL="5443" marR="5443" marT="5443" marB="0" anchor="ctr"/>
                </a:tc>
                <a:extLst>
                  <a:ext uri="{0D108BD9-81ED-4DB2-BD59-A6C34878D82A}">
                    <a16:rowId xmlns:a16="http://schemas.microsoft.com/office/drawing/2014/main" val="152694844"/>
                  </a:ext>
                </a:extLst>
              </a:tr>
              <a:tr h="309225">
                <a:tc>
                  <a:txBody>
                    <a:bodyPr/>
                    <a:lstStyle/>
                    <a:p>
                      <a:pPr algn="ctr" fontAlgn="ctr"/>
                      <a:r>
                        <a:rPr lang="en-US" sz="1600" b="0" i="0" u="none" strike="noStrike">
                          <a:solidFill>
                            <a:srgbClr val="000000"/>
                          </a:solidFill>
                          <a:effectLst/>
                          <a:latin typeface="Calibri" panose="020F0502020204030204" pitchFamily="34" charset="0"/>
                        </a:rPr>
                        <a:t>4</a:t>
                      </a:r>
                    </a:p>
                  </a:txBody>
                  <a:tcPr marL="5443" marR="5443" marT="5443" marB="0" anchor="ctr"/>
                </a:tc>
                <a:tc>
                  <a:txBody>
                    <a:bodyPr/>
                    <a:lstStyle/>
                    <a:p>
                      <a:pPr algn="l" fontAlgn="ctr"/>
                      <a:r>
                        <a:rPr lang="en-US" sz="1600" b="0" i="0" u="none" strike="noStrike" dirty="0">
                          <a:solidFill>
                            <a:srgbClr val="000000"/>
                          </a:solidFill>
                          <a:effectLst/>
                          <a:latin typeface="Calibri" panose="020F0502020204030204" pitchFamily="34" charset="0"/>
                        </a:rPr>
                        <a:t>Provider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Complete</a:t>
                      </a:r>
                    </a:p>
                  </a:txBody>
                  <a:tcPr marL="5443" marR="5443" marT="5443" marB="0" anchor="ctr"/>
                </a:tc>
                <a:tc>
                  <a:txBody>
                    <a:bodyPr/>
                    <a:lstStyle/>
                    <a:p>
                      <a:pPr algn="r" fontAlgn="ctr"/>
                      <a:r>
                        <a:rPr lang="en-US" sz="1600" b="0" i="0" u="none" strike="noStrike" dirty="0">
                          <a:solidFill>
                            <a:srgbClr val="000000"/>
                          </a:solidFill>
                          <a:effectLst/>
                          <a:latin typeface="Calibri" panose="020F0502020204030204" pitchFamily="34" charset="0"/>
                        </a:rPr>
                        <a:t>6,924,062</a:t>
                      </a:r>
                    </a:p>
                  </a:txBody>
                  <a:tcPr marL="5443" marR="5443" marT="5443" marB="0" anchor="ctr"/>
                </a:tc>
                <a:extLst>
                  <a:ext uri="{0D108BD9-81ED-4DB2-BD59-A6C34878D82A}">
                    <a16:rowId xmlns:a16="http://schemas.microsoft.com/office/drawing/2014/main" val="3800947940"/>
                  </a:ext>
                </a:extLst>
              </a:tr>
              <a:tr h="309225">
                <a:tc>
                  <a:txBody>
                    <a:bodyPr/>
                    <a:lstStyle/>
                    <a:p>
                      <a:pPr algn="ctr" fontAlgn="ctr"/>
                      <a:r>
                        <a:rPr lang="en-US" sz="1600" b="0" i="0" u="none" strike="noStrike" dirty="0">
                          <a:solidFill>
                            <a:srgbClr val="000000"/>
                          </a:solidFill>
                          <a:effectLst/>
                          <a:latin typeface="Calibri" panose="020F0502020204030204" pitchFamily="34" charset="0"/>
                        </a:rPr>
                        <a:t>5</a:t>
                      </a:r>
                    </a:p>
                  </a:txBody>
                  <a:tcPr marL="5443" marR="5443" marT="5443" marB="0" anchor="ctr"/>
                </a:tc>
                <a:tc>
                  <a:txBody>
                    <a:bodyPr/>
                    <a:lstStyle/>
                    <a:p>
                      <a:pPr algn="l" fontAlgn="ctr"/>
                      <a:r>
                        <a:rPr lang="en-US" sz="1600" b="0" i="0" u="none" strike="noStrike" dirty="0">
                          <a:solidFill>
                            <a:srgbClr val="000000"/>
                          </a:solidFill>
                          <a:effectLst/>
                          <a:latin typeface="Calibri" panose="020F0502020204030204" pitchFamily="34" charset="0"/>
                        </a:rPr>
                        <a:t>Visit_occurrence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Complete</a:t>
                      </a:r>
                    </a:p>
                  </a:txBody>
                  <a:tcPr marL="5443" marR="5443" marT="5443" marB="0" anchor="ctr"/>
                </a:tc>
                <a:tc>
                  <a:txBody>
                    <a:bodyPr/>
                    <a:lstStyle/>
                    <a:p>
                      <a:pPr algn="r" fontAlgn="ctr"/>
                      <a:r>
                        <a:rPr lang="en-US" sz="1600" b="0" i="0" u="none" strike="noStrike" dirty="0">
                          <a:solidFill>
                            <a:srgbClr val="000000"/>
                          </a:solidFill>
                          <a:effectLst/>
                          <a:latin typeface="Calibri" panose="020F0502020204030204" pitchFamily="34" charset="0"/>
                        </a:rPr>
                        <a:t>1,356,265,863</a:t>
                      </a:r>
                    </a:p>
                  </a:txBody>
                  <a:tcPr marL="5443" marR="5443" marT="5443" marB="0" anchor="ctr"/>
                </a:tc>
                <a:extLst>
                  <a:ext uri="{0D108BD9-81ED-4DB2-BD59-A6C34878D82A}">
                    <a16:rowId xmlns:a16="http://schemas.microsoft.com/office/drawing/2014/main" val="2957083443"/>
                  </a:ext>
                </a:extLst>
              </a:tr>
              <a:tr h="309225">
                <a:tc>
                  <a:txBody>
                    <a:bodyPr/>
                    <a:lstStyle/>
                    <a:p>
                      <a:pPr algn="ctr" fontAlgn="ctr"/>
                      <a:r>
                        <a:rPr lang="en-US" sz="1600" b="0" i="0" u="none" strike="noStrike">
                          <a:solidFill>
                            <a:srgbClr val="000000"/>
                          </a:solidFill>
                          <a:effectLst/>
                          <a:latin typeface="Calibri" panose="020F0502020204030204" pitchFamily="34" charset="0"/>
                        </a:rPr>
                        <a:t>6</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Death </a:t>
                      </a:r>
                    </a:p>
                  </a:txBody>
                  <a:tcPr marL="5443" marR="5443" marT="5443" marB="0" anchor="ctr"/>
                </a:tc>
                <a:tc>
                  <a:txBody>
                    <a:bodyPr/>
                    <a:lstStyle/>
                    <a:p>
                      <a:pPr algn="ctr" fontAlgn="ctr"/>
                      <a:r>
                        <a:rPr lang="en-US" sz="1600" b="0" i="0" u="none" strike="noStrike" dirty="0">
                          <a:solidFill>
                            <a:srgbClr val="000000"/>
                          </a:solidFill>
                          <a:effectLst/>
                          <a:latin typeface="Calibri" panose="020F0502020204030204" pitchFamily="34" charset="0"/>
                        </a:rPr>
                        <a:t>Complete</a:t>
                      </a:r>
                    </a:p>
                  </a:txBody>
                  <a:tcPr marL="5443" marR="5443" marT="5443" marB="0" anchor="ctr"/>
                </a:tc>
                <a:tc>
                  <a:txBody>
                    <a:bodyPr/>
                    <a:lstStyle/>
                    <a:p>
                      <a:pPr algn="r" fontAlgn="ctr"/>
                      <a:r>
                        <a:rPr lang="en-US" sz="1600" b="0" i="0" u="none" strike="noStrike" dirty="0">
                          <a:solidFill>
                            <a:srgbClr val="000000"/>
                          </a:solidFill>
                          <a:effectLst/>
                          <a:latin typeface="Calibri" panose="020F0502020204030204" pitchFamily="34" charset="0"/>
                        </a:rPr>
                        <a:t>461,137</a:t>
                      </a:r>
                    </a:p>
                  </a:txBody>
                  <a:tcPr marL="5443" marR="5443" marT="5443" marB="0" anchor="ctr"/>
                </a:tc>
                <a:extLst>
                  <a:ext uri="{0D108BD9-81ED-4DB2-BD59-A6C34878D82A}">
                    <a16:rowId xmlns:a16="http://schemas.microsoft.com/office/drawing/2014/main" val="766886480"/>
                  </a:ext>
                </a:extLst>
              </a:tr>
              <a:tr h="309225">
                <a:tc>
                  <a:txBody>
                    <a:bodyPr/>
                    <a:lstStyle/>
                    <a:p>
                      <a:pPr algn="ctr" fontAlgn="ctr"/>
                      <a:r>
                        <a:rPr lang="en-US" sz="1600" b="0" i="0" u="none" strike="noStrike">
                          <a:solidFill>
                            <a:srgbClr val="000000"/>
                          </a:solidFill>
                          <a:effectLst/>
                          <a:latin typeface="Calibri" panose="020F0502020204030204" pitchFamily="34" charset="0"/>
                        </a:rPr>
                        <a:t>7</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Procedure_occurrence </a:t>
                      </a:r>
                    </a:p>
                  </a:txBody>
                  <a:tcPr marL="5443" marR="5443" marT="5443" marB="0" anchor="ctr"/>
                </a:tc>
                <a:tc>
                  <a:txBody>
                    <a:bodyPr/>
                    <a:lstStyle/>
                    <a:p>
                      <a:pPr algn="ctr" fontAlgn="ctr"/>
                      <a:r>
                        <a:rPr lang="en-US" sz="1600" b="0" i="0" u="none" strike="noStrike" dirty="0">
                          <a:solidFill>
                            <a:srgbClr val="000000"/>
                          </a:solidFill>
                          <a:effectLst/>
                          <a:latin typeface="Calibri" panose="020F0502020204030204" pitchFamily="34" charset="0"/>
                        </a:rPr>
                        <a:t>Complete</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 2,720,437,944</a:t>
                      </a:r>
                    </a:p>
                  </a:txBody>
                  <a:tcPr marL="5443" marR="5443" marT="5443" marB="0" anchor="b"/>
                </a:tc>
                <a:extLst>
                  <a:ext uri="{0D108BD9-81ED-4DB2-BD59-A6C34878D82A}">
                    <a16:rowId xmlns:a16="http://schemas.microsoft.com/office/drawing/2014/main" val="1488253236"/>
                  </a:ext>
                </a:extLst>
              </a:tr>
              <a:tr h="309225">
                <a:tc>
                  <a:txBody>
                    <a:bodyPr/>
                    <a:lstStyle/>
                    <a:p>
                      <a:pPr algn="ctr" fontAlgn="ctr"/>
                      <a:r>
                        <a:rPr lang="en-US" sz="1600" b="0" i="0" u="none" strike="noStrike">
                          <a:solidFill>
                            <a:srgbClr val="000000"/>
                          </a:solidFill>
                          <a:effectLst/>
                          <a:latin typeface="Calibri" panose="020F0502020204030204" pitchFamily="34" charset="0"/>
                        </a:rPr>
                        <a:t>8</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Drug_exposure </a:t>
                      </a:r>
                    </a:p>
                  </a:txBody>
                  <a:tcPr marL="5443" marR="5443" marT="5443" marB="0" anchor="ctr"/>
                </a:tc>
                <a:tc>
                  <a:txBody>
                    <a:bodyPr/>
                    <a:lstStyle/>
                    <a:p>
                      <a:pPr algn="ctr" fontAlgn="ctr"/>
                      <a:r>
                        <a:rPr lang="en-US" sz="1600" b="0" i="0" u="none" strike="noStrike" dirty="0">
                          <a:solidFill>
                            <a:srgbClr val="000000"/>
                          </a:solidFill>
                          <a:effectLst/>
                          <a:latin typeface="Calibri" panose="020F0502020204030204" pitchFamily="34" charset="0"/>
                        </a:rPr>
                        <a:t>Complete</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526,696,394</a:t>
                      </a:r>
                    </a:p>
                  </a:txBody>
                  <a:tcPr marL="5443" marR="5443" marT="5443" marB="0" anchor="b"/>
                </a:tc>
                <a:extLst>
                  <a:ext uri="{0D108BD9-81ED-4DB2-BD59-A6C34878D82A}">
                    <a16:rowId xmlns:a16="http://schemas.microsoft.com/office/drawing/2014/main" val="1670793328"/>
                  </a:ext>
                </a:extLst>
              </a:tr>
              <a:tr h="309225">
                <a:tc>
                  <a:txBody>
                    <a:bodyPr/>
                    <a:lstStyle/>
                    <a:p>
                      <a:pPr algn="ctr" fontAlgn="ctr"/>
                      <a:r>
                        <a:rPr lang="en-US" sz="1600" b="0" i="0" u="none" strike="noStrike">
                          <a:solidFill>
                            <a:srgbClr val="000000"/>
                          </a:solidFill>
                          <a:effectLst/>
                          <a:latin typeface="Calibri" panose="020F0502020204030204" pitchFamily="34" charset="0"/>
                        </a:rPr>
                        <a:t>9</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Condition_occurrence </a:t>
                      </a:r>
                    </a:p>
                  </a:txBody>
                  <a:tcPr marL="5443" marR="5443" marT="5443" marB="0" anchor="ctr"/>
                </a:tc>
                <a:tc>
                  <a:txBody>
                    <a:bodyPr/>
                    <a:lstStyle/>
                    <a:p>
                      <a:pPr algn="ctr" fontAlgn="ctr"/>
                      <a:r>
                        <a:rPr lang="en-US" sz="1600" b="0" i="0" u="none" strike="noStrike" dirty="0">
                          <a:solidFill>
                            <a:srgbClr val="000000"/>
                          </a:solidFill>
                          <a:effectLst/>
                          <a:latin typeface="Calibri" panose="020F0502020204030204" pitchFamily="34" charset="0"/>
                        </a:rPr>
                        <a:t>Complete</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  2,481,422,654</a:t>
                      </a:r>
                    </a:p>
                  </a:txBody>
                  <a:tcPr marL="5443" marR="5443" marT="5443" marB="0" anchor="b"/>
                </a:tc>
                <a:extLst>
                  <a:ext uri="{0D108BD9-81ED-4DB2-BD59-A6C34878D82A}">
                    <a16:rowId xmlns:a16="http://schemas.microsoft.com/office/drawing/2014/main" val="3422044047"/>
                  </a:ext>
                </a:extLst>
              </a:tr>
              <a:tr h="309225">
                <a:tc>
                  <a:txBody>
                    <a:bodyPr/>
                    <a:lstStyle/>
                    <a:p>
                      <a:pPr algn="ctr" fontAlgn="ctr"/>
                      <a:r>
                        <a:rPr lang="en-US" sz="1600" b="0" i="0" u="none" strike="noStrike">
                          <a:solidFill>
                            <a:srgbClr val="000000"/>
                          </a:solidFill>
                          <a:effectLst/>
                          <a:latin typeface="Calibri" panose="020F0502020204030204" pitchFamily="34" charset="0"/>
                        </a:rPr>
                        <a:t>10</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Observation </a:t>
                      </a:r>
                    </a:p>
                  </a:txBody>
                  <a:tcPr marL="5443" marR="5443" marT="5443" marB="0" anchor="ctr"/>
                </a:tc>
                <a:tc>
                  <a:txBody>
                    <a:bodyPr/>
                    <a:lstStyle/>
                    <a:p>
                      <a:pPr algn="ctr" fontAlgn="ctr"/>
                      <a:r>
                        <a:rPr lang="en-US" sz="1600" b="0" i="0" u="none" strike="noStrike" dirty="0">
                          <a:solidFill>
                            <a:srgbClr val="000000"/>
                          </a:solidFill>
                          <a:effectLst/>
                          <a:latin typeface="Calibri" panose="020F0502020204030204" pitchFamily="34" charset="0"/>
                        </a:rPr>
                        <a:t>In development</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356,235,664</a:t>
                      </a:r>
                    </a:p>
                  </a:txBody>
                  <a:tcPr marL="5443" marR="5443" marT="5443" marB="0" anchor="b"/>
                </a:tc>
                <a:extLst>
                  <a:ext uri="{0D108BD9-81ED-4DB2-BD59-A6C34878D82A}">
                    <a16:rowId xmlns:a16="http://schemas.microsoft.com/office/drawing/2014/main" val="3059740714"/>
                  </a:ext>
                </a:extLst>
              </a:tr>
              <a:tr h="309225">
                <a:tc>
                  <a:txBody>
                    <a:bodyPr/>
                    <a:lstStyle/>
                    <a:p>
                      <a:pPr algn="ctr" fontAlgn="ctr"/>
                      <a:r>
                        <a:rPr lang="en-US" sz="1600" b="0" i="0" u="none" strike="noStrike">
                          <a:solidFill>
                            <a:srgbClr val="000000"/>
                          </a:solidFill>
                          <a:effectLst/>
                          <a:latin typeface="Calibri" panose="020F0502020204030204" pitchFamily="34" charset="0"/>
                        </a:rPr>
                        <a:t>11</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Device_exposure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In development</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84,717,236</a:t>
                      </a:r>
                    </a:p>
                  </a:txBody>
                  <a:tcPr marL="5443" marR="5443" marT="5443" marB="0" anchor="b"/>
                </a:tc>
                <a:extLst>
                  <a:ext uri="{0D108BD9-81ED-4DB2-BD59-A6C34878D82A}">
                    <a16:rowId xmlns:a16="http://schemas.microsoft.com/office/drawing/2014/main" val="2193077325"/>
                  </a:ext>
                </a:extLst>
              </a:tr>
              <a:tr h="309225">
                <a:tc>
                  <a:txBody>
                    <a:bodyPr/>
                    <a:lstStyle/>
                    <a:p>
                      <a:pPr algn="ctr" fontAlgn="ctr"/>
                      <a:r>
                        <a:rPr lang="en-US" sz="1600" b="0" i="0" u="none" strike="noStrike">
                          <a:solidFill>
                            <a:srgbClr val="000000"/>
                          </a:solidFill>
                          <a:effectLst/>
                          <a:latin typeface="Calibri" panose="020F0502020204030204" pitchFamily="34" charset="0"/>
                        </a:rPr>
                        <a:t>12</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Fact_relationship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In development</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 </a:t>
                      </a:r>
                    </a:p>
                  </a:txBody>
                  <a:tcPr marL="5443" marR="5443" marT="5443" marB="0" anchor="b"/>
                </a:tc>
                <a:extLst>
                  <a:ext uri="{0D108BD9-81ED-4DB2-BD59-A6C34878D82A}">
                    <a16:rowId xmlns:a16="http://schemas.microsoft.com/office/drawing/2014/main" val="3738895107"/>
                  </a:ext>
                </a:extLst>
              </a:tr>
              <a:tr h="309225">
                <a:tc>
                  <a:txBody>
                    <a:bodyPr/>
                    <a:lstStyle/>
                    <a:p>
                      <a:pPr algn="ctr" fontAlgn="ctr"/>
                      <a:r>
                        <a:rPr lang="en-US" sz="1600" b="0" i="0" u="none" strike="noStrike">
                          <a:solidFill>
                            <a:srgbClr val="000000"/>
                          </a:solidFill>
                          <a:effectLst/>
                          <a:latin typeface="Calibri" panose="020F0502020204030204" pitchFamily="34" charset="0"/>
                        </a:rPr>
                        <a:t>13</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Measurement </a:t>
                      </a:r>
                    </a:p>
                  </a:txBody>
                  <a:tcPr marL="5443" marR="5443" marT="5443" marB="0" anchor="ctr"/>
                </a:tc>
                <a:tc>
                  <a:txBody>
                    <a:bodyPr/>
                    <a:lstStyle/>
                    <a:p>
                      <a:pPr algn="ctr" fontAlgn="ctr"/>
                      <a:r>
                        <a:rPr lang="en-US" sz="1600" b="0" i="0" u="none" strike="noStrike" dirty="0">
                          <a:solidFill>
                            <a:srgbClr val="000000"/>
                          </a:solidFill>
                          <a:effectLst/>
                          <a:latin typeface="Calibri" panose="020F0502020204030204" pitchFamily="34" charset="0"/>
                        </a:rPr>
                        <a:t>In development</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 </a:t>
                      </a:r>
                    </a:p>
                  </a:txBody>
                  <a:tcPr marL="5443" marR="5443" marT="5443" marB="0" anchor="b"/>
                </a:tc>
                <a:extLst>
                  <a:ext uri="{0D108BD9-81ED-4DB2-BD59-A6C34878D82A}">
                    <a16:rowId xmlns:a16="http://schemas.microsoft.com/office/drawing/2014/main" val="2326486634"/>
                  </a:ext>
                </a:extLst>
              </a:tr>
              <a:tr h="309225">
                <a:tc>
                  <a:txBody>
                    <a:bodyPr/>
                    <a:lstStyle/>
                    <a:p>
                      <a:pPr algn="ctr" fontAlgn="ctr"/>
                      <a:r>
                        <a:rPr lang="en-US" sz="1600" b="0" i="0" u="none" strike="noStrike">
                          <a:solidFill>
                            <a:srgbClr val="000000"/>
                          </a:solidFill>
                          <a:effectLst/>
                          <a:latin typeface="Calibri" panose="020F0502020204030204" pitchFamily="34" charset="0"/>
                        </a:rPr>
                        <a:t>14</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Note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Not started</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 </a:t>
                      </a:r>
                    </a:p>
                  </a:txBody>
                  <a:tcPr marL="5443" marR="5443" marT="5443" marB="0" anchor="b"/>
                </a:tc>
                <a:extLst>
                  <a:ext uri="{0D108BD9-81ED-4DB2-BD59-A6C34878D82A}">
                    <a16:rowId xmlns:a16="http://schemas.microsoft.com/office/drawing/2014/main" val="818376608"/>
                  </a:ext>
                </a:extLst>
              </a:tr>
              <a:tr h="309225">
                <a:tc>
                  <a:txBody>
                    <a:bodyPr/>
                    <a:lstStyle/>
                    <a:p>
                      <a:pPr algn="ctr" fontAlgn="ctr"/>
                      <a:r>
                        <a:rPr lang="en-US" sz="1600" b="0" i="0" u="none" strike="noStrike">
                          <a:solidFill>
                            <a:srgbClr val="000000"/>
                          </a:solidFill>
                          <a:effectLst/>
                          <a:latin typeface="Calibri" panose="020F0502020204030204" pitchFamily="34" charset="0"/>
                        </a:rPr>
                        <a:t>15</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Specimen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Not started</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 </a:t>
                      </a:r>
                    </a:p>
                  </a:txBody>
                  <a:tcPr marL="5443" marR="5443" marT="5443" marB="0" anchor="b"/>
                </a:tc>
                <a:extLst>
                  <a:ext uri="{0D108BD9-81ED-4DB2-BD59-A6C34878D82A}">
                    <a16:rowId xmlns:a16="http://schemas.microsoft.com/office/drawing/2014/main" val="130178144"/>
                  </a:ext>
                </a:extLst>
              </a:tr>
              <a:tr h="309225">
                <a:tc>
                  <a:txBody>
                    <a:bodyPr/>
                    <a:lstStyle/>
                    <a:p>
                      <a:pPr algn="ctr" fontAlgn="ctr"/>
                      <a:r>
                        <a:rPr lang="en-US" sz="1600" b="0" i="0" u="none" strike="noStrike">
                          <a:solidFill>
                            <a:srgbClr val="000000"/>
                          </a:solidFill>
                          <a:effectLst/>
                          <a:latin typeface="Calibri" panose="020F0502020204030204" pitchFamily="34" charset="0"/>
                        </a:rPr>
                        <a:t>16</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Observation_period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Not started</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 </a:t>
                      </a:r>
                    </a:p>
                  </a:txBody>
                  <a:tcPr marL="5443" marR="5443" marT="5443" marB="0" anchor="b"/>
                </a:tc>
                <a:extLst>
                  <a:ext uri="{0D108BD9-81ED-4DB2-BD59-A6C34878D82A}">
                    <a16:rowId xmlns:a16="http://schemas.microsoft.com/office/drawing/2014/main" val="2810949826"/>
                  </a:ext>
                </a:extLst>
              </a:tr>
              <a:tr h="309225">
                <a:tc>
                  <a:txBody>
                    <a:bodyPr/>
                    <a:lstStyle/>
                    <a:p>
                      <a:pPr algn="ctr" fontAlgn="ctr"/>
                      <a:r>
                        <a:rPr lang="en-US" sz="1600" b="0" i="0" u="none" strike="noStrike">
                          <a:solidFill>
                            <a:srgbClr val="000000"/>
                          </a:solidFill>
                          <a:effectLst/>
                          <a:latin typeface="Calibri" panose="020F0502020204030204" pitchFamily="34" charset="0"/>
                        </a:rPr>
                        <a:t>17</a:t>
                      </a:r>
                    </a:p>
                  </a:txBody>
                  <a:tcPr marL="5443" marR="5443" marT="5443" marB="0" anchor="ctr"/>
                </a:tc>
                <a:tc>
                  <a:txBody>
                    <a:bodyPr/>
                    <a:lstStyle/>
                    <a:p>
                      <a:pPr algn="l" fontAlgn="ctr"/>
                      <a:r>
                        <a:rPr lang="en-US" sz="1600" b="0" i="0" u="none" strike="noStrike">
                          <a:solidFill>
                            <a:srgbClr val="000000"/>
                          </a:solidFill>
                          <a:effectLst/>
                          <a:latin typeface="Calibri" panose="020F0502020204030204" pitchFamily="34" charset="0"/>
                        </a:rPr>
                        <a:t>Payer_plan_period </a:t>
                      </a:r>
                    </a:p>
                  </a:txBody>
                  <a:tcPr marL="5443" marR="5443" marT="5443" marB="0" anchor="ctr"/>
                </a:tc>
                <a:tc>
                  <a:txBody>
                    <a:bodyPr/>
                    <a:lstStyle/>
                    <a:p>
                      <a:pPr algn="ctr" fontAlgn="ctr"/>
                      <a:r>
                        <a:rPr lang="en-US" sz="1600" b="0" i="0" u="none" strike="noStrike">
                          <a:solidFill>
                            <a:srgbClr val="000000"/>
                          </a:solidFill>
                          <a:effectLst/>
                          <a:latin typeface="Calibri" panose="020F0502020204030204" pitchFamily="34" charset="0"/>
                        </a:rPr>
                        <a:t>Not started</a:t>
                      </a:r>
                    </a:p>
                  </a:txBody>
                  <a:tcPr marL="5443" marR="5443" marT="5443" marB="0" anchor="ctr"/>
                </a:tc>
                <a:tc>
                  <a:txBody>
                    <a:bodyPr/>
                    <a:lstStyle/>
                    <a:p>
                      <a:pPr algn="r" fontAlgn="b"/>
                      <a:r>
                        <a:rPr lang="en-US" sz="1600" b="0" i="0" u="none" strike="noStrike" dirty="0">
                          <a:solidFill>
                            <a:srgbClr val="000000"/>
                          </a:solidFill>
                          <a:effectLst/>
                          <a:latin typeface="Calibri" panose="020F0502020204030204" pitchFamily="34" charset="0"/>
                        </a:rPr>
                        <a:t> </a:t>
                      </a:r>
                    </a:p>
                  </a:txBody>
                  <a:tcPr marL="5443" marR="5443" marT="5443" marB="0" anchor="b"/>
                </a:tc>
                <a:extLst>
                  <a:ext uri="{0D108BD9-81ED-4DB2-BD59-A6C34878D82A}">
                    <a16:rowId xmlns:a16="http://schemas.microsoft.com/office/drawing/2014/main" val="2612389473"/>
                  </a:ext>
                </a:extLst>
              </a:tr>
            </a:tbl>
          </a:graphicData>
        </a:graphic>
      </p:graphicFrame>
      <p:sp>
        <p:nvSpPr>
          <p:cNvPr id="4" name="Title 1">
            <a:extLst>
              <a:ext uri="{FF2B5EF4-FFF2-40B4-BE49-F238E27FC236}">
                <a16:creationId xmlns:a16="http://schemas.microsoft.com/office/drawing/2014/main" id="{E9026749-C8B5-473D-BD27-946905316DB6}"/>
              </a:ext>
            </a:extLst>
          </p:cNvPr>
          <p:cNvSpPr txBox="1">
            <a:spLocks/>
          </p:cNvSpPr>
          <p:nvPr/>
        </p:nvSpPr>
        <p:spPr>
          <a:xfrm>
            <a:off x="2062263" y="-11010"/>
            <a:ext cx="10058400"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Verdana" panose="020B0604030504040204" pitchFamily="34" charset="0"/>
                <a:ea typeface="Verdana" panose="020B0604030504040204" pitchFamily="34" charset="0"/>
              </a:rPr>
              <a:t>DoD OMOP table development status (v</a:t>
            </a:r>
            <a:r>
              <a:rPr lang="en-US" sz="3600" b="1" dirty="0">
                <a:latin typeface="Verdana" panose="020B0604030504040204" pitchFamily="34" charset="0"/>
                <a:ea typeface="Verdana" panose="020B0604030504040204" pitchFamily="34" charset="0"/>
              </a:rPr>
              <a:t>1)</a:t>
            </a:r>
          </a:p>
        </p:txBody>
      </p:sp>
      <p:pic>
        <p:nvPicPr>
          <p:cNvPr id="5" name="Picture 4">
            <a:extLst>
              <a:ext uri="{FF2B5EF4-FFF2-40B4-BE49-F238E27FC236}">
                <a16:creationId xmlns:a16="http://schemas.microsoft.com/office/drawing/2014/main" id="{F050372B-576E-468E-8E50-C8C73D7F487F}"/>
              </a:ext>
            </a:extLst>
          </p:cNvPr>
          <p:cNvPicPr>
            <a:picLocks noChangeAspect="1"/>
          </p:cNvPicPr>
          <p:nvPr/>
        </p:nvPicPr>
        <p:blipFill>
          <a:blip r:embed="rId2"/>
          <a:stretch>
            <a:fillRect/>
          </a:stretch>
        </p:blipFill>
        <p:spPr>
          <a:xfrm>
            <a:off x="0" y="1"/>
            <a:ext cx="1335932" cy="1249058"/>
          </a:xfrm>
          <a:prstGeom prst="rect">
            <a:avLst/>
          </a:prstGeom>
        </p:spPr>
      </p:pic>
    </p:spTree>
    <p:extLst>
      <p:ext uri="{BB962C8B-B14F-4D97-AF65-F5344CB8AC3E}">
        <p14:creationId xmlns:p14="http://schemas.microsoft.com/office/powerpoint/2010/main" val="2965971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0434411">
            <a:extLst>
              <a:ext uri="{FF2B5EF4-FFF2-40B4-BE49-F238E27FC236}">
                <a16:creationId xmlns:a16="http://schemas.microsoft.com/office/drawing/2014/main" id="{82CE00EF-267F-4A4F-BCFD-795A9BA92A9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81551" y="2188000"/>
            <a:ext cx="2933662" cy="330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B182CBD-5FDA-4166-897B-E575626CF929}" type="slidenum">
              <a:rPr lang="en-US" smtClean="0"/>
              <a:pPr/>
              <a:t>40</a:t>
            </a:fld>
            <a:endParaRPr lang="en-US" dirty="0"/>
          </a:p>
        </p:txBody>
      </p:sp>
      <p:sp>
        <p:nvSpPr>
          <p:cNvPr id="6" name="Title 1">
            <a:extLst>
              <a:ext uri="{FF2B5EF4-FFF2-40B4-BE49-F238E27FC236}">
                <a16:creationId xmlns:a16="http://schemas.microsoft.com/office/drawing/2014/main" id="{D25B6D72-4A2A-4161-B1DC-16F28ED7376D}"/>
              </a:ext>
            </a:extLst>
          </p:cNvPr>
          <p:cNvSpPr txBox="1">
            <a:spLocks/>
          </p:cNvSpPr>
          <p:nvPr/>
        </p:nvSpPr>
        <p:spPr>
          <a:xfrm>
            <a:off x="2127114" y="-11010"/>
            <a:ext cx="10064885" cy="1666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Questions</a:t>
            </a:r>
          </a:p>
        </p:txBody>
      </p:sp>
      <p:pic>
        <p:nvPicPr>
          <p:cNvPr id="7" name="Picture 6">
            <a:extLst>
              <a:ext uri="{FF2B5EF4-FFF2-40B4-BE49-F238E27FC236}">
                <a16:creationId xmlns:a16="http://schemas.microsoft.com/office/drawing/2014/main" id="{BB40FB65-990A-4FFC-9B59-B9981E45A5F2}"/>
              </a:ext>
            </a:extLst>
          </p:cNvPr>
          <p:cNvPicPr>
            <a:picLocks noChangeAspect="1"/>
          </p:cNvPicPr>
          <p:nvPr/>
        </p:nvPicPr>
        <p:blipFill>
          <a:blip r:embed="rId3"/>
          <a:stretch>
            <a:fillRect/>
          </a:stretch>
        </p:blipFill>
        <p:spPr>
          <a:xfrm>
            <a:off x="0" y="1"/>
            <a:ext cx="1335932" cy="1249058"/>
          </a:xfrm>
          <a:prstGeom prst="rect">
            <a:avLst/>
          </a:prstGeom>
        </p:spPr>
      </p:pic>
    </p:spTree>
    <p:extLst>
      <p:ext uri="{BB962C8B-B14F-4D97-AF65-F5344CB8AC3E}">
        <p14:creationId xmlns:p14="http://schemas.microsoft.com/office/powerpoint/2010/main" val="371954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67AFDA5B-26AC-4C08-976C-3960FE8B7C4A}"/>
              </a:ext>
            </a:extLst>
          </p:cNvPr>
          <p:cNvPicPr>
            <a:picLocks noChangeAspect="1"/>
          </p:cNvPicPr>
          <p:nvPr/>
        </p:nvPicPr>
        <p:blipFill>
          <a:blip r:embed="rId2"/>
          <a:stretch>
            <a:fillRect/>
          </a:stretch>
        </p:blipFill>
        <p:spPr>
          <a:xfrm>
            <a:off x="0" y="1"/>
            <a:ext cx="1335932" cy="1249058"/>
          </a:xfrm>
          <a:prstGeom prst="rect">
            <a:avLst/>
          </a:prstGeom>
        </p:spPr>
      </p:pic>
      <p:graphicFrame>
        <p:nvGraphicFramePr>
          <p:cNvPr id="3" name="Table 2">
            <a:extLst>
              <a:ext uri="{FF2B5EF4-FFF2-40B4-BE49-F238E27FC236}">
                <a16:creationId xmlns:a16="http://schemas.microsoft.com/office/drawing/2014/main" id="{2ABE3AF8-A933-419B-8338-B7426629D595}"/>
              </a:ext>
            </a:extLst>
          </p:cNvPr>
          <p:cNvGraphicFramePr>
            <a:graphicFrameLocks noGrp="1"/>
          </p:cNvGraphicFramePr>
          <p:nvPr>
            <p:extLst>
              <p:ext uri="{D42A27DB-BD31-4B8C-83A1-F6EECF244321}">
                <p14:modId xmlns:p14="http://schemas.microsoft.com/office/powerpoint/2010/main" val="491462190"/>
              </p:ext>
            </p:extLst>
          </p:nvPr>
        </p:nvGraphicFramePr>
        <p:xfrm>
          <a:off x="378297" y="1290531"/>
          <a:ext cx="4621720" cy="5350141"/>
        </p:xfrm>
        <a:graphic>
          <a:graphicData uri="http://schemas.openxmlformats.org/drawingml/2006/table">
            <a:tbl>
              <a:tblPr firstRow="1" bandRow="1">
                <a:tableStyleId>{5C22544A-7EE6-4342-B048-85BDC9FD1C3A}</a:tableStyleId>
              </a:tblPr>
              <a:tblGrid>
                <a:gridCol w="2310860">
                  <a:extLst>
                    <a:ext uri="{9D8B030D-6E8A-4147-A177-3AD203B41FA5}">
                      <a16:colId xmlns:a16="http://schemas.microsoft.com/office/drawing/2014/main" val="2978678274"/>
                    </a:ext>
                  </a:extLst>
                </a:gridCol>
                <a:gridCol w="2310860">
                  <a:extLst>
                    <a:ext uri="{9D8B030D-6E8A-4147-A177-3AD203B41FA5}">
                      <a16:colId xmlns:a16="http://schemas.microsoft.com/office/drawing/2014/main" val="2131684202"/>
                    </a:ext>
                  </a:extLst>
                </a:gridCol>
              </a:tblGrid>
              <a:tr h="266862">
                <a:tc>
                  <a:txBody>
                    <a:bodyPr/>
                    <a:lstStyle/>
                    <a:p>
                      <a:pPr algn="l" fontAlgn="b"/>
                      <a:r>
                        <a:rPr lang="en-US" sz="1800" b="0" i="0" u="none" strike="noStrike" dirty="0">
                          <a:solidFill>
                            <a:srgbClr val="FFFFFF"/>
                          </a:solidFill>
                          <a:effectLst/>
                          <a:latin typeface="Calibri" panose="020F0502020204030204" pitchFamily="34" charset="0"/>
                        </a:rPr>
                        <a:t>DoD Source table</a:t>
                      </a:r>
                    </a:p>
                  </a:txBody>
                  <a:tcPr marL="5443" marR="5443" marT="5443" marB="0" anchor="ctr"/>
                </a:tc>
                <a:tc>
                  <a:txBody>
                    <a:bodyPr/>
                    <a:lstStyle/>
                    <a:p>
                      <a:pPr algn="l" fontAlgn="b"/>
                      <a:r>
                        <a:rPr lang="en-US" sz="1800" b="0" i="0" u="none" strike="noStrike" dirty="0">
                          <a:solidFill>
                            <a:srgbClr val="FFFFFF"/>
                          </a:solidFill>
                          <a:effectLst/>
                          <a:latin typeface="Calibri" panose="020F0502020204030204" pitchFamily="34" charset="0"/>
                        </a:rPr>
                        <a:t>Source Transform / Split</a:t>
                      </a:r>
                    </a:p>
                  </a:txBody>
                  <a:tcPr marL="5443" marR="5443" marT="5443" marB="0" anchor="ctr"/>
                </a:tc>
                <a:extLst>
                  <a:ext uri="{0D108BD9-81ED-4DB2-BD59-A6C34878D82A}">
                    <a16:rowId xmlns:a16="http://schemas.microsoft.com/office/drawing/2014/main" val="1051929850"/>
                  </a:ext>
                </a:extLst>
              </a:tr>
              <a:tr h="266862">
                <a:tc rowSpan="2">
                  <a:txBody>
                    <a:bodyPr/>
                    <a:lstStyle/>
                    <a:p>
                      <a:pPr algn="l" fontAlgn="ctr"/>
                      <a:r>
                        <a:rPr lang="en-US" sz="1800" b="0" i="0" u="none" strike="noStrike" dirty="0">
                          <a:solidFill>
                            <a:srgbClr val="000000"/>
                          </a:solidFill>
                          <a:effectLst/>
                          <a:latin typeface="Calibri" panose="020F0502020204030204" pitchFamily="34" charset="0"/>
                        </a:rPr>
                        <a:t> DEERS</a:t>
                      </a:r>
                    </a:p>
                  </a:txBody>
                  <a:tcPr marL="5443" marR="5443" marT="5443" marB="0" anchor="ctr"/>
                </a:tc>
                <a:tc>
                  <a:txBody>
                    <a:bodyPr/>
                    <a:lstStyle/>
                    <a:p>
                      <a:pPr algn="l" fontAlgn="b"/>
                      <a:r>
                        <a:rPr lang="en-US" sz="1200" b="0" i="0" u="none" strike="noStrike" dirty="0">
                          <a:solidFill>
                            <a:srgbClr val="000000"/>
                          </a:solidFill>
                          <a:effectLst/>
                          <a:latin typeface="Calibri" panose="020F0502020204030204" pitchFamily="34" charset="0"/>
                        </a:rPr>
                        <a:t>DEERS Person</a:t>
                      </a:r>
                    </a:p>
                  </a:txBody>
                  <a:tcPr marL="5443" marR="5443" marT="5443" marB="0" anchor="ctr"/>
                </a:tc>
                <a:extLst>
                  <a:ext uri="{0D108BD9-81ED-4DB2-BD59-A6C34878D82A}">
                    <a16:rowId xmlns:a16="http://schemas.microsoft.com/office/drawing/2014/main" val="2534340452"/>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DEERS Provider</a:t>
                      </a:r>
                    </a:p>
                  </a:txBody>
                  <a:tcPr marL="5443" marR="5443" marT="5443" marB="0" anchor="ctr"/>
                </a:tc>
                <a:extLst>
                  <a:ext uri="{0D108BD9-81ED-4DB2-BD59-A6C34878D82A}">
                    <a16:rowId xmlns:a16="http://schemas.microsoft.com/office/drawing/2014/main" val="2628908790"/>
                  </a:ext>
                </a:extLst>
              </a:tr>
              <a:tr h="266862">
                <a:tc rowSpan="9">
                  <a:txBody>
                    <a:bodyPr/>
                    <a:lstStyle/>
                    <a:p>
                      <a:pPr algn="l" fontAlgn="ctr"/>
                      <a:r>
                        <a:rPr lang="en-US" sz="1800" b="0" i="0" u="none" strike="noStrike" dirty="0">
                          <a:solidFill>
                            <a:srgbClr val="000000"/>
                          </a:solidFill>
                          <a:effectLst/>
                          <a:latin typeface="Calibri" panose="020F0502020204030204" pitchFamily="34" charset="0"/>
                        </a:rPr>
                        <a:t> SIDR </a:t>
                      </a:r>
                    </a:p>
                    <a:p>
                      <a:pPr algn="l" fontAlgn="ctr"/>
                      <a:r>
                        <a:rPr lang="en-US" sz="1800" b="0" i="0" u="none" strike="noStrike" dirty="0">
                          <a:solidFill>
                            <a:srgbClr val="000000"/>
                          </a:solidFill>
                          <a:effectLst/>
                          <a:latin typeface="Calibri" panose="020F0502020204030204" pitchFamily="34" charset="0"/>
                        </a:rPr>
                        <a:t> (Inpatient)</a:t>
                      </a:r>
                    </a:p>
                  </a:txBody>
                  <a:tcPr marL="5443" marR="5443" marT="5443" marB="0" anchor="ctr"/>
                </a:tc>
                <a:tc>
                  <a:txBody>
                    <a:bodyPr/>
                    <a:lstStyle/>
                    <a:p>
                      <a:pPr algn="l" fontAlgn="b"/>
                      <a:r>
                        <a:rPr lang="en-US" sz="1200" b="0" i="0" u="none" strike="noStrike" dirty="0">
                          <a:solidFill>
                            <a:srgbClr val="000000"/>
                          </a:solidFill>
                          <a:effectLst/>
                          <a:latin typeface="Calibri" panose="020F0502020204030204" pitchFamily="34" charset="0"/>
                        </a:rPr>
                        <a:t>SIDR Provider</a:t>
                      </a:r>
                    </a:p>
                  </a:txBody>
                  <a:tcPr marL="5443" marR="5443" marT="5443" marB="0" anchor="ctr"/>
                </a:tc>
                <a:extLst>
                  <a:ext uri="{0D108BD9-81ED-4DB2-BD59-A6C34878D82A}">
                    <a16:rowId xmlns:a16="http://schemas.microsoft.com/office/drawing/2014/main" val="3487572977"/>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SIDR Death</a:t>
                      </a:r>
                    </a:p>
                  </a:txBody>
                  <a:tcPr marL="5443" marR="5443" marT="5443" marB="0" anchor="ctr"/>
                </a:tc>
                <a:extLst>
                  <a:ext uri="{0D108BD9-81ED-4DB2-BD59-A6C34878D82A}">
                    <a16:rowId xmlns:a16="http://schemas.microsoft.com/office/drawing/2014/main" val="1673203790"/>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SIDR Visit_occurrence</a:t>
                      </a:r>
                    </a:p>
                  </a:txBody>
                  <a:tcPr marL="5443" marR="5443" marT="5443" marB="0" anchor="ctr"/>
                </a:tc>
                <a:extLst>
                  <a:ext uri="{0D108BD9-81ED-4DB2-BD59-A6C34878D82A}">
                    <a16:rowId xmlns:a16="http://schemas.microsoft.com/office/drawing/2014/main" val="3129789809"/>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SIDR </a:t>
                      </a:r>
                      <a:r>
                        <a:rPr lang="en-US" sz="1200" b="0" i="0" u="none" strike="noStrike" dirty="0" err="1">
                          <a:solidFill>
                            <a:srgbClr val="000000"/>
                          </a:solidFill>
                          <a:effectLst/>
                          <a:latin typeface="Calibri" panose="020F0502020204030204" pitchFamily="34" charset="0"/>
                        </a:rPr>
                        <a:t>Procedure_occurrence</a:t>
                      </a:r>
                      <a:endParaRPr lang="en-US" sz="12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606448513"/>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SIDR </a:t>
                      </a:r>
                      <a:r>
                        <a:rPr lang="en-US" sz="1200" b="0" i="0" u="none" strike="noStrike" dirty="0" err="1">
                          <a:solidFill>
                            <a:srgbClr val="000000"/>
                          </a:solidFill>
                          <a:effectLst/>
                          <a:latin typeface="Calibri" panose="020F0502020204030204" pitchFamily="34" charset="0"/>
                        </a:rPr>
                        <a:t>Drug_exposure</a:t>
                      </a:r>
                      <a:endParaRPr lang="en-US" sz="12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1028202832"/>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SIDR </a:t>
                      </a:r>
                      <a:r>
                        <a:rPr lang="en-US" sz="1200" b="0" i="0" u="none" strike="noStrike" dirty="0" err="1">
                          <a:solidFill>
                            <a:srgbClr val="000000"/>
                          </a:solidFill>
                          <a:effectLst/>
                          <a:latin typeface="Calibri" panose="020F0502020204030204" pitchFamily="34" charset="0"/>
                        </a:rPr>
                        <a:t>Device_exposure</a:t>
                      </a:r>
                      <a:endParaRPr lang="en-US" sz="12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373390899"/>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SIDR </a:t>
                      </a:r>
                      <a:r>
                        <a:rPr lang="en-US" sz="1200" b="0" i="0" u="none" strike="noStrike" dirty="0" err="1">
                          <a:solidFill>
                            <a:srgbClr val="000000"/>
                          </a:solidFill>
                          <a:effectLst/>
                          <a:latin typeface="Calibri" panose="020F0502020204030204" pitchFamily="34" charset="0"/>
                        </a:rPr>
                        <a:t>Condition_occurrence</a:t>
                      </a:r>
                      <a:endParaRPr lang="en-US" sz="12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4100757520"/>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SIDR Measurement</a:t>
                      </a:r>
                    </a:p>
                  </a:txBody>
                  <a:tcPr marL="5443" marR="5443" marT="5443" marB="0" anchor="ctr"/>
                </a:tc>
                <a:extLst>
                  <a:ext uri="{0D108BD9-81ED-4DB2-BD59-A6C34878D82A}">
                    <a16:rowId xmlns:a16="http://schemas.microsoft.com/office/drawing/2014/main" val="824134652"/>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SIDR Observation</a:t>
                      </a:r>
                    </a:p>
                  </a:txBody>
                  <a:tcPr marL="5443" marR="5443" marT="5443" marB="0" anchor="ctr"/>
                </a:tc>
                <a:extLst>
                  <a:ext uri="{0D108BD9-81ED-4DB2-BD59-A6C34878D82A}">
                    <a16:rowId xmlns:a16="http://schemas.microsoft.com/office/drawing/2014/main" val="2865867049"/>
                  </a:ext>
                </a:extLst>
              </a:tr>
              <a:tr h="266862">
                <a:tc rowSpan="8">
                  <a:txBody>
                    <a:bodyPr/>
                    <a:lstStyle/>
                    <a:p>
                      <a:pPr algn="l" fontAlgn="ctr"/>
                      <a:r>
                        <a:rPr lang="en-US" sz="1800" b="0" i="0" u="none" strike="noStrike" dirty="0">
                          <a:solidFill>
                            <a:srgbClr val="000000"/>
                          </a:solidFill>
                          <a:effectLst/>
                          <a:latin typeface="Calibri" panose="020F0502020204030204" pitchFamily="34" charset="0"/>
                        </a:rPr>
                        <a:t> CAPER </a:t>
                      </a:r>
                    </a:p>
                    <a:p>
                      <a:pPr algn="l" fontAlgn="ctr"/>
                      <a:r>
                        <a:rPr lang="en-US" sz="1800" b="0" i="0" u="none" strike="noStrike" dirty="0">
                          <a:solidFill>
                            <a:srgbClr val="000000"/>
                          </a:solidFill>
                          <a:effectLst/>
                          <a:latin typeface="Calibri" panose="020F0502020204030204" pitchFamily="34" charset="0"/>
                        </a:rPr>
                        <a:t> (Outpatient)</a:t>
                      </a:r>
                    </a:p>
                  </a:txBody>
                  <a:tcPr marL="5443" marR="5443" marT="5443" marB="0" anchor="ctr"/>
                </a:tc>
                <a:tc>
                  <a:txBody>
                    <a:bodyPr/>
                    <a:lstStyle/>
                    <a:p>
                      <a:pPr algn="l" fontAlgn="b"/>
                      <a:r>
                        <a:rPr lang="en-US" sz="1200" b="0" i="0" u="none" strike="noStrike" dirty="0">
                          <a:solidFill>
                            <a:srgbClr val="000000"/>
                          </a:solidFill>
                          <a:effectLst/>
                          <a:latin typeface="Calibri" panose="020F0502020204030204" pitchFamily="34" charset="0"/>
                        </a:rPr>
                        <a:t>CAPER Provider</a:t>
                      </a:r>
                    </a:p>
                  </a:txBody>
                  <a:tcPr marL="5443" marR="5443" marT="5443" marB="0" anchor="ctr"/>
                </a:tc>
                <a:extLst>
                  <a:ext uri="{0D108BD9-81ED-4DB2-BD59-A6C34878D82A}">
                    <a16:rowId xmlns:a16="http://schemas.microsoft.com/office/drawing/2014/main" val="1032904291"/>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CAPER Visit_occurrence</a:t>
                      </a:r>
                    </a:p>
                  </a:txBody>
                  <a:tcPr marL="5443" marR="5443" marT="5443" marB="0" anchor="ctr"/>
                </a:tc>
                <a:extLst>
                  <a:ext uri="{0D108BD9-81ED-4DB2-BD59-A6C34878D82A}">
                    <a16:rowId xmlns:a16="http://schemas.microsoft.com/office/drawing/2014/main" val="4271281365"/>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CAPER </a:t>
                      </a:r>
                      <a:r>
                        <a:rPr lang="en-US" sz="1200" b="0" i="0" u="none" strike="noStrike" dirty="0" err="1">
                          <a:solidFill>
                            <a:srgbClr val="000000"/>
                          </a:solidFill>
                          <a:effectLst/>
                          <a:latin typeface="Calibri" panose="020F0502020204030204" pitchFamily="34" charset="0"/>
                        </a:rPr>
                        <a:t>Procedure_occurrence</a:t>
                      </a:r>
                      <a:endParaRPr lang="en-US" sz="12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3328515888"/>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CAPER </a:t>
                      </a:r>
                      <a:r>
                        <a:rPr lang="en-US" sz="1200" b="0" i="0" u="none" strike="noStrike" dirty="0" err="1">
                          <a:solidFill>
                            <a:srgbClr val="000000"/>
                          </a:solidFill>
                          <a:effectLst/>
                          <a:latin typeface="Calibri" panose="020F0502020204030204" pitchFamily="34" charset="0"/>
                        </a:rPr>
                        <a:t>Drug_exposure</a:t>
                      </a:r>
                      <a:endParaRPr lang="en-US" sz="12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774854966"/>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CAPER </a:t>
                      </a:r>
                      <a:r>
                        <a:rPr lang="en-US" sz="1200" b="0" i="0" u="none" strike="noStrike" dirty="0" err="1">
                          <a:solidFill>
                            <a:srgbClr val="000000"/>
                          </a:solidFill>
                          <a:effectLst/>
                          <a:latin typeface="Calibri" panose="020F0502020204030204" pitchFamily="34" charset="0"/>
                        </a:rPr>
                        <a:t>Device_exposure</a:t>
                      </a:r>
                      <a:endParaRPr lang="en-US" sz="12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3246665184"/>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CAPER </a:t>
                      </a:r>
                      <a:r>
                        <a:rPr lang="en-US" sz="1200" b="0" i="0" u="none" strike="noStrike" dirty="0" err="1">
                          <a:solidFill>
                            <a:srgbClr val="000000"/>
                          </a:solidFill>
                          <a:effectLst/>
                          <a:latin typeface="Calibri" panose="020F0502020204030204" pitchFamily="34" charset="0"/>
                        </a:rPr>
                        <a:t>Condition_occurrence</a:t>
                      </a:r>
                      <a:endParaRPr lang="en-US" sz="12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2633540609"/>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CAPER Measurement</a:t>
                      </a:r>
                    </a:p>
                  </a:txBody>
                  <a:tcPr marL="5443" marR="5443" marT="5443" marB="0" anchor="ctr"/>
                </a:tc>
                <a:extLst>
                  <a:ext uri="{0D108BD9-81ED-4DB2-BD59-A6C34878D82A}">
                    <a16:rowId xmlns:a16="http://schemas.microsoft.com/office/drawing/2014/main" val="203297300"/>
                  </a:ext>
                </a:extLst>
              </a:tr>
              <a:tr h="266862">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CAPER Observation</a:t>
                      </a:r>
                    </a:p>
                  </a:txBody>
                  <a:tcPr marL="5443" marR="5443" marT="5443" marB="0" anchor="ctr"/>
                </a:tc>
                <a:extLst>
                  <a:ext uri="{0D108BD9-81ED-4DB2-BD59-A6C34878D82A}">
                    <a16:rowId xmlns:a16="http://schemas.microsoft.com/office/drawing/2014/main" val="1583180112"/>
                  </a:ext>
                </a:extLst>
              </a:tr>
            </a:tbl>
          </a:graphicData>
        </a:graphic>
      </p:graphicFrame>
      <p:cxnSp>
        <p:nvCxnSpPr>
          <p:cNvPr id="4" name="AutoShape 148">
            <a:extLst>
              <a:ext uri="{FF2B5EF4-FFF2-40B4-BE49-F238E27FC236}">
                <a16:creationId xmlns:a16="http://schemas.microsoft.com/office/drawing/2014/main" id="{45A8AF94-20DE-49CB-810F-352AC2BBBD88}"/>
              </a:ext>
            </a:extLst>
          </p:cNvPr>
          <p:cNvCxnSpPr>
            <a:cxnSpLocks noChangeShapeType="1"/>
          </p:cNvCxnSpPr>
          <p:nvPr/>
        </p:nvCxnSpPr>
        <p:spPr bwMode="auto">
          <a:xfrm flipV="1">
            <a:off x="2095498" y="1686126"/>
            <a:ext cx="524485" cy="148906"/>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 name="AutoShape 148">
            <a:extLst>
              <a:ext uri="{FF2B5EF4-FFF2-40B4-BE49-F238E27FC236}">
                <a16:creationId xmlns:a16="http://schemas.microsoft.com/office/drawing/2014/main" id="{738518ED-D9EE-4C42-9FE5-39510F31C724}"/>
              </a:ext>
            </a:extLst>
          </p:cNvPr>
          <p:cNvCxnSpPr>
            <a:cxnSpLocks noChangeShapeType="1"/>
          </p:cNvCxnSpPr>
          <p:nvPr/>
        </p:nvCxnSpPr>
        <p:spPr bwMode="auto">
          <a:xfrm>
            <a:off x="2095498" y="1835032"/>
            <a:ext cx="498544" cy="10482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nvGrpSpPr>
          <p:cNvPr id="44" name="Group 43">
            <a:extLst>
              <a:ext uri="{FF2B5EF4-FFF2-40B4-BE49-F238E27FC236}">
                <a16:creationId xmlns:a16="http://schemas.microsoft.com/office/drawing/2014/main" id="{53D1238A-43BD-447D-9A35-AEA7E8C75CC3}"/>
              </a:ext>
            </a:extLst>
          </p:cNvPr>
          <p:cNvGrpSpPr/>
          <p:nvPr/>
        </p:nvGrpSpPr>
        <p:grpSpPr>
          <a:xfrm>
            <a:off x="2095498" y="2509711"/>
            <a:ext cx="371272" cy="1543454"/>
            <a:chOff x="2052537" y="2347610"/>
            <a:chExt cx="371272" cy="1543454"/>
          </a:xfrm>
        </p:grpSpPr>
        <p:cxnSp>
          <p:nvCxnSpPr>
            <p:cNvPr id="15" name="AutoShape 148">
              <a:extLst>
                <a:ext uri="{FF2B5EF4-FFF2-40B4-BE49-F238E27FC236}">
                  <a16:creationId xmlns:a16="http://schemas.microsoft.com/office/drawing/2014/main" id="{BAC34628-34E9-4DF9-A1E7-502A24C80007}"/>
                </a:ext>
              </a:extLst>
            </p:cNvPr>
            <p:cNvCxnSpPr>
              <a:cxnSpLocks noChangeShapeType="1"/>
            </p:cNvCxnSpPr>
            <p:nvPr/>
          </p:nvCxnSpPr>
          <p:spPr bwMode="auto">
            <a:xfrm>
              <a:off x="2052537" y="3161497"/>
              <a:ext cx="371272" cy="31613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nvGrpSpPr>
            <p:cNvPr id="38" name="Group 37">
              <a:extLst>
                <a:ext uri="{FF2B5EF4-FFF2-40B4-BE49-F238E27FC236}">
                  <a16:creationId xmlns:a16="http://schemas.microsoft.com/office/drawing/2014/main" id="{717E18B7-5CBF-44F4-97F0-EA54861F9067}"/>
                </a:ext>
              </a:extLst>
            </p:cNvPr>
            <p:cNvGrpSpPr/>
            <p:nvPr/>
          </p:nvGrpSpPr>
          <p:grpSpPr>
            <a:xfrm>
              <a:off x="2052537" y="2347610"/>
              <a:ext cx="371272" cy="1543454"/>
              <a:chOff x="2052537" y="2347610"/>
              <a:chExt cx="371272" cy="1543454"/>
            </a:xfrm>
          </p:grpSpPr>
          <p:cxnSp>
            <p:nvCxnSpPr>
              <p:cNvPr id="11" name="AutoShape 148">
                <a:extLst>
                  <a:ext uri="{FF2B5EF4-FFF2-40B4-BE49-F238E27FC236}">
                    <a16:creationId xmlns:a16="http://schemas.microsoft.com/office/drawing/2014/main" id="{3C662687-F676-4875-8C43-4C0747EF71C7}"/>
                  </a:ext>
                </a:extLst>
              </p:cNvPr>
              <p:cNvCxnSpPr>
                <a:cxnSpLocks noChangeShapeType="1"/>
              </p:cNvCxnSpPr>
              <p:nvPr/>
            </p:nvCxnSpPr>
            <p:spPr bwMode="auto">
              <a:xfrm flipV="1">
                <a:off x="2052537" y="2347610"/>
                <a:ext cx="333982" cy="79928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3" name="AutoShape 148">
                <a:extLst>
                  <a:ext uri="{FF2B5EF4-FFF2-40B4-BE49-F238E27FC236}">
                    <a16:creationId xmlns:a16="http://schemas.microsoft.com/office/drawing/2014/main" id="{3B88D01E-CCAC-4C10-B0D6-FBAB9B6007AB}"/>
                  </a:ext>
                </a:extLst>
              </p:cNvPr>
              <p:cNvCxnSpPr>
                <a:cxnSpLocks noChangeShapeType="1"/>
              </p:cNvCxnSpPr>
              <p:nvPr/>
            </p:nvCxnSpPr>
            <p:spPr bwMode="auto">
              <a:xfrm flipV="1">
                <a:off x="2052537" y="2868849"/>
                <a:ext cx="333982" cy="29020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4" name="AutoShape 148">
                <a:extLst>
                  <a:ext uri="{FF2B5EF4-FFF2-40B4-BE49-F238E27FC236}">
                    <a16:creationId xmlns:a16="http://schemas.microsoft.com/office/drawing/2014/main" id="{423B152F-1867-46C3-A0A7-2274C41A59E2}"/>
                  </a:ext>
                </a:extLst>
              </p:cNvPr>
              <p:cNvCxnSpPr>
                <a:cxnSpLocks noChangeShapeType="1"/>
              </p:cNvCxnSpPr>
              <p:nvPr/>
            </p:nvCxnSpPr>
            <p:spPr bwMode="auto">
              <a:xfrm flipV="1">
                <a:off x="2053346" y="3159057"/>
                <a:ext cx="370463" cy="15409"/>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27" name="AutoShape 148">
                <a:extLst>
                  <a:ext uri="{FF2B5EF4-FFF2-40B4-BE49-F238E27FC236}">
                    <a16:creationId xmlns:a16="http://schemas.microsoft.com/office/drawing/2014/main" id="{3ED96E3A-85B1-48EB-96CD-3BD3D3982BC5}"/>
                  </a:ext>
                </a:extLst>
              </p:cNvPr>
              <p:cNvCxnSpPr>
                <a:cxnSpLocks noChangeShapeType="1"/>
              </p:cNvCxnSpPr>
              <p:nvPr/>
            </p:nvCxnSpPr>
            <p:spPr bwMode="auto">
              <a:xfrm>
                <a:off x="2052537" y="3146892"/>
                <a:ext cx="333982" cy="74417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grpSp>
      <p:grpSp>
        <p:nvGrpSpPr>
          <p:cNvPr id="45" name="Group 44">
            <a:extLst>
              <a:ext uri="{FF2B5EF4-FFF2-40B4-BE49-F238E27FC236}">
                <a16:creationId xmlns:a16="http://schemas.microsoft.com/office/drawing/2014/main" id="{DC1391B3-3C0E-4009-B83E-545AC08A39F5}"/>
              </a:ext>
            </a:extLst>
          </p:cNvPr>
          <p:cNvGrpSpPr/>
          <p:nvPr/>
        </p:nvGrpSpPr>
        <p:grpSpPr>
          <a:xfrm>
            <a:off x="2051436" y="4753582"/>
            <a:ext cx="371272" cy="1543454"/>
            <a:chOff x="2052537" y="2347610"/>
            <a:chExt cx="371272" cy="1543454"/>
          </a:xfrm>
        </p:grpSpPr>
        <p:cxnSp>
          <p:nvCxnSpPr>
            <p:cNvPr id="46" name="AutoShape 148">
              <a:extLst>
                <a:ext uri="{FF2B5EF4-FFF2-40B4-BE49-F238E27FC236}">
                  <a16:creationId xmlns:a16="http://schemas.microsoft.com/office/drawing/2014/main" id="{39590345-B03B-4A3E-8132-3ED7AFED456F}"/>
                </a:ext>
              </a:extLst>
            </p:cNvPr>
            <p:cNvCxnSpPr>
              <a:cxnSpLocks noChangeShapeType="1"/>
            </p:cNvCxnSpPr>
            <p:nvPr/>
          </p:nvCxnSpPr>
          <p:spPr bwMode="auto">
            <a:xfrm>
              <a:off x="2052537" y="3161497"/>
              <a:ext cx="371272" cy="31613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nvGrpSpPr>
            <p:cNvPr id="47" name="Group 46">
              <a:extLst>
                <a:ext uri="{FF2B5EF4-FFF2-40B4-BE49-F238E27FC236}">
                  <a16:creationId xmlns:a16="http://schemas.microsoft.com/office/drawing/2014/main" id="{C2EF572D-3C7A-4866-8B13-BD496BEB52B1}"/>
                </a:ext>
              </a:extLst>
            </p:cNvPr>
            <p:cNvGrpSpPr/>
            <p:nvPr/>
          </p:nvGrpSpPr>
          <p:grpSpPr>
            <a:xfrm>
              <a:off x="2052537" y="2347610"/>
              <a:ext cx="371272" cy="1543454"/>
              <a:chOff x="2052537" y="2347610"/>
              <a:chExt cx="371272" cy="1543454"/>
            </a:xfrm>
          </p:grpSpPr>
          <p:cxnSp>
            <p:nvCxnSpPr>
              <p:cNvPr id="48" name="AutoShape 148">
                <a:extLst>
                  <a:ext uri="{FF2B5EF4-FFF2-40B4-BE49-F238E27FC236}">
                    <a16:creationId xmlns:a16="http://schemas.microsoft.com/office/drawing/2014/main" id="{D6F2B1B1-0AC9-4047-B5B5-0643FFEA0766}"/>
                  </a:ext>
                </a:extLst>
              </p:cNvPr>
              <p:cNvCxnSpPr>
                <a:cxnSpLocks noChangeShapeType="1"/>
              </p:cNvCxnSpPr>
              <p:nvPr/>
            </p:nvCxnSpPr>
            <p:spPr bwMode="auto">
              <a:xfrm flipV="1">
                <a:off x="2052537" y="2347610"/>
                <a:ext cx="333982" cy="79928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49" name="AutoShape 148">
                <a:extLst>
                  <a:ext uri="{FF2B5EF4-FFF2-40B4-BE49-F238E27FC236}">
                    <a16:creationId xmlns:a16="http://schemas.microsoft.com/office/drawing/2014/main" id="{29AF7256-1E06-4765-BC6D-65F576CA9DB3}"/>
                  </a:ext>
                </a:extLst>
              </p:cNvPr>
              <p:cNvCxnSpPr>
                <a:cxnSpLocks noChangeShapeType="1"/>
              </p:cNvCxnSpPr>
              <p:nvPr/>
            </p:nvCxnSpPr>
            <p:spPr bwMode="auto">
              <a:xfrm flipV="1">
                <a:off x="2052537" y="2868849"/>
                <a:ext cx="333982" cy="29020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50" name="AutoShape 148">
                <a:extLst>
                  <a:ext uri="{FF2B5EF4-FFF2-40B4-BE49-F238E27FC236}">
                    <a16:creationId xmlns:a16="http://schemas.microsoft.com/office/drawing/2014/main" id="{620E0206-C061-436A-AC8E-1AF778EF9A7C}"/>
                  </a:ext>
                </a:extLst>
              </p:cNvPr>
              <p:cNvCxnSpPr>
                <a:cxnSpLocks noChangeShapeType="1"/>
              </p:cNvCxnSpPr>
              <p:nvPr/>
            </p:nvCxnSpPr>
            <p:spPr bwMode="auto">
              <a:xfrm flipV="1">
                <a:off x="2053346" y="3159057"/>
                <a:ext cx="370463" cy="15409"/>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51" name="AutoShape 148">
                <a:extLst>
                  <a:ext uri="{FF2B5EF4-FFF2-40B4-BE49-F238E27FC236}">
                    <a16:creationId xmlns:a16="http://schemas.microsoft.com/office/drawing/2014/main" id="{CFF5919F-1DB1-4BEA-870C-8A386537B704}"/>
                  </a:ext>
                </a:extLst>
              </p:cNvPr>
              <p:cNvCxnSpPr>
                <a:cxnSpLocks noChangeShapeType="1"/>
              </p:cNvCxnSpPr>
              <p:nvPr/>
            </p:nvCxnSpPr>
            <p:spPr bwMode="auto">
              <a:xfrm>
                <a:off x="2052537" y="3146892"/>
                <a:ext cx="333982" cy="74417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grpSp>
      <p:graphicFrame>
        <p:nvGraphicFramePr>
          <p:cNvPr id="52" name="Table 51">
            <a:extLst>
              <a:ext uri="{FF2B5EF4-FFF2-40B4-BE49-F238E27FC236}">
                <a16:creationId xmlns:a16="http://schemas.microsoft.com/office/drawing/2014/main" id="{5BE9D64D-1D62-4867-9904-AAFFD44CFF13}"/>
              </a:ext>
            </a:extLst>
          </p:cNvPr>
          <p:cNvGraphicFramePr>
            <a:graphicFrameLocks noGrp="1"/>
          </p:cNvGraphicFramePr>
          <p:nvPr>
            <p:extLst>
              <p:ext uri="{D42A27DB-BD31-4B8C-83A1-F6EECF244321}">
                <p14:modId xmlns:p14="http://schemas.microsoft.com/office/powerpoint/2010/main" val="2090853931"/>
              </p:ext>
            </p:extLst>
          </p:nvPr>
        </p:nvGraphicFramePr>
        <p:xfrm>
          <a:off x="6227248" y="1290530"/>
          <a:ext cx="5572550" cy="5375943"/>
        </p:xfrm>
        <a:graphic>
          <a:graphicData uri="http://schemas.openxmlformats.org/drawingml/2006/table">
            <a:tbl>
              <a:tblPr firstRow="1" bandRow="1">
                <a:tableStyleId>{5C22544A-7EE6-4342-B048-85BDC9FD1C3A}</a:tableStyleId>
              </a:tblPr>
              <a:tblGrid>
                <a:gridCol w="2786275">
                  <a:extLst>
                    <a:ext uri="{9D8B030D-6E8A-4147-A177-3AD203B41FA5}">
                      <a16:colId xmlns:a16="http://schemas.microsoft.com/office/drawing/2014/main" val="2682418420"/>
                    </a:ext>
                  </a:extLst>
                </a:gridCol>
                <a:gridCol w="2786275">
                  <a:extLst>
                    <a:ext uri="{9D8B030D-6E8A-4147-A177-3AD203B41FA5}">
                      <a16:colId xmlns:a16="http://schemas.microsoft.com/office/drawing/2014/main" val="3031378008"/>
                    </a:ext>
                  </a:extLst>
                </a:gridCol>
              </a:tblGrid>
              <a:tr h="266862">
                <a:tc>
                  <a:txBody>
                    <a:bodyPr/>
                    <a:lstStyle/>
                    <a:p>
                      <a:pPr algn="l" fontAlgn="b"/>
                      <a:r>
                        <a:rPr lang="en-US" sz="1800" b="0" i="0" u="none" strike="noStrike" dirty="0">
                          <a:solidFill>
                            <a:srgbClr val="FFFFFF"/>
                          </a:solidFill>
                          <a:effectLst/>
                          <a:latin typeface="Calibri" panose="020F0502020204030204" pitchFamily="34" charset="0"/>
                        </a:rPr>
                        <a:t>Source Split</a:t>
                      </a:r>
                    </a:p>
                  </a:txBody>
                  <a:tcPr marL="5443" marR="5443" marT="5443" marB="0" anchor="b"/>
                </a:tc>
                <a:tc>
                  <a:txBody>
                    <a:bodyPr/>
                    <a:lstStyle/>
                    <a:p>
                      <a:pPr algn="ctr" fontAlgn="b"/>
                      <a:r>
                        <a:rPr lang="en-US" sz="1800" b="0" i="0" u="none" strike="noStrike" dirty="0">
                          <a:solidFill>
                            <a:srgbClr val="FFFFFF"/>
                          </a:solidFill>
                          <a:effectLst/>
                          <a:latin typeface="Calibri" panose="020F0502020204030204" pitchFamily="34" charset="0"/>
                        </a:rPr>
                        <a:t>OMOP table</a:t>
                      </a:r>
                    </a:p>
                  </a:txBody>
                  <a:tcPr marL="5443" marR="5443" marT="5443" marB="0" anchor="b"/>
                </a:tc>
                <a:extLst>
                  <a:ext uri="{0D108BD9-81ED-4DB2-BD59-A6C34878D82A}">
                    <a16:rowId xmlns:a16="http://schemas.microsoft.com/office/drawing/2014/main" val="3206136412"/>
                  </a:ext>
                </a:extLst>
              </a:tr>
              <a:tr h="266862">
                <a:tc>
                  <a:txBody>
                    <a:bodyPr/>
                    <a:lstStyle/>
                    <a:p>
                      <a:pPr algn="l" fontAlgn="b"/>
                      <a:r>
                        <a:rPr lang="en-US" sz="1200" b="0" i="0" u="none" strike="noStrike" dirty="0">
                          <a:solidFill>
                            <a:srgbClr val="000000"/>
                          </a:solidFill>
                          <a:effectLst/>
                          <a:latin typeface="Calibri" panose="020F0502020204030204" pitchFamily="34" charset="0"/>
                        </a:rPr>
                        <a:t>VM6BEN Person</a:t>
                      </a:r>
                    </a:p>
                  </a:txBody>
                  <a:tcPr marL="5443" marR="5443" marT="5443" marB="0" anchor="b"/>
                </a:tc>
                <a:tc>
                  <a:txBody>
                    <a:bodyPr/>
                    <a:lstStyle/>
                    <a:p>
                      <a:pPr algn="ctr" fontAlgn="b"/>
                      <a:r>
                        <a:rPr lang="en-US" sz="1800" b="0" i="0" u="none" strike="noStrike" dirty="0">
                          <a:solidFill>
                            <a:srgbClr val="000000"/>
                          </a:solidFill>
                          <a:effectLst/>
                          <a:latin typeface="Calibri" panose="020F0502020204030204" pitchFamily="34" charset="0"/>
                        </a:rPr>
                        <a:t>Person</a:t>
                      </a:r>
                    </a:p>
                  </a:txBody>
                  <a:tcPr marL="5443" marR="5443" marT="5443" marB="0" anchor="b"/>
                </a:tc>
                <a:extLst>
                  <a:ext uri="{0D108BD9-81ED-4DB2-BD59-A6C34878D82A}">
                    <a16:rowId xmlns:a16="http://schemas.microsoft.com/office/drawing/2014/main" val="3810153812"/>
                  </a:ext>
                </a:extLst>
              </a:tr>
              <a:tr h="266862">
                <a:tc>
                  <a:txBody>
                    <a:bodyPr/>
                    <a:lstStyle/>
                    <a:p>
                      <a:pPr algn="l" fontAlgn="b"/>
                      <a:r>
                        <a:rPr lang="en-US" sz="1200" b="0" i="0" u="none" strike="noStrike" dirty="0">
                          <a:solidFill>
                            <a:srgbClr val="000000"/>
                          </a:solidFill>
                          <a:effectLst/>
                          <a:latin typeface="Calibri" panose="020F0502020204030204" pitchFamily="34" charset="0"/>
                        </a:rPr>
                        <a:t>VM6BEN Provider</a:t>
                      </a:r>
                    </a:p>
                  </a:txBody>
                  <a:tcPr marL="5443" marR="5443" marT="5443" marB="0" anchor="b"/>
                </a:tc>
                <a:tc rowSpan="5">
                  <a:txBody>
                    <a:bodyPr/>
                    <a:lstStyle/>
                    <a:p>
                      <a:pPr algn="ctr" fontAlgn="ctr"/>
                      <a:r>
                        <a:rPr lang="en-US" sz="1800" b="0" i="0" u="none" strike="noStrike" dirty="0">
                          <a:solidFill>
                            <a:srgbClr val="000000"/>
                          </a:solidFill>
                          <a:effectLst/>
                          <a:latin typeface="Calibri" panose="020F0502020204030204" pitchFamily="34" charset="0"/>
                        </a:rPr>
                        <a:t>Provider</a:t>
                      </a:r>
                    </a:p>
                  </a:txBody>
                  <a:tcPr marL="5443" marR="5443" marT="5443" marB="0" anchor="ctr"/>
                </a:tc>
                <a:extLst>
                  <a:ext uri="{0D108BD9-81ED-4DB2-BD59-A6C34878D82A}">
                    <a16:rowId xmlns:a16="http://schemas.microsoft.com/office/drawing/2014/main" val="1318047366"/>
                  </a:ext>
                </a:extLst>
              </a:tr>
              <a:tr h="266862">
                <a:tc>
                  <a:txBody>
                    <a:bodyPr/>
                    <a:lstStyle/>
                    <a:p>
                      <a:pPr algn="l" fontAlgn="b"/>
                      <a:r>
                        <a:rPr lang="en-US" sz="1200" b="0" i="0" u="none" strike="noStrike" dirty="0">
                          <a:solidFill>
                            <a:srgbClr val="000000"/>
                          </a:solidFill>
                          <a:effectLst/>
                          <a:latin typeface="Calibri" panose="020F0502020204030204" pitchFamily="34" charset="0"/>
                        </a:rPr>
                        <a:t>SIDR Provider</a:t>
                      </a:r>
                    </a:p>
                  </a:txBody>
                  <a:tcPr marL="5443" marR="5443" marT="5443" marB="0" anchor="b"/>
                </a:tc>
                <a:tc vMerge="1">
                  <a:txBody>
                    <a:bodyPr/>
                    <a:lstStyle/>
                    <a:p>
                      <a:endParaRPr lang="en-US"/>
                    </a:p>
                  </a:txBody>
                  <a:tcPr/>
                </a:tc>
                <a:extLst>
                  <a:ext uri="{0D108BD9-81ED-4DB2-BD59-A6C34878D82A}">
                    <a16:rowId xmlns:a16="http://schemas.microsoft.com/office/drawing/2014/main" val="1903431132"/>
                  </a:ext>
                </a:extLst>
              </a:tr>
              <a:tr h="266862">
                <a:tc>
                  <a:txBody>
                    <a:bodyPr/>
                    <a:lstStyle/>
                    <a:p>
                      <a:pPr algn="l" fontAlgn="b"/>
                      <a:r>
                        <a:rPr lang="en-US" sz="1200" b="0" i="0" u="none" strike="noStrike" dirty="0">
                          <a:solidFill>
                            <a:srgbClr val="000000"/>
                          </a:solidFill>
                          <a:effectLst/>
                          <a:latin typeface="Calibri" panose="020F0502020204030204" pitchFamily="34" charset="0"/>
                        </a:rPr>
                        <a:t>CAPER Provider</a:t>
                      </a:r>
                    </a:p>
                  </a:txBody>
                  <a:tcPr marL="5443" marR="5443" marT="5443" marB="0" anchor="b"/>
                </a:tc>
                <a:tc vMerge="1">
                  <a:txBody>
                    <a:bodyPr/>
                    <a:lstStyle/>
                    <a:p>
                      <a:endParaRPr lang="en-US"/>
                    </a:p>
                  </a:txBody>
                  <a:tcPr/>
                </a:tc>
                <a:extLst>
                  <a:ext uri="{0D108BD9-81ED-4DB2-BD59-A6C34878D82A}">
                    <a16:rowId xmlns:a16="http://schemas.microsoft.com/office/drawing/2014/main" val="623090127"/>
                  </a:ext>
                </a:extLst>
              </a:tr>
              <a:tr h="266862">
                <a:tc>
                  <a:txBody>
                    <a:bodyPr/>
                    <a:lstStyle/>
                    <a:p>
                      <a:pPr algn="l" fontAlgn="b"/>
                      <a:r>
                        <a:rPr lang="en-US" sz="1200" b="0" i="0" u="none" strike="noStrike" dirty="0">
                          <a:solidFill>
                            <a:srgbClr val="000000"/>
                          </a:solidFill>
                          <a:effectLst/>
                          <a:latin typeface="Calibri" panose="020F0502020204030204" pitchFamily="34" charset="0"/>
                        </a:rPr>
                        <a:t>TEDN Provider</a:t>
                      </a:r>
                    </a:p>
                  </a:txBody>
                  <a:tcPr marL="5443" marR="5443" marT="5443" marB="0" anchor="b"/>
                </a:tc>
                <a:tc vMerge="1">
                  <a:txBody>
                    <a:bodyPr/>
                    <a:lstStyle/>
                    <a:p>
                      <a:endParaRPr lang="en-US"/>
                    </a:p>
                  </a:txBody>
                  <a:tcPr/>
                </a:tc>
                <a:extLst>
                  <a:ext uri="{0D108BD9-81ED-4DB2-BD59-A6C34878D82A}">
                    <a16:rowId xmlns:a16="http://schemas.microsoft.com/office/drawing/2014/main" val="641220162"/>
                  </a:ext>
                </a:extLst>
              </a:tr>
              <a:tr h="266862">
                <a:tc>
                  <a:txBody>
                    <a:bodyPr/>
                    <a:lstStyle/>
                    <a:p>
                      <a:pPr algn="l" fontAlgn="b"/>
                      <a:r>
                        <a:rPr lang="en-US" sz="1200" b="0" i="0" u="none" strike="noStrike" dirty="0">
                          <a:solidFill>
                            <a:srgbClr val="000000"/>
                          </a:solidFill>
                          <a:effectLst/>
                          <a:latin typeface="Calibri" panose="020F0502020204030204" pitchFamily="34" charset="0"/>
                        </a:rPr>
                        <a:t>PDTS Provider</a:t>
                      </a:r>
                    </a:p>
                  </a:txBody>
                  <a:tcPr marL="5443" marR="5443" marT="5443" marB="0" anchor="b"/>
                </a:tc>
                <a:tc vMerge="1">
                  <a:txBody>
                    <a:bodyPr/>
                    <a:lstStyle/>
                    <a:p>
                      <a:endParaRPr lang="en-US"/>
                    </a:p>
                  </a:txBody>
                  <a:tcPr/>
                </a:tc>
                <a:extLst>
                  <a:ext uri="{0D108BD9-81ED-4DB2-BD59-A6C34878D82A}">
                    <a16:rowId xmlns:a16="http://schemas.microsoft.com/office/drawing/2014/main" val="562803956"/>
                  </a:ext>
                </a:extLst>
              </a:tr>
              <a:tr h="266862">
                <a:tc>
                  <a:txBody>
                    <a:bodyPr/>
                    <a:lstStyle/>
                    <a:p>
                      <a:pPr algn="l" fontAlgn="b"/>
                      <a:r>
                        <a:rPr lang="en-US" sz="1200" b="0" i="0" u="none" strike="noStrike" dirty="0">
                          <a:solidFill>
                            <a:srgbClr val="000000"/>
                          </a:solidFill>
                          <a:effectLst/>
                          <a:latin typeface="Calibri" panose="020F0502020204030204" pitchFamily="34" charset="0"/>
                        </a:rPr>
                        <a:t>TEDI Care_site</a:t>
                      </a:r>
                    </a:p>
                  </a:txBody>
                  <a:tcPr marL="5443" marR="5443" marT="5443" marB="0" anchor="b"/>
                </a:tc>
                <a:tc rowSpan="3">
                  <a:txBody>
                    <a:bodyPr/>
                    <a:lstStyle/>
                    <a:p>
                      <a:pPr algn="ctr" fontAlgn="ctr"/>
                      <a:r>
                        <a:rPr lang="en-US" sz="1800" b="0" i="0" u="none" strike="noStrike" dirty="0">
                          <a:solidFill>
                            <a:srgbClr val="000000"/>
                          </a:solidFill>
                          <a:effectLst/>
                          <a:latin typeface="Calibri" panose="020F0502020204030204" pitchFamily="34" charset="0"/>
                        </a:rPr>
                        <a:t>Care_site</a:t>
                      </a:r>
                    </a:p>
                  </a:txBody>
                  <a:tcPr marL="5443" marR="5443" marT="5443" marB="0" anchor="ctr"/>
                </a:tc>
                <a:extLst>
                  <a:ext uri="{0D108BD9-81ED-4DB2-BD59-A6C34878D82A}">
                    <a16:rowId xmlns:a16="http://schemas.microsoft.com/office/drawing/2014/main" val="993209498"/>
                  </a:ext>
                </a:extLst>
              </a:tr>
              <a:tr h="266862">
                <a:tc>
                  <a:txBody>
                    <a:bodyPr/>
                    <a:lstStyle/>
                    <a:p>
                      <a:pPr algn="l" fontAlgn="b"/>
                      <a:r>
                        <a:rPr lang="en-US" sz="1200" b="0" i="0" u="none" strike="noStrike" dirty="0">
                          <a:solidFill>
                            <a:srgbClr val="000000"/>
                          </a:solidFill>
                          <a:effectLst/>
                          <a:latin typeface="Calibri" panose="020F0502020204030204" pitchFamily="34" charset="0"/>
                        </a:rPr>
                        <a:t>TEDN Care_site</a:t>
                      </a:r>
                    </a:p>
                  </a:txBody>
                  <a:tcPr marL="5443" marR="5443" marT="5443" marB="0" anchor="b"/>
                </a:tc>
                <a:tc vMerge="1">
                  <a:txBody>
                    <a:bodyPr/>
                    <a:lstStyle/>
                    <a:p>
                      <a:endParaRPr lang="en-US"/>
                    </a:p>
                  </a:txBody>
                  <a:tcPr/>
                </a:tc>
                <a:extLst>
                  <a:ext uri="{0D108BD9-81ED-4DB2-BD59-A6C34878D82A}">
                    <a16:rowId xmlns:a16="http://schemas.microsoft.com/office/drawing/2014/main" val="374901612"/>
                  </a:ext>
                </a:extLst>
              </a:tr>
              <a:tr h="266862">
                <a:tc>
                  <a:txBody>
                    <a:bodyPr/>
                    <a:lstStyle/>
                    <a:p>
                      <a:pPr algn="l" fontAlgn="b"/>
                      <a:r>
                        <a:rPr lang="en-US" sz="1200" b="0" i="0" u="none" strike="noStrike">
                          <a:solidFill>
                            <a:srgbClr val="000000"/>
                          </a:solidFill>
                          <a:effectLst/>
                          <a:latin typeface="Calibri" panose="020F0502020204030204" pitchFamily="34" charset="0"/>
                        </a:rPr>
                        <a:t>PDTS Care_site</a:t>
                      </a:r>
                    </a:p>
                  </a:txBody>
                  <a:tcPr marL="5443" marR="5443" marT="5443" marB="0" anchor="b"/>
                </a:tc>
                <a:tc vMerge="1">
                  <a:txBody>
                    <a:bodyPr/>
                    <a:lstStyle/>
                    <a:p>
                      <a:endParaRPr lang="en-US"/>
                    </a:p>
                  </a:txBody>
                  <a:tcPr/>
                </a:tc>
                <a:extLst>
                  <a:ext uri="{0D108BD9-81ED-4DB2-BD59-A6C34878D82A}">
                    <a16:rowId xmlns:a16="http://schemas.microsoft.com/office/drawing/2014/main" val="594985948"/>
                  </a:ext>
                </a:extLst>
              </a:tr>
              <a:tr h="266862">
                <a:tc>
                  <a:txBody>
                    <a:bodyPr/>
                    <a:lstStyle/>
                    <a:p>
                      <a:pPr algn="l" fontAlgn="b"/>
                      <a:r>
                        <a:rPr lang="en-US" sz="1200" b="0" i="0" u="none" strike="noStrike" dirty="0">
                          <a:solidFill>
                            <a:srgbClr val="000000"/>
                          </a:solidFill>
                          <a:effectLst/>
                          <a:latin typeface="Calibri" panose="020F0502020204030204" pitchFamily="34" charset="0"/>
                        </a:rPr>
                        <a:t>Master Death</a:t>
                      </a:r>
                    </a:p>
                  </a:txBody>
                  <a:tcPr marL="5443" marR="5443" marT="5443" marB="0" anchor="b"/>
                </a:tc>
                <a:tc>
                  <a:txBody>
                    <a:bodyPr/>
                    <a:lstStyle/>
                    <a:p>
                      <a:pPr algn="ctr" fontAlgn="b"/>
                      <a:r>
                        <a:rPr lang="en-US" sz="1800" b="0" i="0" u="none" strike="noStrike" dirty="0">
                          <a:solidFill>
                            <a:srgbClr val="000000"/>
                          </a:solidFill>
                          <a:effectLst/>
                          <a:latin typeface="Calibri" panose="020F0502020204030204" pitchFamily="34" charset="0"/>
                        </a:rPr>
                        <a:t>Death</a:t>
                      </a:r>
                    </a:p>
                  </a:txBody>
                  <a:tcPr marL="5443" marR="5443" marT="5443" marB="0" anchor="b"/>
                </a:tc>
                <a:extLst>
                  <a:ext uri="{0D108BD9-81ED-4DB2-BD59-A6C34878D82A}">
                    <a16:rowId xmlns:a16="http://schemas.microsoft.com/office/drawing/2014/main" val="3295041853"/>
                  </a:ext>
                </a:extLst>
              </a:tr>
              <a:tr h="266862">
                <a:tc>
                  <a:txBody>
                    <a:bodyPr/>
                    <a:lstStyle/>
                    <a:p>
                      <a:pPr algn="l" fontAlgn="b"/>
                      <a:r>
                        <a:rPr lang="en-US" sz="1200" b="0" i="0" u="none" strike="noStrike" dirty="0">
                          <a:solidFill>
                            <a:srgbClr val="000000"/>
                          </a:solidFill>
                          <a:effectLst/>
                          <a:latin typeface="Calibri" panose="020F0502020204030204" pitchFamily="34" charset="0"/>
                        </a:rPr>
                        <a:t>SIDR Visit_occurrence</a:t>
                      </a:r>
                    </a:p>
                  </a:txBody>
                  <a:tcPr marL="5443" marR="5443" marT="5443" marB="0" anchor="b"/>
                </a:tc>
                <a:tc rowSpan="4">
                  <a:txBody>
                    <a:bodyPr/>
                    <a:lstStyle/>
                    <a:p>
                      <a:pPr algn="ctr" fontAlgn="ctr"/>
                      <a:r>
                        <a:rPr lang="en-US" sz="1800" b="0" i="0" u="none" strike="noStrike" dirty="0">
                          <a:solidFill>
                            <a:srgbClr val="000000"/>
                          </a:solidFill>
                          <a:effectLst/>
                          <a:latin typeface="Calibri" panose="020F0502020204030204" pitchFamily="34" charset="0"/>
                        </a:rPr>
                        <a:t>Visit_occurrence</a:t>
                      </a:r>
                    </a:p>
                  </a:txBody>
                  <a:tcPr marL="5443" marR="5443" marT="5443" marB="0" anchor="ctr"/>
                </a:tc>
                <a:extLst>
                  <a:ext uri="{0D108BD9-81ED-4DB2-BD59-A6C34878D82A}">
                    <a16:rowId xmlns:a16="http://schemas.microsoft.com/office/drawing/2014/main" val="707117093"/>
                  </a:ext>
                </a:extLst>
              </a:tr>
              <a:tr h="266862">
                <a:tc>
                  <a:txBody>
                    <a:bodyPr/>
                    <a:lstStyle/>
                    <a:p>
                      <a:pPr algn="l" fontAlgn="b"/>
                      <a:r>
                        <a:rPr lang="en-US" sz="1200" b="0" i="0" u="none" strike="noStrike" dirty="0">
                          <a:solidFill>
                            <a:srgbClr val="000000"/>
                          </a:solidFill>
                          <a:effectLst/>
                          <a:latin typeface="Calibri" panose="020F0502020204030204" pitchFamily="34" charset="0"/>
                        </a:rPr>
                        <a:t>CAPER Visit_occurrence</a:t>
                      </a:r>
                    </a:p>
                  </a:txBody>
                  <a:tcPr marL="5443" marR="5443" marT="5443" marB="0" anchor="b"/>
                </a:tc>
                <a:tc vMerge="1">
                  <a:txBody>
                    <a:bodyPr/>
                    <a:lstStyle/>
                    <a:p>
                      <a:endParaRPr lang="en-US"/>
                    </a:p>
                  </a:txBody>
                  <a:tcPr/>
                </a:tc>
                <a:extLst>
                  <a:ext uri="{0D108BD9-81ED-4DB2-BD59-A6C34878D82A}">
                    <a16:rowId xmlns:a16="http://schemas.microsoft.com/office/drawing/2014/main" val="1532368845"/>
                  </a:ext>
                </a:extLst>
              </a:tr>
              <a:tr h="266862">
                <a:tc>
                  <a:txBody>
                    <a:bodyPr/>
                    <a:lstStyle/>
                    <a:p>
                      <a:pPr algn="l" fontAlgn="b"/>
                      <a:r>
                        <a:rPr lang="en-US" sz="1200" b="0" i="0" u="none" strike="noStrike" dirty="0">
                          <a:solidFill>
                            <a:srgbClr val="000000"/>
                          </a:solidFill>
                          <a:effectLst/>
                          <a:latin typeface="Calibri" panose="020F0502020204030204" pitchFamily="34" charset="0"/>
                        </a:rPr>
                        <a:t>TEDI Visit_occurrence</a:t>
                      </a:r>
                    </a:p>
                  </a:txBody>
                  <a:tcPr marL="5443" marR="5443" marT="5443" marB="0" anchor="b"/>
                </a:tc>
                <a:tc vMerge="1">
                  <a:txBody>
                    <a:bodyPr/>
                    <a:lstStyle/>
                    <a:p>
                      <a:endParaRPr lang="en-US"/>
                    </a:p>
                  </a:txBody>
                  <a:tcPr/>
                </a:tc>
                <a:extLst>
                  <a:ext uri="{0D108BD9-81ED-4DB2-BD59-A6C34878D82A}">
                    <a16:rowId xmlns:a16="http://schemas.microsoft.com/office/drawing/2014/main" val="787723470"/>
                  </a:ext>
                </a:extLst>
              </a:tr>
              <a:tr h="266862">
                <a:tc>
                  <a:txBody>
                    <a:bodyPr/>
                    <a:lstStyle/>
                    <a:p>
                      <a:pPr algn="l" fontAlgn="b"/>
                      <a:r>
                        <a:rPr lang="en-US" sz="1200" b="0" i="0" u="none" strike="noStrike" dirty="0">
                          <a:solidFill>
                            <a:srgbClr val="000000"/>
                          </a:solidFill>
                          <a:effectLst/>
                          <a:latin typeface="Calibri" panose="020F0502020204030204" pitchFamily="34" charset="0"/>
                        </a:rPr>
                        <a:t>TEDN Visit_occurrence</a:t>
                      </a:r>
                    </a:p>
                  </a:txBody>
                  <a:tcPr marL="5443" marR="5443" marT="5443" marB="0" anchor="b"/>
                </a:tc>
                <a:tc vMerge="1">
                  <a:txBody>
                    <a:bodyPr/>
                    <a:lstStyle/>
                    <a:p>
                      <a:endParaRPr lang="en-US"/>
                    </a:p>
                  </a:txBody>
                  <a:tcPr/>
                </a:tc>
                <a:extLst>
                  <a:ext uri="{0D108BD9-81ED-4DB2-BD59-A6C34878D82A}">
                    <a16:rowId xmlns:a16="http://schemas.microsoft.com/office/drawing/2014/main" val="712339246"/>
                  </a:ext>
                </a:extLst>
              </a:tr>
              <a:tr h="266862">
                <a:tc>
                  <a:txBody>
                    <a:bodyPr/>
                    <a:lstStyle/>
                    <a:p>
                      <a:pPr algn="l" fontAlgn="b"/>
                      <a:r>
                        <a:rPr lang="en-US" sz="1200" b="0" i="0" u="none" strike="noStrike" dirty="0">
                          <a:solidFill>
                            <a:srgbClr val="000000"/>
                          </a:solidFill>
                          <a:effectLst/>
                          <a:latin typeface="Calibri" panose="020F0502020204030204" pitchFamily="34" charset="0"/>
                        </a:rPr>
                        <a:t>SIDR </a:t>
                      </a:r>
                      <a:r>
                        <a:rPr lang="en-US" sz="1200" b="0" i="0" u="none" strike="noStrike" dirty="0" err="1">
                          <a:solidFill>
                            <a:srgbClr val="000000"/>
                          </a:solidFill>
                          <a:effectLst/>
                          <a:latin typeface="Calibri" panose="020F0502020204030204" pitchFamily="34" charset="0"/>
                        </a:rPr>
                        <a:t>Procedure_occurrence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rowSpan="5">
                  <a:txBody>
                    <a:bodyPr/>
                    <a:lstStyle/>
                    <a:p>
                      <a:pPr algn="ctr" fontAlgn="ctr"/>
                      <a:r>
                        <a:rPr lang="en-US" sz="1800" b="0" i="0" u="none" strike="noStrike" dirty="0">
                          <a:solidFill>
                            <a:srgbClr val="000000"/>
                          </a:solidFill>
                          <a:effectLst/>
                          <a:latin typeface="Calibri" panose="020F0502020204030204" pitchFamily="34" charset="0"/>
                        </a:rPr>
                        <a:t>   Procedure_occurrence</a:t>
                      </a:r>
                    </a:p>
                  </a:txBody>
                  <a:tcPr marL="5443" marR="5443" marT="5443" marB="0" anchor="ctr"/>
                </a:tc>
                <a:extLst>
                  <a:ext uri="{0D108BD9-81ED-4DB2-BD59-A6C34878D82A}">
                    <a16:rowId xmlns:a16="http://schemas.microsoft.com/office/drawing/2014/main" val="3074511256"/>
                  </a:ext>
                </a:extLst>
              </a:tr>
              <a:tr h="266862">
                <a:tc>
                  <a:txBody>
                    <a:bodyPr/>
                    <a:lstStyle/>
                    <a:p>
                      <a:pPr algn="l" fontAlgn="b"/>
                      <a:r>
                        <a:rPr lang="en-US" sz="1200" b="0" i="0" u="none" strike="noStrike" dirty="0">
                          <a:solidFill>
                            <a:srgbClr val="000000"/>
                          </a:solidFill>
                          <a:effectLst/>
                          <a:latin typeface="Calibri" panose="020F0502020204030204" pitchFamily="34" charset="0"/>
                        </a:rPr>
                        <a:t>CAPER </a:t>
                      </a:r>
                      <a:r>
                        <a:rPr lang="en-US" sz="1200" b="0" i="0" u="none" strike="noStrike" dirty="0" err="1">
                          <a:solidFill>
                            <a:srgbClr val="000000"/>
                          </a:solidFill>
                          <a:effectLst/>
                          <a:latin typeface="Calibri" panose="020F0502020204030204" pitchFamily="34" charset="0"/>
                        </a:rPr>
                        <a:t>Procedure_occurrence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1843845216"/>
                  </a:ext>
                </a:extLst>
              </a:tr>
              <a:tr h="266862">
                <a:tc>
                  <a:txBody>
                    <a:bodyPr/>
                    <a:lstStyle/>
                    <a:p>
                      <a:pPr algn="l" fontAlgn="b"/>
                      <a:r>
                        <a:rPr lang="en-US" sz="1200" b="0" i="0" u="none" strike="noStrike" dirty="0">
                          <a:solidFill>
                            <a:srgbClr val="000000"/>
                          </a:solidFill>
                          <a:effectLst/>
                          <a:latin typeface="Calibri" panose="020F0502020204030204" pitchFamily="34" charset="0"/>
                        </a:rPr>
                        <a:t>TEDI </a:t>
                      </a:r>
                      <a:r>
                        <a:rPr lang="en-US" sz="1200" b="0" i="0" u="none" strike="noStrike" dirty="0" err="1">
                          <a:solidFill>
                            <a:srgbClr val="000000"/>
                          </a:solidFill>
                          <a:effectLst/>
                          <a:latin typeface="Calibri" panose="020F0502020204030204" pitchFamily="34" charset="0"/>
                        </a:rPr>
                        <a:t>Procedure_occurrence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623799681"/>
                  </a:ext>
                </a:extLst>
              </a:tr>
              <a:tr h="266862">
                <a:tc>
                  <a:txBody>
                    <a:bodyPr/>
                    <a:lstStyle/>
                    <a:p>
                      <a:pPr algn="l" fontAlgn="b"/>
                      <a:r>
                        <a:rPr lang="en-US" sz="1200" b="0" i="0" u="none" strike="noStrike" dirty="0">
                          <a:solidFill>
                            <a:srgbClr val="000000"/>
                          </a:solidFill>
                          <a:effectLst/>
                          <a:latin typeface="Calibri" panose="020F0502020204030204" pitchFamily="34" charset="0"/>
                        </a:rPr>
                        <a:t>TEDN </a:t>
                      </a:r>
                      <a:r>
                        <a:rPr lang="en-US" sz="1200" b="0" i="0" u="none" strike="noStrike" dirty="0" err="1">
                          <a:solidFill>
                            <a:srgbClr val="000000"/>
                          </a:solidFill>
                          <a:effectLst/>
                          <a:latin typeface="Calibri" panose="020F0502020204030204" pitchFamily="34" charset="0"/>
                        </a:rPr>
                        <a:t>Procedure_occurrence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723276541"/>
                  </a:ext>
                </a:extLst>
              </a:tr>
              <a:tr h="266862">
                <a:tc>
                  <a:txBody>
                    <a:bodyPr/>
                    <a:lstStyle/>
                    <a:p>
                      <a:pPr algn="l" fontAlgn="b"/>
                      <a:r>
                        <a:rPr lang="en-US" sz="1200" b="0" i="0" u="none" strike="noStrike" dirty="0">
                          <a:solidFill>
                            <a:srgbClr val="000000"/>
                          </a:solidFill>
                          <a:effectLst/>
                          <a:latin typeface="Calibri" panose="020F0502020204030204" pitchFamily="34" charset="0"/>
                        </a:rPr>
                        <a:t>Ancillary Lab/Rad </a:t>
                      </a:r>
                      <a:r>
                        <a:rPr lang="en-US" sz="1200" b="0" i="0" u="none" strike="noStrike" dirty="0" err="1">
                          <a:solidFill>
                            <a:srgbClr val="000000"/>
                          </a:solidFill>
                          <a:effectLst/>
                          <a:latin typeface="Calibri" panose="020F0502020204030204" pitchFamily="34" charset="0"/>
                        </a:rPr>
                        <a:t>Procedure_occurrence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806007748"/>
                  </a:ext>
                </a:extLst>
              </a:tr>
            </a:tbl>
          </a:graphicData>
        </a:graphic>
      </p:graphicFrame>
      <p:pic>
        <p:nvPicPr>
          <p:cNvPr id="54" name="Picture 53" descr="http://www.irysius.fr/wp-content/themes/siliconapp/images/database.png">
            <a:extLst>
              <a:ext uri="{FF2B5EF4-FFF2-40B4-BE49-F238E27FC236}">
                <a16:creationId xmlns:a16="http://schemas.microsoft.com/office/drawing/2014/main" id="{7FEABD56-F3DC-4653-8EAB-B47139279768}"/>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071" y="1636480"/>
            <a:ext cx="410246" cy="362569"/>
          </a:xfrm>
          <a:prstGeom prst="rect">
            <a:avLst/>
          </a:prstGeom>
          <a:noFill/>
          <a:ln>
            <a:noFill/>
          </a:ln>
        </p:spPr>
      </p:pic>
      <p:pic>
        <p:nvPicPr>
          <p:cNvPr id="55" name="Picture 54" descr="http://www.irysius.fr/wp-content/themes/siliconapp/images/database.png">
            <a:extLst>
              <a:ext uri="{FF2B5EF4-FFF2-40B4-BE49-F238E27FC236}">
                <a16:creationId xmlns:a16="http://schemas.microsoft.com/office/drawing/2014/main" id="{6C6DB93B-992A-484C-A781-7C8D1C268762}"/>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071" y="3121425"/>
            <a:ext cx="410246" cy="362569"/>
          </a:xfrm>
          <a:prstGeom prst="rect">
            <a:avLst/>
          </a:prstGeom>
          <a:noFill/>
          <a:ln>
            <a:noFill/>
          </a:ln>
        </p:spPr>
      </p:pic>
      <p:pic>
        <p:nvPicPr>
          <p:cNvPr id="56" name="Picture 55" descr="http://www.irysius.fr/wp-content/themes/siliconapp/images/database.png">
            <a:extLst>
              <a:ext uri="{FF2B5EF4-FFF2-40B4-BE49-F238E27FC236}">
                <a16:creationId xmlns:a16="http://schemas.microsoft.com/office/drawing/2014/main" id="{0B5B5DB2-DA1E-4635-9A17-1E6D2F8B2BE9}"/>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071" y="5406955"/>
            <a:ext cx="410246" cy="362569"/>
          </a:xfrm>
          <a:prstGeom prst="rect">
            <a:avLst/>
          </a:prstGeom>
          <a:noFill/>
          <a:ln>
            <a:noFill/>
          </a:ln>
        </p:spPr>
      </p:pic>
      <p:graphicFrame>
        <p:nvGraphicFramePr>
          <p:cNvPr id="66" name="Diagram 65">
            <a:extLst>
              <a:ext uri="{FF2B5EF4-FFF2-40B4-BE49-F238E27FC236}">
                <a16:creationId xmlns:a16="http://schemas.microsoft.com/office/drawing/2014/main" id="{6946D710-695C-4F06-A2F3-A7E6B49CAFFF}"/>
              </a:ext>
            </a:extLst>
          </p:cNvPr>
          <p:cNvGraphicFramePr/>
          <p:nvPr>
            <p:extLst>
              <p:ext uri="{D42A27DB-BD31-4B8C-83A1-F6EECF244321}">
                <p14:modId xmlns:p14="http://schemas.microsoft.com/office/powerpoint/2010/main" val="4002385244"/>
              </p:ext>
            </p:extLst>
          </p:nvPr>
        </p:nvGraphicFramePr>
        <p:xfrm>
          <a:off x="5128851" y="3523815"/>
          <a:ext cx="960664" cy="509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7" name="AutoShape 148">
            <a:extLst>
              <a:ext uri="{FF2B5EF4-FFF2-40B4-BE49-F238E27FC236}">
                <a16:creationId xmlns:a16="http://schemas.microsoft.com/office/drawing/2014/main" id="{212A9807-61D4-4F20-872A-B668E1D0AE3C}"/>
              </a:ext>
            </a:extLst>
          </p:cNvPr>
          <p:cNvCxnSpPr>
            <a:cxnSpLocks noChangeShapeType="1"/>
          </p:cNvCxnSpPr>
          <p:nvPr/>
        </p:nvCxnSpPr>
        <p:spPr bwMode="auto">
          <a:xfrm>
            <a:off x="8761379" y="1689493"/>
            <a:ext cx="739649" cy="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69" name="AutoShape 148">
            <a:extLst>
              <a:ext uri="{FF2B5EF4-FFF2-40B4-BE49-F238E27FC236}">
                <a16:creationId xmlns:a16="http://schemas.microsoft.com/office/drawing/2014/main" id="{16C33DB3-0BFA-4ED8-8A0D-93153DF38894}"/>
              </a:ext>
            </a:extLst>
          </p:cNvPr>
          <p:cNvCxnSpPr>
            <a:cxnSpLocks noChangeShapeType="1"/>
          </p:cNvCxnSpPr>
          <p:nvPr/>
        </p:nvCxnSpPr>
        <p:spPr bwMode="auto">
          <a:xfrm>
            <a:off x="8823334" y="1999049"/>
            <a:ext cx="677694" cy="31852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1" name="AutoShape 148">
            <a:extLst>
              <a:ext uri="{FF2B5EF4-FFF2-40B4-BE49-F238E27FC236}">
                <a16:creationId xmlns:a16="http://schemas.microsoft.com/office/drawing/2014/main" id="{7D796351-9A61-4737-8098-15A3F170486D}"/>
              </a:ext>
            </a:extLst>
          </p:cNvPr>
          <p:cNvCxnSpPr>
            <a:cxnSpLocks noChangeShapeType="1"/>
          </p:cNvCxnSpPr>
          <p:nvPr/>
        </p:nvCxnSpPr>
        <p:spPr bwMode="auto">
          <a:xfrm>
            <a:off x="8839200" y="2263299"/>
            <a:ext cx="661828" cy="132879"/>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3" name="AutoShape 148">
            <a:extLst>
              <a:ext uri="{FF2B5EF4-FFF2-40B4-BE49-F238E27FC236}">
                <a16:creationId xmlns:a16="http://schemas.microsoft.com/office/drawing/2014/main" id="{117C7711-742E-45E4-A190-E643F4072307}"/>
              </a:ext>
            </a:extLst>
          </p:cNvPr>
          <p:cNvCxnSpPr>
            <a:cxnSpLocks noChangeShapeType="1"/>
          </p:cNvCxnSpPr>
          <p:nvPr/>
        </p:nvCxnSpPr>
        <p:spPr bwMode="auto">
          <a:xfrm flipV="1">
            <a:off x="8839200" y="2646292"/>
            <a:ext cx="661828" cy="11638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4" name="AutoShape 148">
            <a:extLst>
              <a:ext uri="{FF2B5EF4-FFF2-40B4-BE49-F238E27FC236}">
                <a16:creationId xmlns:a16="http://schemas.microsoft.com/office/drawing/2014/main" id="{A33357B6-73EC-4C45-BD12-AF65EACAE853}"/>
              </a:ext>
            </a:extLst>
          </p:cNvPr>
          <p:cNvCxnSpPr>
            <a:cxnSpLocks noChangeShapeType="1"/>
          </p:cNvCxnSpPr>
          <p:nvPr/>
        </p:nvCxnSpPr>
        <p:spPr bwMode="auto">
          <a:xfrm>
            <a:off x="8823334" y="2503226"/>
            <a:ext cx="677694" cy="26684"/>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5" name="AutoShape 148">
            <a:extLst>
              <a:ext uri="{FF2B5EF4-FFF2-40B4-BE49-F238E27FC236}">
                <a16:creationId xmlns:a16="http://schemas.microsoft.com/office/drawing/2014/main" id="{A3ED1819-A9D9-489C-92CE-A040FFE5FF97}"/>
              </a:ext>
            </a:extLst>
          </p:cNvPr>
          <p:cNvCxnSpPr>
            <a:cxnSpLocks noChangeShapeType="1"/>
          </p:cNvCxnSpPr>
          <p:nvPr/>
        </p:nvCxnSpPr>
        <p:spPr bwMode="auto">
          <a:xfrm flipV="1">
            <a:off x="8839200" y="2762674"/>
            <a:ext cx="661828" cy="28613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2" name="AutoShape 148">
            <a:extLst>
              <a:ext uri="{FF2B5EF4-FFF2-40B4-BE49-F238E27FC236}">
                <a16:creationId xmlns:a16="http://schemas.microsoft.com/office/drawing/2014/main" id="{834B21B5-FC7A-4CC4-883F-E32634B3A621}"/>
              </a:ext>
            </a:extLst>
          </p:cNvPr>
          <p:cNvCxnSpPr>
            <a:cxnSpLocks noChangeShapeType="1"/>
          </p:cNvCxnSpPr>
          <p:nvPr/>
        </p:nvCxnSpPr>
        <p:spPr bwMode="auto">
          <a:xfrm>
            <a:off x="8839200" y="3312689"/>
            <a:ext cx="661828" cy="16897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4" name="AutoShape 148">
            <a:extLst>
              <a:ext uri="{FF2B5EF4-FFF2-40B4-BE49-F238E27FC236}">
                <a16:creationId xmlns:a16="http://schemas.microsoft.com/office/drawing/2014/main" id="{F03CDE52-A61D-4B8E-9668-1F95EE4F7B4D}"/>
              </a:ext>
            </a:extLst>
          </p:cNvPr>
          <p:cNvCxnSpPr>
            <a:cxnSpLocks noChangeShapeType="1"/>
          </p:cNvCxnSpPr>
          <p:nvPr/>
        </p:nvCxnSpPr>
        <p:spPr bwMode="auto">
          <a:xfrm>
            <a:off x="8839200" y="3588797"/>
            <a:ext cx="661828" cy="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6" name="AutoShape 148">
            <a:extLst>
              <a:ext uri="{FF2B5EF4-FFF2-40B4-BE49-F238E27FC236}">
                <a16:creationId xmlns:a16="http://schemas.microsoft.com/office/drawing/2014/main" id="{9C1CC706-3B22-4242-8AFB-3B656A49D78E}"/>
              </a:ext>
            </a:extLst>
          </p:cNvPr>
          <p:cNvCxnSpPr>
            <a:cxnSpLocks noChangeShapeType="1"/>
          </p:cNvCxnSpPr>
          <p:nvPr/>
        </p:nvCxnSpPr>
        <p:spPr bwMode="auto">
          <a:xfrm flipV="1">
            <a:off x="8839200" y="3681079"/>
            <a:ext cx="661828" cy="170365"/>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8" name="AutoShape 148">
            <a:extLst>
              <a:ext uri="{FF2B5EF4-FFF2-40B4-BE49-F238E27FC236}">
                <a16:creationId xmlns:a16="http://schemas.microsoft.com/office/drawing/2014/main" id="{2392B162-109A-4C9D-A610-06693EBCA532}"/>
              </a:ext>
            </a:extLst>
          </p:cNvPr>
          <p:cNvCxnSpPr>
            <a:cxnSpLocks noChangeShapeType="1"/>
          </p:cNvCxnSpPr>
          <p:nvPr/>
        </p:nvCxnSpPr>
        <p:spPr bwMode="auto">
          <a:xfrm flipV="1">
            <a:off x="8839200" y="4135966"/>
            <a:ext cx="661828" cy="1"/>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0" name="AutoShape 148">
            <a:extLst>
              <a:ext uri="{FF2B5EF4-FFF2-40B4-BE49-F238E27FC236}">
                <a16:creationId xmlns:a16="http://schemas.microsoft.com/office/drawing/2014/main" id="{67F33C0D-1BB2-4F65-B1F0-212A89944B5E}"/>
              </a:ext>
            </a:extLst>
          </p:cNvPr>
          <p:cNvCxnSpPr>
            <a:cxnSpLocks noChangeShapeType="1"/>
          </p:cNvCxnSpPr>
          <p:nvPr/>
        </p:nvCxnSpPr>
        <p:spPr bwMode="auto">
          <a:xfrm>
            <a:off x="8839200" y="4420490"/>
            <a:ext cx="603115" cy="177701"/>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2" name="AutoShape 148">
            <a:extLst>
              <a:ext uri="{FF2B5EF4-FFF2-40B4-BE49-F238E27FC236}">
                <a16:creationId xmlns:a16="http://schemas.microsoft.com/office/drawing/2014/main" id="{1D417DCE-C658-478B-B713-18312ED9E5DB}"/>
              </a:ext>
            </a:extLst>
          </p:cNvPr>
          <p:cNvCxnSpPr>
            <a:cxnSpLocks noChangeShapeType="1"/>
          </p:cNvCxnSpPr>
          <p:nvPr/>
        </p:nvCxnSpPr>
        <p:spPr bwMode="auto">
          <a:xfrm>
            <a:off x="8868556" y="4658069"/>
            <a:ext cx="573759" cy="50115"/>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4" name="AutoShape 148">
            <a:extLst>
              <a:ext uri="{FF2B5EF4-FFF2-40B4-BE49-F238E27FC236}">
                <a16:creationId xmlns:a16="http://schemas.microsoft.com/office/drawing/2014/main" id="{FCF828DC-7EB8-4088-A17B-9D0B4E1150FE}"/>
              </a:ext>
            </a:extLst>
          </p:cNvPr>
          <p:cNvCxnSpPr>
            <a:cxnSpLocks noChangeShapeType="1"/>
          </p:cNvCxnSpPr>
          <p:nvPr/>
        </p:nvCxnSpPr>
        <p:spPr bwMode="auto">
          <a:xfrm flipV="1">
            <a:off x="8868555" y="4850694"/>
            <a:ext cx="573760" cy="84935"/>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6" name="AutoShape 148">
            <a:extLst>
              <a:ext uri="{FF2B5EF4-FFF2-40B4-BE49-F238E27FC236}">
                <a16:creationId xmlns:a16="http://schemas.microsoft.com/office/drawing/2014/main" id="{8B13580B-452C-4624-B9F2-975D2054FEA2}"/>
              </a:ext>
            </a:extLst>
          </p:cNvPr>
          <p:cNvCxnSpPr>
            <a:cxnSpLocks noChangeShapeType="1"/>
          </p:cNvCxnSpPr>
          <p:nvPr/>
        </p:nvCxnSpPr>
        <p:spPr bwMode="auto">
          <a:xfrm flipV="1">
            <a:off x="8883234" y="4958921"/>
            <a:ext cx="559081" cy="253655"/>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8" name="AutoShape 148">
            <a:extLst>
              <a:ext uri="{FF2B5EF4-FFF2-40B4-BE49-F238E27FC236}">
                <a16:creationId xmlns:a16="http://schemas.microsoft.com/office/drawing/2014/main" id="{9967E795-4156-44C2-B7F3-5DAC173BFF35}"/>
              </a:ext>
            </a:extLst>
          </p:cNvPr>
          <p:cNvCxnSpPr>
            <a:cxnSpLocks noChangeShapeType="1"/>
          </p:cNvCxnSpPr>
          <p:nvPr/>
        </p:nvCxnSpPr>
        <p:spPr bwMode="auto">
          <a:xfrm>
            <a:off x="8890573" y="5468623"/>
            <a:ext cx="422040" cy="256915"/>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00" name="AutoShape 148">
            <a:extLst>
              <a:ext uri="{FF2B5EF4-FFF2-40B4-BE49-F238E27FC236}">
                <a16:creationId xmlns:a16="http://schemas.microsoft.com/office/drawing/2014/main" id="{0F41E9BB-618C-4B73-A214-4116D65B5B6F}"/>
              </a:ext>
            </a:extLst>
          </p:cNvPr>
          <p:cNvCxnSpPr>
            <a:cxnSpLocks noChangeShapeType="1"/>
          </p:cNvCxnSpPr>
          <p:nvPr/>
        </p:nvCxnSpPr>
        <p:spPr bwMode="auto">
          <a:xfrm>
            <a:off x="8890573" y="5725538"/>
            <a:ext cx="422040" cy="158069"/>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02" name="AutoShape 148">
            <a:extLst>
              <a:ext uri="{FF2B5EF4-FFF2-40B4-BE49-F238E27FC236}">
                <a16:creationId xmlns:a16="http://schemas.microsoft.com/office/drawing/2014/main" id="{943276EC-7F21-4F01-88D7-F1657F729C8B}"/>
              </a:ext>
            </a:extLst>
          </p:cNvPr>
          <p:cNvCxnSpPr>
            <a:cxnSpLocks noChangeShapeType="1"/>
          </p:cNvCxnSpPr>
          <p:nvPr/>
        </p:nvCxnSpPr>
        <p:spPr bwMode="auto">
          <a:xfrm>
            <a:off x="8890573" y="5989788"/>
            <a:ext cx="422040" cy="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04" name="AutoShape 148">
            <a:extLst>
              <a:ext uri="{FF2B5EF4-FFF2-40B4-BE49-F238E27FC236}">
                <a16:creationId xmlns:a16="http://schemas.microsoft.com/office/drawing/2014/main" id="{9A2B4BA4-9B01-47B1-BE8C-908A769ED1BA}"/>
              </a:ext>
            </a:extLst>
          </p:cNvPr>
          <p:cNvCxnSpPr>
            <a:cxnSpLocks noChangeShapeType="1"/>
          </p:cNvCxnSpPr>
          <p:nvPr/>
        </p:nvCxnSpPr>
        <p:spPr bwMode="auto">
          <a:xfrm flipV="1">
            <a:off x="8883234" y="6102482"/>
            <a:ext cx="429379" cy="188865"/>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06" name="AutoShape 148">
            <a:extLst>
              <a:ext uri="{FF2B5EF4-FFF2-40B4-BE49-F238E27FC236}">
                <a16:creationId xmlns:a16="http://schemas.microsoft.com/office/drawing/2014/main" id="{916E8F66-3D26-40B6-8280-C8BF4A035B1E}"/>
              </a:ext>
            </a:extLst>
          </p:cNvPr>
          <p:cNvCxnSpPr>
            <a:cxnSpLocks noChangeShapeType="1"/>
          </p:cNvCxnSpPr>
          <p:nvPr/>
        </p:nvCxnSpPr>
        <p:spPr bwMode="auto">
          <a:xfrm flipV="1">
            <a:off x="8916513" y="6242292"/>
            <a:ext cx="396100" cy="313307"/>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pic>
        <p:nvPicPr>
          <p:cNvPr id="108" name="Picture 107">
            <a:extLst>
              <a:ext uri="{FF2B5EF4-FFF2-40B4-BE49-F238E27FC236}">
                <a16:creationId xmlns:a16="http://schemas.microsoft.com/office/drawing/2014/main" id="{91CD78C0-FC4F-465E-B404-E18FA97F6CA1}"/>
              </a:ext>
            </a:extLst>
          </p:cNvPr>
          <p:cNvPicPr/>
          <p:nvPr/>
        </p:nvPicPr>
        <p:blipFill>
          <a:blip r:embed="rId9"/>
          <a:stretch>
            <a:fillRect/>
          </a:stretch>
        </p:blipFill>
        <p:spPr>
          <a:xfrm>
            <a:off x="5210258" y="2799494"/>
            <a:ext cx="672569" cy="679413"/>
          </a:xfrm>
          <a:prstGeom prst="rect">
            <a:avLst/>
          </a:prstGeom>
        </p:spPr>
      </p:pic>
      <p:sp>
        <p:nvSpPr>
          <p:cNvPr id="53" name="Title 1">
            <a:extLst>
              <a:ext uri="{FF2B5EF4-FFF2-40B4-BE49-F238E27FC236}">
                <a16:creationId xmlns:a16="http://schemas.microsoft.com/office/drawing/2014/main" id="{C690E02F-2FEE-47AD-B820-0124A4CA11DC}"/>
              </a:ext>
            </a:extLst>
          </p:cNvPr>
          <p:cNvSpPr txBox="1">
            <a:spLocks/>
          </p:cNvSpPr>
          <p:nvPr/>
        </p:nvSpPr>
        <p:spPr>
          <a:xfrm>
            <a:off x="212711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DoD Mappings to OMOP tables</a:t>
            </a:r>
          </a:p>
        </p:txBody>
      </p:sp>
    </p:spTree>
    <p:extLst>
      <p:ext uri="{BB962C8B-B14F-4D97-AF65-F5344CB8AC3E}">
        <p14:creationId xmlns:p14="http://schemas.microsoft.com/office/powerpoint/2010/main" val="236503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00083270-CAF0-422C-B11A-80EA2708E4BB}"/>
              </a:ext>
            </a:extLst>
          </p:cNvPr>
          <p:cNvPicPr>
            <a:picLocks noChangeAspect="1"/>
          </p:cNvPicPr>
          <p:nvPr/>
        </p:nvPicPr>
        <p:blipFill>
          <a:blip r:embed="rId2"/>
          <a:stretch>
            <a:fillRect/>
          </a:stretch>
        </p:blipFill>
        <p:spPr>
          <a:xfrm>
            <a:off x="0" y="1"/>
            <a:ext cx="1335932" cy="1249058"/>
          </a:xfrm>
          <a:prstGeom prst="rect">
            <a:avLst/>
          </a:prstGeom>
        </p:spPr>
      </p:pic>
      <p:graphicFrame>
        <p:nvGraphicFramePr>
          <p:cNvPr id="3" name="Table 2">
            <a:extLst>
              <a:ext uri="{FF2B5EF4-FFF2-40B4-BE49-F238E27FC236}">
                <a16:creationId xmlns:a16="http://schemas.microsoft.com/office/drawing/2014/main" id="{2ABE3AF8-A933-419B-8338-B7426629D595}"/>
              </a:ext>
            </a:extLst>
          </p:cNvPr>
          <p:cNvGraphicFramePr>
            <a:graphicFrameLocks noGrp="1"/>
          </p:cNvGraphicFramePr>
          <p:nvPr/>
        </p:nvGraphicFramePr>
        <p:xfrm>
          <a:off x="378297" y="1083011"/>
          <a:ext cx="4621720" cy="5654699"/>
        </p:xfrm>
        <a:graphic>
          <a:graphicData uri="http://schemas.openxmlformats.org/drawingml/2006/table">
            <a:tbl>
              <a:tblPr firstRow="1" bandRow="1">
                <a:tableStyleId>{5C22544A-7EE6-4342-B048-85BDC9FD1C3A}</a:tableStyleId>
              </a:tblPr>
              <a:tblGrid>
                <a:gridCol w="2310860">
                  <a:extLst>
                    <a:ext uri="{9D8B030D-6E8A-4147-A177-3AD203B41FA5}">
                      <a16:colId xmlns:a16="http://schemas.microsoft.com/office/drawing/2014/main" val="2978678274"/>
                    </a:ext>
                  </a:extLst>
                </a:gridCol>
                <a:gridCol w="2310860">
                  <a:extLst>
                    <a:ext uri="{9D8B030D-6E8A-4147-A177-3AD203B41FA5}">
                      <a16:colId xmlns:a16="http://schemas.microsoft.com/office/drawing/2014/main" val="2131684202"/>
                    </a:ext>
                  </a:extLst>
                </a:gridCol>
              </a:tblGrid>
              <a:tr h="249792">
                <a:tc>
                  <a:txBody>
                    <a:bodyPr/>
                    <a:lstStyle/>
                    <a:p>
                      <a:pPr algn="l" fontAlgn="b"/>
                      <a:r>
                        <a:rPr lang="en-US" sz="1800" b="0" i="0" u="none" strike="noStrike" dirty="0">
                          <a:solidFill>
                            <a:srgbClr val="FFFFFF"/>
                          </a:solidFill>
                          <a:effectLst/>
                          <a:latin typeface="Calibri" panose="020F0502020204030204" pitchFamily="34" charset="0"/>
                        </a:rPr>
                        <a:t>DoD Source table</a:t>
                      </a:r>
                    </a:p>
                  </a:txBody>
                  <a:tcPr marL="5443" marR="5443" marT="5443" marB="0" anchor="ctr"/>
                </a:tc>
                <a:tc>
                  <a:txBody>
                    <a:bodyPr/>
                    <a:lstStyle/>
                    <a:p>
                      <a:pPr algn="l" fontAlgn="b"/>
                      <a:r>
                        <a:rPr lang="en-US" sz="1800" b="0" i="0" u="none" strike="noStrike" dirty="0">
                          <a:solidFill>
                            <a:srgbClr val="FFFFFF"/>
                          </a:solidFill>
                          <a:effectLst/>
                          <a:latin typeface="Calibri" panose="020F0502020204030204" pitchFamily="34" charset="0"/>
                        </a:rPr>
                        <a:t>Source Transform / Split</a:t>
                      </a:r>
                    </a:p>
                  </a:txBody>
                  <a:tcPr marL="5443" marR="5443" marT="5443" marB="0" anchor="ctr"/>
                </a:tc>
                <a:extLst>
                  <a:ext uri="{0D108BD9-81ED-4DB2-BD59-A6C34878D82A}">
                    <a16:rowId xmlns:a16="http://schemas.microsoft.com/office/drawing/2014/main" val="1051929850"/>
                  </a:ext>
                </a:extLst>
              </a:tr>
              <a:tr h="238273">
                <a:tc rowSpan="8">
                  <a:txBody>
                    <a:bodyPr/>
                    <a:lstStyle/>
                    <a:p>
                      <a:pPr algn="l" fontAlgn="ctr"/>
                      <a:r>
                        <a:rPr lang="en-US" sz="1800" b="0" i="0" u="none" strike="noStrike" dirty="0">
                          <a:solidFill>
                            <a:srgbClr val="000000"/>
                          </a:solidFill>
                          <a:effectLst/>
                          <a:latin typeface="Calibri" panose="020F0502020204030204" pitchFamily="34" charset="0"/>
                        </a:rPr>
                        <a:t> TEDI</a:t>
                      </a:r>
                    </a:p>
                    <a:p>
                      <a:pPr algn="l" fontAlgn="ctr"/>
                      <a:r>
                        <a:rPr lang="en-US" sz="1200" b="0" i="0" u="none" strike="noStrike" dirty="0">
                          <a:solidFill>
                            <a:srgbClr val="000000"/>
                          </a:solidFill>
                          <a:effectLst/>
                          <a:latin typeface="Calibri" panose="020F0502020204030204" pitchFamily="34" charset="0"/>
                        </a:rPr>
                        <a:t> (PC Inpatient)</a:t>
                      </a:r>
                      <a:endParaRPr lang="en-US" sz="11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l" fontAlgn="b"/>
                      <a:r>
                        <a:rPr lang="en-US" sz="1200" b="0" i="0" u="none" strike="noStrike" dirty="0">
                          <a:solidFill>
                            <a:srgbClr val="000000"/>
                          </a:solidFill>
                          <a:effectLst/>
                          <a:latin typeface="Calibri" panose="020F0502020204030204" pitchFamily="34" charset="0"/>
                        </a:rPr>
                        <a:t>TEDI </a:t>
                      </a:r>
                      <a:r>
                        <a:rPr lang="en-US" sz="1200" b="0" i="0" u="none" strike="noStrike" dirty="0" err="1">
                          <a:solidFill>
                            <a:srgbClr val="000000"/>
                          </a:solidFill>
                          <a:effectLst/>
                          <a:latin typeface="Calibri" panose="020F0502020204030204" pitchFamily="34" charset="0"/>
                        </a:rPr>
                        <a:t>Care_Site</a:t>
                      </a:r>
                      <a:endParaRPr lang="en-US" sz="12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534340452"/>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TEDI Visit_occurrence</a:t>
                      </a:r>
                    </a:p>
                  </a:txBody>
                  <a:tcPr marL="5443" marR="5443" marT="5443" marB="0" anchor="b"/>
                </a:tc>
                <a:extLst>
                  <a:ext uri="{0D108BD9-81ED-4DB2-BD59-A6C34878D82A}">
                    <a16:rowId xmlns:a16="http://schemas.microsoft.com/office/drawing/2014/main" val="2628908790"/>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TEDI Procedure_occurrence</a:t>
                      </a:r>
                    </a:p>
                  </a:txBody>
                  <a:tcPr marL="5443" marR="5443" marT="5443" marB="0" anchor="b"/>
                </a:tc>
                <a:extLst>
                  <a:ext uri="{0D108BD9-81ED-4DB2-BD59-A6C34878D82A}">
                    <a16:rowId xmlns:a16="http://schemas.microsoft.com/office/drawing/2014/main" val="790446623"/>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TEDI Drug_exposure</a:t>
                      </a:r>
                    </a:p>
                  </a:txBody>
                  <a:tcPr marL="5443" marR="5443" marT="5443" marB="0" anchor="b"/>
                </a:tc>
                <a:extLst>
                  <a:ext uri="{0D108BD9-81ED-4DB2-BD59-A6C34878D82A}">
                    <a16:rowId xmlns:a16="http://schemas.microsoft.com/office/drawing/2014/main" val="2714179802"/>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TEDI </a:t>
                      </a:r>
                      <a:r>
                        <a:rPr lang="en-US" sz="1200" b="0" i="0" u="none" strike="noStrike" dirty="0" err="1">
                          <a:solidFill>
                            <a:srgbClr val="000000"/>
                          </a:solidFill>
                          <a:effectLst/>
                          <a:latin typeface="Calibri" panose="020F0502020204030204" pitchFamily="34" charset="0"/>
                        </a:rPr>
                        <a:t>Device_exposure</a:t>
                      </a:r>
                      <a:endParaRPr lang="en-US" sz="12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24412929"/>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TEDI </a:t>
                      </a:r>
                      <a:r>
                        <a:rPr lang="en-US" sz="1200" b="0" i="0" u="none" strike="noStrike" dirty="0" err="1">
                          <a:solidFill>
                            <a:srgbClr val="000000"/>
                          </a:solidFill>
                          <a:effectLst/>
                          <a:latin typeface="Calibri" panose="020F0502020204030204" pitchFamily="34" charset="0"/>
                        </a:rPr>
                        <a:t>Condition_occurrence</a:t>
                      </a:r>
                      <a:endParaRPr lang="en-US" sz="12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3487572977"/>
                  </a:ext>
                </a:extLst>
              </a:tr>
              <a:tr h="238273">
                <a:tc v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TEDI Measurement</a:t>
                      </a:r>
                    </a:p>
                  </a:txBody>
                  <a:tcPr marL="5443" marR="5443" marT="5443" marB="0" anchor="b"/>
                </a:tc>
                <a:extLst>
                  <a:ext uri="{0D108BD9-81ED-4DB2-BD59-A6C34878D82A}">
                    <a16:rowId xmlns:a16="http://schemas.microsoft.com/office/drawing/2014/main" val="1673203790"/>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TEDI Observation</a:t>
                      </a:r>
                    </a:p>
                  </a:txBody>
                  <a:tcPr marL="5443" marR="5443" marT="5443" marB="0" anchor="b"/>
                </a:tc>
                <a:extLst>
                  <a:ext uri="{0D108BD9-81ED-4DB2-BD59-A6C34878D82A}">
                    <a16:rowId xmlns:a16="http://schemas.microsoft.com/office/drawing/2014/main" val="3129789809"/>
                  </a:ext>
                </a:extLst>
              </a:tr>
              <a:tr h="238273">
                <a:tc rowSpan="9">
                  <a:txBody>
                    <a:bodyPr/>
                    <a:lstStyle/>
                    <a:p>
                      <a:pPr algn="l" fontAlgn="ctr"/>
                      <a:r>
                        <a:rPr lang="en-US" sz="1800" b="0" i="0" u="none" strike="noStrike" dirty="0">
                          <a:solidFill>
                            <a:srgbClr val="000000"/>
                          </a:solidFill>
                          <a:effectLst/>
                          <a:latin typeface="Calibri" panose="020F0502020204030204" pitchFamily="34" charset="0"/>
                        </a:rPr>
                        <a:t> TEDN</a:t>
                      </a:r>
                    </a:p>
                    <a:p>
                      <a:pPr algn="l" fontAlgn="ctr"/>
                      <a:r>
                        <a:rPr lang="en-US" sz="1200" b="0" i="0" u="none" strike="noStrike" dirty="0">
                          <a:solidFill>
                            <a:srgbClr val="000000"/>
                          </a:solidFill>
                          <a:effectLst/>
                          <a:latin typeface="Calibri" panose="020F0502020204030204" pitchFamily="34" charset="0"/>
                        </a:rPr>
                        <a:t> (PC Professional)</a:t>
                      </a:r>
                      <a:endParaRPr lang="en-US" sz="11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l" fontAlgn="b"/>
                      <a:r>
                        <a:rPr lang="en-US" sz="1200" b="0" i="0" u="none" strike="noStrike">
                          <a:solidFill>
                            <a:srgbClr val="000000"/>
                          </a:solidFill>
                          <a:effectLst/>
                          <a:latin typeface="Calibri" panose="020F0502020204030204" pitchFamily="34" charset="0"/>
                        </a:rPr>
                        <a:t>TEDN Provider</a:t>
                      </a:r>
                    </a:p>
                  </a:txBody>
                  <a:tcPr marL="5443" marR="5443" marT="5443" marB="0" anchor="b"/>
                </a:tc>
                <a:extLst>
                  <a:ext uri="{0D108BD9-81ED-4DB2-BD59-A6C34878D82A}">
                    <a16:rowId xmlns:a16="http://schemas.microsoft.com/office/drawing/2014/main" val="606448513"/>
                  </a:ext>
                </a:extLst>
              </a:tr>
              <a:tr h="238273">
                <a:tc v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TEDN Care_site</a:t>
                      </a:r>
                    </a:p>
                  </a:txBody>
                  <a:tcPr marL="5443" marR="5443" marT="5443" marB="0" anchor="b"/>
                </a:tc>
                <a:extLst>
                  <a:ext uri="{0D108BD9-81ED-4DB2-BD59-A6C34878D82A}">
                    <a16:rowId xmlns:a16="http://schemas.microsoft.com/office/drawing/2014/main" val="1028202832"/>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TEDN Visit_occurrence</a:t>
                      </a:r>
                    </a:p>
                  </a:txBody>
                  <a:tcPr marL="5443" marR="5443" marT="5443" marB="0" anchor="b"/>
                </a:tc>
                <a:extLst>
                  <a:ext uri="{0D108BD9-81ED-4DB2-BD59-A6C34878D82A}">
                    <a16:rowId xmlns:a16="http://schemas.microsoft.com/office/drawing/2014/main" val="373390899"/>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TEDN Procedure_occurrence</a:t>
                      </a:r>
                    </a:p>
                  </a:txBody>
                  <a:tcPr marL="5443" marR="5443" marT="5443" marB="0" anchor="b"/>
                </a:tc>
                <a:extLst>
                  <a:ext uri="{0D108BD9-81ED-4DB2-BD59-A6C34878D82A}">
                    <a16:rowId xmlns:a16="http://schemas.microsoft.com/office/drawing/2014/main" val="4100757520"/>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TEDN Drug_exposure</a:t>
                      </a:r>
                    </a:p>
                  </a:txBody>
                  <a:tcPr marL="5443" marR="5443" marT="5443" marB="0" anchor="b"/>
                </a:tc>
                <a:extLst>
                  <a:ext uri="{0D108BD9-81ED-4DB2-BD59-A6C34878D82A}">
                    <a16:rowId xmlns:a16="http://schemas.microsoft.com/office/drawing/2014/main" val="824134652"/>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TEDN </a:t>
                      </a:r>
                      <a:r>
                        <a:rPr lang="en-US" sz="1200" b="0" i="0" u="none" strike="noStrike" dirty="0" err="1">
                          <a:solidFill>
                            <a:srgbClr val="000000"/>
                          </a:solidFill>
                          <a:effectLst/>
                          <a:latin typeface="Calibri" panose="020F0502020204030204" pitchFamily="34" charset="0"/>
                        </a:rPr>
                        <a:t>Device_exposure</a:t>
                      </a:r>
                      <a:endParaRPr lang="en-US" sz="12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2865867049"/>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TEDN </a:t>
                      </a:r>
                      <a:r>
                        <a:rPr lang="en-US" sz="1200" b="0" i="0" u="none" strike="noStrike" dirty="0" err="1">
                          <a:solidFill>
                            <a:srgbClr val="000000"/>
                          </a:solidFill>
                          <a:effectLst/>
                          <a:latin typeface="Calibri" panose="020F0502020204030204" pitchFamily="34" charset="0"/>
                        </a:rPr>
                        <a:t>Condition_occurrence</a:t>
                      </a:r>
                      <a:endParaRPr lang="en-US" sz="1200" b="0" i="0" u="none" strike="noStrike" dirty="0">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32904291"/>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TEDN Measurement</a:t>
                      </a:r>
                    </a:p>
                  </a:txBody>
                  <a:tcPr marL="5443" marR="5443" marT="5443" marB="0" anchor="b"/>
                </a:tc>
                <a:extLst>
                  <a:ext uri="{0D108BD9-81ED-4DB2-BD59-A6C34878D82A}">
                    <a16:rowId xmlns:a16="http://schemas.microsoft.com/office/drawing/2014/main" val="4271281365"/>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TEDN Observation</a:t>
                      </a:r>
                    </a:p>
                  </a:txBody>
                  <a:tcPr marL="5443" marR="5443" marT="5443" marB="0" anchor="b"/>
                </a:tc>
                <a:extLst>
                  <a:ext uri="{0D108BD9-81ED-4DB2-BD59-A6C34878D82A}">
                    <a16:rowId xmlns:a16="http://schemas.microsoft.com/office/drawing/2014/main" val="3328515888"/>
                  </a:ext>
                </a:extLst>
              </a:tr>
              <a:tr h="238273">
                <a:tc rowSpan="3">
                  <a:txBody>
                    <a:bodyPr/>
                    <a:lstStyle/>
                    <a:p>
                      <a:pPr algn="l" fontAlgn="ctr"/>
                      <a:r>
                        <a:rPr lang="en-US" sz="1800" b="0" i="0" u="none" strike="noStrike" dirty="0">
                          <a:solidFill>
                            <a:srgbClr val="000000"/>
                          </a:solidFill>
                          <a:effectLst/>
                          <a:latin typeface="Calibri" panose="020F0502020204030204" pitchFamily="34" charset="0"/>
                        </a:rPr>
                        <a:t> PDTS</a:t>
                      </a:r>
                    </a:p>
                    <a:p>
                      <a:pPr algn="l" fontAlgn="ctr"/>
                      <a:r>
                        <a:rPr lang="en-US" sz="1200" b="0" i="0" u="none" strike="noStrike" dirty="0">
                          <a:solidFill>
                            <a:srgbClr val="000000"/>
                          </a:solidFill>
                          <a:effectLst/>
                          <a:latin typeface="Calibri" panose="020F0502020204030204" pitchFamily="34" charset="0"/>
                        </a:rPr>
                        <a:t> (Scripts)</a:t>
                      </a:r>
                      <a:endParaRPr lang="en-US" sz="11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l" fontAlgn="b"/>
                      <a:r>
                        <a:rPr lang="en-US" sz="1200" b="0" i="0" u="none" strike="noStrike" dirty="0">
                          <a:solidFill>
                            <a:srgbClr val="000000"/>
                          </a:solidFill>
                          <a:effectLst/>
                          <a:latin typeface="Calibri" panose="020F0502020204030204" pitchFamily="34" charset="0"/>
                        </a:rPr>
                        <a:t>PDTS Provider</a:t>
                      </a:r>
                    </a:p>
                  </a:txBody>
                  <a:tcPr marL="5443" marR="5443" marT="5443" marB="0" anchor="b"/>
                </a:tc>
                <a:extLst>
                  <a:ext uri="{0D108BD9-81ED-4DB2-BD59-A6C34878D82A}">
                    <a16:rowId xmlns:a16="http://schemas.microsoft.com/office/drawing/2014/main" val="774854966"/>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PDTS Care_site</a:t>
                      </a:r>
                    </a:p>
                  </a:txBody>
                  <a:tcPr marL="5443" marR="5443" marT="5443" marB="0" anchor="b"/>
                </a:tc>
                <a:extLst>
                  <a:ext uri="{0D108BD9-81ED-4DB2-BD59-A6C34878D82A}">
                    <a16:rowId xmlns:a16="http://schemas.microsoft.com/office/drawing/2014/main" val="3246665184"/>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PDTS Drug_exposure</a:t>
                      </a:r>
                    </a:p>
                  </a:txBody>
                  <a:tcPr marL="5443" marR="5443" marT="5443" marB="0" anchor="b"/>
                </a:tc>
                <a:extLst>
                  <a:ext uri="{0D108BD9-81ED-4DB2-BD59-A6C34878D82A}">
                    <a16:rowId xmlns:a16="http://schemas.microsoft.com/office/drawing/2014/main" val="2633540609"/>
                  </a:ext>
                </a:extLst>
              </a:tr>
              <a:tr h="304221">
                <a:tc rowSpan="2">
                  <a:txBody>
                    <a:bodyPr/>
                    <a:lstStyle/>
                    <a:p>
                      <a:pPr algn="l" fontAlgn="ctr"/>
                      <a:r>
                        <a:rPr lang="en-US" sz="1600" b="0" i="0" u="none" strike="noStrike" dirty="0">
                          <a:solidFill>
                            <a:srgbClr val="000000"/>
                          </a:solidFill>
                          <a:effectLst/>
                          <a:latin typeface="Calibri" panose="020F0502020204030204" pitchFamily="34" charset="0"/>
                        </a:rPr>
                        <a:t> Ancillary Lab/Rad</a:t>
                      </a:r>
                    </a:p>
                  </a:txBody>
                  <a:tcPr marL="5443" marR="5443" marT="5443" marB="0" anchor="ctr"/>
                </a:tc>
                <a:tc>
                  <a:txBody>
                    <a:bodyPr/>
                    <a:lstStyle/>
                    <a:p>
                      <a:pPr algn="l" fontAlgn="b"/>
                      <a:r>
                        <a:rPr lang="en-US" sz="1200" b="0" i="0" u="none" strike="noStrike" dirty="0">
                          <a:solidFill>
                            <a:srgbClr val="000000"/>
                          </a:solidFill>
                          <a:effectLst/>
                          <a:latin typeface="Calibri" panose="020F0502020204030204" pitchFamily="34" charset="0"/>
                        </a:rPr>
                        <a:t>Ancillary Lab/Rad Procedure_occurrence</a:t>
                      </a:r>
                    </a:p>
                  </a:txBody>
                  <a:tcPr marL="5443" marR="5443" marT="5443" marB="0" anchor="b"/>
                </a:tc>
                <a:extLst>
                  <a:ext uri="{0D108BD9-81ED-4DB2-BD59-A6C34878D82A}">
                    <a16:rowId xmlns:a16="http://schemas.microsoft.com/office/drawing/2014/main" val="203297300"/>
                  </a:ext>
                </a:extLst>
              </a:tr>
              <a:tr h="238273">
                <a:tc v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Ancillary Lab/Rad Observation</a:t>
                      </a:r>
                    </a:p>
                  </a:txBody>
                  <a:tcPr marL="5443" marR="5443" marT="5443" marB="0" anchor="b"/>
                </a:tc>
                <a:extLst>
                  <a:ext uri="{0D108BD9-81ED-4DB2-BD59-A6C34878D82A}">
                    <a16:rowId xmlns:a16="http://schemas.microsoft.com/office/drawing/2014/main" val="1583180112"/>
                  </a:ext>
                </a:extLst>
              </a:tr>
            </a:tbl>
          </a:graphicData>
        </a:graphic>
      </p:graphicFrame>
      <p:cxnSp>
        <p:nvCxnSpPr>
          <p:cNvPr id="4" name="AutoShape 148">
            <a:extLst>
              <a:ext uri="{FF2B5EF4-FFF2-40B4-BE49-F238E27FC236}">
                <a16:creationId xmlns:a16="http://schemas.microsoft.com/office/drawing/2014/main" id="{45A8AF94-20DE-49CB-810F-352AC2BBBD88}"/>
              </a:ext>
            </a:extLst>
          </p:cNvPr>
          <p:cNvCxnSpPr>
            <a:cxnSpLocks noChangeShapeType="1"/>
          </p:cNvCxnSpPr>
          <p:nvPr/>
        </p:nvCxnSpPr>
        <p:spPr bwMode="auto">
          <a:xfrm flipV="1">
            <a:off x="2095498" y="5643549"/>
            <a:ext cx="524485" cy="148906"/>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 name="AutoShape 148">
            <a:extLst>
              <a:ext uri="{FF2B5EF4-FFF2-40B4-BE49-F238E27FC236}">
                <a16:creationId xmlns:a16="http://schemas.microsoft.com/office/drawing/2014/main" id="{738518ED-D9EE-4C42-9FE5-39510F31C724}"/>
              </a:ext>
            </a:extLst>
          </p:cNvPr>
          <p:cNvCxnSpPr>
            <a:cxnSpLocks noChangeShapeType="1"/>
          </p:cNvCxnSpPr>
          <p:nvPr/>
        </p:nvCxnSpPr>
        <p:spPr bwMode="auto">
          <a:xfrm>
            <a:off x="2095498" y="5792455"/>
            <a:ext cx="498544" cy="10482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nvGrpSpPr>
          <p:cNvPr id="44" name="Group 43">
            <a:extLst>
              <a:ext uri="{FF2B5EF4-FFF2-40B4-BE49-F238E27FC236}">
                <a16:creationId xmlns:a16="http://schemas.microsoft.com/office/drawing/2014/main" id="{53D1238A-43BD-447D-9A35-AEA7E8C75CC3}"/>
              </a:ext>
            </a:extLst>
          </p:cNvPr>
          <p:cNvGrpSpPr/>
          <p:nvPr/>
        </p:nvGrpSpPr>
        <p:grpSpPr>
          <a:xfrm>
            <a:off x="2095498" y="3510886"/>
            <a:ext cx="371272" cy="1543454"/>
            <a:chOff x="2052537" y="2347610"/>
            <a:chExt cx="371272" cy="1543454"/>
          </a:xfrm>
        </p:grpSpPr>
        <p:cxnSp>
          <p:nvCxnSpPr>
            <p:cNvPr id="15" name="AutoShape 148">
              <a:extLst>
                <a:ext uri="{FF2B5EF4-FFF2-40B4-BE49-F238E27FC236}">
                  <a16:creationId xmlns:a16="http://schemas.microsoft.com/office/drawing/2014/main" id="{BAC34628-34E9-4DF9-A1E7-502A24C80007}"/>
                </a:ext>
              </a:extLst>
            </p:cNvPr>
            <p:cNvCxnSpPr>
              <a:cxnSpLocks noChangeShapeType="1"/>
            </p:cNvCxnSpPr>
            <p:nvPr/>
          </p:nvCxnSpPr>
          <p:spPr bwMode="auto">
            <a:xfrm>
              <a:off x="2052537" y="3161497"/>
              <a:ext cx="371272" cy="31613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nvGrpSpPr>
            <p:cNvPr id="38" name="Group 37">
              <a:extLst>
                <a:ext uri="{FF2B5EF4-FFF2-40B4-BE49-F238E27FC236}">
                  <a16:creationId xmlns:a16="http://schemas.microsoft.com/office/drawing/2014/main" id="{717E18B7-5CBF-44F4-97F0-EA54861F9067}"/>
                </a:ext>
              </a:extLst>
            </p:cNvPr>
            <p:cNvGrpSpPr/>
            <p:nvPr/>
          </p:nvGrpSpPr>
          <p:grpSpPr>
            <a:xfrm>
              <a:off x="2052537" y="2347610"/>
              <a:ext cx="371272" cy="1543454"/>
              <a:chOff x="2052537" y="2347610"/>
              <a:chExt cx="371272" cy="1543454"/>
            </a:xfrm>
          </p:grpSpPr>
          <p:cxnSp>
            <p:nvCxnSpPr>
              <p:cNvPr id="11" name="AutoShape 148">
                <a:extLst>
                  <a:ext uri="{FF2B5EF4-FFF2-40B4-BE49-F238E27FC236}">
                    <a16:creationId xmlns:a16="http://schemas.microsoft.com/office/drawing/2014/main" id="{3C662687-F676-4875-8C43-4C0747EF71C7}"/>
                  </a:ext>
                </a:extLst>
              </p:cNvPr>
              <p:cNvCxnSpPr>
                <a:cxnSpLocks noChangeShapeType="1"/>
              </p:cNvCxnSpPr>
              <p:nvPr/>
            </p:nvCxnSpPr>
            <p:spPr bwMode="auto">
              <a:xfrm flipV="1">
                <a:off x="2052537" y="2347610"/>
                <a:ext cx="333982" cy="79928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3" name="AutoShape 148">
                <a:extLst>
                  <a:ext uri="{FF2B5EF4-FFF2-40B4-BE49-F238E27FC236}">
                    <a16:creationId xmlns:a16="http://schemas.microsoft.com/office/drawing/2014/main" id="{3B88D01E-CCAC-4C10-B0D6-FBAB9B6007AB}"/>
                  </a:ext>
                </a:extLst>
              </p:cNvPr>
              <p:cNvCxnSpPr>
                <a:cxnSpLocks noChangeShapeType="1"/>
              </p:cNvCxnSpPr>
              <p:nvPr/>
            </p:nvCxnSpPr>
            <p:spPr bwMode="auto">
              <a:xfrm flipV="1">
                <a:off x="2052537" y="2868849"/>
                <a:ext cx="333982" cy="29020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4" name="AutoShape 148">
                <a:extLst>
                  <a:ext uri="{FF2B5EF4-FFF2-40B4-BE49-F238E27FC236}">
                    <a16:creationId xmlns:a16="http://schemas.microsoft.com/office/drawing/2014/main" id="{423B152F-1867-46C3-A0A7-2274C41A59E2}"/>
                  </a:ext>
                </a:extLst>
              </p:cNvPr>
              <p:cNvCxnSpPr>
                <a:cxnSpLocks noChangeShapeType="1"/>
              </p:cNvCxnSpPr>
              <p:nvPr/>
            </p:nvCxnSpPr>
            <p:spPr bwMode="auto">
              <a:xfrm flipV="1">
                <a:off x="2053346" y="3159057"/>
                <a:ext cx="370463" cy="15409"/>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27" name="AutoShape 148">
                <a:extLst>
                  <a:ext uri="{FF2B5EF4-FFF2-40B4-BE49-F238E27FC236}">
                    <a16:creationId xmlns:a16="http://schemas.microsoft.com/office/drawing/2014/main" id="{3ED96E3A-85B1-48EB-96CD-3BD3D3982BC5}"/>
                  </a:ext>
                </a:extLst>
              </p:cNvPr>
              <p:cNvCxnSpPr>
                <a:cxnSpLocks noChangeShapeType="1"/>
              </p:cNvCxnSpPr>
              <p:nvPr/>
            </p:nvCxnSpPr>
            <p:spPr bwMode="auto">
              <a:xfrm>
                <a:off x="2052537" y="3146892"/>
                <a:ext cx="333982" cy="74417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grpSp>
      <p:grpSp>
        <p:nvGrpSpPr>
          <p:cNvPr id="45" name="Group 44">
            <a:extLst>
              <a:ext uri="{FF2B5EF4-FFF2-40B4-BE49-F238E27FC236}">
                <a16:creationId xmlns:a16="http://schemas.microsoft.com/office/drawing/2014/main" id="{DC1391B3-3C0E-4009-B83E-545AC08A39F5}"/>
              </a:ext>
            </a:extLst>
          </p:cNvPr>
          <p:cNvGrpSpPr/>
          <p:nvPr/>
        </p:nvGrpSpPr>
        <p:grpSpPr>
          <a:xfrm>
            <a:off x="2051436" y="1485903"/>
            <a:ext cx="371272" cy="1543454"/>
            <a:chOff x="2052537" y="2347610"/>
            <a:chExt cx="371272" cy="1543454"/>
          </a:xfrm>
        </p:grpSpPr>
        <p:cxnSp>
          <p:nvCxnSpPr>
            <p:cNvPr id="46" name="AutoShape 148">
              <a:extLst>
                <a:ext uri="{FF2B5EF4-FFF2-40B4-BE49-F238E27FC236}">
                  <a16:creationId xmlns:a16="http://schemas.microsoft.com/office/drawing/2014/main" id="{39590345-B03B-4A3E-8132-3ED7AFED456F}"/>
                </a:ext>
              </a:extLst>
            </p:cNvPr>
            <p:cNvCxnSpPr>
              <a:cxnSpLocks noChangeShapeType="1"/>
            </p:cNvCxnSpPr>
            <p:nvPr/>
          </p:nvCxnSpPr>
          <p:spPr bwMode="auto">
            <a:xfrm>
              <a:off x="2052537" y="3161497"/>
              <a:ext cx="371272" cy="31613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nvGrpSpPr>
            <p:cNvPr id="47" name="Group 46">
              <a:extLst>
                <a:ext uri="{FF2B5EF4-FFF2-40B4-BE49-F238E27FC236}">
                  <a16:creationId xmlns:a16="http://schemas.microsoft.com/office/drawing/2014/main" id="{C2EF572D-3C7A-4866-8B13-BD496BEB52B1}"/>
                </a:ext>
              </a:extLst>
            </p:cNvPr>
            <p:cNvGrpSpPr/>
            <p:nvPr/>
          </p:nvGrpSpPr>
          <p:grpSpPr>
            <a:xfrm>
              <a:off x="2052537" y="2347610"/>
              <a:ext cx="371272" cy="1543454"/>
              <a:chOff x="2052537" y="2347610"/>
              <a:chExt cx="371272" cy="1543454"/>
            </a:xfrm>
          </p:grpSpPr>
          <p:cxnSp>
            <p:nvCxnSpPr>
              <p:cNvPr id="48" name="AutoShape 148">
                <a:extLst>
                  <a:ext uri="{FF2B5EF4-FFF2-40B4-BE49-F238E27FC236}">
                    <a16:creationId xmlns:a16="http://schemas.microsoft.com/office/drawing/2014/main" id="{D6F2B1B1-0AC9-4047-B5B5-0643FFEA0766}"/>
                  </a:ext>
                </a:extLst>
              </p:cNvPr>
              <p:cNvCxnSpPr>
                <a:cxnSpLocks noChangeShapeType="1"/>
              </p:cNvCxnSpPr>
              <p:nvPr/>
            </p:nvCxnSpPr>
            <p:spPr bwMode="auto">
              <a:xfrm flipV="1">
                <a:off x="2052537" y="2347610"/>
                <a:ext cx="333982" cy="79928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49" name="AutoShape 148">
                <a:extLst>
                  <a:ext uri="{FF2B5EF4-FFF2-40B4-BE49-F238E27FC236}">
                    <a16:creationId xmlns:a16="http://schemas.microsoft.com/office/drawing/2014/main" id="{29AF7256-1E06-4765-BC6D-65F576CA9DB3}"/>
                  </a:ext>
                </a:extLst>
              </p:cNvPr>
              <p:cNvCxnSpPr>
                <a:cxnSpLocks noChangeShapeType="1"/>
              </p:cNvCxnSpPr>
              <p:nvPr/>
            </p:nvCxnSpPr>
            <p:spPr bwMode="auto">
              <a:xfrm flipV="1">
                <a:off x="2052537" y="2868849"/>
                <a:ext cx="333982" cy="29020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50" name="AutoShape 148">
                <a:extLst>
                  <a:ext uri="{FF2B5EF4-FFF2-40B4-BE49-F238E27FC236}">
                    <a16:creationId xmlns:a16="http://schemas.microsoft.com/office/drawing/2014/main" id="{620E0206-C061-436A-AC8E-1AF778EF9A7C}"/>
                  </a:ext>
                </a:extLst>
              </p:cNvPr>
              <p:cNvCxnSpPr>
                <a:cxnSpLocks noChangeShapeType="1"/>
              </p:cNvCxnSpPr>
              <p:nvPr/>
            </p:nvCxnSpPr>
            <p:spPr bwMode="auto">
              <a:xfrm flipV="1">
                <a:off x="2053346" y="3159057"/>
                <a:ext cx="370463" cy="15409"/>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51" name="AutoShape 148">
                <a:extLst>
                  <a:ext uri="{FF2B5EF4-FFF2-40B4-BE49-F238E27FC236}">
                    <a16:creationId xmlns:a16="http://schemas.microsoft.com/office/drawing/2014/main" id="{CFF5919F-1DB1-4BEA-870C-8A386537B704}"/>
                  </a:ext>
                </a:extLst>
              </p:cNvPr>
              <p:cNvCxnSpPr>
                <a:cxnSpLocks noChangeShapeType="1"/>
              </p:cNvCxnSpPr>
              <p:nvPr/>
            </p:nvCxnSpPr>
            <p:spPr bwMode="auto">
              <a:xfrm>
                <a:off x="2052537" y="3146892"/>
                <a:ext cx="333982" cy="74417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grpSp>
      </p:grpSp>
      <p:graphicFrame>
        <p:nvGraphicFramePr>
          <p:cNvPr id="52" name="Table 51">
            <a:extLst>
              <a:ext uri="{FF2B5EF4-FFF2-40B4-BE49-F238E27FC236}">
                <a16:creationId xmlns:a16="http://schemas.microsoft.com/office/drawing/2014/main" id="{5BE9D64D-1D62-4867-9904-AAFFD44CFF13}"/>
              </a:ext>
            </a:extLst>
          </p:cNvPr>
          <p:cNvGraphicFramePr>
            <a:graphicFrameLocks noGrp="1"/>
          </p:cNvGraphicFramePr>
          <p:nvPr/>
        </p:nvGraphicFramePr>
        <p:xfrm>
          <a:off x="6227248" y="1083011"/>
          <a:ext cx="5572550" cy="5677265"/>
        </p:xfrm>
        <a:graphic>
          <a:graphicData uri="http://schemas.openxmlformats.org/drawingml/2006/table">
            <a:tbl>
              <a:tblPr firstRow="1" bandRow="1">
                <a:tableStyleId>{5C22544A-7EE6-4342-B048-85BDC9FD1C3A}</a:tableStyleId>
              </a:tblPr>
              <a:tblGrid>
                <a:gridCol w="2786275">
                  <a:extLst>
                    <a:ext uri="{9D8B030D-6E8A-4147-A177-3AD203B41FA5}">
                      <a16:colId xmlns:a16="http://schemas.microsoft.com/office/drawing/2014/main" val="2682418420"/>
                    </a:ext>
                  </a:extLst>
                </a:gridCol>
                <a:gridCol w="2786275">
                  <a:extLst>
                    <a:ext uri="{9D8B030D-6E8A-4147-A177-3AD203B41FA5}">
                      <a16:colId xmlns:a16="http://schemas.microsoft.com/office/drawing/2014/main" val="3031378008"/>
                    </a:ext>
                  </a:extLst>
                </a:gridCol>
              </a:tblGrid>
              <a:tr h="257201">
                <a:tc>
                  <a:txBody>
                    <a:bodyPr/>
                    <a:lstStyle/>
                    <a:p>
                      <a:pPr algn="l" fontAlgn="b"/>
                      <a:r>
                        <a:rPr lang="en-US" sz="1800" b="0" i="0" u="none" strike="noStrike" dirty="0">
                          <a:solidFill>
                            <a:srgbClr val="FFFFFF"/>
                          </a:solidFill>
                          <a:effectLst/>
                          <a:latin typeface="Calibri" panose="020F0502020204030204" pitchFamily="34" charset="0"/>
                        </a:rPr>
                        <a:t>Source Split</a:t>
                      </a:r>
                    </a:p>
                  </a:txBody>
                  <a:tcPr marL="5443" marR="5443" marT="5443" marB="0" anchor="b"/>
                </a:tc>
                <a:tc>
                  <a:txBody>
                    <a:bodyPr/>
                    <a:lstStyle/>
                    <a:p>
                      <a:pPr algn="ctr" fontAlgn="b"/>
                      <a:r>
                        <a:rPr lang="en-US" sz="1800" b="0" i="0" u="none" strike="noStrike" dirty="0">
                          <a:solidFill>
                            <a:srgbClr val="FFFFFF"/>
                          </a:solidFill>
                          <a:effectLst/>
                          <a:latin typeface="Calibri" panose="020F0502020204030204" pitchFamily="34" charset="0"/>
                        </a:rPr>
                        <a:t>OMOP table</a:t>
                      </a:r>
                    </a:p>
                  </a:txBody>
                  <a:tcPr marL="5443" marR="5443" marT="5443" marB="0" anchor="b"/>
                </a:tc>
                <a:extLst>
                  <a:ext uri="{0D108BD9-81ED-4DB2-BD59-A6C34878D82A}">
                    <a16:rowId xmlns:a16="http://schemas.microsoft.com/office/drawing/2014/main" val="3206136412"/>
                  </a:ext>
                </a:extLst>
              </a:tr>
              <a:tr h="245341">
                <a:tc>
                  <a:txBody>
                    <a:bodyPr/>
                    <a:lstStyle/>
                    <a:p>
                      <a:pPr algn="l" fontAlgn="b"/>
                      <a:r>
                        <a:rPr lang="en-US" sz="1200" b="0" i="0" u="none" strike="noStrike" dirty="0">
                          <a:solidFill>
                            <a:srgbClr val="000000"/>
                          </a:solidFill>
                          <a:effectLst/>
                          <a:latin typeface="Calibri" panose="020F0502020204030204" pitchFamily="34" charset="0"/>
                        </a:rPr>
                        <a:t>SIDR </a:t>
                      </a:r>
                      <a:r>
                        <a:rPr lang="en-US" sz="1200" b="0" i="0" u="none" strike="noStrike" dirty="0" err="1">
                          <a:solidFill>
                            <a:srgbClr val="000000"/>
                          </a:solidFill>
                          <a:effectLst/>
                          <a:latin typeface="Calibri" panose="020F0502020204030204" pitchFamily="34" charset="0"/>
                        </a:rPr>
                        <a:t>Drug_exposure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rowSpan="5">
                  <a:txBody>
                    <a:bodyPr/>
                    <a:lstStyle/>
                    <a:p>
                      <a:pPr algn="ctr" fontAlgn="ctr"/>
                      <a:r>
                        <a:rPr lang="en-US" sz="1800" b="0" i="0" u="none" strike="noStrike" dirty="0" err="1">
                          <a:solidFill>
                            <a:srgbClr val="000000"/>
                          </a:solidFill>
                          <a:effectLst/>
                          <a:latin typeface="Calibri" panose="020F0502020204030204" pitchFamily="34" charset="0"/>
                        </a:rPr>
                        <a:t>Drug_exposure</a:t>
                      </a:r>
                      <a:endParaRPr lang="en-US" sz="18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3810153812"/>
                  </a:ext>
                </a:extLst>
              </a:tr>
              <a:tr h="245341">
                <a:tc>
                  <a:txBody>
                    <a:bodyPr/>
                    <a:lstStyle/>
                    <a:p>
                      <a:pPr algn="l" fontAlgn="b"/>
                      <a:r>
                        <a:rPr lang="en-US" sz="1200" b="0" i="0" u="none" strike="noStrike" dirty="0">
                          <a:solidFill>
                            <a:srgbClr val="000000"/>
                          </a:solidFill>
                          <a:effectLst/>
                          <a:latin typeface="Calibri" panose="020F0502020204030204" pitchFamily="34" charset="0"/>
                        </a:rPr>
                        <a:t>CAPER </a:t>
                      </a:r>
                      <a:r>
                        <a:rPr lang="en-US" sz="1200" b="0" i="0" u="none" strike="noStrike" dirty="0" err="1">
                          <a:solidFill>
                            <a:srgbClr val="000000"/>
                          </a:solidFill>
                          <a:effectLst/>
                          <a:latin typeface="Calibri" panose="020F0502020204030204" pitchFamily="34" charset="0"/>
                        </a:rPr>
                        <a:t>Drug_exposure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1728538020"/>
                  </a:ext>
                </a:extLst>
              </a:tr>
              <a:tr h="245341">
                <a:tc>
                  <a:txBody>
                    <a:bodyPr/>
                    <a:lstStyle/>
                    <a:p>
                      <a:pPr algn="l" fontAlgn="b"/>
                      <a:r>
                        <a:rPr lang="en-US" sz="1200" b="0" i="0" u="none" strike="noStrike" dirty="0">
                          <a:solidFill>
                            <a:srgbClr val="000000"/>
                          </a:solidFill>
                          <a:effectLst/>
                          <a:latin typeface="Calibri" panose="020F0502020204030204" pitchFamily="34" charset="0"/>
                        </a:rPr>
                        <a:t>TEDI </a:t>
                      </a:r>
                      <a:r>
                        <a:rPr lang="en-US" sz="1200" b="0" i="0" u="none" strike="noStrike" dirty="0" err="1">
                          <a:solidFill>
                            <a:srgbClr val="000000"/>
                          </a:solidFill>
                          <a:effectLst/>
                          <a:latin typeface="Calibri" panose="020F0502020204030204" pitchFamily="34" charset="0"/>
                        </a:rPr>
                        <a:t>Drug_exposure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372454358"/>
                  </a:ext>
                </a:extLst>
              </a:tr>
              <a:tr h="245341">
                <a:tc>
                  <a:txBody>
                    <a:bodyPr/>
                    <a:lstStyle/>
                    <a:p>
                      <a:pPr algn="l" fontAlgn="b"/>
                      <a:r>
                        <a:rPr lang="en-US" sz="1200" b="0" i="0" u="none" strike="noStrike" dirty="0">
                          <a:solidFill>
                            <a:srgbClr val="000000"/>
                          </a:solidFill>
                          <a:effectLst/>
                          <a:latin typeface="Calibri" panose="020F0502020204030204" pitchFamily="34" charset="0"/>
                        </a:rPr>
                        <a:t>TEDN </a:t>
                      </a:r>
                      <a:r>
                        <a:rPr lang="en-US" sz="1200" b="0" i="0" u="none" strike="noStrike" dirty="0" err="1">
                          <a:solidFill>
                            <a:srgbClr val="000000"/>
                          </a:solidFill>
                          <a:effectLst/>
                          <a:latin typeface="Calibri" panose="020F0502020204030204" pitchFamily="34" charset="0"/>
                        </a:rPr>
                        <a:t>Drug_exposure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992453017"/>
                  </a:ext>
                </a:extLst>
              </a:tr>
              <a:tr h="245341">
                <a:tc>
                  <a:txBody>
                    <a:bodyPr/>
                    <a:lstStyle/>
                    <a:p>
                      <a:pPr algn="l" fontAlgn="b"/>
                      <a:r>
                        <a:rPr lang="en-US" sz="1200" b="0" i="0" u="none" strike="noStrike" dirty="0">
                          <a:solidFill>
                            <a:srgbClr val="000000"/>
                          </a:solidFill>
                          <a:effectLst/>
                          <a:latin typeface="Calibri" panose="020F0502020204030204" pitchFamily="34" charset="0"/>
                        </a:rPr>
                        <a:t>PDTS </a:t>
                      </a:r>
                      <a:r>
                        <a:rPr lang="en-US" sz="1200" b="0" i="0" u="none" strike="noStrike" dirty="0" err="1">
                          <a:solidFill>
                            <a:srgbClr val="000000"/>
                          </a:solidFill>
                          <a:effectLst/>
                          <a:latin typeface="Calibri" panose="020F0502020204030204" pitchFamily="34" charset="0"/>
                        </a:rPr>
                        <a:t>Drug_exposure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1318047366"/>
                  </a:ext>
                </a:extLst>
              </a:tr>
              <a:tr h="245341">
                <a:tc>
                  <a:txBody>
                    <a:bodyPr/>
                    <a:lstStyle/>
                    <a:p>
                      <a:pPr algn="l" fontAlgn="b"/>
                      <a:r>
                        <a:rPr lang="en-US" sz="1200" b="0" i="0" u="none" strike="noStrike" dirty="0">
                          <a:solidFill>
                            <a:srgbClr val="000000"/>
                          </a:solidFill>
                          <a:effectLst/>
                          <a:latin typeface="Calibri" panose="020F0502020204030204" pitchFamily="34" charset="0"/>
                        </a:rPr>
                        <a:t>SIDR </a:t>
                      </a:r>
                      <a:r>
                        <a:rPr lang="en-US" sz="1200" b="0" i="0" u="none" strike="noStrike" dirty="0" err="1">
                          <a:solidFill>
                            <a:srgbClr val="000000"/>
                          </a:solidFill>
                          <a:effectLst/>
                          <a:latin typeface="Calibri" panose="020F0502020204030204" pitchFamily="34" charset="0"/>
                        </a:rPr>
                        <a:t>Device_exposure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rowSpan="4">
                  <a:txBody>
                    <a:bodyPr/>
                    <a:lstStyle/>
                    <a:p>
                      <a:pPr algn="ctr" fontAlgn="ctr"/>
                      <a:r>
                        <a:rPr lang="en-US" sz="1800" b="0" i="0" u="none" strike="noStrike" dirty="0" err="1">
                          <a:solidFill>
                            <a:srgbClr val="000000"/>
                          </a:solidFill>
                          <a:effectLst/>
                          <a:latin typeface="Calibri" panose="020F0502020204030204" pitchFamily="34" charset="0"/>
                        </a:rPr>
                        <a:t>Device_exposure</a:t>
                      </a:r>
                      <a:endParaRPr lang="en-US" sz="18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1903431132"/>
                  </a:ext>
                </a:extLst>
              </a:tr>
              <a:tr h="245341">
                <a:tc>
                  <a:txBody>
                    <a:bodyPr/>
                    <a:lstStyle/>
                    <a:p>
                      <a:pPr algn="l" fontAlgn="b"/>
                      <a:r>
                        <a:rPr lang="en-US" sz="1200" b="0" i="0" u="none" strike="noStrike" dirty="0">
                          <a:solidFill>
                            <a:srgbClr val="000000"/>
                          </a:solidFill>
                          <a:effectLst/>
                          <a:latin typeface="Calibri" panose="020F0502020204030204" pitchFamily="34" charset="0"/>
                        </a:rPr>
                        <a:t>CAPER </a:t>
                      </a:r>
                      <a:r>
                        <a:rPr lang="en-US" sz="1200" b="0" i="0" u="none" strike="noStrike" dirty="0" err="1">
                          <a:solidFill>
                            <a:srgbClr val="000000"/>
                          </a:solidFill>
                          <a:effectLst/>
                          <a:latin typeface="Calibri" panose="020F0502020204030204" pitchFamily="34" charset="0"/>
                        </a:rPr>
                        <a:t>Device_exposure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623090127"/>
                  </a:ext>
                </a:extLst>
              </a:tr>
              <a:tr h="245341">
                <a:tc>
                  <a:txBody>
                    <a:bodyPr/>
                    <a:lstStyle/>
                    <a:p>
                      <a:pPr algn="l" fontAlgn="b"/>
                      <a:r>
                        <a:rPr lang="en-US" sz="1200" b="0" i="0" u="none" strike="noStrike" dirty="0">
                          <a:solidFill>
                            <a:srgbClr val="000000"/>
                          </a:solidFill>
                          <a:effectLst/>
                          <a:latin typeface="Calibri" panose="020F0502020204030204" pitchFamily="34" charset="0"/>
                        </a:rPr>
                        <a:t>TEDI </a:t>
                      </a:r>
                      <a:r>
                        <a:rPr lang="en-US" sz="1200" b="0" i="0" u="none" strike="noStrike" dirty="0" err="1">
                          <a:solidFill>
                            <a:srgbClr val="000000"/>
                          </a:solidFill>
                          <a:effectLst/>
                          <a:latin typeface="Calibri" panose="020F0502020204030204" pitchFamily="34" charset="0"/>
                        </a:rPr>
                        <a:t>Device_exposure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641220162"/>
                  </a:ext>
                </a:extLst>
              </a:tr>
              <a:tr h="245341">
                <a:tc>
                  <a:txBody>
                    <a:bodyPr/>
                    <a:lstStyle/>
                    <a:p>
                      <a:pPr algn="l" fontAlgn="b"/>
                      <a:r>
                        <a:rPr lang="en-US" sz="1200" b="0" i="0" u="none" strike="noStrike" dirty="0">
                          <a:solidFill>
                            <a:srgbClr val="000000"/>
                          </a:solidFill>
                          <a:effectLst/>
                          <a:latin typeface="Calibri" panose="020F0502020204030204" pitchFamily="34" charset="0"/>
                        </a:rPr>
                        <a:t>TEDN </a:t>
                      </a:r>
                      <a:r>
                        <a:rPr lang="en-US" sz="1200" b="0" i="0" u="none" strike="noStrike" dirty="0" err="1">
                          <a:solidFill>
                            <a:srgbClr val="000000"/>
                          </a:solidFill>
                          <a:effectLst/>
                          <a:latin typeface="Calibri" panose="020F0502020204030204" pitchFamily="34" charset="0"/>
                        </a:rPr>
                        <a:t>Device_exposure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562803956"/>
                  </a:ext>
                </a:extLst>
              </a:tr>
              <a:tr h="245341">
                <a:tc>
                  <a:txBody>
                    <a:bodyPr/>
                    <a:lstStyle/>
                    <a:p>
                      <a:pPr algn="l" fontAlgn="b"/>
                      <a:r>
                        <a:rPr lang="en-US" sz="1200" b="0" i="0" u="none" strike="noStrike" dirty="0">
                          <a:solidFill>
                            <a:srgbClr val="000000"/>
                          </a:solidFill>
                          <a:effectLst/>
                          <a:latin typeface="Calibri" panose="020F0502020204030204" pitchFamily="34" charset="0"/>
                        </a:rPr>
                        <a:t>SIDR </a:t>
                      </a:r>
                      <a:r>
                        <a:rPr lang="en-US" sz="1200" b="0" i="0" u="none" strike="noStrike" dirty="0" err="1">
                          <a:solidFill>
                            <a:srgbClr val="000000"/>
                          </a:solidFill>
                          <a:effectLst/>
                          <a:latin typeface="Calibri" panose="020F0502020204030204" pitchFamily="34" charset="0"/>
                        </a:rPr>
                        <a:t>Condition_occurrence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rowSpan="4">
                  <a:txBody>
                    <a:bodyPr/>
                    <a:lstStyle/>
                    <a:p>
                      <a:pPr algn="ctr" fontAlgn="ct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Condition_occurrence</a:t>
                      </a:r>
                      <a:endParaRPr lang="en-US" sz="1800" b="0" i="0" u="none" strike="noStrike" dirty="0">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993209498"/>
                  </a:ext>
                </a:extLst>
              </a:tr>
              <a:tr h="245341">
                <a:tc>
                  <a:txBody>
                    <a:bodyPr/>
                    <a:lstStyle/>
                    <a:p>
                      <a:pPr algn="l" fontAlgn="b"/>
                      <a:r>
                        <a:rPr lang="en-US" sz="1200" b="0" i="0" u="none" strike="noStrike" dirty="0">
                          <a:solidFill>
                            <a:srgbClr val="000000"/>
                          </a:solidFill>
                          <a:effectLst/>
                          <a:latin typeface="Calibri" panose="020F0502020204030204" pitchFamily="34" charset="0"/>
                        </a:rPr>
                        <a:t>CAPER </a:t>
                      </a:r>
                      <a:r>
                        <a:rPr lang="en-US" sz="1200" b="0" i="0" u="none" strike="noStrike" dirty="0" err="1">
                          <a:solidFill>
                            <a:srgbClr val="000000"/>
                          </a:solidFill>
                          <a:effectLst/>
                          <a:latin typeface="Calibri" panose="020F0502020204030204" pitchFamily="34" charset="0"/>
                        </a:rPr>
                        <a:t>Condition_occurrence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374901612"/>
                  </a:ext>
                </a:extLst>
              </a:tr>
              <a:tr h="245341">
                <a:tc>
                  <a:txBody>
                    <a:bodyPr/>
                    <a:lstStyle/>
                    <a:p>
                      <a:pPr algn="l" fontAlgn="b"/>
                      <a:r>
                        <a:rPr lang="en-US" sz="1200" b="0" i="0" u="none" strike="noStrike" dirty="0">
                          <a:solidFill>
                            <a:srgbClr val="000000"/>
                          </a:solidFill>
                          <a:effectLst/>
                          <a:latin typeface="Calibri" panose="020F0502020204030204" pitchFamily="34" charset="0"/>
                        </a:rPr>
                        <a:t>TEDI </a:t>
                      </a:r>
                      <a:r>
                        <a:rPr lang="en-US" sz="1200" b="0" i="0" u="none" strike="noStrike" dirty="0" err="1">
                          <a:solidFill>
                            <a:srgbClr val="000000"/>
                          </a:solidFill>
                          <a:effectLst/>
                          <a:latin typeface="Calibri" panose="020F0502020204030204" pitchFamily="34" charset="0"/>
                        </a:rPr>
                        <a:t>Condition_occurrence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594985948"/>
                  </a:ext>
                </a:extLst>
              </a:tr>
              <a:tr h="245341">
                <a:tc>
                  <a:txBody>
                    <a:bodyPr/>
                    <a:lstStyle/>
                    <a:p>
                      <a:pPr algn="l" fontAlgn="b"/>
                      <a:r>
                        <a:rPr lang="en-US" sz="1200" b="0" i="0" u="none" strike="noStrike" dirty="0">
                          <a:solidFill>
                            <a:srgbClr val="000000"/>
                          </a:solidFill>
                          <a:effectLst/>
                          <a:latin typeface="Calibri" panose="020F0502020204030204" pitchFamily="34" charset="0"/>
                        </a:rPr>
                        <a:t>TEDN </a:t>
                      </a:r>
                      <a:r>
                        <a:rPr lang="en-US" sz="1200" b="0" i="0" u="none" strike="noStrike" dirty="0" err="1">
                          <a:solidFill>
                            <a:srgbClr val="000000"/>
                          </a:solidFill>
                          <a:effectLst/>
                          <a:latin typeface="Calibri" panose="020F0502020204030204" pitchFamily="34" charset="0"/>
                        </a:rPr>
                        <a:t>Condition_occurrence</a:t>
                      </a:r>
                      <a:endParaRPr lang="en-US" sz="1200" b="0" i="0" u="none" strike="noStrike" dirty="0">
                        <a:solidFill>
                          <a:srgbClr val="000000"/>
                        </a:solidFill>
                        <a:effectLst/>
                        <a:latin typeface="Calibri" panose="020F0502020204030204" pitchFamily="34" charset="0"/>
                      </a:endParaRPr>
                    </a:p>
                  </a:txBody>
                  <a:tcPr marL="5443" marR="5443" marT="5443" marB="0" anchor="b"/>
                </a:tc>
                <a:tc vMerge="1">
                  <a:txBody>
                    <a:bodyPr/>
                    <a:lstStyle/>
                    <a:p>
                      <a:endParaRPr lang="en-US"/>
                    </a:p>
                  </a:txBody>
                  <a:tcPr/>
                </a:tc>
                <a:extLst>
                  <a:ext uri="{0D108BD9-81ED-4DB2-BD59-A6C34878D82A}">
                    <a16:rowId xmlns:a16="http://schemas.microsoft.com/office/drawing/2014/main" val="3295041853"/>
                  </a:ext>
                </a:extLst>
              </a:tr>
              <a:tr h="245341">
                <a:tc>
                  <a:txBody>
                    <a:bodyPr/>
                    <a:lstStyle/>
                    <a:p>
                      <a:pPr algn="l" fontAlgn="b"/>
                      <a:r>
                        <a:rPr lang="en-US" sz="1200" b="0" i="0" u="none" strike="noStrike" dirty="0">
                          <a:solidFill>
                            <a:srgbClr val="000000"/>
                          </a:solidFill>
                          <a:effectLst/>
                          <a:latin typeface="Calibri" panose="020F0502020204030204" pitchFamily="34" charset="0"/>
                        </a:rPr>
                        <a:t>SIDR Measurement</a:t>
                      </a:r>
                    </a:p>
                  </a:txBody>
                  <a:tcPr marL="5443" marR="5443" marT="5443" marB="0" anchor="b"/>
                </a:tc>
                <a:tc rowSpan="4">
                  <a:txBody>
                    <a:bodyPr/>
                    <a:lstStyle/>
                    <a:p>
                      <a:pPr algn="ctr" fontAlgn="ctr"/>
                      <a:r>
                        <a:rPr lang="en-US" sz="1800" b="0" i="0" u="none" strike="noStrike" dirty="0">
                          <a:solidFill>
                            <a:srgbClr val="000000"/>
                          </a:solidFill>
                          <a:effectLst/>
                          <a:latin typeface="Calibri" panose="020F0502020204030204" pitchFamily="34" charset="0"/>
                        </a:rPr>
                        <a:t>Measurement</a:t>
                      </a:r>
                    </a:p>
                  </a:txBody>
                  <a:tcPr marL="5443" marR="5443" marT="5443" marB="0" anchor="ctr"/>
                </a:tc>
                <a:extLst>
                  <a:ext uri="{0D108BD9-81ED-4DB2-BD59-A6C34878D82A}">
                    <a16:rowId xmlns:a16="http://schemas.microsoft.com/office/drawing/2014/main" val="707117093"/>
                  </a:ext>
                </a:extLst>
              </a:tr>
              <a:tr h="245341">
                <a:tc>
                  <a:txBody>
                    <a:bodyPr/>
                    <a:lstStyle/>
                    <a:p>
                      <a:pPr algn="l" fontAlgn="b"/>
                      <a:r>
                        <a:rPr lang="en-US" sz="1200" b="0" i="0" u="none" strike="noStrike" dirty="0">
                          <a:solidFill>
                            <a:srgbClr val="000000"/>
                          </a:solidFill>
                          <a:effectLst/>
                          <a:latin typeface="Calibri" panose="020F0502020204030204" pitchFamily="34" charset="0"/>
                        </a:rPr>
                        <a:t>CAPER Measurement</a:t>
                      </a:r>
                    </a:p>
                  </a:txBody>
                  <a:tcPr marL="5443" marR="5443" marT="5443" marB="0" anchor="b"/>
                </a:tc>
                <a:tc vMerge="1">
                  <a:txBody>
                    <a:bodyPr/>
                    <a:lstStyle/>
                    <a:p>
                      <a:endParaRPr lang="en-US"/>
                    </a:p>
                  </a:txBody>
                  <a:tcPr/>
                </a:tc>
                <a:extLst>
                  <a:ext uri="{0D108BD9-81ED-4DB2-BD59-A6C34878D82A}">
                    <a16:rowId xmlns:a16="http://schemas.microsoft.com/office/drawing/2014/main" val="1532368845"/>
                  </a:ext>
                </a:extLst>
              </a:tr>
              <a:tr h="245341">
                <a:tc>
                  <a:txBody>
                    <a:bodyPr/>
                    <a:lstStyle/>
                    <a:p>
                      <a:pPr algn="l" fontAlgn="b"/>
                      <a:r>
                        <a:rPr lang="en-US" sz="1200" b="0" i="0" u="none" strike="noStrike" dirty="0">
                          <a:solidFill>
                            <a:srgbClr val="000000"/>
                          </a:solidFill>
                          <a:effectLst/>
                          <a:latin typeface="Calibri" panose="020F0502020204030204" pitchFamily="34" charset="0"/>
                        </a:rPr>
                        <a:t>TEDI Measurement</a:t>
                      </a:r>
                    </a:p>
                  </a:txBody>
                  <a:tcPr marL="5443" marR="5443" marT="5443" marB="0" anchor="b"/>
                </a:tc>
                <a:tc vMerge="1">
                  <a:txBody>
                    <a:bodyPr/>
                    <a:lstStyle/>
                    <a:p>
                      <a:endParaRPr lang="en-US"/>
                    </a:p>
                  </a:txBody>
                  <a:tcPr/>
                </a:tc>
                <a:extLst>
                  <a:ext uri="{0D108BD9-81ED-4DB2-BD59-A6C34878D82A}">
                    <a16:rowId xmlns:a16="http://schemas.microsoft.com/office/drawing/2014/main" val="787723470"/>
                  </a:ext>
                </a:extLst>
              </a:tr>
              <a:tr h="245341">
                <a:tc>
                  <a:txBody>
                    <a:bodyPr/>
                    <a:lstStyle/>
                    <a:p>
                      <a:pPr algn="l" fontAlgn="b"/>
                      <a:r>
                        <a:rPr lang="en-US" sz="1200" b="0" i="0" u="none" strike="noStrike" dirty="0">
                          <a:solidFill>
                            <a:srgbClr val="000000"/>
                          </a:solidFill>
                          <a:effectLst/>
                          <a:latin typeface="Calibri" panose="020F0502020204030204" pitchFamily="34" charset="0"/>
                        </a:rPr>
                        <a:t>TEDN Measurement</a:t>
                      </a:r>
                    </a:p>
                  </a:txBody>
                  <a:tcPr marL="5443" marR="5443" marT="5443" marB="0" anchor="b"/>
                </a:tc>
                <a:tc vMerge="1">
                  <a:txBody>
                    <a:bodyPr/>
                    <a:lstStyle/>
                    <a:p>
                      <a:endParaRPr lang="en-US"/>
                    </a:p>
                  </a:txBody>
                  <a:tcPr/>
                </a:tc>
                <a:extLst>
                  <a:ext uri="{0D108BD9-81ED-4DB2-BD59-A6C34878D82A}">
                    <a16:rowId xmlns:a16="http://schemas.microsoft.com/office/drawing/2014/main" val="712339246"/>
                  </a:ext>
                </a:extLst>
              </a:tr>
              <a:tr h="245341">
                <a:tc>
                  <a:txBody>
                    <a:bodyPr/>
                    <a:lstStyle/>
                    <a:p>
                      <a:pPr algn="l" fontAlgn="b"/>
                      <a:r>
                        <a:rPr lang="en-US" sz="1200" b="0" i="0" u="none" strike="noStrike" dirty="0">
                          <a:solidFill>
                            <a:srgbClr val="000000"/>
                          </a:solidFill>
                          <a:effectLst/>
                          <a:latin typeface="Calibri" panose="020F0502020204030204" pitchFamily="34" charset="0"/>
                        </a:rPr>
                        <a:t>SIDR Observation</a:t>
                      </a:r>
                    </a:p>
                  </a:txBody>
                  <a:tcPr marL="5443" marR="5443" marT="5443" marB="0" anchor="b"/>
                </a:tc>
                <a:tc rowSpan="5">
                  <a:txBody>
                    <a:bodyPr/>
                    <a:lstStyle/>
                    <a:p>
                      <a:pPr algn="ctr" fontAlgn="ctr"/>
                      <a:r>
                        <a:rPr lang="en-US" sz="1800" b="0" i="0" u="none" strike="noStrike" dirty="0">
                          <a:solidFill>
                            <a:srgbClr val="000000"/>
                          </a:solidFill>
                          <a:effectLst/>
                          <a:latin typeface="Calibri" panose="020F0502020204030204" pitchFamily="34" charset="0"/>
                        </a:rPr>
                        <a:t>Observation</a:t>
                      </a:r>
                    </a:p>
                  </a:txBody>
                  <a:tcPr marL="5443" marR="5443" marT="5443" marB="0" anchor="ctr"/>
                </a:tc>
                <a:extLst>
                  <a:ext uri="{0D108BD9-81ED-4DB2-BD59-A6C34878D82A}">
                    <a16:rowId xmlns:a16="http://schemas.microsoft.com/office/drawing/2014/main" val="3074511256"/>
                  </a:ext>
                </a:extLst>
              </a:tr>
              <a:tr h="245341">
                <a:tc>
                  <a:txBody>
                    <a:bodyPr/>
                    <a:lstStyle/>
                    <a:p>
                      <a:pPr algn="l" fontAlgn="b"/>
                      <a:r>
                        <a:rPr lang="en-US" sz="1200" b="0" i="0" u="none" strike="noStrike" dirty="0">
                          <a:solidFill>
                            <a:srgbClr val="000000"/>
                          </a:solidFill>
                          <a:effectLst/>
                          <a:latin typeface="Calibri" panose="020F0502020204030204" pitchFamily="34" charset="0"/>
                        </a:rPr>
                        <a:t>CAPER Observation</a:t>
                      </a:r>
                    </a:p>
                  </a:txBody>
                  <a:tcPr marL="5443" marR="5443" marT="5443" marB="0" anchor="b"/>
                </a:tc>
                <a:tc vMerge="1">
                  <a:txBody>
                    <a:bodyPr/>
                    <a:lstStyle/>
                    <a:p>
                      <a:endParaRPr lang="en-US"/>
                    </a:p>
                  </a:txBody>
                  <a:tcPr/>
                </a:tc>
                <a:extLst>
                  <a:ext uri="{0D108BD9-81ED-4DB2-BD59-A6C34878D82A}">
                    <a16:rowId xmlns:a16="http://schemas.microsoft.com/office/drawing/2014/main" val="1843845216"/>
                  </a:ext>
                </a:extLst>
              </a:tr>
              <a:tr h="245341">
                <a:tc>
                  <a:txBody>
                    <a:bodyPr/>
                    <a:lstStyle/>
                    <a:p>
                      <a:pPr algn="l" fontAlgn="b"/>
                      <a:r>
                        <a:rPr lang="en-US" sz="1200" b="0" i="0" u="none" strike="noStrike" dirty="0">
                          <a:solidFill>
                            <a:srgbClr val="000000"/>
                          </a:solidFill>
                          <a:effectLst/>
                          <a:latin typeface="Calibri" panose="020F0502020204030204" pitchFamily="34" charset="0"/>
                        </a:rPr>
                        <a:t>TEDI Observation</a:t>
                      </a:r>
                    </a:p>
                  </a:txBody>
                  <a:tcPr marL="5443" marR="5443" marT="5443" marB="0" anchor="b"/>
                </a:tc>
                <a:tc vMerge="1">
                  <a:txBody>
                    <a:bodyPr/>
                    <a:lstStyle/>
                    <a:p>
                      <a:endParaRPr lang="en-US"/>
                    </a:p>
                  </a:txBody>
                  <a:tcPr/>
                </a:tc>
                <a:extLst>
                  <a:ext uri="{0D108BD9-81ED-4DB2-BD59-A6C34878D82A}">
                    <a16:rowId xmlns:a16="http://schemas.microsoft.com/office/drawing/2014/main" val="623799681"/>
                  </a:ext>
                </a:extLst>
              </a:tr>
              <a:tr h="245341">
                <a:tc>
                  <a:txBody>
                    <a:bodyPr/>
                    <a:lstStyle/>
                    <a:p>
                      <a:pPr algn="l" fontAlgn="b"/>
                      <a:r>
                        <a:rPr lang="en-US" sz="1200" b="0" i="0" u="none" strike="noStrike" dirty="0">
                          <a:solidFill>
                            <a:srgbClr val="000000"/>
                          </a:solidFill>
                          <a:effectLst/>
                          <a:latin typeface="Calibri" panose="020F0502020204030204" pitchFamily="34" charset="0"/>
                        </a:rPr>
                        <a:t>TEDN Observation</a:t>
                      </a:r>
                    </a:p>
                  </a:txBody>
                  <a:tcPr marL="5443" marR="5443" marT="5443" marB="0" anchor="b"/>
                </a:tc>
                <a:tc vMerge="1">
                  <a:txBody>
                    <a:bodyPr/>
                    <a:lstStyle/>
                    <a:p>
                      <a:endParaRPr lang="en-US"/>
                    </a:p>
                  </a:txBody>
                  <a:tcPr/>
                </a:tc>
                <a:extLst>
                  <a:ext uri="{0D108BD9-81ED-4DB2-BD59-A6C34878D82A}">
                    <a16:rowId xmlns:a16="http://schemas.microsoft.com/office/drawing/2014/main" val="723276541"/>
                  </a:ext>
                </a:extLst>
              </a:tr>
              <a:tr h="245341">
                <a:tc>
                  <a:txBody>
                    <a:bodyPr/>
                    <a:lstStyle/>
                    <a:p>
                      <a:pPr algn="l" fontAlgn="b"/>
                      <a:r>
                        <a:rPr lang="en-US" sz="1200" b="0" i="0" u="none" strike="noStrike" dirty="0">
                          <a:solidFill>
                            <a:srgbClr val="000000"/>
                          </a:solidFill>
                          <a:effectLst/>
                          <a:latin typeface="Calibri" panose="020F0502020204030204" pitchFamily="34" charset="0"/>
                        </a:rPr>
                        <a:t>Ancillary Lab/Rad Observation</a:t>
                      </a:r>
                    </a:p>
                  </a:txBody>
                  <a:tcPr marL="5443" marR="5443" marT="5443" marB="0" anchor="b"/>
                </a:tc>
                <a:tc vMerge="1">
                  <a:txBody>
                    <a:bodyPr/>
                    <a:lstStyle/>
                    <a:p>
                      <a:endParaRPr lang="en-US"/>
                    </a:p>
                  </a:txBody>
                  <a:tcPr/>
                </a:tc>
                <a:extLst>
                  <a:ext uri="{0D108BD9-81ED-4DB2-BD59-A6C34878D82A}">
                    <a16:rowId xmlns:a16="http://schemas.microsoft.com/office/drawing/2014/main" val="806007748"/>
                  </a:ext>
                </a:extLst>
              </a:tr>
            </a:tbl>
          </a:graphicData>
        </a:graphic>
      </p:graphicFrame>
      <p:pic>
        <p:nvPicPr>
          <p:cNvPr id="54" name="Picture 53" descr="http://www.irysius.fr/wp-content/themes/siliconapp/images/database.png">
            <a:extLst>
              <a:ext uri="{FF2B5EF4-FFF2-40B4-BE49-F238E27FC236}">
                <a16:creationId xmlns:a16="http://schemas.microsoft.com/office/drawing/2014/main" id="{7FEABD56-F3DC-4653-8EAB-B47139279768}"/>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071" y="5593903"/>
            <a:ext cx="410246" cy="362569"/>
          </a:xfrm>
          <a:prstGeom prst="rect">
            <a:avLst/>
          </a:prstGeom>
          <a:noFill/>
          <a:ln>
            <a:noFill/>
          </a:ln>
        </p:spPr>
      </p:pic>
      <p:pic>
        <p:nvPicPr>
          <p:cNvPr id="55" name="Picture 54" descr="http://www.irysius.fr/wp-content/themes/siliconapp/images/database.png">
            <a:extLst>
              <a:ext uri="{FF2B5EF4-FFF2-40B4-BE49-F238E27FC236}">
                <a16:creationId xmlns:a16="http://schemas.microsoft.com/office/drawing/2014/main" id="{6C6DB93B-992A-484C-A781-7C8D1C268762}"/>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071" y="4122600"/>
            <a:ext cx="410246" cy="362569"/>
          </a:xfrm>
          <a:prstGeom prst="rect">
            <a:avLst/>
          </a:prstGeom>
          <a:noFill/>
          <a:ln>
            <a:noFill/>
          </a:ln>
        </p:spPr>
      </p:pic>
      <p:pic>
        <p:nvPicPr>
          <p:cNvPr id="56" name="Picture 55" descr="http://www.irysius.fr/wp-content/themes/siliconapp/images/database.png">
            <a:extLst>
              <a:ext uri="{FF2B5EF4-FFF2-40B4-BE49-F238E27FC236}">
                <a16:creationId xmlns:a16="http://schemas.microsoft.com/office/drawing/2014/main" id="{0B5B5DB2-DA1E-4635-9A17-1E6D2F8B2BE9}"/>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071" y="2139276"/>
            <a:ext cx="410246" cy="362569"/>
          </a:xfrm>
          <a:prstGeom prst="rect">
            <a:avLst/>
          </a:prstGeom>
          <a:noFill/>
          <a:ln>
            <a:noFill/>
          </a:ln>
        </p:spPr>
      </p:pic>
      <p:graphicFrame>
        <p:nvGraphicFramePr>
          <p:cNvPr id="66" name="Diagram 65">
            <a:extLst>
              <a:ext uri="{FF2B5EF4-FFF2-40B4-BE49-F238E27FC236}">
                <a16:creationId xmlns:a16="http://schemas.microsoft.com/office/drawing/2014/main" id="{6946D710-695C-4F06-A2F3-A7E6B49CAFFF}"/>
              </a:ext>
            </a:extLst>
          </p:cNvPr>
          <p:cNvGraphicFramePr/>
          <p:nvPr/>
        </p:nvGraphicFramePr>
        <p:xfrm>
          <a:off x="5133300" y="3319125"/>
          <a:ext cx="960664" cy="509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7" name="AutoShape 148">
            <a:extLst>
              <a:ext uri="{FF2B5EF4-FFF2-40B4-BE49-F238E27FC236}">
                <a16:creationId xmlns:a16="http://schemas.microsoft.com/office/drawing/2014/main" id="{212A9807-61D4-4F20-872A-B668E1D0AE3C}"/>
              </a:ext>
            </a:extLst>
          </p:cNvPr>
          <p:cNvCxnSpPr>
            <a:cxnSpLocks noChangeShapeType="1"/>
          </p:cNvCxnSpPr>
          <p:nvPr/>
        </p:nvCxnSpPr>
        <p:spPr bwMode="auto">
          <a:xfrm>
            <a:off x="8761379" y="1481973"/>
            <a:ext cx="680936" cy="22361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69" name="AutoShape 148">
            <a:extLst>
              <a:ext uri="{FF2B5EF4-FFF2-40B4-BE49-F238E27FC236}">
                <a16:creationId xmlns:a16="http://schemas.microsoft.com/office/drawing/2014/main" id="{16C33DB3-0BFA-4ED8-8A0D-93153DF38894}"/>
              </a:ext>
            </a:extLst>
          </p:cNvPr>
          <p:cNvCxnSpPr>
            <a:cxnSpLocks noChangeShapeType="1"/>
          </p:cNvCxnSpPr>
          <p:nvPr/>
        </p:nvCxnSpPr>
        <p:spPr bwMode="auto">
          <a:xfrm>
            <a:off x="8759076" y="1719441"/>
            <a:ext cx="683239" cy="121939"/>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1" name="AutoShape 148">
            <a:extLst>
              <a:ext uri="{FF2B5EF4-FFF2-40B4-BE49-F238E27FC236}">
                <a16:creationId xmlns:a16="http://schemas.microsoft.com/office/drawing/2014/main" id="{7D796351-9A61-4737-8098-15A3F170486D}"/>
              </a:ext>
            </a:extLst>
          </p:cNvPr>
          <p:cNvCxnSpPr>
            <a:cxnSpLocks noChangeShapeType="1"/>
          </p:cNvCxnSpPr>
          <p:nvPr/>
        </p:nvCxnSpPr>
        <p:spPr bwMode="auto">
          <a:xfrm>
            <a:off x="8772046" y="1964569"/>
            <a:ext cx="670269" cy="19321"/>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3" name="AutoShape 148">
            <a:extLst>
              <a:ext uri="{FF2B5EF4-FFF2-40B4-BE49-F238E27FC236}">
                <a16:creationId xmlns:a16="http://schemas.microsoft.com/office/drawing/2014/main" id="{117C7711-742E-45E4-A190-E643F4072307}"/>
              </a:ext>
            </a:extLst>
          </p:cNvPr>
          <p:cNvCxnSpPr>
            <a:cxnSpLocks noChangeShapeType="1"/>
          </p:cNvCxnSpPr>
          <p:nvPr/>
        </p:nvCxnSpPr>
        <p:spPr bwMode="auto">
          <a:xfrm flipV="1">
            <a:off x="8809843" y="2305054"/>
            <a:ext cx="632472" cy="172163"/>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4" name="AutoShape 148">
            <a:extLst>
              <a:ext uri="{FF2B5EF4-FFF2-40B4-BE49-F238E27FC236}">
                <a16:creationId xmlns:a16="http://schemas.microsoft.com/office/drawing/2014/main" id="{A33357B6-73EC-4C45-BD12-AF65EACAE853}"/>
              </a:ext>
            </a:extLst>
          </p:cNvPr>
          <p:cNvCxnSpPr>
            <a:cxnSpLocks noChangeShapeType="1"/>
          </p:cNvCxnSpPr>
          <p:nvPr/>
        </p:nvCxnSpPr>
        <p:spPr bwMode="auto">
          <a:xfrm flipV="1">
            <a:off x="8797987" y="2123700"/>
            <a:ext cx="644328" cy="100466"/>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5" name="AutoShape 148">
            <a:extLst>
              <a:ext uri="{FF2B5EF4-FFF2-40B4-BE49-F238E27FC236}">
                <a16:creationId xmlns:a16="http://schemas.microsoft.com/office/drawing/2014/main" id="{A3ED1819-A9D9-489C-92CE-A040FFE5FF97}"/>
              </a:ext>
            </a:extLst>
          </p:cNvPr>
          <p:cNvCxnSpPr>
            <a:cxnSpLocks noChangeShapeType="1"/>
          </p:cNvCxnSpPr>
          <p:nvPr/>
        </p:nvCxnSpPr>
        <p:spPr bwMode="auto">
          <a:xfrm>
            <a:off x="8839200" y="2710061"/>
            <a:ext cx="603115" cy="222103"/>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2" name="AutoShape 148">
            <a:extLst>
              <a:ext uri="{FF2B5EF4-FFF2-40B4-BE49-F238E27FC236}">
                <a16:creationId xmlns:a16="http://schemas.microsoft.com/office/drawing/2014/main" id="{834B21B5-FC7A-4CC4-883F-E32634B3A621}"/>
              </a:ext>
            </a:extLst>
          </p:cNvPr>
          <p:cNvCxnSpPr>
            <a:cxnSpLocks noChangeShapeType="1"/>
          </p:cNvCxnSpPr>
          <p:nvPr/>
        </p:nvCxnSpPr>
        <p:spPr bwMode="auto">
          <a:xfrm>
            <a:off x="8839200" y="2964300"/>
            <a:ext cx="603115" cy="9706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4" name="AutoShape 148">
            <a:extLst>
              <a:ext uri="{FF2B5EF4-FFF2-40B4-BE49-F238E27FC236}">
                <a16:creationId xmlns:a16="http://schemas.microsoft.com/office/drawing/2014/main" id="{F03CDE52-A61D-4B8E-9668-1F95EE4F7B4D}"/>
              </a:ext>
            </a:extLst>
          </p:cNvPr>
          <p:cNvCxnSpPr>
            <a:cxnSpLocks noChangeShapeType="1"/>
          </p:cNvCxnSpPr>
          <p:nvPr/>
        </p:nvCxnSpPr>
        <p:spPr bwMode="auto">
          <a:xfrm>
            <a:off x="8839200" y="3206179"/>
            <a:ext cx="603115" cy="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6" name="AutoShape 148">
            <a:extLst>
              <a:ext uri="{FF2B5EF4-FFF2-40B4-BE49-F238E27FC236}">
                <a16:creationId xmlns:a16="http://schemas.microsoft.com/office/drawing/2014/main" id="{9C1CC706-3B22-4242-8AFB-3B656A49D78E}"/>
              </a:ext>
            </a:extLst>
          </p:cNvPr>
          <p:cNvCxnSpPr>
            <a:cxnSpLocks noChangeShapeType="1"/>
          </p:cNvCxnSpPr>
          <p:nvPr/>
        </p:nvCxnSpPr>
        <p:spPr bwMode="auto">
          <a:xfrm flipV="1">
            <a:off x="8842269" y="3344301"/>
            <a:ext cx="600046" cy="131131"/>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88" name="AutoShape 148">
            <a:extLst>
              <a:ext uri="{FF2B5EF4-FFF2-40B4-BE49-F238E27FC236}">
                <a16:creationId xmlns:a16="http://schemas.microsoft.com/office/drawing/2014/main" id="{2392B162-109A-4C9D-A610-06693EBCA532}"/>
              </a:ext>
            </a:extLst>
          </p:cNvPr>
          <p:cNvCxnSpPr>
            <a:cxnSpLocks noChangeShapeType="1"/>
          </p:cNvCxnSpPr>
          <p:nvPr/>
        </p:nvCxnSpPr>
        <p:spPr bwMode="auto">
          <a:xfrm>
            <a:off x="8845351" y="3693276"/>
            <a:ext cx="596964" cy="128794"/>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0" name="AutoShape 148">
            <a:extLst>
              <a:ext uri="{FF2B5EF4-FFF2-40B4-BE49-F238E27FC236}">
                <a16:creationId xmlns:a16="http://schemas.microsoft.com/office/drawing/2014/main" id="{67F33C0D-1BB2-4F65-B1F0-212A89944B5E}"/>
              </a:ext>
            </a:extLst>
          </p:cNvPr>
          <p:cNvCxnSpPr>
            <a:cxnSpLocks noChangeShapeType="1"/>
          </p:cNvCxnSpPr>
          <p:nvPr/>
        </p:nvCxnSpPr>
        <p:spPr bwMode="auto">
          <a:xfrm>
            <a:off x="8839200" y="3910360"/>
            <a:ext cx="603115" cy="5964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2" name="AutoShape 148">
            <a:extLst>
              <a:ext uri="{FF2B5EF4-FFF2-40B4-BE49-F238E27FC236}">
                <a16:creationId xmlns:a16="http://schemas.microsoft.com/office/drawing/2014/main" id="{1D417DCE-C658-478B-B713-18312ED9E5DB}"/>
              </a:ext>
            </a:extLst>
          </p:cNvPr>
          <p:cNvCxnSpPr>
            <a:cxnSpLocks noChangeShapeType="1"/>
          </p:cNvCxnSpPr>
          <p:nvPr/>
        </p:nvCxnSpPr>
        <p:spPr bwMode="auto">
          <a:xfrm flipV="1">
            <a:off x="8839200" y="4122600"/>
            <a:ext cx="603115" cy="56857"/>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4" name="AutoShape 148">
            <a:extLst>
              <a:ext uri="{FF2B5EF4-FFF2-40B4-BE49-F238E27FC236}">
                <a16:creationId xmlns:a16="http://schemas.microsoft.com/office/drawing/2014/main" id="{FCF828DC-7EB8-4088-A17B-9D0B4E1150FE}"/>
              </a:ext>
            </a:extLst>
          </p:cNvPr>
          <p:cNvCxnSpPr>
            <a:cxnSpLocks noChangeShapeType="1"/>
          </p:cNvCxnSpPr>
          <p:nvPr/>
        </p:nvCxnSpPr>
        <p:spPr bwMode="auto">
          <a:xfrm flipV="1">
            <a:off x="8868555" y="4285638"/>
            <a:ext cx="573760" cy="143086"/>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6" name="AutoShape 148">
            <a:extLst>
              <a:ext uri="{FF2B5EF4-FFF2-40B4-BE49-F238E27FC236}">
                <a16:creationId xmlns:a16="http://schemas.microsoft.com/office/drawing/2014/main" id="{8B13580B-452C-4624-B9F2-975D2054FEA2}"/>
              </a:ext>
            </a:extLst>
          </p:cNvPr>
          <p:cNvCxnSpPr>
            <a:cxnSpLocks noChangeShapeType="1"/>
          </p:cNvCxnSpPr>
          <p:nvPr/>
        </p:nvCxnSpPr>
        <p:spPr bwMode="auto">
          <a:xfrm>
            <a:off x="8890573" y="4646204"/>
            <a:ext cx="551742" cy="14611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98" name="AutoShape 148">
            <a:extLst>
              <a:ext uri="{FF2B5EF4-FFF2-40B4-BE49-F238E27FC236}">
                <a16:creationId xmlns:a16="http://schemas.microsoft.com/office/drawing/2014/main" id="{9967E795-4156-44C2-B7F3-5DAC173BFF35}"/>
              </a:ext>
            </a:extLst>
          </p:cNvPr>
          <p:cNvCxnSpPr>
            <a:cxnSpLocks noChangeShapeType="1"/>
          </p:cNvCxnSpPr>
          <p:nvPr/>
        </p:nvCxnSpPr>
        <p:spPr bwMode="auto">
          <a:xfrm flipV="1">
            <a:off x="8890573" y="5275442"/>
            <a:ext cx="551742" cy="12170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00" name="AutoShape 148">
            <a:extLst>
              <a:ext uri="{FF2B5EF4-FFF2-40B4-BE49-F238E27FC236}">
                <a16:creationId xmlns:a16="http://schemas.microsoft.com/office/drawing/2014/main" id="{0F41E9BB-618C-4B73-A214-4116D65B5B6F}"/>
              </a:ext>
            </a:extLst>
          </p:cNvPr>
          <p:cNvCxnSpPr>
            <a:cxnSpLocks noChangeShapeType="1"/>
          </p:cNvCxnSpPr>
          <p:nvPr/>
        </p:nvCxnSpPr>
        <p:spPr bwMode="auto">
          <a:xfrm>
            <a:off x="8909131" y="5609219"/>
            <a:ext cx="533184" cy="162322"/>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02" name="AutoShape 148">
            <a:extLst>
              <a:ext uri="{FF2B5EF4-FFF2-40B4-BE49-F238E27FC236}">
                <a16:creationId xmlns:a16="http://schemas.microsoft.com/office/drawing/2014/main" id="{943276EC-7F21-4F01-88D7-F1657F729C8B}"/>
              </a:ext>
            </a:extLst>
          </p:cNvPr>
          <p:cNvCxnSpPr>
            <a:cxnSpLocks noChangeShapeType="1"/>
          </p:cNvCxnSpPr>
          <p:nvPr/>
        </p:nvCxnSpPr>
        <p:spPr bwMode="auto">
          <a:xfrm>
            <a:off x="8879564" y="5943502"/>
            <a:ext cx="562751" cy="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04" name="AutoShape 148">
            <a:extLst>
              <a:ext uri="{FF2B5EF4-FFF2-40B4-BE49-F238E27FC236}">
                <a16:creationId xmlns:a16="http://schemas.microsoft.com/office/drawing/2014/main" id="{9A2B4BA4-9B01-47B1-BE8C-908A769ED1BA}"/>
              </a:ext>
            </a:extLst>
          </p:cNvPr>
          <p:cNvCxnSpPr>
            <a:cxnSpLocks noChangeShapeType="1"/>
          </p:cNvCxnSpPr>
          <p:nvPr/>
        </p:nvCxnSpPr>
        <p:spPr bwMode="auto">
          <a:xfrm flipV="1">
            <a:off x="8890573" y="6129357"/>
            <a:ext cx="551742" cy="39175"/>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106" name="AutoShape 148">
            <a:extLst>
              <a:ext uri="{FF2B5EF4-FFF2-40B4-BE49-F238E27FC236}">
                <a16:creationId xmlns:a16="http://schemas.microsoft.com/office/drawing/2014/main" id="{916E8F66-3D26-40B6-8280-C8BF4A035B1E}"/>
              </a:ext>
            </a:extLst>
          </p:cNvPr>
          <p:cNvCxnSpPr>
            <a:cxnSpLocks noChangeShapeType="1"/>
          </p:cNvCxnSpPr>
          <p:nvPr/>
        </p:nvCxnSpPr>
        <p:spPr bwMode="auto">
          <a:xfrm flipV="1">
            <a:off x="8905503" y="6265399"/>
            <a:ext cx="536812" cy="110838"/>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59" name="AutoShape 148">
            <a:extLst>
              <a:ext uri="{FF2B5EF4-FFF2-40B4-BE49-F238E27FC236}">
                <a16:creationId xmlns:a16="http://schemas.microsoft.com/office/drawing/2014/main" id="{AA44A5D9-6BFC-469C-9E7A-2D766395F0C1}"/>
              </a:ext>
            </a:extLst>
          </p:cNvPr>
          <p:cNvCxnSpPr>
            <a:cxnSpLocks noChangeShapeType="1"/>
          </p:cNvCxnSpPr>
          <p:nvPr/>
        </p:nvCxnSpPr>
        <p:spPr bwMode="auto">
          <a:xfrm flipV="1">
            <a:off x="2046863" y="6301784"/>
            <a:ext cx="524485" cy="148906"/>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60" name="AutoShape 148">
            <a:extLst>
              <a:ext uri="{FF2B5EF4-FFF2-40B4-BE49-F238E27FC236}">
                <a16:creationId xmlns:a16="http://schemas.microsoft.com/office/drawing/2014/main" id="{C87BE112-F7D2-445B-B790-A0A061470C9B}"/>
              </a:ext>
            </a:extLst>
          </p:cNvPr>
          <p:cNvCxnSpPr>
            <a:cxnSpLocks noChangeShapeType="1"/>
          </p:cNvCxnSpPr>
          <p:nvPr/>
        </p:nvCxnSpPr>
        <p:spPr bwMode="auto">
          <a:xfrm>
            <a:off x="2046863" y="6450690"/>
            <a:ext cx="498544" cy="10482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63" name="AutoShape 148">
            <a:extLst>
              <a:ext uri="{FF2B5EF4-FFF2-40B4-BE49-F238E27FC236}">
                <a16:creationId xmlns:a16="http://schemas.microsoft.com/office/drawing/2014/main" id="{6352DCF0-3316-4E14-BA02-5D21598CE32D}"/>
              </a:ext>
            </a:extLst>
          </p:cNvPr>
          <p:cNvCxnSpPr>
            <a:cxnSpLocks noChangeShapeType="1"/>
          </p:cNvCxnSpPr>
          <p:nvPr/>
        </p:nvCxnSpPr>
        <p:spPr bwMode="auto">
          <a:xfrm>
            <a:off x="8890573" y="4901948"/>
            <a:ext cx="551742" cy="30176"/>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65" name="AutoShape 148">
            <a:extLst>
              <a:ext uri="{FF2B5EF4-FFF2-40B4-BE49-F238E27FC236}">
                <a16:creationId xmlns:a16="http://schemas.microsoft.com/office/drawing/2014/main" id="{EBB7ADC5-0CB2-4214-A433-C5ADD798D57B}"/>
              </a:ext>
            </a:extLst>
          </p:cNvPr>
          <p:cNvCxnSpPr>
            <a:cxnSpLocks noChangeShapeType="1"/>
          </p:cNvCxnSpPr>
          <p:nvPr/>
        </p:nvCxnSpPr>
        <p:spPr bwMode="auto">
          <a:xfrm flipV="1">
            <a:off x="8879564" y="5105819"/>
            <a:ext cx="562751" cy="56930"/>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cxnSp>
        <p:nvCxnSpPr>
          <p:cNvPr id="72" name="AutoShape 148">
            <a:extLst>
              <a:ext uri="{FF2B5EF4-FFF2-40B4-BE49-F238E27FC236}">
                <a16:creationId xmlns:a16="http://schemas.microsoft.com/office/drawing/2014/main" id="{470262DC-BA75-473B-AADC-F2D7B68C2661}"/>
              </a:ext>
            </a:extLst>
          </p:cNvPr>
          <p:cNvCxnSpPr>
            <a:cxnSpLocks noChangeShapeType="1"/>
          </p:cNvCxnSpPr>
          <p:nvPr/>
        </p:nvCxnSpPr>
        <p:spPr bwMode="auto">
          <a:xfrm flipV="1">
            <a:off x="8905503" y="6421036"/>
            <a:ext cx="536812" cy="242757"/>
          </a:xfrm>
          <a:prstGeom prst="straightConnector1">
            <a:avLst/>
          </a:prstGeom>
          <a:noFill/>
          <a:ln w="12700">
            <a:solidFill>
              <a:schemeClr val="tx1">
                <a:lumMod val="100000"/>
                <a:lumOff val="0"/>
              </a:schemeClr>
            </a:solidFill>
            <a:round/>
            <a:headEnd/>
            <a:tailEnd type="triangle" w="med" len="med"/>
          </a:ln>
          <a:effectLst>
            <a:outerShdw dist="28398" dir="3806097" algn="ctr" rotWithShape="0">
              <a:schemeClr val="accent1">
                <a:lumMod val="50000"/>
                <a:lumOff val="0"/>
                <a:alpha val="50000"/>
              </a:schemeClr>
            </a:outerShdw>
          </a:effectLst>
          <a:extLst>
            <a:ext uri="{909E8E84-426E-40DD-AFC4-6F175D3DCCD1}">
              <a14:hiddenFill xmlns:a14="http://schemas.microsoft.com/office/drawing/2010/main">
                <a:noFill/>
              </a14:hiddenFill>
            </a:ext>
          </a:extLst>
        </p:spPr>
      </p:cxnSp>
      <p:pic>
        <p:nvPicPr>
          <p:cNvPr id="77" name="Picture 76">
            <a:extLst>
              <a:ext uri="{FF2B5EF4-FFF2-40B4-BE49-F238E27FC236}">
                <a16:creationId xmlns:a16="http://schemas.microsoft.com/office/drawing/2014/main" id="{55797B8A-3561-4920-83A0-8957C5B9D5F3}"/>
              </a:ext>
            </a:extLst>
          </p:cNvPr>
          <p:cNvPicPr/>
          <p:nvPr/>
        </p:nvPicPr>
        <p:blipFill>
          <a:blip r:embed="rId9"/>
          <a:stretch>
            <a:fillRect/>
          </a:stretch>
        </p:blipFill>
        <p:spPr>
          <a:xfrm>
            <a:off x="5210258" y="2598459"/>
            <a:ext cx="672569" cy="679413"/>
          </a:xfrm>
          <a:prstGeom prst="rect">
            <a:avLst/>
          </a:prstGeom>
        </p:spPr>
      </p:pic>
      <p:sp>
        <p:nvSpPr>
          <p:cNvPr id="57" name="Title 1">
            <a:extLst>
              <a:ext uri="{FF2B5EF4-FFF2-40B4-BE49-F238E27FC236}">
                <a16:creationId xmlns:a16="http://schemas.microsoft.com/office/drawing/2014/main" id="{40863C66-FD24-49F8-A64A-62E424E0805E}"/>
              </a:ext>
            </a:extLst>
          </p:cNvPr>
          <p:cNvSpPr txBox="1">
            <a:spLocks/>
          </p:cNvSpPr>
          <p:nvPr/>
        </p:nvSpPr>
        <p:spPr>
          <a:xfrm>
            <a:off x="2127114" y="-11010"/>
            <a:ext cx="10064885" cy="126006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rPr>
              <a:t>DoD Mappings to OMOP tables</a:t>
            </a:r>
          </a:p>
        </p:txBody>
      </p:sp>
    </p:spTree>
    <p:extLst>
      <p:ext uri="{BB962C8B-B14F-4D97-AF65-F5344CB8AC3E}">
        <p14:creationId xmlns:p14="http://schemas.microsoft.com/office/powerpoint/2010/main" val="358354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DoD OMOP ETL Specification</a:t>
            </a:r>
          </a:p>
        </p:txBody>
      </p:sp>
      <p:sp>
        <p:nvSpPr>
          <p:cNvPr id="4" name="Content Placeholder 3">
            <a:extLst>
              <a:ext uri="{FF2B5EF4-FFF2-40B4-BE49-F238E27FC236}">
                <a16:creationId xmlns:a16="http://schemas.microsoft.com/office/drawing/2014/main" id="{954EEAD3-AC0E-46CE-BFC8-959469DE02F6}"/>
              </a:ext>
            </a:extLst>
          </p:cNvPr>
          <p:cNvSpPr txBox="1">
            <a:spLocks/>
          </p:cNvSpPr>
          <p:nvPr/>
        </p:nvSpPr>
        <p:spPr>
          <a:xfrm>
            <a:off x="484761" y="1780008"/>
            <a:ext cx="9839528" cy="4539704"/>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Kennell has developed a robust ETL specification workbook and Source Mapping workbook</a:t>
            </a:r>
          </a:p>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Describes all of the business rule logic for how source data records and fields are used to populate all of the OMOP tables</a:t>
            </a:r>
          </a:p>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Similar to the VA OMOP database specification located on VA Pulse: </a:t>
            </a:r>
            <a:r>
              <a:rPr lang="en-US" sz="1800" u="sng" dirty="0">
                <a:solidFill>
                  <a:srgbClr val="0070C0"/>
                </a:solidFill>
                <a:latin typeface="Verdana" panose="020B0604030504040204" pitchFamily="34" charset="0"/>
                <a:ea typeface="Verdana" panose="020B0604030504040204" pitchFamily="34" charset="0"/>
                <a:cs typeface="Verdana" panose="020B0604030504040204" pitchFamily="34" charset="0"/>
              </a:rPr>
              <a:t>https://www.vapulse.net/servlet/JiveServlet/downloadBody/60310-102-12-210474/VINCI_OMOPv5_Database_Data_Specifications_2018%2006%2026.pdf</a:t>
            </a:r>
            <a:endParaRPr lang="en-US"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spcAft>
                <a:spcPts val="1200"/>
              </a:spcAft>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97061EA2-795D-4D6E-91B5-7BAA25F1D25D}"/>
              </a:ext>
            </a:extLst>
          </p:cNvPr>
          <p:cNvPicPr>
            <a:picLocks noChangeAspect="1"/>
          </p:cNvPicPr>
          <p:nvPr/>
        </p:nvPicPr>
        <p:blipFill>
          <a:blip r:embed="rId2"/>
          <a:stretch>
            <a:fillRect/>
          </a:stretch>
        </p:blipFill>
        <p:spPr>
          <a:xfrm>
            <a:off x="0" y="1"/>
            <a:ext cx="1335932" cy="1249058"/>
          </a:xfrm>
          <a:prstGeom prst="rect">
            <a:avLst/>
          </a:prstGeom>
        </p:spPr>
      </p:pic>
      <p:sp>
        <p:nvSpPr>
          <p:cNvPr id="6" name="Slide Number Placeholder 4">
            <a:extLst>
              <a:ext uri="{FF2B5EF4-FFF2-40B4-BE49-F238E27FC236}">
                <a16:creationId xmlns:a16="http://schemas.microsoft.com/office/drawing/2014/main" id="{05394A10-1329-45D7-9041-937CE864AFAC}"/>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7</a:t>
            </a:fld>
            <a:endParaRPr lang="en-US" dirty="0"/>
          </a:p>
        </p:txBody>
      </p:sp>
    </p:spTree>
    <p:extLst>
      <p:ext uri="{BB962C8B-B14F-4D97-AF65-F5344CB8AC3E}">
        <p14:creationId xmlns:p14="http://schemas.microsoft.com/office/powerpoint/2010/main" val="1222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DoD OMOP ETL Specification</a:t>
            </a:r>
          </a:p>
        </p:txBody>
      </p:sp>
      <p:sp>
        <p:nvSpPr>
          <p:cNvPr id="4" name="Content Placeholder 3">
            <a:extLst>
              <a:ext uri="{FF2B5EF4-FFF2-40B4-BE49-F238E27FC236}">
                <a16:creationId xmlns:a16="http://schemas.microsoft.com/office/drawing/2014/main" id="{954EEAD3-AC0E-46CE-BFC8-959469DE02F6}"/>
              </a:ext>
            </a:extLst>
          </p:cNvPr>
          <p:cNvSpPr txBox="1">
            <a:spLocks/>
          </p:cNvSpPr>
          <p:nvPr/>
        </p:nvSpPr>
        <p:spPr>
          <a:xfrm>
            <a:off x="674451" y="1475209"/>
            <a:ext cx="9839528" cy="153785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From the table of contents, click hyperlink for desired table to get to the business rules:</a:t>
            </a:r>
          </a:p>
          <a:p>
            <a:pPr>
              <a:spcAft>
                <a:spcPts val="1200"/>
              </a:spcAft>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97061EA2-795D-4D6E-91B5-7BAA25F1D25D}"/>
              </a:ext>
            </a:extLst>
          </p:cNvPr>
          <p:cNvPicPr>
            <a:picLocks noChangeAspect="1"/>
          </p:cNvPicPr>
          <p:nvPr/>
        </p:nvPicPr>
        <p:blipFill>
          <a:blip r:embed="rId2"/>
          <a:stretch>
            <a:fillRect/>
          </a:stretch>
        </p:blipFill>
        <p:spPr>
          <a:xfrm>
            <a:off x="0" y="1"/>
            <a:ext cx="1335932" cy="1249058"/>
          </a:xfrm>
          <a:prstGeom prst="rect">
            <a:avLst/>
          </a:prstGeom>
        </p:spPr>
      </p:pic>
      <p:sp>
        <p:nvSpPr>
          <p:cNvPr id="6" name="Slide Number Placeholder 4">
            <a:extLst>
              <a:ext uri="{FF2B5EF4-FFF2-40B4-BE49-F238E27FC236}">
                <a16:creationId xmlns:a16="http://schemas.microsoft.com/office/drawing/2014/main" id="{05394A10-1329-45D7-9041-937CE864AFAC}"/>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8</a:t>
            </a:fld>
            <a:endParaRPr lang="en-US" dirty="0"/>
          </a:p>
        </p:txBody>
      </p:sp>
      <p:pic>
        <p:nvPicPr>
          <p:cNvPr id="7" name="Picture 6">
            <a:extLst>
              <a:ext uri="{FF2B5EF4-FFF2-40B4-BE49-F238E27FC236}">
                <a16:creationId xmlns:a16="http://schemas.microsoft.com/office/drawing/2014/main" id="{74DBE612-0893-48FE-824A-BE463C0F636E}"/>
              </a:ext>
            </a:extLst>
          </p:cNvPr>
          <p:cNvPicPr>
            <a:picLocks noChangeAspect="1"/>
          </p:cNvPicPr>
          <p:nvPr/>
        </p:nvPicPr>
        <p:blipFill rotWithShape="1">
          <a:blip r:embed="rId3"/>
          <a:srcRect t="947"/>
          <a:stretch/>
        </p:blipFill>
        <p:spPr>
          <a:xfrm>
            <a:off x="2049294" y="2503593"/>
            <a:ext cx="6394618" cy="4217882"/>
          </a:xfrm>
          <a:prstGeom prst="rect">
            <a:avLst/>
          </a:prstGeom>
        </p:spPr>
      </p:pic>
    </p:spTree>
    <p:extLst>
      <p:ext uri="{BB962C8B-B14F-4D97-AF65-F5344CB8AC3E}">
        <p14:creationId xmlns:p14="http://schemas.microsoft.com/office/powerpoint/2010/main" val="412873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8DE-1D9C-4F01-8952-EC6C4535FB08}"/>
              </a:ext>
            </a:extLst>
          </p:cNvPr>
          <p:cNvSpPr>
            <a:spLocks noGrp="1"/>
          </p:cNvSpPr>
          <p:nvPr>
            <p:ph type="title"/>
          </p:nvPr>
        </p:nvSpPr>
        <p:spPr>
          <a:xfrm>
            <a:off x="2127114" y="-11010"/>
            <a:ext cx="10064885" cy="1666315"/>
          </a:xfrm>
        </p:spPr>
        <p:txBody>
          <a:bodyPr>
            <a:normAutofit/>
          </a:bodyPr>
          <a:lstStyle/>
          <a:p>
            <a:r>
              <a:rPr lang="en-US" sz="3600" b="1" dirty="0">
                <a:latin typeface="Verdana" panose="020B0604030504040204" pitchFamily="34" charset="0"/>
                <a:ea typeface="Verdana" panose="020B0604030504040204" pitchFamily="34" charset="0"/>
              </a:rPr>
              <a:t>DoD Source Mappings to OMOP</a:t>
            </a:r>
          </a:p>
        </p:txBody>
      </p:sp>
      <p:sp>
        <p:nvSpPr>
          <p:cNvPr id="4" name="Content Placeholder 3">
            <a:extLst>
              <a:ext uri="{FF2B5EF4-FFF2-40B4-BE49-F238E27FC236}">
                <a16:creationId xmlns:a16="http://schemas.microsoft.com/office/drawing/2014/main" id="{954EEAD3-AC0E-46CE-BFC8-959469DE02F6}"/>
              </a:ext>
            </a:extLst>
          </p:cNvPr>
          <p:cNvSpPr txBox="1">
            <a:spLocks/>
          </p:cNvSpPr>
          <p:nvPr/>
        </p:nvSpPr>
        <p:spPr>
          <a:xfrm>
            <a:off x="674451" y="1410359"/>
            <a:ext cx="9839528" cy="153785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latin typeface="Verdana" panose="020B0604030504040204" pitchFamily="34" charset="0"/>
                <a:ea typeface="Verdana" panose="020B0604030504040204" pitchFamily="34" charset="0"/>
                <a:cs typeface="Verdana" panose="020B0604030504040204" pitchFamily="34" charset="0"/>
              </a:rPr>
              <a:t>Similarly, source mappings go in the other direction, from the perspective of the source tables:</a:t>
            </a:r>
          </a:p>
          <a:p>
            <a:pPr>
              <a:spcAft>
                <a:spcPts val="1200"/>
              </a:spcAft>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97061EA2-795D-4D6E-91B5-7BAA25F1D25D}"/>
              </a:ext>
            </a:extLst>
          </p:cNvPr>
          <p:cNvPicPr>
            <a:picLocks noChangeAspect="1"/>
          </p:cNvPicPr>
          <p:nvPr/>
        </p:nvPicPr>
        <p:blipFill>
          <a:blip r:embed="rId2"/>
          <a:stretch>
            <a:fillRect/>
          </a:stretch>
        </p:blipFill>
        <p:spPr>
          <a:xfrm>
            <a:off x="0" y="1"/>
            <a:ext cx="1335932" cy="1249058"/>
          </a:xfrm>
          <a:prstGeom prst="rect">
            <a:avLst/>
          </a:prstGeom>
        </p:spPr>
      </p:pic>
      <p:sp>
        <p:nvSpPr>
          <p:cNvPr id="6" name="Slide Number Placeholder 4">
            <a:extLst>
              <a:ext uri="{FF2B5EF4-FFF2-40B4-BE49-F238E27FC236}">
                <a16:creationId xmlns:a16="http://schemas.microsoft.com/office/drawing/2014/main" id="{05394A10-1329-45D7-9041-937CE864AFAC}"/>
              </a:ext>
            </a:extLst>
          </p:cNvPr>
          <p:cNvSpPr>
            <a:spLocks noGrp="1"/>
          </p:cNvSpPr>
          <p:nvPr>
            <p:ph type="sldNum" sz="quarter" idx="12"/>
          </p:nvPr>
        </p:nvSpPr>
        <p:spPr>
          <a:xfrm>
            <a:off x="8610600" y="6356350"/>
            <a:ext cx="2743200" cy="365125"/>
          </a:xfrm>
        </p:spPr>
        <p:txBody>
          <a:bodyPr/>
          <a:lstStyle/>
          <a:p>
            <a:r>
              <a:rPr lang="en-US" dirty="0"/>
              <a:t>  </a:t>
            </a:r>
            <a:fld id="{DB182CBD-5FDA-4166-897B-E575626CF929}" type="slidenum">
              <a:rPr lang="en-US" smtClean="0"/>
              <a:pPr/>
              <a:t>9</a:t>
            </a:fld>
            <a:endParaRPr lang="en-US" dirty="0"/>
          </a:p>
        </p:txBody>
      </p:sp>
      <p:pic>
        <p:nvPicPr>
          <p:cNvPr id="3" name="Picture 2">
            <a:extLst>
              <a:ext uri="{FF2B5EF4-FFF2-40B4-BE49-F238E27FC236}">
                <a16:creationId xmlns:a16="http://schemas.microsoft.com/office/drawing/2014/main" id="{EA6687A1-91F7-4FF2-81CB-A1BA654DD8C0}"/>
              </a:ext>
            </a:extLst>
          </p:cNvPr>
          <p:cNvPicPr>
            <a:picLocks noChangeAspect="1"/>
          </p:cNvPicPr>
          <p:nvPr/>
        </p:nvPicPr>
        <p:blipFill>
          <a:blip r:embed="rId3"/>
          <a:stretch>
            <a:fillRect/>
          </a:stretch>
        </p:blipFill>
        <p:spPr>
          <a:xfrm>
            <a:off x="2638323" y="2380034"/>
            <a:ext cx="4855152" cy="4435813"/>
          </a:xfrm>
          <a:prstGeom prst="rect">
            <a:avLst/>
          </a:prstGeom>
        </p:spPr>
      </p:pic>
    </p:spTree>
    <p:extLst>
      <p:ext uri="{BB962C8B-B14F-4D97-AF65-F5344CB8AC3E}">
        <p14:creationId xmlns:p14="http://schemas.microsoft.com/office/powerpoint/2010/main" val="296274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51EB745CF89B4EB1E23179B14FF6D3" ma:contentTypeVersion="2" ma:contentTypeDescription="Create a new document." ma:contentTypeScope="" ma:versionID="ccab89a865dbb63e12e21133979ca291">
  <xsd:schema xmlns:xsd="http://www.w3.org/2001/XMLSchema" xmlns:xs="http://www.w3.org/2001/XMLSchema" xmlns:p="http://schemas.microsoft.com/office/2006/metadata/properties" xmlns:ns2="8d223693-a444-41f7-80b4-d2e3985df692" targetNamespace="http://schemas.microsoft.com/office/2006/metadata/properties" ma:root="true" ma:fieldsID="c46070d0b0fff04ffe27834ffe2aeac5" ns2:_="">
    <xsd:import namespace="8d223693-a444-41f7-80b4-d2e3985df69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23693-a444-41f7-80b4-d2e3985df6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674A85-89A0-4356-91C0-EFCA102B1CE3}">
  <ds:schemaRefs>
    <ds:schemaRef ds:uri="http://schemas.microsoft.com/sharepoint/v3/contenttype/forms"/>
  </ds:schemaRefs>
</ds:datastoreItem>
</file>

<file path=customXml/itemProps2.xml><?xml version="1.0" encoding="utf-8"?>
<ds:datastoreItem xmlns:ds="http://schemas.openxmlformats.org/officeDocument/2006/customXml" ds:itemID="{2AD23230-C36F-425F-8181-F12D1B8B9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23693-a444-41f7-80b4-d2e3985df6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D58F50-3A2E-4F4D-9033-3D35EDDE5A7B}">
  <ds:schemaRefs>
    <ds:schemaRef ds:uri="http://purl.org/dc/elements/1.1/"/>
    <ds:schemaRef ds:uri="http://schemas.openxmlformats.org/package/2006/metadata/core-properties"/>
    <ds:schemaRef ds:uri="http://purl.org/dc/dcmitype/"/>
    <ds:schemaRef ds:uri="http://schemas.microsoft.com/office/infopath/2007/PartnerControls"/>
    <ds:schemaRef ds:uri="8d223693-a444-41f7-80b4-d2e3985df692"/>
    <ds:schemaRef ds:uri="http://schemas.microsoft.com/office/2006/documentManagement/typ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4170</TotalTime>
  <Words>2785</Words>
  <Application>Microsoft Office PowerPoint</Application>
  <PresentationFormat>Widescreen</PresentationFormat>
  <Paragraphs>684</Paragraphs>
  <Slides>40</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inherit</vt:lpstr>
      <vt:lpstr>Tahoma</vt:lpstr>
      <vt:lpstr>Verdana</vt:lpstr>
      <vt:lpstr>Office Theme</vt:lpstr>
      <vt:lpstr>PowerPoint Presentation</vt:lpstr>
      <vt:lpstr>Objectives</vt:lpstr>
      <vt:lpstr>The OMOP Common Data Model (CDM)</vt:lpstr>
      <vt:lpstr>PowerPoint Presentation</vt:lpstr>
      <vt:lpstr>PowerPoint Presentation</vt:lpstr>
      <vt:lpstr>PowerPoint Presentation</vt:lpstr>
      <vt:lpstr>DoD OMOP ETL Specification</vt:lpstr>
      <vt:lpstr>DoD OMOP ETL Specification</vt:lpstr>
      <vt:lpstr>DoD Source Mappings to OMOP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OMOP Table Locations in DaVINCI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OMOP Overview</dc:title>
  <dc:subject>DoD OMOP Overview</dc:subject>
  <dc:creator>Casey Kangas</dc:creator>
  <cp:keywords>DoD OMOP Overview</cp:keywords>
  <cp:lastModifiedBy>Rivera, Portia T</cp:lastModifiedBy>
  <cp:revision>114</cp:revision>
  <dcterms:created xsi:type="dcterms:W3CDTF">2018-09-26T21:18:48Z</dcterms:created>
  <dcterms:modified xsi:type="dcterms:W3CDTF">2022-08-19T17:38:07Z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0x0101004251EB745CF89B4EB1E23179B14FF6D3</vt:lpwstr>
  </property>
</Properties>
</file>