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9"/>
  </p:notesMasterIdLst>
  <p:handoutMasterIdLst>
    <p:handoutMasterId r:id="rId30"/>
  </p:handoutMasterIdLst>
  <p:sldIdLst>
    <p:sldId id="257" r:id="rId3"/>
    <p:sldId id="262" r:id="rId4"/>
    <p:sldId id="389" r:id="rId5"/>
    <p:sldId id="461" r:id="rId6"/>
    <p:sldId id="457" r:id="rId7"/>
    <p:sldId id="459" r:id="rId8"/>
    <p:sldId id="473" r:id="rId9"/>
    <p:sldId id="470" r:id="rId10"/>
    <p:sldId id="454" r:id="rId11"/>
    <p:sldId id="464" r:id="rId12"/>
    <p:sldId id="467" r:id="rId13"/>
    <p:sldId id="465" r:id="rId14"/>
    <p:sldId id="466" r:id="rId15"/>
    <p:sldId id="455" r:id="rId16"/>
    <p:sldId id="445" r:id="rId17"/>
    <p:sldId id="446" r:id="rId18"/>
    <p:sldId id="447" r:id="rId19"/>
    <p:sldId id="448" r:id="rId20"/>
    <p:sldId id="472" r:id="rId21"/>
    <p:sldId id="450" r:id="rId22"/>
    <p:sldId id="440" r:id="rId23"/>
    <p:sldId id="468" r:id="rId24"/>
    <p:sldId id="380" r:id="rId25"/>
    <p:sldId id="383" r:id="rId26"/>
    <p:sldId id="469" r:id="rId27"/>
    <p:sldId id="30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0084" autoAdjust="0"/>
  </p:normalViewPr>
  <p:slideViewPr>
    <p:cSldViewPr>
      <p:cViewPr varScale="1">
        <p:scale>
          <a:sx n="108" d="100"/>
          <a:sy n="108" d="100"/>
        </p:scale>
        <p:origin x="209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9" d="100"/>
          <a:sy n="89" d="100"/>
        </p:scale>
        <p:origin x="375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2294" tIns="46147" rIns="92294" bIns="46147" rtlCol="0" anchor="b"/>
          <a:lstStyle>
            <a:lvl1pPr algn="r">
              <a:defRPr sz="1100"/>
            </a:lvl1pPr>
          </a:lstStyle>
          <a:p>
            <a:fld id="{8D1F3C7B-FC70-4711-BC45-E540C48E6FE3}" type="slidenum">
              <a:rPr lang="en-US" smtClean="0"/>
              <a:t>‹#›</a:t>
            </a:fld>
            <a:endParaRPr lang="en-US"/>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4" tIns="46147" rIns="92294" bIns="46147" rtlCol="0"/>
          <a:lstStyle>
            <a:lvl1pPr algn="l">
              <a:defRPr sz="11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4" tIns="46147" rIns="92294" bIns="46147" rtlCol="0"/>
          <a:lstStyle>
            <a:lvl1pPr algn="r">
              <a:defRPr sz="1100"/>
            </a:lvl1pPr>
          </a:lstStyle>
          <a:p>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294" tIns="46147" rIns="92294" bIns="4614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4" tIns="46147" rIns="92294"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94" tIns="46147" rIns="92294" bIns="4614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4" tIns="46147" rIns="92294" bIns="46147" rtlCol="0" anchor="b"/>
          <a:lstStyle>
            <a:lvl1pPr algn="r">
              <a:defRPr sz="11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404425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11</a:t>
            </a:fld>
            <a:endParaRPr lang="en-US" dirty="0"/>
          </a:p>
        </p:txBody>
      </p:sp>
      <p:sp>
        <p:nvSpPr>
          <p:cNvPr id="6" name="Notes Placeholder 5">
            <a:extLst>
              <a:ext uri="{FF2B5EF4-FFF2-40B4-BE49-F238E27FC236}">
                <a16:creationId xmlns:a16="http://schemas.microsoft.com/office/drawing/2014/main" id="{3EF9C477-4399-49DE-A1FE-14726DF54A7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379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12</a:t>
            </a:fld>
            <a:endParaRPr lang="en-US" dirty="0"/>
          </a:p>
        </p:txBody>
      </p:sp>
      <p:sp>
        <p:nvSpPr>
          <p:cNvPr id="6" name="Notes Placeholder 5">
            <a:extLst>
              <a:ext uri="{FF2B5EF4-FFF2-40B4-BE49-F238E27FC236}">
                <a16:creationId xmlns:a16="http://schemas.microsoft.com/office/drawing/2014/main" id="{C84CFC64-8B13-452A-9821-75FB433B00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7019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13</a:t>
            </a:fld>
            <a:endParaRPr lang="en-US" dirty="0"/>
          </a:p>
        </p:txBody>
      </p:sp>
    </p:spTree>
    <p:extLst>
      <p:ext uri="{BB962C8B-B14F-4D97-AF65-F5344CB8AC3E}">
        <p14:creationId xmlns:p14="http://schemas.microsoft.com/office/powerpoint/2010/main" val="124141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DBAFCCBD-6D74-4DF6-A972-9C901A9BD8F0}" type="slidenum">
              <a:rPr lang="en-US" smtClean="0"/>
              <a:pPr>
                <a:defRPr/>
              </a:pPr>
              <a:t>14</a:t>
            </a:fld>
            <a:endParaRPr lang="en-US" dirty="0"/>
          </a:p>
        </p:txBody>
      </p:sp>
    </p:spTree>
    <p:extLst>
      <p:ext uri="{BB962C8B-B14F-4D97-AF65-F5344CB8AC3E}">
        <p14:creationId xmlns:p14="http://schemas.microsoft.com/office/powerpoint/2010/main" val="275606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15</a:t>
            </a:fld>
            <a:endParaRPr lang="en-US" dirty="0"/>
          </a:p>
        </p:txBody>
      </p:sp>
      <p:sp>
        <p:nvSpPr>
          <p:cNvPr id="6" name="Notes Placeholder 5">
            <a:extLst>
              <a:ext uri="{FF2B5EF4-FFF2-40B4-BE49-F238E27FC236}">
                <a16:creationId xmlns:a16="http://schemas.microsoft.com/office/drawing/2014/main" id="{6C2F2E32-D4B9-4A34-8015-702D30B3A72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817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3122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17</a:t>
            </a:fld>
            <a:endParaRPr lang="en-US" dirty="0"/>
          </a:p>
        </p:txBody>
      </p:sp>
      <p:sp>
        <p:nvSpPr>
          <p:cNvPr id="6" name="Notes Placeholder 5">
            <a:extLst>
              <a:ext uri="{FF2B5EF4-FFF2-40B4-BE49-F238E27FC236}">
                <a16:creationId xmlns:a16="http://schemas.microsoft.com/office/drawing/2014/main" id="{CD1AF8B0-7D1F-4ACD-A337-8AD869A1FE2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6801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18</a:t>
            </a:fld>
            <a:endParaRPr lang="en-US" dirty="0"/>
          </a:p>
        </p:txBody>
      </p:sp>
      <p:sp>
        <p:nvSpPr>
          <p:cNvPr id="6" name="Notes Placeholder 5">
            <a:extLst>
              <a:ext uri="{FF2B5EF4-FFF2-40B4-BE49-F238E27FC236}">
                <a16:creationId xmlns:a16="http://schemas.microsoft.com/office/drawing/2014/main" id="{4667E1C5-4033-4593-9FFA-F7F67619786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297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0558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20</a:t>
            </a:fld>
            <a:endParaRPr lang="en-US" dirty="0"/>
          </a:p>
        </p:txBody>
      </p:sp>
      <p:sp>
        <p:nvSpPr>
          <p:cNvPr id="6" name="Notes Placeholder 5">
            <a:extLst>
              <a:ext uri="{FF2B5EF4-FFF2-40B4-BE49-F238E27FC236}">
                <a16:creationId xmlns:a16="http://schemas.microsoft.com/office/drawing/2014/main" id="{C55B6198-E457-404D-9D3A-2D337A8691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3417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566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22</a:t>
            </a:fld>
            <a:endParaRPr lang="en-US" dirty="0"/>
          </a:p>
        </p:txBody>
      </p:sp>
    </p:spTree>
    <p:extLst>
      <p:ext uri="{BB962C8B-B14F-4D97-AF65-F5344CB8AC3E}">
        <p14:creationId xmlns:p14="http://schemas.microsoft.com/office/powerpoint/2010/main" val="1886904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29651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73562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2545288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4428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8940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4</a:t>
            </a:fld>
            <a:endParaRPr lang="en-US" dirty="0"/>
          </a:p>
        </p:txBody>
      </p:sp>
      <p:sp>
        <p:nvSpPr>
          <p:cNvPr id="6" name="Notes Placeholder 5">
            <a:extLst>
              <a:ext uri="{FF2B5EF4-FFF2-40B4-BE49-F238E27FC236}">
                <a16:creationId xmlns:a16="http://schemas.microsoft.com/office/drawing/2014/main" id="{77B33A24-07DC-4885-90A0-35E2ECBA6E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741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73161">
              <a:defRPr/>
            </a:pPr>
            <a:fld id="{D34EA58A-39E5-4D21-9D36-B59FED999BAC}" type="slidenum">
              <a:rPr lang="en-US">
                <a:solidFill>
                  <a:prstClr val="black"/>
                </a:solidFill>
                <a:latin typeface="Calibri"/>
              </a:rPr>
              <a:pPr defTabSz="873161">
                <a:defRPr/>
              </a:pPr>
              <a:t>5</a:t>
            </a:fld>
            <a:endParaRPr lang="en-US" dirty="0">
              <a:solidFill>
                <a:prstClr val="black"/>
              </a:solidFill>
              <a:latin typeface="Calibri"/>
            </a:endParaRPr>
          </a:p>
        </p:txBody>
      </p:sp>
      <p:sp>
        <p:nvSpPr>
          <p:cNvPr id="6" name="Notes Placeholder 5">
            <a:extLst>
              <a:ext uri="{FF2B5EF4-FFF2-40B4-BE49-F238E27FC236}">
                <a16:creationId xmlns:a16="http://schemas.microsoft.com/office/drawing/2014/main" id="{9DC849DA-6377-4058-8818-CBD6ABAAB0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8210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6</a:t>
            </a:fld>
            <a:endParaRPr lang="en-US" dirty="0"/>
          </a:p>
        </p:txBody>
      </p:sp>
    </p:spTree>
    <p:extLst>
      <p:ext uri="{BB962C8B-B14F-4D97-AF65-F5344CB8AC3E}">
        <p14:creationId xmlns:p14="http://schemas.microsoft.com/office/powerpoint/2010/main" val="159868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7</a:t>
            </a:fld>
            <a:endParaRPr lang="en-US" dirty="0"/>
          </a:p>
        </p:txBody>
      </p:sp>
      <p:sp>
        <p:nvSpPr>
          <p:cNvPr id="6" name="Notes Placeholder 5">
            <a:extLst>
              <a:ext uri="{FF2B5EF4-FFF2-40B4-BE49-F238E27FC236}">
                <a16:creationId xmlns:a16="http://schemas.microsoft.com/office/drawing/2014/main" id="{36F0F888-5D61-47FB-B37C-79543F2148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3170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400814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B1E6D49B-FEBD-46B1-BB5A-05E1E143C416}" type="slidenum">
              <a:rPr lang="en-US" smtClean="0"/>
              <a:pPr>
                <a:defRPr/>
              </a:pPr>
              <a:t>9</a:t>
            </a:fld>
            <a:endParaRPr lang="en-US"/>
          </a:p>
        </p:txBody>
      </p:sp>
      <p:sp>
        <p:nvSpPr>
          <p:cNvPr id="3" name="Notes Placeholder 2">
            <a:extLst>
              <a:ext uri="{FF2B5EF4-FFF2-40B4-BE49-F238E27FC236}">
                <a16:creationId xmlns:a16="http://schemas.microsoft.com/office/drawing/2014/main" id="{2FFF565E-DF67-4336-B6BD-835A2EB43C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0925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VA PRIDE identity dk blue small jpg 4-30-08.jpg"/>
          <p:cNvPicPr>
            <a:picLocks noChangeAspect="1"/>
          </p:cNvPicPr>
          <p:nvPr userDrawn="1"/>
        </p:nvPicPr>
        <p:blipFill>
          <a:blip r:embed="rId3"/>
          <a:stretch>
            <a:fillRect/>
          </a:stretch>
        </p:blipFill>
        <p:spPr>
          <a:xfrm>
            <a:off x="3979898" y="6209931"/>
            <a:ext cx="1539803" cy="457200"/>
          </a:xfrm>
          <a:prstGeom prst="rect">
            <a:avLst/>
          </a:prstGeom>
        </p:spPr>
      </p:pic>
      <p:pic>
        <p:nvPicPr>
          <p:cNvPr id="8" name="Picture 2" descr="Z:\Identity\Logo\R&amp;Dhoriz.jpg"/>
          <p:cNvPicPr>
            <a:picLocks noChangeAspect="1" noChangeArrowheads="1"/>
          </p:cNvPicPr>
          <p:nvPr userDrawn="1"/>
        </p:nvPicPr>
        <p:blipFill>
          <a:blip r:embed="rId4"/>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2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4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69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63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56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5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7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5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31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6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7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pic>
        <p:nvPicPr>
          <p:cNvPr id="9" name="Picture 8" descr="VA PRIDE identity dk blue small jpg 4-30-08.jpg"/>
          <p:cNvPicPr>
            <a:picLocks noChangeAspect="1"/>
          </p:cNvPicPr>
          <p:nvPr userDrawn="1"/>
        </p:nvPicPr>
        <p:blipFill>
          <a:blip r:embed="rId11"/>
          <a:stretch>
            <a:fillRect/>
          </a:stretch>
        </p:blipFill>
        <p:spPr>
          <a:xfrm>
            <a:off x="6958085" y="6202363"/>
            <a:ext cx="1539803" cy="457200"/>
          </a:xfrm>
          <a:prstGeom prst="rect">
            <a:avLst/>
          </a:prstGeom>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EB0CA-CF95-41E6-AF65-E442F02A8562}"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54DAF-ADEF-41F9-9850-AB0631385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03427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Templates/IRB%20%20-%20DRAFT%20Waiver%20or%20Alteration%20of%20Informed%20Consent%20version%202.do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Templates/IRB%20-%20DRAFT%20Waiver%20of%20Documentation%20of%20Informed%20Consent%20version%202.do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regulations.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Templates/IRB%20%20-%20DRAFT%20Waiver%20or%20Alteration%20of%20Informed%20Consent%20version%202.doc" TargetMode="External"/><Relationship Id="rId3" Type="http://schemas.openxmlformats.org/officeDocument/2006/relationships/hyperlink" Target="Templates/UoK%20Informed%20Consent%20Template.docx" TargetMode="External"/><Relationship Id="rId7" Type="http://schemas.openxmlformats.org/officeDocument/2006/relationships/hyperlink" Target="Templates/IRB%20-%20DRAFT%20Informed%20Consent-Broad%20Consent%20Checklist%20v2.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Templates/IRB%20-%20VA%20%20ICF%20combined%20HIPAA%20Template%20version%204%20-%20010819.docx" TargetMode="External"/><Relationship Id="rId5" Type="http://schemas.openxmlformats.org/officeDocument/2006/relationships/hyperlink" Target="Templates/UoK%20Key%20Information%20Sample%20Doc%20-%20non-medical%20min%20risk%20study.pdf" TargetMode="External"/><Relationship Id="rId10" Type="http://schemas.openxmlformats.org/officeDocument/2006/relationships/hyperlink" Target="https://www.research.uky.edu/office-research-integrity/sample-applications-and-protocol-development-resources" TargetMode="External"/><Relationship Id="rId4" Type="http://schemas.openxmlformats.org/officeDocument/2006/relationships/hyperlink" Target="Templates/UoK%20Key%20Information%20Sample%20Doc%20-%20Clinical%20Trial.pdf" TargetMode="External"/><Relationship Id="rId9" Type="http://schemas.openxmlformats.org/officeDocument/2006/relationships/hyperlink" Target="Templates/IRB%20-%20DRAFT%20Waiver%20of%20Documentation%20of%20Informed%20Consent%20version%202.do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research.va.gov/pride/cyberseminars/default.cfm" TargetMode="External"/><Relationship Id="rId3" Type="http://schemas.openxmlformats.org/officeDocument/2006/relationships/hyperlink" Target="https://www.gpo.gov/fdsys/pkg/FR-2018-06-19/pdf/2018-13187.pdf" TargetMode="External"/><Relationship Id="rId7" Type="http://schemas.openxmlformats.org/officeDocument/2006/relationships/hyperlink" Target="https://www.research.va.gov/resources/polici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va.gov/vhapublications/ViewPublication.asp?pub_ID=3052" TargetMode="External"/><Relationship Id="rId5" Type="http://schemas.openxmlformats.org/officeDocument/2006/relationships/hyperlink" Target="https://www.gpo.gov/fdsys/pkg/CFR-2002-title38-vol1/pdf/CFR-2002-title38-vol1-part16.pdf" TargetMode="External"/><Relationship Id="rId4" Type="http://schemas.openxmlformats.org/officeDocument/2006/relationships/hyperlink" Target="https://www.gpo.gov/fdsys/pkg/FR-2017-01-19/pdf/2017-01058.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uky.edu/office-research-integrity/sample-applications-and-protocol-development-resourc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research.uky.edu/uploads/ori-nonmedical-testing-and-survey-key-information-sample-pdf" TargetMode="External"/><Relationship Id="rId4" Type="http://schemas.openxmlformats.org/officeDocument/2006/relationships/hyperlink" Target="https://www.research.uky.edu/uploads/ori-placebo-controlled-clinical-trial-key-information-sample-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emplates/UoK%20Informed%20Consent%20Template.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Templates/UoK%20Key%20Information%20Sample%20Doc%20-%20non-medical%20min%20risk%20study.pdf" TargetMode="External"/><Relationship Id="rId4" Type="http://schemas.openxmlformats.org/officeDocument/2006/relationships/hyperlink" Target="Templates/UoK%20Key%20Information%20Sample%20Doc%20-%20Clinical%20Trial.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38880" y="3178162"/>
            <a:ext cx="8805120" cy="162243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r>
              <a:rPr lang="en-US" sz="3400" spc="100" dirty="0">
                <a:latin typeface="Tahoma" pitchFamily="34" charset="0"/>
                <a:cs typeface="Tahoma" pitchFamily="34" charset="0"/>
              </a:rPr>
              <a:t>ORPP&amp;E Workshop:  </a:t>
            </a:r>
            <a:br>
              <a:rPr lang="en-US" sz="3400" spc="100" dirty="0">
                <a:latin typeface="Tahoma" pitchFamily="34" charset="0"/>
                <a:cs typeface="Tahoma" pitchFamily="34" charset="0"/>
              </a:rPr>
            </a:br>
            <a:r>
              <a:rPr lang="en-US" sz="3400" spc="100" dirty="0">
                <a:latin typeface="Tahoma" pitchFamily="34" charset="0"/>
                <a:cs typeface="Tahoma" pitchFamily="34" charset="0"/>
              </a:rPr>
              <a:t>Informed Consent Tools</a:t>
            </a:r>
            <a:br>
              <a:rPr lang="en-US" sz="3400" spc="100" dirty="0">
                <a:latin typeface="Tahoma" pitchFamily="34" charset="0"/>
                <a:cs typeface="Tahoma" pitchFamily="34" charset="0"/>
              </a:rPr>
            </a:br>
            <a:endParaRPr lang="en-US" sz="3100" b="0" spc="100" dirty="0">
              <a:latin typeface="Tahoma" pitchFamily="34" charset="0"/>
              <a:cs typeface="Tahoma" pitchFamily="34" charset="0"/>
            </a:endParaRPr>
          </a:p>
        </p:txBody>
      </p:sp>
      <p:sp>
        <p:nvSpPr>
          <p:cNvPr id="7171" name="Subtitle 2"/>
          <p:cNvSpPr>
            <a:spLocks noGrp="1"/>
          </p:cNvSpPr>
          <p:nvPr>
            <p:ph type="subTitle" idx="1"/>
          </p:nvPr>
        </p:nvSpPr>
        <p:spPr>
          <a:xfrm>
            <a:off x="338880" y="4254056"/>
            <a:ext cx="7753350" cy="1093088"/>
          </a:xfrm>
        </p:spPr>
        <p:txBody>
          <a:bodyPr/>
          <a:lstStyle/>
          <a:p>
            <a:pPr eaLnBrk="1" hangingPunct="1">
              <a:buFont typeface="Arial" charset="0"/>
              <a:buNone/>
              <a:defRPr/>
            </a:pPr>
            <a:endParaRPr lang="en-US" sz="1800" spc="100" dirty="0">
              <a:cs typeface="Calibri"/>
            </a:endParaRPr>
          </a:p>
          <a:p>
            <a:pPr eaLnBrk="1" hangingPunct="1">
              <a:spcAft>
                <a:spcPts val="600"/>
              </a:spcAft>
              <a:buFont typeface="Arial" charset="0"/>
              <a:buNone/>
              <a:defRPr/>
            </a:pPr>
            <a:r>
              <a:rPr lang="en-US" sz="2400" spc="100" dirty="0">
                <a:latin typeface="Tahoma" pitchFamily="34" charset="0"/>
                <a:cs typeface="Tahoma" pitchFamily="34" charset="0"/>
              </a:rPr>
              <a:t>Soundia A. Duche, MA, MS</a:t>
            </a:r>
          </a:p>
          <a:p>
            <a:pPr eaLnBrk="1" hangingPunct="1">
              <a:spcAft>
                <a:spcPts val="600"/>
              </a:spcAft>
              <a:buFont typeface="Arial" charset="0"/>
              <a:buNone/>
              <a:defRPr/>
            </a:pPr>
            <a:r>
              <a:rPr lang="en-US" sz="2400" spc="100" dirty="0">
                <a:latin typeface="Tahoma" pitchFamily="34" charset="0"/>
              </a:rPr>
              <a:t>Chief, Education and Training</a:t>
            </a:r>
          </a:p>
          <a:p>
            <a:pPr eaLnBrk="1" hangingPunct="1">
              <a:spcAft>
                <a:spcPts val="600"/>
              </a:spcAft>
              <a:buFont typeface="Arial" charset="0"/>
              <a:buNone/>
              <a:defRPr/>
            </a:pPr>
            <a:r>
              <a:rPr lang="en-US" sz="2400" spc="100" dirty="0">
                <a:latin typeface="Tahoma" pitchFamily="34" charset="0"/>
              </a:rPr>
              <a:t>ORPP&amp;E (formerly PRIDE)</a:t>
            </a:r>
            <a:endParaRPr lang="en-US" sz="2400" spc="100" dirty="0">
              <a:latin typeface="Tahoma" pitchFamily="34" charset="0"/>
              <a:cs typeface="Tahoma" pitchFamily="34" charset="0"/>
            </a:endParaRPr>
          </a:p>
        </p:txBody>
      </p:sp>
      <p:sp>
        <p:nvSpPr>
          <p:cNvPr id="4" name="TextBox 3"/>
          <p:cNvSpPr txBox="1"/>
          <p:nvPr/>
        </p:nvSpPr>
        <p:spPr>
          <a:xfrm>
            <a:off x="5867400" y="5673892"/>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January 11, 2019</a:t>
            </a:r>
          </a:p>
        </p:txBody>
      </p:sp>
      <p:sp>
        <p:nvSpPr>
          <p:cNvPr id="5" name="TextBox 4">
            <a:extLst>
              <a:ext uri="{FF2B5EF4-FFF2-40B4-BE49-F238E27FC236}">
                <a16:creationId xmlns:a16="http://schemas.microsoft.com/office/drawing/2014/main" id="{CF5DFA9D-9F44-4DE1-B78F-6F43AAC816D7}"/>
              </a:ext>
            </a:extLst>
          </p:cNvPr>
          <p:cNvSpPr txBox="1"/>
          <p:nvPr/>
        </p:nvSpPr>
        <p:spPr>
          <a:xfrm>
            <a:off x="6068269" y="4022297"/>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(562) 247-8321</a:t>
            </a:r>
          </a:p>
          <a:p>
            <a:r>
              <a:rPr lang="en-US" sz="1400" dirty="0"/>
              <a:t>Access Code: 294-015-941</a:t>
            </a:r>
          </a:p>
          <a:p>
            <a:r>
              <a:rPr lang="en-US" sz="1400" dirty="0"/>
              <a:t>Slides in “Handout” Tab</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Broad Consent</a:t>
            </a:r>
          </a:p>
        </p:txBody>
      </p:sp>
      <p:sp>
        <p:nvSpPr>
          <p:cNvPr id="3" name="Content Placeholder 2"/>
          <p:cNvSpPr>
            <a:spLocks noGrp="1"/>
          </p:cNvSpPr>
          <p:nvPr>
            <p:ph idx="1"/>
          </p:nvPr>
        </p:nvSpPr>
        <p:spPr/>
        <p:txBody>
          <a:bodyPr/>
          <a:lstStyle/>
          <a:p>
            <a:r>
              <a:rPr lang="en-US" sz="1800" dirty="0"/>
              <a:t>Specific to storage, maintenance, and secondary use of identifiable data/specimens </a:t>
            </a:r>
          </a:p>
          <a:p>
            <a:r>
              <a:rPr lang="en-US" sz="1800" dirty="0"/>
              <a:t>Can be used as an alternative to general informed consent requirements</a:t>
            </a:r>
          </a:p>
          <a:p>
            <a:r>
              <a:rPr lang="en-US" sz="1800" dirty="0">
                <a:solidFill>
                  <a:prstClr val="black"/>
                </a:solidFill>
              </a:rPr>
              <a:t>Broad consent can only be used when data or </a:t>
            </a:r>
            <a:r>
              <a:rPr lang="en-US" sz="1800" dirty="0" err="1">
                <a:solidFill>
                  <a:prstClr val="black"/>
                </a:solidFill>
              </a:rPr>
              <a:t>biospecimens</a:t>
            </a:r>
            <a:r>
              <a:rPr lang="en-US" sz="1800" dirty="0">
                <a:solidFill>
                  <a:prstClr val="black"/>
                </a:solidFill>
              </a:rPr>
              <a:t> are collected solely for research purposes for VA-approved research</a:t>
            </a:r>
          </a:p>
          <a:p>
            <a:r>
              <a:rPr lang="en-US" sz="1800" dirty="0">
                <a:solidFill>
                  <a:prstClr val="black"/>
                </a:solidFill>
              </a:rPr>
              <a:t>Broad consent form can be a separate form or combined with a traditional ICF</a:t>
            </a:r>
          </a:p>
          <a:p>
            <a:pPr lvl="1"/>
            <a:r>
              <a:rPr lang="en-US" sz="1600" dirty="0">
                <a:solidFill>
                  <a:prstClr val="black"/>
                </a:solidFill>
              </a:rPr>
              <a:t>If combined, information provided to subjects for broad consent must be clearly discernable from the research-specific consent. </a:t>
            </a:r>
          </a:p>
          <a:p>
            <a:r>
              <a:rPr lang="en-US" sz="1800" dirty="0">
                <a:solidFill>
                  <a:prstClr val="black"/>
                </a:solidFill>
              </a:rPr>
              <a:t>Broad consent must be documented for VA-approved research</a:t>
            </a:r>
          </a:p>
          <a:p>
            <a:pPr lvl="1"/>
            <a:r>
              <a:rPr lang="en-US" sz="1600" dirty="0">
                <a:solidFill>
                  <a:prstClr val="black"/>
                </a:solidFill>
              </a:rPr>
              <a:t>The IRB cannot waive documentation of informed consent for Broad consent</a:t>
            </a:r>
          </a:p>
          <a:p>
            <a:pPr lvl="1"/>
            <a:endParaRPr lang="en-US" sz="1800" dirty="0">
              <a:solidFill>
                <a:prstClr val="black"/>
              </a:solidFill>
            </a:endParaRPr>
          </a:p>
          <a:p>
            <a:pPr marL="0" indent="0">
              <a:buNone/>
            </a:pPr>
            <a:endParaRPr lang="en-US" sz="1800" dirty="0"/>
          </a:p>
          <a:p>
            <a:pPr marL="0" indent="0">
              <a:buNone/>
            </a:pPr>
            <a:endParaRPr lang="en-US" sz="1800" dirty="0">
              <a:latin typeface="Melior"/>
            </a:endParaRPr>
          </a:p>
        </p:txBody>
      </p:sp>
    </p:spTree>
    <p:extLst>
      <p:ext uri="{BB962C8B-B14F-4D97-AF65-F5344CB8AC3E}">
        <p14:creationId xmlns:p14="http://schemas.microsoft.com/office/powerpoint/2010/main" val="379109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7239000" y="457200"/>
            <a:ext cx="1676400" cy="914400"/>
          </a:xfrm>
          <a:prstGeom prst="wedgeEllipseCallou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First 4 elements are from the basic elements of Informed Consent</a:t>
            </a:r>
          </a:p>
        </p:txBody>
      </p:sp>
      <p:sp>
        <p:nvSpPr>
          <p:cNvPr id="2" name="Title 1"/>
          <p:cNvSpPr>
            <a:spLocks noGrp="1"/>
          </p:cNvSpPr>
          <p:nvPr>
            <p:ph type="title"/>
          </p:nvPr>
        </p:nvSpPr>
        <p:spPr/>
        <p:txBody>
          <a:bodyPr/>
          <a:lstStyle/>
          <a:p>
            <a:r>
              <a:rPr lang="en-US" dirty="0"/>
              <a:t>Broad Consent: Required Elements</a:t>
            </a:r>
          </a:p>
        </p:txBody>
      </p:sp>
      <p:sp>
        <p:nvSpPr>
          <p:cNvPr id="3" name="Content Placeholder 2"/>
          <p:cNvSpPr>
            <a:spLocks noGrp="1"/>
          </p:cNvSpPr>
          <p:nvPr>
            <p:ph idx="1"/>
          </p:nvPr>
        </p:nvSpPr>
        <p:spPr/>
        <p:txBody>
          <a:bodyPr/>
          <a:lstStyle/>
          <a:p>
            <a:pPr marL="0" indent="0">
              <a:buNone/>
            </a:pPr>
            <a:r>
              <a:rPr lang="en-US" sz="1800" b="1" dirty="0"/>
              <a:t>Required Elements:</a:t>
            </a:r>
          </a:p>
          <a:p>
            <a:pPr>
              <a:buFont typeface="+mj-lt"/>
              <a:buAutoNum type="arabicPeriod"/>
            </a:pPr>
            <a:r>
              <a:rPr lang="en-US" sz="1700" dirty="0"/>
              <a:t>A description of any reasonably foreseeable risks or discomforts to the subject;</a:t>
            </a:r>
          </a:p>
          <a:p>
            <a:pPr>
              <a:buFont typeface="+mj-lt"/>
              <a:buAutoNum type="arabicPeriod"/>
            </a:pPr>
            <a:r>
              <a:rPr lang="en-US" sz="1700" dirty="0"/>
              <a:t>A description of any benefits to the subject or to others that may reasonably be expected from the research;</a:t>
            </a:r>
          </a:p>
          <a:p>
            <a:pPr>
              <a:buFont typeface="+mj-lt"/>
              <a:buAutoNum type="arabicPeriod"/>
            </a:pPr>
            <a:r>
              <a:rPr lang="en-US" sz="1700" dirty="0"/>
              <a:t>A statement describing the extent, if any, to which confidentiality of records identifying the subject will be maintained;</a:t>
            </a:r>
          </a:p>
          <a:p>
            <a:pPr>
              <a:buFont typeface="+mj-lt"/>
              <a:buAutoNum type="arabicPeriod"/>
            </a:pPr>
            <a:r>
              <a:rPr lang="en-US" sz="1700" dirty="0"/>
              <a:t>A statement that participation is voluntary, refusal to participate will involve no penalty or loss of benefits to which the subject is otherwise entitled, and the subject may discontinue participation at any time without penalty or loss of benefits to which the subject is otherwise entitled;</a:t>
            </a:r>
          </a:p>
          <a:p>
            <a:pPr marL="0" indent="0">
              <a:buNone/>
            </a:pPr>
            <a:endParaRPr lang="en-US" sz="1700" dirty="0">
              <a:latin typeface="Melior"/>
            </a:endParaRPr>
          </a:p>
        </p:txBody>
      </p:sp>
    </p:spTree>
    <p:extLst>
      <p:ext uri="{BB962C8B-B14F-4D97-AF65-F5344CB8AC3E}">
        <p14:creationId xmlns:p14="http://schemas.microsoft.com/office/powerpoint/2010/main" val="359209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7848600" y="3276600"/>
            <a:ext cx="1676400" cy="914400"/>
          </a:xfrm>
          <a:prstGeom prst="wedgeEllipseCallou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Last 6 elements  (7-12) are  new and specific to Broad Consent</a:t>
            </a:r>
          </a:p>
        </p:txBody>
      </p:sp>
      <p:sp>
        <p:nvSpPr>
          <p:cNvPr id="2" name="Title 1"/>
          <p:cNvSpPr>
            <a:spLocks noGrp="1"/>
          </p:cNvSpPr>
          <p:nvPr>
            <p:ph type="title"/>
          </p:nvPr>
        </p:nvSpPr>
        <p:spPr/>
        <p:txBody>
          <a:bodyPr/>
          <a:lstStyle/>
          <a:p>
            <a:r>
              <a:rPr lang="en-US" dirty="0"/>
              <a:t>Broad Consent: Required Elements (continued)</a:t>
            </a:r>
          </a:p>
        </p:txBody>
      </p:sp>
      <p:sp>
        <p:nvSpPr>
          <p:cNvPr id="3" name="Content Placeholder 2"/>
          <p:cNvSpPr>
            <a:spLocks noGrp="1"/>
          </p:cNvSpPr>
          <p:nvPr>
            <p:ph idx="1"/>
          </p:nvPr>
        </p:nvSpPr>
        <p:spPr/>
        <p:txBody>
          <a:bodyPr/>
          <a:lstStyle/>
          <a:p>
            <a:pPr>
              <a:buFont typeface="+mj-lt"/>
              <a:buAutoNum type="arabicPeriod" startAt="5"/>
            </a:pPr>
            <a:r>
              <a:rPr lang="en-US" sz="1600" dirty="0">
                <a:solidFill>
                  <a:prstClr val="black"/>
                </a:solidFill>
              </a:rPr>
              <a:t>When appropriate, a statement that the subject’s </a:t>
            </a:r>
            <a:r>
              <a:rPr lang="en-US" sz="1600" dirty="0" err="1">
                <a:solidFill>
                  <a:prstClr val="black"/>
                </a:solidFill>
              </a:rPr>
              <a:t>biospecimens</a:t>
            </a:r>
            <a:r>
              <a:rPr lang="en-US" sz="1600" dirty="0">
                <a:solidFill>
                  <a:prstClr val="black"/>
                </a:solidFill>
              </a:rPr>
              <a:t> (even if identifiers are removed) may be used for commercial profit and whether the subject will or will not share in this commercial profit;</a:t>
            </a:r>
          </a:p>
          <a:p>
            <a:pPr>
              <a:buFont typeface="+mj-lt"/>
              <a:buAutoNum type="arabicPeriod" startAt="5"/>
            </a:pPr>
            <a:r>
              <a:rPr lang="en-US" sz="1600" dirty="0">
                <a:solidFill>
                  <a:prstClr val="black"/>
                </a:solidFill>
              </a:rPr>
              <a:t>When appropriate, for research involving </a:t>
            </a:r>
            <a:r>
              <a:rPr lang="en-US" sz="1600" dirty="0" err="1">
                <a:solidFill>
                  <a:prstClr val="black"/>
                </a:solidFill>
              </a:rPr>
              <a:t>biospecimens</a:t>
            </a:r>
            <a:r>
              <a:rPr lang="en-US" sz="1600" dirty="0">
                <a:solidFill>
                  <a:prstClr val="black"/>
                </a:solidFill>
              </a:rPr>
              <a:t>, whether the research will (if known) or might include whole genome sequencing (i.e., sequencing of a human germline or somatic specimen  with the intent to generate the genome or exome sequence of that specimen).</a:t>
            </a:r>
          </a:p>
          <a:p>
            <a:pPr>
              <a:buFont typeface="+mj-lt"/>
              <a:buAutoNum type="arabicPeriod" startAt="5"/>
            </a:pPr>
            <a:r>
              <a:rPr lang="en-US" sz="1600" dirty="0">
                <a:solidFill>
                  <a:prstClr val="black"/>
                </a:solidFill>
              </a:rPr>
              <a:t>A general description of the types of research that may be conducted with the identifiable private information or identifiable </a:t>
            </a:r>
            <a:r>
              <a:rPr lang="en-US" sz="1600" dirty="0" err="1">
                <a:solidFill>
                  <a:prstClr val="black"/>
                </a:solidFill>
              </a:rPr>
              <a:t>biospecimens</a:t>
            </a:r>
            <a:r>
              <a:rPr lang="en-US" sz="1600" dirty="0">
                <a:solidFill>
                  <a:prstClr val="black"/>
                </a:solidFill>
              </a:rPr>
              <a:t>. This description must include sufficient information such that a reasonable person would expect that the broad consent would permit the types of research conducted;</a:t>
            </a:r>
          </a:p>
          <a:p>
            <a:pPr>
              <a:buFont typeface="+mj-lt"/>
              <a:buAutoNum type="arabicPeriod" startAt="5"/>
            </a:pPr>
            <a:r>
              <a:rPr lang="en-US" sz="1600" dirty="0">
                <a:solidFill>
                  <a:prstClr val="black"/>
                </a:solidFill>
              </a:rPr>
              <a:t>A description of the identifiable private information or identifiable </a:t>
            </a:r>
            <a:r>
              <a:rPr lang="en-US" sz="1600" dirty="0" err="1">
                <a:solidFill>
                  <a:prstClr val="black"/>
                </a:solidFill>
              </a:rPr>
              <a:t>biospecimens</a:t>
            </a:r>
            <a:r>
              <a:rPr lang="en-US" sz="1600" dirty="0">
                <a:solidFill>
                  <a:prstClr val="black"/>
                </a:solidFill>
              </a:rPr>
              <a:t> that might be used in research, whether sharing of identifiable private information or identifiable </a:t>
            </a:r>
            <a:r>
              <a:rPr lang="en-US" sz="1600" dirty="0" err="1">
                <a:solidFill>
                  <a:prstClr val="black"/>
                </a:solidFill>
              </a:rPr>
              <a:t>biospecimens</a:t>
            </a:r>
            <a:r>
              <a:rPr lang="en-US" sz="1600" dirty="0">
                <a:solidFill>
                  <a:prstClr val="black"/>
                </a:solidFill>
              </a:rPr>
              <a:t> might occur, and the types of institutions or researchers that might conduct research with the identifiable private information or identifiable </a:t>
            </a:r>
            <a:r>
              <a:rPr lang="en-US" sz="1600" dirty="0" err="1">
                <a:solidFill>
                  <a:prstClr val="black"/>
                </a:solidFill>
              </a:rPr>
              <a:t>biospecimens</a:t>
            </a:r>
            <a:r>
              <a:rPr lang="en-US" sz="1600" dirty="0">
                <a:solidFill>
                  <a:prstClr val="black"/>
                </a:solidFill>
              </a:rPr>
              <a:t>;</a:t>
            </a:r>
          </a:p>
          <a:p>
            <a:endParaRPr lang="en-US" sz="1600" dirty="0"/>
          </a:p>
        </p:txBody>
      </p:sp>
      <p:sp>
        <p:nvSpPr>
          <p:cNvPr id="4" name="Oval Callout 3"/>
          <p:cNvSpPr/>
          <p:nvPr/>
        </p:nvSpPr>
        <p:spPr>
          <a:xfrm>
            <a:off x="7210425" y="274637"/>
            <a:ext cx="2057400" cy="1219200"/>
          </a:xfrm>
          <a:prstGeom prst="wedgeEllipseCallou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Next 2 elements (5 &amp; 6) are  from the additional  elements of Informed Consent (2018 Requirements)</a:t>
            </a:r>
          </a:p>
        </p:txBody>
      </p:sp>
    </p:spTree>
    <p:extLst>
      <p:ext uri="{BB962C8B-B14F-4D97-AF65-F5344CB8AC3E}">
        <p14:creationId xmlns:p14="http://schemas.microsoft.com/office/powerpoint/2010/main" val="240542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Consent: Required Elements</a:t>
            </a:r>
            <a:br>
              <a:rPr lang="en-US" dirty="0"/>
            </a:br>
            <a:r>
              <a:rPr lang="en-US" dirty="0"/>
              <a:t>(continued)</a:t>
            </a:r>
          </a:p>
        </p:txBody>
      </p:sp>
      <p:sp>
        <p:nvSpPr>
          <p:cNvPr id="3" name="Content Placeholder 2"/>
          <p:cNvSpPr>
            <a:spLocks noGrp="1"/>
          </p:cNvSpPr>
          <p:nvPr>
            <p:ph idx="1"/>
          </p:nvPr>
        </p:nvSpPr>
        <p:spPr/>
        <p:txBody>
          <a:bodyPr/>
          <a:lstStyle/>
          <a:p>
            <a:pPr lvl="0">
              <a:buFont typeface="+mj-lt"/>
              <a:buAutoNum type="arabicPeriod" startAt="9"/>
            </a:pPr>
            <a:r>
              <a:rPr lang="en-US" sz="1500" dirty="0">
                <a:solidFill>
                  <a:prstClr val="black"/>
                </a:solidFill>
              </a:rPr>
              <a:t>A description of the period of time that the identifiable private information or identifiable </a:t>
            </a:r>
            <a:r>
              <a:rPr lang="en-US" sz="1500" dirty="0" err="1">
                <a:solidFill>
                  <a:prstClr val="black"/>
                </a:solidFill>
              </a:rPr>
              <a:t>biospecimens</a:t>
            </a:r>
            <a:r>
              <a:rPr lang="en-US" sz="1500" dirty="0">
                <a:solidFill>
                  <a:prstClr val="black"/>
                </a:solidFill>
              </a:rPr>
              <a:t> may be stored and maintained (which period of time could be indefinite), and a description of the period of time that the identifiable private information or identifiable </a:t>
            </a:r>
            <a:r>
              <a:rPr lang="en-US" sz="1500" dirty="0" err="1">
                <a:solidFill>
                  <a:prstClr val="black"/>
                </a:solidFill>
              </a:rPr>
              <a:t>biospecimens</a:t>
            </a:r>
            <a:r>
              <a:rPr lang="en-US" sz="1500" dirty="0">
                <a:solidFill>
                  <a:prstClr val="black"/>
                </a:solidFill>
              </a:rPr>
              <a:t> may be used for research purposes (which period of time could be indefinite);</a:t>
            </a:r>
          </a:p>
          <a:p>
            <a:pPr>
              <a:buFont typeface="+mj-lt"/>
              <a:buAutoNum type="arabicPeriod" startAt="9"/>
            </a:pPr>
            <a:r>
              <a:rPr lang="en-US" sz="1500" dirty="0">
                <a:solidFill>
                  <a:prstClr val="black"/>
                </a:solidFill>
              </a:rPr>
              <a:t>Unless the subject or legally authorized representative will be provided details about specific research studies, a statement that they will not be informed of the details of any specific research studies that might be conducted using the subject’s identifiable private information or identifiable </a:t>
            </a:r>
            <a:r>
              <a:rPr lang="en-US" sz="1500" dirty="0" err="1">
                <a:solidFill>
                  <a:prstClr val="black"/>
                </a:solidFill>
              </a:rPr>
              <a:t>biospecimens</a:t>
            </a:r>
            <a:r>
              <a:rPr lang="en-US" sz="1500" dirty="0">
                <a:solidFill>
                  <a:prstClr val="black"/>
                </a:solidFill>
              </a:rPr>
              <a:t>, including the purposes of the research, and that they might have chosen not to consent to some of those specific research studies;</a:t>
            </a:r>
          </a:p>
          <a:p>
            <a:pPr>
              <a:buFont typeface="+mj-lt"/>
              <a:buAutoNum type="arabicPeriod" startAt="9"/>
            </a:pPr>
            <a:r>
              <a:rPr lang="en-US" sz="1500" dirty="0">
                <a:solidFill>
                  <a:prstClr val="black"/>
                </a:solidFill>
              </a:rPr>
              <a:t>Unless it is known that clinically relevant research results, including individual research results, will be disclosed to the subject in all circumstances, a statement that such results may not be disclosed to the subject; and</a:t>
            </a:r>
          </a:p>
          <a:p>
            <a:pPr>
              <a:buFont typeface="+mj-lt"/>
              <a:buAutoNum type="arabicPeriod" startAt="9"/>
            </a:pPr>
            <a:r>
              <a:rPr lang="en-US" sz="1500" dirty="0">
                <a:solidFill>
                  <a:prstClr val="black"/>
                </a:solidFill>
              </a:rPr>
              <a:t>An explanation of whom to contact for answers to questions about the subject’s rights and about storage and use of the subject’s identifiable private information or identifiable </a:t>
            </a:r>
            <a:r>
              <a:rPr lang="en-US" sz="1500" dirty="0" err="1">
                <a:solidFill>
                  <a:prstClr val="black"/>
                </a:solidFill>
              </a:rPr>
              <a:t>biospecimens</a:t>
            </a:r>
            <a:r>
              <a:rPr lang="en-US" sz="1500" dirty="0">
                <a:solidFill>
                  <a:prstClr val="black"/>
                </a:solidFill>
              </a:rPr>
              <a:t>, and whom to contact in the event of a research-related harm.</a:t>
            </a:r>
          </a:p>
        </p:txBody>
      </p:sp>
      <p:sp>
        <p:nvSpPr>
          <p:cNvPr id="4" name="Oval Callout 3"/>
          <p:cNvSpPr/>
          <p:nvPr/>
        </p:nvSpPr>
        <p:spPr>
          <a:xfrm>
            <a:off x="7300609" y="457200"/>
            <a:ext cx="1676400" cy="914400"/>
          </a:xfrm>
          <a:prstGeom prst="wedgeEllipseCallou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Last 6 elements  (7-12) are  new and specific to Broad Consent</a:t>
            </a:r>
          </a:p>
        </p:txBody>
      </p:sp>
    </p:spTree>
    <p:extLst>
      <p:ext uri="{BB962C8B-B14F-4D97-AF65-F5344CB8AC3E}">
        <p14:creationId xmlns:p14="http://schemas.microsoft.com/office/powerpoint/2010/main" val="302033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ea typeface="Tahoma" panose="020B0604030504040204" pitchFamily="34" charset="0"/>
              </a:rPr>
              <a:t>Documentation of Informed Consent in VA Research</a:t>
            </a:r>
          </a:p>
        </p:txBody>
      </p:sp>
      <p:sp>
        <p:nvSpPr>
          <p:cNvPr id="6" name="Content Placeholder 2"/>
          <p:cNvSpPr>
            <a:spLocks noGrp="1"/>
          </p:cNvSpPr>
          <p:nvPr>
            <p:ph idx="1"/>
          </p:nvPr>
        </p:nvSpPr>
        <p:spPr>
          <a:xfrm>
            <a:off x="457200" y="1935163"/>
            <a:ext cx="8229600" cy="4191000"/>
          </a:xfrm>
        </p:spPr>
        <p:txBody>
          <a:bodyPr/>
          <a:lstStyle/>
          <a:p>
            <a:pPr>
              <a:defRPr/>
            </a:pPr>
            <a:r>
              <a:rPr lang="en-US" altLang="en-US" sz="1800" dirty="0"/>
              <a:t>Unless a waiver or alteration is approved by the IRB, the written informed consent form must contain the elements of informed consent described in VHA Directive 1200.05 as approved by the Institutional Review Board (IRB).</a:t>
            </a:r>
          </a:p>
          <a:p>
            <a:pPr>
              <a:defRPr/>
            </a:pPr>
            <a:r>
              <a:rPr lang="en-US" sz="1800" dirty="0"/>
              <a:t>IRB cannot waive or alter any of the elements required for Broad Consent (38 CFR 16.116(f)(2)).</a:t>
            </a:r>
            <a:endParaRPr lang="en-US" altLang="en-US" sz="1800" dirty="0"/>
          </a:p>
          <a:p>
            <a:pPr lvl="0">
              <a:defRPr/>
            </a:pPr>
            <a:r>
              <a:rPr lang="en-US" altLang="en-US" sz="1800" dirty="0">
                <a:solidFill>
                  <a:prstClr val="black"/>
                </a:solidFill>
              </a:rPr>
              <a:t>The informed consent form may be combined with the HIPAA Authorization form.</a:t>
            </a:r>
            <a:endParaRPr lang="en-US" altLang="en-US" sz="1800" dirty="0"/>
          </a:p>
          <a:p>
            <a:pPr>
              <a:defRPr/>
            </a:pPr>
            <a:r>
              <a:rPr lang="en-US" altLang="en-US" sz="1800" dirty="0"/>
              <a:t>Unless the IRB waives documentation of informed consent, the Informed consent form, must be signed and dated by the Subject or the subject’s legally authorized representative (LAR) </a:t>
            </a:r>
          </a:p>
          <a:p>
            <a:pPr lvl="1">
              <a:defRPr/>
            </a:pPr>
            <a:r>
              <a:rPr lang="en-US" altLang="en-US" sz="1600" dirty="0"/>
              <a:t>The requirement that the individual obtaining consent sign the form has been removed.</a:t>
            </a:r>
          </a:p>
          <a:p>
            <a:pPr marL="0" indent="0">
              <a:buFont typeface="Arial" charset="0"/>
              <a:buNone/>
              <a:defRPr/>
            </a:pPr>
            <a:endParaRPr lang="en-US" altLang="en-US" sz="1800" dirty="0"/>
          </a:p>
          <a:p>
            <a:pPr>
              <a:defRPr/>
            </a:pPr>
            <a:endParaRPr lang="en-US" altLang="en-US" sz="1800" dirty="0"/>
          </a:p>
        </p:txBody>
      </p:sp>
    </p:spTree>
    <p:extLst>
      <p:ext uri="{BB962C8B-B14F-4D97-AF65-F5344CB8AC3E}">
        <p14:creationId xmlns:p14="http://schemas.microsoft.com/office/powerpoint/2010/main" val="363205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Common Rule: </a:t>
            </a:r>
            <a:br>
              <a:rPr lang="en-US" dirty="0"/>
            </a:br>
            <a:r>
              <a:rPr lang="en-US" dirty="0"/>
              <a:t>Waiver/Alteration of Informed Consent</a:t>
            </a:r>
          </a:p>
        </p:txBody>
      </p:sp>
      <p:sp>
        <p:nvSpPr>
          <p:cNvPr id="3" name="Content Placeholder 2"/>
          <p:cNvSpPr>
            <a:spLocks noGrp="1"/>
          </p:cNvSpPr>
          <p:nvPr>
            <p:ph idx="1"/>
          </p:nvPr>
        </p:nvSpPr>
        <p:spPr/>
        <p:txBody>
          <a:bodyPr/>
          <a:lstStyle/>
          <a:p>
            <a:pPr lvl="0"/>
            <a:r>
              <a:rPr lang="en-US" sz="2000" dirty="0">
                <a:solidFill>
                  <a:prstClr val="black"/>
                </a:solidFill>
              </a:rPr>
              <a:t>Requirements for waiving/altering informed consent for research involving public benefit and service programs conducted or subject to the approval of state or local government remains substantially unchanged</a:t>
            </a:r>
          </a:p>
          <a:p>
            <a:r>
              <a:rPr lang="en-US" sz="2000" dirty="0">
                <a:solidFill>
                  <a:prstClr val="black"/>
                </a:solidFill>
              </a:rPr>
              <a:t>Requirements for waiving/altering informed consent for minimal risk research - One additional requirement has been added:</a:t>
            </a:r>
          </a:p>
          <a:p>
            <a:pPr marL="457200" lvl="1" indent="0">
              <a:buNone/>
            </a:pPr>
            <a:r>
              <a:rPr lang="en-US" sz="1600" dirty="0">
                <a:latin typeface="Melior"/>
              </a:rPr>
              <a:t>(i) The research involves no more than minimal risk to the subjects; (ii) The research could not practicably be carried out without the requested waiver or alteration; (iii) </a:t>
            </a:r>
            <a:r>
              <a:rPr lang="en-US" sz="1600" dirty="0">
                <a:solidFill>
                  <a:srgbClr val="FF0000"/>
                </a:solidFill>
                <a:latin typeface="Melior"/>
              </a:rPr>
              <a:t>If the research involves using identifiable private information or identifiable </a:t>
            </a:r>
            <a:r>
              <a:rPr lang="en-US" sz="1600" dirty="0" err="1">
                <a:solidFill>
                  <a:srgbClr val="FF0000"/>
                </a:solidFill>
                <a:latin typeface="Melior"/>
              </a:rPr>
              <a:t>biospecimens</a:t>
            </a:r>
            <a:r>
              <a:rPr lang="en-US" sz="1600" dirty="0">
                <a:solidFill>
                  <a:srgbClr val="FF0000"/>
                </a:solidFill>
                <a:latin typeface="Melior"/>
              </a:rPr>
              <a:t>, the research could not practicably be carried out without using such information or </a:t>
            </a:r>
            <a:r>
              <a:rPr lang="en-US" sz="1600" dirty="0" err="1">
                <a:solidFill>
                  <a:srgbClr val="FF0000"/>
                </a:solidFill>
                <a:latin typeface="Melior"/>
              </a:rPr>
              <a:t>biospecimens</a:t>
            </a:r>
            <a:r>
              <a:rPr lang="en-US" sz="1600" dirty="0">
                <a:solidFill>
                  <a:srgbClr val="FF0000"/>
                </a:solidFill>
                <a:latin typeface="Melior"/>
              </a:rPr>
              <a:t> in an identifiable format; </a:t>
            </a:r>
            <a:r>
              <a:rPr lang="en-US" sz="1600" dirty="0">
                <a:latin typeface="Melior"/>
              </a:rPr>
              <a:t>(iv) The waiver or alteration will not adversely affect the rights and welfare of the subjects; and (v) Whenever appropriate, the subjects or legally authorized representatives will be provided with additional pertinent information after participation (38 CFR 16.116(f)(3))</a:t>
            </a:r>
          </a:p>
          <a:p>
            <a:pPr marL="57150" indent="0">
              <a:buNone/>
            </a:pPr>
            <a:r>
              <a:rPr lang="en-US" sz="2000" dirty="0">
                <a:hlinkClick r:id="rId3" action="ppaction://hlinkfile"/>
              </a:rPr>
              <a:t>Waiver or Alteration of Informed Consent  Form</a:t>
            </a:r>
            <a:endParaRPr lang="en-US" sz="2000" dirty="0"/>
          </a:p>
          <a:p>
            <a:pPr marL="457200" lvl="1" indent="0">
              <a:buNone/>
            </a:pPr>
            <a:endParaRPr lang="en-US" sz="1600" dirty="0"/>
          </a:p>
        </p:txBody>
      </p:sp>
    </p:spTree>
    <p:extLst>
      <p:ext uri="{BB962C8B-B14F-4D97-AF65-F5344CB8AC3E}">
        <p14:creationId xmlns:p14="http://schemas.microsoft.com/office/powerpoint/2010/main" val="204978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Common Rule:  Waiver of Informed Consent (Caveat)</a:t>
            </a:r>
          </a:p>
        </p:txBody>
      </p:sp>
      <p:sp>
        <p:nvSpPr>
          <p:cNvPr id="3" name="Content Placeholder 2"/>
          <p:cNvSpPr>
            <a:spLocks noGrp="1"/>
          </p:cNvSpPr>
          <p:nvPr>
            <p:ph idx="1"/>
          </p:nvPr>
        </p:nvSpPr>
        <p:spPr/>
        <p:txBody>
          <a:bodyPr/>
          <a:lstStyle/>
          <a:p>
            <a:r>
              <a:rPr lang="en-US" sz="2000" dirty="0"/>
              <a:t>IRB cannot waive or alter any of the elements required for Broad Consent (38 CFR 16.116(f)(2)).</a:t>
            </a:r>
          </a:p>
          <a:p>
            <a:r>
              <a:rPr lang="en-US" sz="2000" dirty="0"/>
              <a:t>IRB cannot waive consent for the storage, maintenance, or secondary use of identifiable information or specimens if a subject has refused to agree to Broad Consent (38 CFR 16.116(f)).</a:t>
            </a:r>
          </a:p>
          <a:p>
            <a:r>
              <a:rPr lang="en-US" sz="2000" dirty="0"/>
              <a:t>With the exception of Broad Consent, the IRB can approve a complete waiver of informed consent if the required criteria have been met.</a:t>
            </a:r>
          </a:p>
          <a:p>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44026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t>Alterations:  IRBs can not approve a consent procedure that omits/alters the general requirements of informed consent found in 38 CFR 16.116(a).  The consent process must ensure the following:</a:t>
            </a:r>
          </a:p>
          <a:p>
            <a:pPr lvl="1"/>
            <a:r>
              <a:rPr lang="en-US" sz="1500" dirty="0"/>
              <a:t>Legally effective informed consent is obtained under circumstances that </a:t>
            </a:r>
          </a:p>
          <a:p>
            <a:pPr lvl="2"/>
            <a:r>
              <a:rPr lang="en-US" sz="1300" dirty="0"/>
              <a:t>provide the subject/LAR sufficient opportunity to decide whether to participate; </a:t>
            </a:r>
          </a:p>
          <a:p>
            <a:pPr lvl="2"/>
            <a:r>
              <a:rPr lang="en-US" sz="1300" dirty="0"/>
              <a:t>minimize coercion/undue influence and </a:t>
            </a:r>
          </a:p>
          <a:p>
            <a:pPr lvl="2"/>
            <a:r>
              <a:rPr lang="en-US" sz="1300" dirty="0"/>
              <a:t>does not include any exculpatory language through which the subject/LAR is made to waive/appear to waive and of their rights or releases/appears to release the investigator, sponsor, institution or its agents from liability for negligence</a:t>
            </a:r>
          </a:p>
          <a:p>
            <a:pPr lvl="1"/>
            <a:r>
              <a:rPr lang="en-US" sz="1500" dirty="0"/>
              <a:t>Information is provided to subjects/LARs in a language they can understand</a:t>
            </a:r>
          </a:p>
          <a:p>
            <a:pPr lvl="1"/>
            <a:r>
              <a:rPr lang="en-US" sz="1500" dirty="0"/>
              <a:t>Sufficient information is provided to allow them to make an informed decision</a:t>
            </a:r>
          </a:p>
          <a:p>
            <a:pPr lvl="1"/>
            <a:r>
              <a:rPr lang="en-US" sz="1500" dirty="0"/>
              <a:t>With the exception of Broad Consent, a short summary of key information related to participation in the study is provided upfront as part of the consent process</a:t>
            </a:r>
          </a:p>
          <a:p>
            <a:endParaRPr lang="en-US" sz="2000" dirty="0"/>
          </a:p>
        </p:txBody>
      </p:sp>
      <p:sp>
        <p:nvSpPr>
          <p:cNvPr id="4" name="Title 1"/>
          <p:cNvSpPr>
            <a:spLocks noGrp="1"/>
          </p:cNvSpPr>
          <p:nvPr>
            <p:ph type="title"/>
          </p:nvPr>
        </p:nvSpPr>
        <p:spPr/>
        <p:txBody>
          <a:bodyPr/>
          <a:lstStyle/>
          <a:p>
            <a:r>
              <a:rPr lang="en-US" dirty="0"/>
              <a:t>Revised Common Rule:  Alteration of Informed Consent (Caveat )</a:t>
            </a:r>
          </a:p>
        </p:txBody>
      </p:sp>
    </p:spTree>
    <p:extLst>
      <p:ext uri="{BB962C8B-B14F-4D97-AF65-F5344CB8AC3E}">
        <p14:creationId xmlns:p14="http://schemas.microsoft.com/office/powerpoint/2010/main" val="104257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Common Rule:  Screening and Recruiting Activities</a:t>
            </a:r>
          </a:p>
        </p:txBody>
      </p:sp>
      <p:sp>
        <p:nvSpPr>
          <p:cNvPr id="3" name="Content Placeholder 2"/>
          <p:cNvSpPr>
            <a:spLocks noGrp="1"/>
          </p:cNvSpPr>
          <p:nvPr>
            <p:ph idx="1"/>
          </p:nvPr>
        </p:nvSpPr>
        <p:spPr/>
        <p:txBody>
          <a:bodyPr/>
          <a:lstStyle/>
          <a:p>
            <a:pPr marL="0" indent="0">
              <a:buNone/>
            </a:pPr>
            <a:r>
              <a:rPr lang="en-US" sz="2200" dirty="0"/>
              <a:t>Use of identifiable information or identifiable specimens without the subject’s consent for the purpose of screening, recruiting, or determining eligibility of prospective subjects can be approved by the IRB if the following requirements are met:</a:t>
            </a:r>
          </a:p>
          <a:p>
            <a:pPr lvl="1"/>
            <a:r>
              <a:rPr lang="en-US" sz="2000" dirty="0"/>
              <a:t>Investigator obtains information through oral or written communication with the prospective subject, or</a:t>
            </a:r>
          </a:p>
          <a:p>
            <a:pPr lvl="1"/>
            <a:r>
              <a:rPr lang="en-US" sz="2000" dirty="0"/>
              <a:t>Investigator obtains identifiable private information or identifiable </a:t>
            </a:r>
            <a:r>
              <a:rPr lang="en-US" sz="2000" dirty="0" err="1"/>
              <a:t>biospecimens</a:t>
            </a:r>
            <a:r>
              <a:rPr lang="en-US" sz="2000" dirty="0"/>
              <a:t> by accessing records or stored identifiable </a:t>
            </a:r>
            <a:r>
              <a:rPr lang="en-US" sz="2000" dirty="0" err="1"/>
              <a:t>biospecimens</a:t>
            </a:r>
            <a:r>
              <a:rPr lang="en-US" sz="2000" dirty="0"/>
              <a:t>.</a:t>
            </a:r>
          </a:p>
          <a:p>
            <a:pPr marL="457200" lvl="1" indent="0">
              <a:buNone/>
            </a:pPr>
            <a:endParaRPr lang="en-US" sz="2000" dirty="0"/>
          </a:p>
          <a:p>
            <a:pPr marL="57150" indent="0">
              <a:buNone/>
            </a:pPr>
            <a:r>
              <a:rPr lang="en-US" sz="2000" dirty="0"/>
              <a:t>(38 CFR 16.116(g))</a:t>
            </a:r>
          </a:p>
        </p:txBody>
      </p:sp>
    </p:spTree>
    <p:extLst>
      <p:ext uri="{BB962C8B-B14F-4D97-AF65-F5344CB8AC3E}">
        <p14:creationId xmlns:p14="http://schemas.microsoft.com/office/powerpoint/2010/main" val="374787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Common Rule:  </a:t>
            </a:r>
            <a:br>
              <a:rPr lang="en-US" dirty="0"/>
            </a:br>
            <a:r>
              <a:rPr lang="en-US" dirty="0"/>
              <a:t>Waiver of Documentation of Consent</a:t>
            </a:r>
          </a:p>
        </p:txBody>
      </p:sp>
      <p:sp>
        <p:nvSpPr>
          <p:cNvPr id="3" name="Content Placeholder 2"/>
          <p:cNvSpPr>
            <a:spLocks noGrp="1"/>
          </p:cNvSpPr>
          <p:nvPr>
            <p:ph idx="1"/>
          </p:nvPr>
        </p:nvSpPr>
        <p:spPr>
          <a:xfrm>
            <a:off x="457200" y="1905000"/>
            <a:ext cx="8229600" cy="4190513"/>
          </a:xfrm>
        </p:spPr>
        <p:txBody>
          <a:bodyPr/>
          <a:lstStyle/>
          <a:p>
            <a:pPr marL="0" indent="0">
              <a:buNone/>
            </a:pPr>
            <a:r>
              <a:rPr lang="en-US" sz="2000" dirty="0"/>
              <a:t>Addition of a third option for waiving documentation of informed consent:</a:t>
            </a:r>
          </a:p>
          <a:p>
            <a:pPr marL="0" indent="0">
              <a:spcAft>
                <a:spcPts val="600"/>
              </a:spcAft>
              <a:buNone/>
            </a:pPr>
            <a:r>
              <a:rPr lang="en-US" sz="1500" dirty="0"/>
              <a:t>An IRB may waive the requirement for the investigator to obtain a signed informed consent form for some or all subjects if it finds any of the following: </a:t>
            </a:r>
          </a:p>
          <a:p>
            <a:pPr marL="400050" indent="-400050">
              <a:spcAft>
                <a:spcPts val="600"/>
              </a:spcAft>
              <a:buAutoNum type="romanLcParenBoth"/>
            </a:pPr>
            <a:r>
              <a:rPr lang="en-US" sz="1500" dirty="0"/>
              <a:t>That the only record linking the subject and the research would be the informed consent form and the principal risk would be potential harm resulting from a breach of confidentiality. Each subject (or legally authorized representative) will be asked whether the subject wants documentation linking the subject with the research, and the subject’s wishes will govern; </a:t>
            </a:r>
          </a:p>
          <a:p>
            <a:pPr marL="400050" indent="-400050">
              <a:spcAft>
                <a:spcPts val="600"/>
              </a:spcAft>
              <a:buAutoNum type="romanLcParenBoth"/>
            </a:pPr>
            <a:r>
              <a:rPr lang="en-US" sz="1500" dirty="0"/>
              <a:t>That the research presents no more than minimal risk of harm to subjects and involves no procedures for which written consent is normally required outside of the research context; or</a:t>
            </a:r>
          </a:p>
          <a:p>
            <a:pPr marL="400050" indent="-400050">
              <a:spcAft>
                <a:spcPts val="600"/>
              </a:spcAft>
              <a:buAutoNum type="romanLcParenBoth"/>
            </a:pPr>
            <a:r>
              <a:rPr lang="en-US" sz="1500" dirty="0">
                <a:solidFill>
                  <a:srgbClr val="FF0000"/>
                </a:solidFill>
              </a:rPr>
              <a:t>If the subjects or legally authorized representatives are members of a distinct cultural group or community in which signing forms is not the norm, that the research presents no more than minimal risk of harm to subjects and provided there is an appropriate alternative mechanism for documenting that informed consent was obtained.</a:t>
            </a:r>
          </a:p>
          <a:p>
            <a:pPr marL="0" indent="0">
              <a:spcAft>
                <a:spcPts val="600"/>
              </a:spcAft>
              <a:buNone/>
            </a:pPr>
            <a:r>
              <a:rPr lang="en-US" sz="1200" dirty="0">
                <a:solidFill>
                  <a:srgbClr val="FF0000"/>
                </a:solidFill>
              </a:rPr>
              <a:t>(38 CFR 16.117(c)(1))</a:t>
            </a:r>
          </a:p>
          <a:p>
            <a:pPr marL="0" indent="0">
              <a:spcAft>
                <a:spcPts val="600"/>
              </a:spcAft>
              <a:buNone/>
            </a:pPr>
            <a:r>
              <a:rPr lang="en-US" sz="1600" dirty="0">
                <a:hlinkClick r:id="rId3" action="ppaction://hlinkfile"/>
              </a:rPr>
              <a:t>Waiver of Documentation of Informed Consent Form</a:t>
            </a:r>
            <a:endParaRPr lang="en-US" sz="1600" dirty="0"/>
          </a:p>
          <a:p>
            <a:pPr marL="0" indent="0">
              <a:spcAft>
                <a:spcPts val="600"/>
              </a:spcAft>
              <a:buNone/>
            </a:pPr>
            <a:endParaRPr lang="en-US" sz="1500" dirty="0">
              <a:solidFill>
                <a:srgbClr val="FF0000"/>
              </a:solidFill>
            </a:endParaRPr>
          </a:p>
        </p:txBody>
      </p:sp>
    </p:spTree>
    <p:extLst>
      <p:ext uri="{BB962C8B-B14F-4D97-AF65-F5344CB8AC3E}">
        <p14:creationId xmlns:p14="http://schemas.microsoft.com/office/powerpoint/2010/main" val="664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Outline</a:t>
            </a:r>
          </a:p>
        </p:txBody>
      </p:sp>
      <p:sp>
        <p:nvSpPr>
          <p:cNvPr id="3" name="Content Placeholder 2"/>
          <p:cNvSpPr>
            <a:spLocks noGrp="1"/>
          </p:cNvSpPr>
          <p:nvPr>
            <p:ph idx="1"/>
          </p:nvPr>
        </p:nvSpPr>
        <p:spPr/>
        <p:txBody>
          <a:bodyPr/>
          <a:lstStyle/>
          <a:p>
            <a:pPr lvl="0"/>
            <a:r>
              <a:rPr lang="en-US" sz="2400" dirty="0"/>
              <a:t>Brief Review of Study-specific Informed Consent Requirements </a:t>
            </a:r>
          </a:p>
          <a:p>
            <a:pPr lvl="0"/>
            <a:r>
              <a:rPr lang="en-US" sz="2400" dirty="0"/>
              <a:t>Brief Review of Broad Consent Requirements</a:t>
            </a:r>
          </a:p>
          <a:p>
            <a:pPr lvl="0"/>
            <a:r>
              <a:rPr lang="en-US" sz="2400" dirty="0"/>
              <a:t>Brief Review of Waiver of Informed Consent and Waiver of Documentation of Informed Consent Requirements</a:t>
            </a:r>
          </a:p>
          <a:p>
            <a:pPr lvl="0"/>
            <a:r>
              <a:rPr lang="en-US" sz="2400" dirty="0"/>
              <a:t>Examples of templates, forms, and reviewer checklists</a:t>
            </a:r>
          </a:p>
        </p:txBody>
      </p:sp>
      <p:sp>
        <p:nvSpPr>
          <p:cNvPr id="5" name="TextBox 4">
            <a:extLst>
              <a:ext uri="{FF2B5EF4-FFF2-40B4-BE49-F238E27FC236}">
                <a16:creationId xmlns:a16="http://schemas.microsoft.com/office/drawing/2014/main" id="{354CB41D-8299-42FD-A7B8-5121DF7E74F4}"/>
              </a:ext>
            </a:extLst>
          </p:cNvPr>
          <p:cNvSpPr txBox="1"/>
          <p:nvPr/>
        </p:nvSpPr>
        <p:spPr>
          <a:xfrm>
            <a:off x="6270171" y="511333"/>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(562) 247-8321</a:t>
            </a:r>
          </a:p>
          <a:p>
            <a:r>
              <a:rPr lang="en-US" sz="1400" dirty="0"/>
              <a:t>Access Code: 294-015-941</a:t>
            </a:r>
          </a:p>
          <a:p>
            <a:r>
              <a:rPr lang="en-US" sz="1400" dirty="0"/>
              <a:t>Slides in “Handout” Tab</a:t>
            </a:r>
          </a:p>
        </p:txBody>
      </p:sp>
    </p:spTree>
    <p:extLst>
      <p:ext uri="{BB962C8B-B14F-4D97-AF65-F5344CB8AC3E}">
        <p14:creationId xmlns:p14="http://schemas.microsoft.com/office/powerpoint/2010/main" val="12588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Clinical Trial Consent Forms</a:t>
            </a:r>
          </a:p>
        </p:txBody>
      </p:sp>
      <p:sp>
        <p:nvSpPr>
          <p:cNvPr id="3" name="Content Placeholder 2"/>
          <p:cNvSpPr>
            <a:spLocks noGrp="1"/>
          </p:cNvSpPr>
          <p:nvPr>
            <p:ph idx="1"/>
          </p:nvPr>
        </p:nvSpPr>
        <p:spPr/>
        <p:txBody>
          <a:bodyPr/>
          <a:lstStyle/>
          <a:p>
            <a:r>
              <a:rPr lang="en-US" sz="1800" dirty="0"/>
              <a:t>One IRB-approved informed consent form used to enroll subjects must be posted by the awardee or the Federal department conducting the clinical trial on a publicly available Federal website after the last study visit by any subject and no later than 60 days after the last study visit by any subject.</a:t>
            </a:r>
          </a:p>
          <a:p>
            <a:r>
              <a:rPr lang="en-US" sz="1800" dirty="0">
                <a:solidFill>
                  <a:schemeClr val="dk1"/>
                </a:solidFill>
              </a:rPr>
              <a:t>Consent forms must be posted on either </a:t>
            </a:r>
            <a:r>
              <a:rPr lang="en-US" sz="1800" u="sng" dirty="0">
                <a:solidFill>
                  <a:schemeClr val="dk1"/>
                </a:solidFill>
                <a:hlinkClick r:id="rId3"/>
              </a:rPr>
              <a:t>https://clinicaltrials.gov</a:t>
            </a:r>
            <a:r>
              <a:rPr lang="en-US" sz="1800" dirty="0">
                <a:solidFill>
                  <a:schemeClr val="dk1"/>
                </a:solidFill>
              </a:rPr>
              <a:t> or a docket folder on </a:t>
            </a:r>
            <a:r>
              <a:rPr lang="en-US" sz="1800" u="sng" dirty="0">
                <a:solidFill>
                  <a:schemeClr val="dk1"/>
                </a:solidFill>
                <a:hlinkClick r:id="rId4"/>
              </a:rPr>
              <a:t>http://Regulations.gov</a:t>
            </a:r>
            <a:r>
              <a:rPr lang="en-US" sz="1800" dirty="0">
                <a:solidFill>
                  <a:schemeClr val="dk1"/>
                </a:solidFill>
              </a:rPr>
              <a:t> (Docket ID: HHS-OPHS-2018-0021).</a:t>
            </a:r>
          </a:p>
          <a:p>
            <a:pPr marL="285750" lvl="3" indent="-285750" defTabSz="914400" eaLnBrk="1" fontAlgn="auto" hangingPunct="1">
              <a:spcAft>
                <a:spcPts val="0"/>
              </a:spcAft>
              <a:defRPr/>
            </a:pPr>
            <a:r>
              <a:rPr lang="en-US" sz="1800" dirty="0">
                <a:solidFill>
                  <a:prstClr val="black"/>
                </a:solidFill>
              </a:rPr>
              <a:t>VHA Directive 1200.05 provides additional details on who is responsible for posting the consent form.</a:t>
            </a:r>
          </a:p>
          <a:p>
            <a:pPr marL="0" indent="0">
              <a:buNone/>
            </a:pPr>
            <a:endParaRPr lang="en-US" sz="1800" dirty="0"/>
          </a:p>
        </p:txBody>
      </p:sp>
    </p:spTree>
    <p:extLst>
      <p:ext uri="{BB962C8B-B14F-4D97-AF65-F5344CB8AC3E}">
        <p14:creationId xmlns:p14="http://schemas.microsoft.com/office/powerpoint/2010/main" val="427823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Templates</a:t>
            </a:r>
            <a:endParaRPr lang="en-US" sz="3100" spc="100" dirty="0">
              <a:solidFill>
                <a:prstClr val="black"/>
              </a:solidFill>
            </a:endParaRPr>
          </a:p>
        </p:txBody>
      </p:sp>
    </p:spTree>
    <p:extLst>
      <p:ext uri="{BB962C8B-B14F-4D97-AF65-F5344CB8AC3E}">
        <p14:creationId xmlns:p14="http://schemas.microsoft.com/office/powerpoint/2010/main" val="4245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Templates</a:t>
            </a:r>
          </a:p>
        </p:txBody>
      </p:sp>
      <p:sp>
        <p:nvSpPr>
          <p:cNvPr id="5" name="Content Placeholder 4">
            <a:extLst>
              <a:ext uri="{FF2B5EF4-FFF2-40B4-BE49-F238E27FC236}">
                <a16:creationId xmlns:a16="http://schemas.microsoft.com/office/drawing/2014/main" id="{AB8C681E-D3D4-4AF8-A6CE-3B09B07B55FB}"/>
              </a:ext>
            </a:extLst>
          </p:cNvPr>
          <p:cNvSpPr>
            <a:spLocks noGrp="1"/>
          </p:cNvSpPr>
          <p:nvPr>
            <p:ph idx="1"/>
          </p:nvPr>
        </p:nvSpPr>
        <p:spPr/>
        <p:txBody>
          <a:bodyPr/>
          <a:lstStyle/>
          <a:p>
            <a:r>
              <a:rPr lang="en-US" sz="1800" dirty="0">
                <a:hlinkClick r:id="rId3" action="ppaction://hlinkfile"/>
              </a:rPr>
              <a:t>University of Kentucky Informed Consent Template</a:t>
            </a:r>
            <a:endParaRPr lang="en-US" sz="1800" dirty="0"/>
          </a:p>
          <a:p>
            <a:r>
              <a:rPr lang="en-US" sz="1800" dirty="0">
                <a:hlinkClick r:id="rId4" action="ppaction://hlinkfile"/>
              </a:rPr>
              <a:t>University of Kentucky Sample Key Information Page –clinical trial</a:t>
            </a:r>
            <a:endParaRPr lang="en-US" sz="1800" dirty="0"/>
          </a:p>
          <a:p>
            <a:r>
              <a:rPr lang="en-US" sz="1800" dirty="0">
                <a:hlinkClick r:id="rId5" action="ppaction://hlinkfile"/>
              </a:rPr>
              <a:t>University of Kentucky Sample Key Information Page – minimal risk study</a:t>
            </a:r>
            <a:endParaRPr lang="en-US" sz="1800" dirty="0"/>
          </a:p>
          <a:p>
            <a:r>
              <a:rPr lang="en-US" sz="1800" dirty="0">
                <a:hlinkClick r:id="rId6" action="ppaction://hlinkfile"/>
              </a:rPr>
              <a:t>VA Combined ICF/HIPAA Sample Form</a:t>
            </a:r>
            <a:endParaRPr lang="en-US" sz="1800" dirty="0"/>
          </a:p>
          <a:p>
            <a:r>
              <a:rPr lang="en-US" sz="1800" dirty="0">
                <a:hlinkClick r:id="rId7" action="ppaction://hlinkfile"/>
              </a:rPr>
              <a:t>Informed Consent Reviewer Form</a:t>
            </a:r>
            <a:endParaRPr lang="en-US" sz="1800" dirty="0"/>
          </a:p>
          <a:p>
            <a:r>
              <a:rPr lang="en-US" sz="1800" dirty="0">
                <a:hlinkClick r:id="rId8" action="ppaction://hlinkfile"/>
              </a:rPr>
              <a:t>Waiver or Alteration of Informed Consent  Form</a:t>
            </a:r>
            <a:endParaRPr lang="en-US" sz="1800" dirty="0"/>
          </a:p>
          <a:p>
            <a:r>
              <a:rPr lang="en-US" sz="1800" dirty="0">
                <a:hlinkClick r:id="rId9" action="ppaction://hlinkfile"/>
              </a:rPr>
              <a:t>Waiver of Documentation of Informed Consent Form</a:t>
            </a:r>
            <a:endParaRPr lang="en-US" sz="1800" dirty="0"/>
          </a:p>
          <a:p>
            <a:endParaRPr lang="en-US" sz="1800" dirty="0"/>
          </a:p>
          <a:p>
            <a:pPr marL="0" indent="0">
              <a:buNone/>
            </a:pPr>
            <a:r>
              <a:rPr lang="en-US" sz="1400" dirty="0"/>
              <a:t>Additional Sample Consent Key Information Pages can be found on University of Kentucky’s Office of Research Integrity Website:  </a:t>
            </a:r>
            <a:r>
              <a:rPr lang="en-US" sz="1400" dirty="0">
                <a:hlinkClick r:id="rId10"/>
              </a:rPr>
              <a:t>https://www.research.uky.edu/office-research-integrity/sample-applications-and-protocol-development-resources</a:t>
            </a:r>
            <a:endParaRPr lang="en-US" sz="1400" dirty="0"/>
          </a:p>
          <a:p>
            <a:endParaRPr lang="en-US" sz="1800" dirty="0"/>
          </a:p>
          <a:p>
            <a:pPr marL="0" indent="0">
              <a:buNone/>
            </a:pPr>
            <a:endParaRPr lang="en-US" sz="1800" dirty="0"/>
          </a:p>
        </p:txBody>
      </p:sp>
    </p:spTree>
    <p:extLst>
      <p:ext uri="{BB962C8B-B14F-4D97-AF65-F5344CB8AC3E}">
        <p14:creationId xmlns:p14="http://schemas.microsoft.com/office/powerpoint/2010/main" val="653949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Resources</a:t>
            </a:r>
            <a:endParaRPr lang="en-US" sz="3100" spc="100" dirty="0">
              <a:solidFill>
                <a:prstClr val="black"/>
              </a:solidFill>
            </a:endParaRPr>
          </a:p>
        </p:txBody>
      </p:sp>
    </p:spTree>
    <p:extLst>
      <p:ext uri="{BB962C8B-B14F-4D97-AF65-F5344CB8AC3E}">
        <p14:creationId xmlns:p14="http://schemas.microsoft.com/office/powerpoint/2010/main" val="296519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600"/>
              </a:spcAft>
            </a:pPr>
            <a:r>
              <a:rPr lang="en-US" sz="1600" dirty="0">
                <a:hlinkClick r:id="rId3"/>
              </a:rPr>
              <a:t>Final Rule for the Delay (published June 19, 2018)</a:t>
            </a:r>
            <a:endParaRPr lang="en-US" sz="1600" dirty="0"/>
          </a:p>
          <a:p>
            <a:pPr>
              <a:spcAft>
                <a:spcPts val="3600"/>
              </a:spcAft>
            </a:pPr>
            <a:r>
              <a:rPr lang="en-US" sz="1600" dirty="0">
                <a:hlinkClick r:id="rId4"/>
              </a:rPr>
              <a:t>Revised Common Rule (published January 19, 2017)</a:t>
            </a:r>
            <a:endParaRPr lang="en-US" sz="1600" dirty="0"/>
          </a:p>
          <a:p>
            <a:pPr lvl="1">
              <a:spcAft>
                <a:spcPts val="3600"/>
              </a:spcAft>
            </a:pPr>
            <a:r>
              <a:rPr lang="en-US" sz="1600" dirty="0"/>
              <a:t>Pages 7259 to 7274 contain the Text of the Final Rule</a:t>
            </a:r>
          </a:p>
          <a:p>
            <a:pPr>
              <a:spcAft>
                <a:spcPts val="3600"/>
              </a:spcAft>
            </a:pPr>
            <a:r>
              <a:rPr lang="en-US" sz="1600" dirty="0">
                <a:hlinkClick r:id="rId5"/>
              </a:rPr>
              <a:t>Current Common Rule</a:t>
            </a:r>
            <a:endParaRPr lang="en-US" sz="1600" dirty="0"/>
          </a:p>
          <a:p>
            <a:pPr>
              <a:spcAft>
                <a:spcPts val="3600"/>
              </a:spcAft>
            </a:pPr>
            <a:r>
              <a:rPr lang="en-US" sz="1600" dirty="0">
                <a:hlinkClick r:id="rId6"/>
              </a:rPr>
              <a:t>VHA Handbook 1200.05</a:t>
            </a:r>
            <a:endParaRPr lang="en-US" sz="1600" dirty="0"/>
          </a:p>
          <a:p>
            <a:pPr>
              <a:spcAft>
                <a:spcPts val="3600"/>
              </a:spcAft>
            </a:pPr>
            <a:r>
              <a:rPr lang="en-US" sz="1600" dirty="0">
                <a:hlinkClick r:id="rId7"/>
              </a:rPr>
              <a:t>ORD Policies and Guidance Documents</a:t>
            </a:r>
            <a:endParaRPr lang="en-US" sz="1600" dirty="0"/>
          </a:p>
          <a:p>
            <a:pPr>
              <a:spcAft>
                <a:spcPts val="3600"/>
              </a:spcAft>
            </a:pPr>
            <a:r>
              <a:rPr lang="en-US" sz="1600" dirty="0" err="1">
                <a:hlinkClick r:id="rId8"/>
              </a:rPr>
              <a:t>Cyberseminar</a:t>
            </a:r>
            <a:r>
              <a:rPr lang="en-US" sz="1600" dirty="0">
                <a:hlinkClick r:id="rId8"/>
              </a:rPr>
              <a:t> Recordings:  https://www.research.va.gov/pride/cyberseminars/default.cfm</a:t>
            </a:r>
            <a:endParaRPr lang="en-US" sz="1600" dirty="0"/>
          </a:p>
          <a:p>
            <a:pPr>
              <a:spcAft>
                <a:spcPts val="3600"/>
              </a:spcAft>
            </a:pPr>
            <a:endParaRPr lang="en-US" sz="1600" dirty="0"/>
          </a:p>
        </p:txBody>
      </p:sp>
    </p:spTree>
    <p:extLst>
      <p:ext uri="{BB962C8B-B14F-4D97-AF65-F5344CB8AC3E}">
        <p14:creationId xmlns:p14="http://schemas.microsoft.com/office/powerpoint/2010/main" val="3479404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036A-FF54-40C9-BE87-19715435E23D}"/>
              </a:ext>
            </a:extLst>
          </p:cNvPr>
          <p:cNvSpPr>
            <a:spLocks noGrp="1"/>
          </p:cNvSpPr>
          <p:nvPr>
            <p:ph type="title"/>
          </p:nvPr>
        </p:nvSpPr>
        <p:spPr/>
        <p:txBody>
          <a:bodyPr/>
          <a:lstStyle/>
          <a:p>
            <a:r>
              <a:rPr lang="en-US" dirty="0"/>
              <a:t>Templates</a:t>
            </a:r>
          </a:p>
        </p:txBody>
      </p:sp>
      <p:sp>
        <p:nvSpPr>
          <p:cNvPr id="3" name="Content Placeholder 2">
            <a:extLst>
              <a:ext uri="{FF2B5EF4-FFF2-40B4-BE49-F238E27FC236}">
                <a16:creationId xmlns:a16="http://schemas.microsoft.com/office/drawing/2014/main" id="{B66E6893-63D6-49FF-8E8B-A5B7D2CE8855}"/>
              </a:ext>
            </a:extLst>
          </p:cNvPr>
          <p:cNvSpPr>
            <a:spLocks noGrp="1"/>
          </p:cNvSpPr>
          <p:nvPr>
            <p:ph idx="1"/>
          </p:nvPr>
        </p:nvSpPr>
        <p:spPr/>
        <p:txBody>
          <a:bodyPr/>
          <a:lstStyle/>
          <a:p>
            <a:r>
              <a:rPr lang="en-US" sz="1800" dirty="0"/>
              <a:t>University of Kentucky Informed Consent Template:  </a:t>
            </a:r>
            <a:r>
              <a:rPr lang="en-US" sz="1800" dirty="0">
                <a:hlinkClick r:id="rId3"/>
              </a:rPr>
              <a:t>https://www.research.uky.edu/office-research-integrity/sample-applications-and-protocol-development-resources</a:t>
            </a:r>
            <a:endParaRPr lang="en-US" sz="1800" dirty="0"/>
          </a:p>
          <a:p>
            <a:r>
              <a:rPr lang="en-US" sz="1800" dirty="0"/>
              <a:t>University of Kentucky Sample Key Information Page –clinical trial:  </a:t>
            </a:r>
            <a:r>
              <a:rPr lang="en-US" sz="1800" dirty="0">
                <a:hlinkClick r:id="rId4"/>
              </a:rPr>
              <a:t>https://www.research.uky.edu/uploads/ori-placebo-controlled-clinical-trial-key-information-sample-pdf</a:t>
            </a:r>
            <a:endParaRPr lang="en-US" sz="1800" dirty="0"/>
          </a:p>
          <a:p>
            <a:r>
              <a:rPr lang="en-US" sz="1800" dirty="0"/>
              <a:t>University of Kentucky Sample Key Information Page – minimal risk study: </a:t>
            </a:r>
            <a:r>
              <a:rPr lang="en-US" sz="1800" dirty="0">
                <a:hlinkClick r:id="rId5"/>
              </a:rPr>
              <a:t>https://www.research.uky.edu/uploads/ori-nonmedical-testing-and-survey-key-information-sample-pdf</a:t>
            </a:r>
            <a:endParaRPr lang="en-US" sz="1800" dirty="0"/>
          </a:p>
          <a:p>
            <a:r>
              <a:rPr lang="en-US" sz="1800" dirty="0"/>
              <a:t>Additional Sample Consent Key Information Pages can be found on University of Kentucky’s Office of Research Integrity Website:  </a:t>
            </a:r>
            <a:r>
              <a:rPr lang="en-US" sz="1800" dirty="0">
                <a:hlinkClick r:id="rId3"/>
              </a:rPr>
              <a:t>https://www.research.uky.edu/office-research-integrity</a:t>
            </a:r>
            <a:r>
              <a:rPr lang="en-US" sz="1800">
                <a:hlinkClick r:id="rId3"/>
              </a:rPr>
              <a:t>/sample-applications-and-protocol-development-resources</a:t>
            </a: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904969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Questions?</a:t>
            </a:r>
            <a:endParaRPr lang="en-US" sz="3100" spc="100" dirty="0">
              <a:solidFill>
                <a:prstClr val="black"/>
              </a:solidFill>
            </a:endParaRPr>
          </a:p>
        </p:txBody>
      </p:sp>
    </p:spTree>
    <p:extLst>
      <p:ext uri="{BB962C8B-B14F-4D97-AF65-F5344CB8AC3E}">
        <p14:creationId xmlns:p14="http://schemas.microsoft.com/office/powerpoint/2010/main" val="173220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Informed Consent</a:t>
            </a:r>
            <a:endParaRPr lang="en-US" sz="3100" spc="100" dirty="0">
              <a:solidFill>
                <a:prstClr val="black"/>
              </a:solidFill>
            </a:endParaRPr>
          </a:p>
        </p:txBody>
      </p:sp>
    </p:spTree>
    <p:extLst>
      <p:ext uri="{BB962C8B-B14F-4D97-AF65-F5344CB8AC3E}">
        <p14:creationId xmlns:p14="http://schemas.microsoft.com/office/powerpoint/2010/main" val="279930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Disclosure:  Informed Consent &amp; HIPAA</a:t>
            </a:r>
          </a:p>
        </p:txBody>
      </p:sp>
      <p:sp>
        <p:nvSpPr>
          <p:cNvPr id="4" name="Content Placeholder 2"/>
          <p:cNvSpPr>
            <a:spLocks noGrp="1"/>
          </p:cNvSpPr>
          <p:nvPr>
            <p:ph idx="1"/>
          </p:nvPr>
        </p:nvSpPr>
        <p:spPr/>
        <p:txBody>
          <a:bodyPr/>
          <a:lstStyle/>
          <a:p>
            <a:r>
              <a:rPr lang="en-US" altLang="en-US" sz="1800" dirty="0"/>
              <a:t>Unless informed consent is waived by the IRB, </a:t>
            </a:r>
            <a:r>
              <a:rPr lang="en-US" altLang="en-US" sz="1800" b="1" dirty="0"/>
              <a:t>the Common Rule </a:t>
            </a:r>
            <a:r>
              <a:rPr lang="en-US" altLang="en-US" sz="1800" dirty="0"/>
              <a:t>requires that investigators obtain the legally effective informed consent of the  subject or the subject’s legally authorized representative prior to involving a human being as a subject in research</a:t>
            </a:r>
          </a:p>
          <a:p>
            <a:r>
              <a:rPr lang="en-US" altLang="en-US" sz="1800" dirty="0"/>
              <a:t>With very few exceptions, </a:t>
            </a:r>
            <a:r>
              <a:rPr lang="en-US" altLang="en-US" sz="1800" b="1" dirty="0"/>
              <a:t>FDA regulations </a:t>
            </a:r>
            <a:r>
              <a:rPr lang="en-US" altLang="en-US" sz="1800" dirty="0"/>
              <a:t>require that investigators obtain the legally effective informed consent of the subject or the subject’s legally authorized representative prior to involving a human being as a subject in research</a:t>
            </a:r>
          </a:p>
          <a:p>
            <a:r>
              <a:rPr lang="en-US" altLang="en-US" sz="1800" b="1" dirty="0"/>
              <a:t>The Privacy Rule </a:t>
            </a:r>
            <a:r>
              <a:rPr lang="en-US" altLang="en-US" sz="1800" dirty="0"/>
              <a:t>(Health Insurance Portability and Accountability Act of 1996 - HIPAA) describes when written authorization is required before the use or disclosure of health care information that is not for a “permissible purpose” (i.e., treatment, payment, or healthcare operations</a:t>
            </a:r>
            <a:r>
              <a:rPr lang="en-US" altLang="en-US" sz="1800"/>
              <a:t>) and </a:t>
            </a:r>
            <a:r>
              <a:rPr lang="en-US" altLang="en-US" sz="1800" dirty="0"/>
              <a:t>specifies exceptions allowed by the regulations. </a:t>
            </a:r>
          </a:p>
        </p:txBody>
      </p:sp>
    </p:spTree>
    <p:extLst>
      <p:ext uri="{BB962C8B-B14F-4D97-AF65-F5344CB8AC3E}">
        <p14:creationId xmlns:p14="http://schemas.microsoft.com/office/powerpoint/2010/main" val="311833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 y="37338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200400" y="22860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838200"/>
            <a:ext cx="434340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Respect for Persons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Treat Individuals as Autonomous Agents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Protect those with Diminished Autonomy</a:t>
            </a:r>
          </a:p>
        </p:txBody>
      </p:sp>
      <p:sp>
        <p:nvSpPr>
          <p:cNvPr id="10" name="TextBox 9"/>
          <p:cNvSpPr txBox="1"/>
          <p:nvPr/>
        </p:nvSpPr>
        <p:spPr>
          <a:xfrm>
            <a:off x="5025213" y="838200"/>
            <a:ext cx="3710951" cy="6924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Justice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Equal Distribution of Burdens and Benefits</a:t>
            </a:r>
          </a:p>
        </p:txBody>
      </p:sp>
      <p:sp>
        <p:nvSpPr>
          <p:cNvPr id="11" name="TextBox 10"/>
          <p:cNvSpPr txBox="1"/>
          <p:nvPr/>
        </p:nvSpPr>
        <p:spPr>
          <a:xfrm>
            <a:off x="1063497" y="3810000"/>
            <a:ext cx="6946004" cy="6924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Beneficence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Do No Harm		Maximize Benefits		Minimize Risks</a:t>
            </a:r>
          </a:p>
        </p:txBody>
      </p:sp>
      <p:sp>
        <p:nvSpPr>
          <p:cNvPr id="12" name="TextBox 11"/>
          <p:cNvSpPr txBox="1"/>
          <p:nvPr/>
        </p:nvSpPr>
        <p:spPr>
          <a:xfrm>
            <a:off x="381000" y="4549676"/>
            <a:ext cx="8229600" cy="212365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Risks to subjects are minimized: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a:t>
            </a:r>
            <a:r>
              <a:rPr kumimoji="0" lang="en-US" sz="1200" b="0" i="0" u="none" strike="noStrike" kern="1200" cap="none" spc="0" normalizeH="0" baseline="0" noProof="0" dirty="0">
                <a:ln>
                  <a:noFill/>
                </a:ln>
                <a:solidFill>
                  <a:prstClr val="black"/>
                </a:solidFill>
                <a:effectLst/>
                <a:uLnTx/>
                <a:uFillTx/>
                <a:latin typeface="Calibri"/>
                <a:ea typeface="+mn-ea"/>
                <a:cs typeface="+mn-cs"/>
              </a:rPr>
              <a:t>) By using procedures consistent with sound research design and which do not unnecessarily expose subjects to risk, and (ii) whenever appropriate, by using procedures already being performed on the subjects for diagnostic or treatment purposes;</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Risks to subjects are reasonable in relation to anticipated benefits, if any, to subjects, and the importance of the knowledge that may reasonable be expected to result;</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appropriate, the research plan makes adequate provision for monitoring the data collected to ensure the safety of subjects;</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appropriate, there are adequate provisions to protect the privacy of subjects and to maintain the confidentiality of data.</a:t>
            </a:r>
          </a:p>
        </p:txBody>
      </p:sp>
      <p:sp>
        <p:nvSpPr>
          <p:cNvPr id="14" name="TextBox 13"/>
          <p:cNvSpPr txBox="1"/>
          <p:nvPr/>
        </p:nvSpPr>
        <p:spPr>
          <a:xfrm>
            <a:off x="4800600" y="1828800"/>
            <a:ext cx="4114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Selections of subjects is equitable.  The IRB should take into account the purposes of the research and the setting in which the research will be conducted and should be particularly cognizant of the special problems of research involving vulnerable populations.</a:t>
            </a:r>
          </a:p>
        </p:txBody>
      </p:sp>
      <p:sp>
        <p:nvSpPr>
          <p:cNvPr id="15" name="TextBox 14"/>
          <p:cNvSpPr txBox="1"/>
          <p:nvPr/>
        </p:nvSpPr>
        <p:spPr>
          <a:xfrm>
            <a:off x="0" y="1828800"/>
            <a:ext cx="464820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Informed consent will be sought from each prospective subject or the subject’s legally authorized representative;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Informed consent will be appropriately documented;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some or all of the subjects are likely to be vulnerable to coercion or undue influence, such as children, prisoners, pregnant women, mentally disabled persons, or economically or educationally disadvantaged persons, additional safeguards have been included in the study to protect the rights and welfare of these subjects.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2743200" y="0"/>
            <a:ext cx="38671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Belmont Principles </a:t>
            </a:r>
          </a:p>
          <a:p>
            <a:pPr marL="0" marR="0" lvl="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  Common Rule Approval Criteria</a:t>
            </a:r>
          </a:p>
        </p:txBody>
      </p:sp>
      <p:sp>
        <p:nvSpPr>
          <p:cNvPr id="20" name="Diamond 19"/>
          <p:cNvSpPr/>
          <p:nvPr/>
        </p:nvSpPr>
        <p:spPr>
          <a:xfrm>
            <a:off x="152400" y="12954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Diamond 24"/>
          <p:cNvSpPr/>
          <p:nvPr/>
        </p:nvSpPr>
        <p:spPr>
          <a:xfrm>
            <a:off x="3352800" y="1524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Diamond 25"/>
          <p:cNvSpPr/>
          <p:nvPr/>
        </p:nvSpPr>
        <p:spPr>
          <a:xfrm>
            <a:off x="152400" y="15240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Diamond 26"/>
          <p:cNvSpPr/>
          <p:nvPr/>
        </p:nvSpPr>
        <p:spPr>
          <a:xfrm>
            <a:off x="4876800" y="12954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Diamond 27"/>
          <p:cNvSpPr/>
          <p:nvPr/>
        </p:nvSpPr>
        <p:spPr>
          <a:xfrm>
            <a:off x="838200" y="42672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Diamond 28"/>
          <p:cNvSpPr/>
          <p:nvPr/>
        </p:nvSpPr>
        <p:spPr>
          <a:xfrm>
            <a:off x="3581400" y="42672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Diamond 29"/>
          <p:cNvSpPr/>
          <p:nvPr/>
        </p:nvSpPr>
        <p:spPr>
          <a:xfrm>
            <a:off x="6324600" y="42672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245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8DDF-2F05-43D2-8021-895DE50A1278}"/>
              </a:ext>
            </a:extLst>
          </p:cNvPr>
          <p:cNvSpPr>
            <a:spLocks noGrp="1"/>
          </p:cNvSpPr>
          <p:nvPr>
            <p:ph type="title"/>
          </p:nvPr>
        </p:nvSpPr>
        <p:spPr/>
        <p:txBody>
          <a:bodyPr>
            <a:normAutofit/>
          </a:bodyPr>
          <a:lstStyle/>
          <a:p>
            <a:r>
              <a:rPr lang="en-US" dirty="0"/>
              <a:t>2018 Requirements and New Standards for Informed Consent</a:t>
            </a:r>
          </a:p>
        </p:txBody>
      </p:sp>
      <p:sp>
        <p:nvSpPr>
          <p:cNvPr id="3" name="Content Placeholder 2">
            <a:extLst>
              <a:ext uri="{FF2B5EF4-FFF2-40B4-BE49-F238E27FC236}">
                <a16:creationId xmlns:a16="http://schemas.microsoft.com/office/drawing/2014/main" id="{FBAD28F4-0130-4639-AD37-69386670FE75}"/>
              </a:ext>
            </a:extLst>
          </p:cNvPr>
          <p:cNvSpPr>
            <a:spLocks noGrp="1"/>
          </p:cNvSpPr>
          <p:nvPr>
            <p:ph idx="1"/>
          </p:nvPr>
        </p:nvSpPr>
        <p:spPr>
          <a:xfrm>
            <a:off x="457200" y="1935650"/>
            <a:ext cx="8229600" cy="4922350"/>
          </a:xfrm>
        </p:spPr>
        <p:txBody>
          <a:bodyPr>
            <a:noAutofit/>
          </a:bodyPr>
          <a:lstStyle/>
          <a:p>
            <a:r>
              <a:rPr lang="en-US" sz="2000" dirty="0"/>
              <a:t>Reasonable person standard</a:t>
            </a:r>
          </a:p>
          <a:p>
            <a:pPr lvl="1"/>
            <a:r>
              <a:rPr lang="en-US" sz="1800" dirty="0"/>
              <a:t>The consent process should provide information that a reasonable person would want to help them decide if they wish to participate in the research study or not</a:t>
            </a:r>
          </a:p>
          <a:p>
            <a:r>
              <a:rPr lang="en-US" sz="2000" dirty="0"/>
              <a:t>Informed consent process should facilitate subject understanding</a:t>
            </a:r>
          </a:p>
          <a:p>
            <a:pPr lvl="1"/>
            <a:r>
              <a:rPr lang="en-US" sz="1800" dirty="0"/>
              <a:t>Not sufficient to simply provide a list of isolated facts </a:t>
            </a:r>
          </a:p>
          <a:p>
            <a:pPr lvl="1"/>
            <a:r>
              <a:rPr lang="en-US" sz="1800" dirty="0"/>
              <a:t>Information must be presented in sufficient detail and in an organized way to facilitate subject’s understanding of the reasons why one might or might not want to participate in the study</a:t>
            </a:r>
          </a:p>
          <a:p>
            <a:r>
              <a:rPr lang="en-US" sz="2000" dirty="0"/>
              <a:t>Two types of consent: Study-specific consent and Broad Consent</a:t>
            </a:r>
          </a:p>
          <a:p>
            <a:pPr lvl="1"/>
            <a:r>
              <a:rPr lang="en-US" sz="1600" dirty="0"/>
              <a:t>Broad consent is specific to the storage, maintenance, or secondary use of identifiable data and/or identifiable </a:t>
            </a:r>
            <a:r>
              <a:rPr lang="en-US" sz="1600" dirty="0" err="1"/>
              <a:t>biospecimens</a:t>
            </a:r>
            <a:endParaRPr lang="en-US" sz="1600" dirty="0"/>
          </a:p>
          <a:p>
            <a:pPr marL="457200" lvl="1" indent="0">
              <a:buNone/>
            </a:pPr>
            <a:endParaRPr lang="en-US" sz="2000" dirty="0"/>
          </a:p>
        </p:txBody>
      </p:sp>
    </p:spTree>
    <p:extLst>
      <p:ext uri="{BB962C8B-B14F-4D97-AF65-F5344CB8AC3E}">
        <p14:creationId xmlns:p14="http://schemas.microsoft.com/office/powerpoint/2010/main" val="371317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Elements for Study-Specific Informed Consent</a:t>
            </a:r>
          </a:p>
        </p:txBody>
      </p:sp>
      <p:sp>
        <p:nvSpPr>
          <p:cNvPr id="3" name="Content Placeholder 2"/>
          <p:cNvSpPr>
            <a:spLocks noGrp="1"/>
          </p:cNvSpPr>
          <p:nvPr>
            <p:ph idx="1"/>
          </p:nvPr>
        </p:nvSpPr>
        <p:spPr/>
        <p:txBody>
          <a:bodyPr/>
          <a:lstStyle/>
          <a:p>
            <a:r>
              <a:rPr lang="en-US" sz="1500" dirty="0"/>
              <a:t>With the exception of Broad Consent, inclusion of a concise summary at the beginning of the ICF presenting key information that subject should know about the research study</a:t>
            </a:r>
          </a:p>
          <a:p>
            <a:r>
              <a:rPr lang="en-US" sz="1500" dirty="0"/>
              <a:t>8 basic elements of informed consent unchanged</a:t>
            </a:r>
          </a:p>
          <a:p>
            <a:r>
              <a:rPr lang="en-US" sz="1500" dirty="0"/>
              <a:t>New element: For all studies that involve the collection of identifiable private information or identifiable specimens, include a statement on whether specimens if subsequently de-identified will be used for future research or not</a:t>
            </a:r>
          </a:p>
          <a:p>
            <a:r>
              <a:rPr lang="en-US" sz="1500" dirty="0"/>
              <a:t>6 additional elements of informed consent unchanged</a:t>
            </a:r>
          </a:p>
          <a:p>
            <a:r>
              <a:rPr lang="en-US" sz="1500" dirty="0"/>
              <a:t>2 new additional elements required when research involves </a:t>
            </a:r>
            <a:r>
              <a:rPr lang="en-US" sz="1500" dirty="0" err="1"/>
              <a:t>biospecimens</a:t>
            </a:r>
            <a:r>
              <a:rPr lang="en-US" sz="1500" dirty="0"/>
              <a:t>:</a:t>
            </a:r>
          </a:p>
          <a:p>
            <a:pPr lvl="1"/>
            <a:r>
              <a:rPr lang="en-US" sz="1400" dirty="0"/>
              <a:t>Additional element #7:  Statement whether specimens may be used for commercial profit and if subject will share in the profit</a:t>
            </a:r>
          </a:p>
          <a:p>
            <a:pPr lvl="1"/>
            <a:r>
              <a:rPr lang="en-US" sz="1400" dirty="0"/>
              <a:t>Additional element #9:  Statement whether research might include whole genome sequencing</a:t>
            </a:r>
          </a:p>
          <a:p>
            <a:r>
              <a:rPr lang="en-US" sz="1500" dirty="0"/>
              <a:t>New additional element #8:  Statement whether clinically relevant research results will be disclosed to subjects and if so under what conditions</a:t>
            </a:r>
          </a:p>
          <a:p>
            <a:pPr lvl="1"/>
            <a:endParaRPr lang="en-US" sz="1500" dirty="0"/>
          </a:p>
          <a:p>
            <a:pPr lvl="1"/>
            <a:endParaRPr lang="en-US" sz="2000" dirty="0"/>
          </a:p>
          <a:p>
            <a:endParaRPr lang="en-US" sz="2000" dirty="0"/>
          </a:p>
        </p:txBody>
      </p:sp>
    </p:spTree>
    <p:extLst>
      <p:ext uri="{BB962C8B-B14F-4D97-AF65-F5344CB8AC3E}">
        <p14:creationId xmlns:p14="http://schemas.microsoft.com/office/powerpoint/2010/main" val="336397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6F25-7178-42FA-8234-FDB82C6AA984}"/>
              </a:ext>
            </a:extLst>
          </p:cNvPr>
          <p:cNvSpPr>
            <a:spLocks noGrp="1"/>
          </p:cNvSpPr>
          <p:nvPr>
            <p:ph type="title"/>
          </p:nvPr>
        </p:nvSpPr>
        <p:spPr/>
        <p:txBody>
          <a:bodyPr/>
          <a:lstStyle/>
          <a:p>
            <a:r>
              <a:rPr lang="en-US" dirty="0"/>
              <a:t>Key Information</a:t>
            </a:r>
          </a:p>
        </p:txBody>
      </p:sp>
      <p:sp>
        <p:nvSpPr>
          <p:cNvPr id="3" name="Content Placeholder 2">
            <a:extLst>
              <a:ext uri="{FF2B5EF4-FFF2-40B4-BE49-F238E27FC236}">
                <a16:creationId xmlns:a16="http://schemas.microsoft.com/office/drawing/2014/main" id="{66B90255-0E2F-489C-80E5-9C73B62CDD3D}"/>
              </a:ext>
            </a:extLst>
          </p:cNvPr>
          <p:cNvSpPr>
            <a:spLocks noGrp="1"/>
          </p:cNvSpPr>
          <p:nvPr>
            <p:ph idx="1"/>
          </p:nvPr>
        </p:nvSpPr>
        <p:spPr/>
        <p:txBody>
          <a:bodyPr/>
          <a:lstStyle/>
          <a:p>
            <a:pPr marL="0" indent="0">
              <a:buNone/>
            </a:pPr>
            <a:r>
              <a:rPr lang="en-US" sz="1800" dirty="0"/>
              <a:t>Final rule does not specify the types of information that should or should not be included, however preamble gives some insight.</a:t>
            </a:r>
          </a:p>
          <a:p>
            <a:r>
              <a:rPr lang="en-US" sz="1600" dirty="0"/>
              <a:t>Suggests that the key information would include the following:</a:t>
            </a:r>
          </a:p>
          <a:p>
            <a:pPr marL="685800" lvl="1"/>
            <a:r>
              <a:rPr lang="en-US" sz="1400" dirty="0"/>
              <a:t>The fact that consent is being sought for research and that participation is voluntary; </a:t>
            </a:r>
          </a:p>
          <a:p>
            <a:pPr marL="685800" lvl="1"/>
            <a:r>
              <a:rPr lang="en-US" sz="1400" dirty="0"/>
              <a:t>The purposes of the research, the expected duration of the prospective subject’s participation, and the procedures to be followed in the research; </a:t>
            </a:r>
          </a:p>
          <a:p>
            <a:pPr marL="685800" lvl="1"/>
            <a:r>
              <a:rPr lang="en-US" sz="1400" dirty="0"/>
              <a:t>The reasonably foreseeable risks or discomforts to the prospective subject; </a:t>
            </a:r>
          </a:p>
          <a:p>
            <a:pPr marL="685800" lvl="1"/>
            <a:r>
              <a:rPr lang="en-US" sz="1400" dirty="0"/>
              <a:t>The benefits to the prospective subject or to others that may reasonably be expected from the research; and </a:t>
            </a:r>
          </a:p>
          <a:p>
            <a:pPr marL="685800" lvl="1"/>
            <a:r>
              <a:rPr lang="en-US" sz="1400" dirty="0"/>
              <a:t>Appropriate alternative procedures or courses of treatment, if any, that might be advantageous to the prospective subject.</a:t>
            </a:r>
          </a:p>
          <a:p>
            <a:r>
              <a:rPr lang="en-US" sz="1400" dirty="0">
                <a:hlinkClick r:id="rId3" action="ppaction://hlinkfile"/>
              </a:rPr>
              <a:t>University of Kentucky Informed Consent Template</a:t>
            </a:r>
            <a:endParaRPr lang="en-US" sz="1400" dirty="0"/>
          </a:p>
          <a:p>
            <a:r>
              <a:rPr lang="en-US" sz="1400" dirty="0">
                <a:hlinkClick r:id="rId4" action="ppaction://hlinkfile"/>
              </a:rPr>
              <a:t>University of Kentucky Sample Key Information Page –clinical trial</a:t>
            </a:r>
            <a:endParaRPr lang="en-US" sz="1400" dirty="0"/>
          </a:p>
          <a:p>
            <a:r>
              <a:rPr lang="en-US" sz="1400" dirty="0">
                <a:hlinkClick r:id="rId5" action="ppaction://hlinkfile"/>
              </a:rPr>
              <a:t>University of Kentucky Sample Key Information Page – minimal risk study</a:t>
            </a:r>
            <a:endParaRPr lang="en-US" sz="1400" dirty="0"/>
          </a:p>
          <a:p>
            <a:endParaRPr lang="en-US" sz="1800" dirty="0"/>
          </a:p>
        </p:txBody>
      </p:sp>
    </p:spTree>
    <p:extLst>
      <p:ext uri="{BB962C8B-B14F-4D97-AF65-F5344CB8AC3E}">
        <p14:creationId xmlns:p14="http://schemas.microsoft.com/office/powerpoint/2010/main" val="387808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35163"/>
            <a:ext cx="8458200" cy="4191000"/>
          </a:xfrm>
        </p:spPr>
        <p:txBody>
          <a:bodyPr/>
          <a:lstStyle/>
          <a:p>
            <a:pPr>
              <a:defRPr/>
            </a:pPr>
            <a:r>
              <a:rPr lang="en-US" sz="1800" dirty="0"/>
              <a:t>Additional FDA Requirements:</a:t>
            </a:r>
          </a:p>
          <a:p>
            <a:pPr marL="457200" lvl="1" indent="0">
              <a:buNone/>
              <a:defRPr/>
            </a:pPr>
            <a:r>
              <a:rPr lang="en-US" sz="1600" dirty="0"/>
              <a:t>For clinical trials, the following statement must be provided to each human subject as part of the informed consent process, “A description of this clinical trial will be available on </a:t>
            </a:r>
            <a:r>
              <a:rPr lang="en-US" sz="1600" dirty="0">
                <a:hlinkClick r:id="rId3"/>
              </a:rPr>
              <a:t>http://www.clinicaltrials.gov</a:t>
            </a:r>
            <a:r>
              <a:rPr lang="en-US" sz="1600" dirty="0"/>
              <a:t> as required by US Law.  This website will not include information that can identify you.  At most, the website will include a summary of the results.  You can search this website at any time.”</a:t>
            </a:r>
          </a:p>
          <a:p>
            <a:pPr>
              <a:defRPr/>
            </a:pPr>
            <a:r>
              <a:rPr lang="en-US" sz="1800" dirty="0"/>
              <a:t>Additional VA-specific elements (VHA Directive 1200.05, Paragraph 17(d) and 17(</a:t>
            </a:r>
            <a:r>
              <a:rPr lang="en-US" sz="1600" dirty="0"/>
              <a:t>e)</a:t>
            </a:r>
          </a:p>
          <a:p>
            <a:pPr lvl="1">
              <a:spcAft>
                <a:spcPts val="0"/>
              </a:spcAft>
              <a:defRPr/>
            </a:pPr>
            <a:r>
              <a:rPr lang="en-US" sz="1600" dirty="0"/>
              <a:t>A statement that VA will provide treatment for research related injury in accordance with applicable federal regulations;</a:t>
            </a:r>
          </a:p>
          <a:p>
            <a:pPr lvl="1">
              <a:spcAft>
                <a:spcPts val="0"/>
              </a:spcAft>
              <a:defRPr/>
            </a:pPr>
            <a:r>
              <a:rPr lang="en-US" sz="1600" dirty="0"/>
              <a:t>When appropriate, a statement that informs VA research subjects that they or their insurance will not be charged for any costs related to the research (see para 15d(7)).</a:t>
            </a:r>
          </a:p>
          <a:p>
            <a:pPr marL="457200" lvl="1" indent="0">
              <a:spcAft>
                <a:spcPts val="0"/>
              </a:spcAft>
              <a:buNone/>
              <a:defRPr/>
            </a:pPr>
            <a:endParaRPr lang="en-US" sz="1800" dirty="0"/>
          </a:p>
          <a:p>
            <a:pPr>
              <a:spcAft>
                <a:spcPts val="0"/>
              </a:spcAft>
              <a:defRPr/>
            </a:pPr>
            <a:r>
              <a:rPr lang="en-US" sz="1800" dirty="0"/>
              <a:t>For Studies with Certificates of Confidentiality (</a:t>
            </a:r>
            <a:r>
              <a:rPr lang="en-US" sz="1800" dirty="0" err="1"/>
              <a:t>CoC</a:t>
            </a:r>
            <a:r>
              <a:rPr lang="en-US" sz="1800" dirty="0"/>
              <a:t>)</a:t>
            </a:r>
          </a:p>
          <a:p>
            <a:pPr lvl="1">
              <a:defRPr/>
            </a:pPr>
            <a:r>
              <a:rPr lang="en-US" sz="1800" dirty="0"/>
              <a:t>Subjects must be informed that a </a:t>
            </a:r>
            <a:r>
              <a:rPr lang="en-US" sz="1800" dirty="0" err="1"/>
              <a:t>CoC</a:t>
            </a:r>
            <a:r>
              <a:rPr lang="en-US" sz="1800" dirty="0"/>
              <a:t> has been issued</a:t>
            </a:r>
          </a:p>
        </p:txBody>
      </p:sp>
      <p:sp>
        <p:nvSpPr>
          <p:cNvPr id="7" name="Title 1">
            <a:extLst>
              <a:ext uri="{FF2B5EF4-FFF2-40B4-BE49-F238E27FC236}">
                <a16:creationId xmlns:a16="http://schemas.microsoft.com/office/drawing/2014/main" id="{323D0DCD-5D89-4BB1-9A53-AD79F2C14556}"/>
              </a:ext>
            </a:extLst>
          </p:cNvPr>
          <p:cNvSpPr>
            <a:spLocks noGrp="1"/>
          </p:cNvSpPr>
          <p:nvPr>
            <p:ph type="title"/>
          </p:nvPr>
        </p:nvSpPr>
        <p:spPr/>
        <p:txBody>
          <a:bodyPr/>
          <a:lstStyle/>
          <a:p>
            <a:r>
              <a:rPr lang="en-US" dirty="0"/>
              <a:t>Required Elements for Study-Specific Informed Consent (continued)</a:t>
            </a:r>
          </a:p>
        </p:txBody>
      </p:sp>
    </p:spTree>
    <p:extLst>
      <p:ext uri="{BB962C8B-B14F-4D97-AF65-F5344CB8AC3E}">
        <p14:creationId xmlns:p14="http://schemas.microsoft.com/office/powerpoint/2010/main" val="63805440"/>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5954</TotalTime>
  <Words>3028</Words>
  <Application>Microsoft Office PowerPoint</Application>
  <PresentationFormat>On-screen Show (4:3)</PresentationFormat>
  <Paragraphs>207</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Calibri</vt:lpstr>
      <vt:lpstr>Georgia</vt:lpstr>
      <vt:lpstr>Melior</vt:lpstr>
      <vt:lpstr>Tahoma</vt:lpstr>
      <vt:lpstr>Wingdings</vt:lpstr>
      <vt:lpstr>PPT_VHA_Template</vt:lpstr>
      <vt:lpstr>Office Theme</vt:lpstr>
      <vt:lpstr>  ORPP&amp;E Workshop:   Informed Consent Tools </vt:lpstr>
      <vt:lpstr>Training Outline</vt:lpstr>
      <vt:lpstr>PowerPoint Presentation</vt:lpstr>
      <vt:lpstr>Full Disclosure:  Informed Consent &amp; HIPAA</vt:lpstr>
      <vt:lpstr>PowerPoint Presentation</vt:lpstr>
      <vt:lpstr>2018 Requirements and New Standards for Informed Consent</vt:lpstr>
      <vt:lpstr>Required Elements for Study-Specific Informed Consent</vt:lpstr>
      <vt:lpstr>Key Information</vt:lpstr>
      <vt:lpstr>Required Elements for Study-Specific Informed Consent (continued)</vt:lpstr>
      <vt:lpstr>Requirements for Broad Consent</vt:lpstr>
      <vt:lpstr>Broad Consent: Required Elements</vt:lpstr>
      <vt:lpstr>Broad Consent: Required Elements (continued)</vt:lpstr>
      <vt:lpstr>Broad Consent: Required Elements (continued)</vt:lpstr>
      <vt:lpstr>Documentation of Informed Consent in VA Research</vt:lpstr>
      <vt:lpstr>Revised Common Rule:  Waiver/Alteration of Informed Consent</vt:lpstr>
      <vt:lpstr>Revised Common Rule:  Waiver of Informed Consent (Caveat)</vt:lpstr>
      <vt:lpstr>Revised Common Rule:  Alteration of Informed Consent (Caveat )</vt:lpstr>
      <vt:lpstr>Revised Common Rule:  Screening and Recruiting Activities</vt:lpstr>
      <vt:lpstr>Revised Common Rule:   Waiver of Documentation of Consent</vt:lpstr>
      <vt:lpstr>Posting Clinical Trial Consent Forms</vt:lpstr>
      <vt:lpstr>PowerPoint Presentation</vt:lpstr>
      <vt:lpstr>Templates</vt:lpstr>
      <vt:lpstr>PowerPoint Presentation</vt:lpstr>
      <vt:lpstr>Important Links</vt:lpstr>
      <vt:lpstr>Templates</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 and Expedited Review</dc:title>
  <dc:creator>Duche, Soundia</dc:creator>
  <cp:lastModifiedBy>Duche, Soundia</cp:lastModifiedBy>
  <cp:revision>461</cp:revision>
  <cp:lastPrinted>2019-01-11T14:03:00Z</cp:lastPrinted>
  <dcterms:created xsi:type="dcterms:W3CDTF">2013-05-15T16:43:55Z</dcterms:created>
  <dcterms:modified xsi:type="dcterms:W3CDTF">2019-01-16T14:43:05Z</dcterms:modified>
</cp:coreProperties>
</file>