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2"/>
  </p:notesMasterIdLst>
  <p:sldIdLst>
    <p:sldId id="256" r:id="rId5"/>
    <p:sldId id="349" r:id="rId6"/>
    <p:sldId id="838841226" r:id="rId7"/>
    <p:sldId id="838841227" r:id="rId8"/>
    <p:sldId id="257" r:id="rId9"/>
    <p:sldId id="838841213" r:id="rId10"/>
    <p:sldId id="838841210" r:id="rId11"/>
    <p:sldId id="838841211" r:id="rId12"/>
    <p:sldId id="838841229" r:id="rId13"/>
    <p:sldId id="838841212" r:id="rId14"/>
    <p:sldId id="838841214" r:id="rId15"/>
    <p:sldId id="838841215" r:id="rId16"/>
    <p:sldId id="838841216" r:id="rId17"/>
    <p:sldId id="838841217" r:id="rId18"/>
    <p:sldId id="838841230" r:id="rId19"/>
    <p:sldId id="838841218" r:id="rId20"/>
    <p:sldId id="838841221" r:id="rId21"/>
    <p:sldId id="838841219" r:id="rId22"/>
    <p:sldId id="838841228" r:id="rId23"/>
    <p:sldId id="838841220" r:id="rId24"/>
    <p:sldId id="838841222" r:id="rId25"/>
    <p:sldId id="838841223" r:id="rId26"/>
    <p:sldId id="838841231" r:id="rId27"/>
    <p:sldId id="838841232" r:id="rId28"/>
    <p:sldId id="838841224" r:id="rId29"/>
    <p:sldId id="838841225" r:id="rId30"/>
    <p:sldId id="26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E93262-8E67-8201-43B0-18E4C81CE750}" name="Laracuente, Antonio J" initials="LJ" userId="S::antonio.laracuente03@va.gov::f26025aa-017e-46da-97dd-4f9d498fb15b" providerId="AD"/>
  <p188:author id="{264D0E65-5A2E-1E12-2954-A61E3B0EE5BF}" name="Points, Kari" initials="PK" userId="S::Kari.Points@va.gov::d3d08481-d9e7-4f0b-8844-65fed6518596" providerId="AD"/>
  <p188:author id="{A4F754DA-B2C4-C695-EC82-8C721E0F92A2}" name="Berlow, Jason" initials="BJ" userId="S::Jason.Berlow@va.gov::2ca71643-eff5-4d67-b81e-ca1c03f44d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ints, Kari" initials="PK" lastIdx="5" clrIdx="0">
    <p:extLst>
      <p:ext uri="{19B8F6BF-5375-455C-9EA6-DF929625EA0E}">
        <p15:presenceInfo xmlns:p15="http://schemas.microsoft.com/office/powerpoint/2012/main" userId="S::Kari.Points@va.gov::d3d08481-d9e7-4f0b-8844-65fed6518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121CF-D6B4-412B-B6AC-FEE8E0AB66FD}" v="4" dt="2022-12-19T14:43:22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8030-E6FA-4646-9D89-9E587F1C9502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5D08-8A99-4D18-862B-572F011F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1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Jason -Section 1; John- Section 2; Kari- Section 2 and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Jason -Section 1; John- Section 2; Kari- Section 2 and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CLICK/SHOW R&amp;D Contracting Customer Center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D5D08-8A99-4D18-862B-572F011FB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3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Jason -Section 1; John- Section 2; Kari- Section 2 and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0020C-34B3-4644-B138-3A9503ECB2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D2AB52-3520-4185-840D-6964902781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D2AB52-3520-4185-840D-696490278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66264"/>
            <a:ext cx="10515600" cy="618385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3118-35D6-4879-9E98-44395A9C85BF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9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10" Type="http://schemas.openxmlformats.org/officeDocument/2006/relationships/image" Target="../media/image3.png"/><Relationship Id="rId4" Type="http://schemas.openxmlformats.org/officeDocument/2006/relationships/vmlDrawing" Target="../drawings/vmlDrawing1.v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CCC815A-F2C9-434C-A69F-6B52C370B9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CCC815A-F2C9-434C-A69F-6B52C370B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E99BCBC-83A5-40D0-8DE3-4DB102CDECA1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3616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EDEF4-E48D-4B59-8E7E-9E5B02154E1C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9334-4E67-F94F-A05E-0CE8B74A0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9A344643-0805-4A78-8519-399E280674A5}"/>
              </a:ext>
            </a:extLst>
          </p:cNvPr>
          <p:cNvSpPr/>
          <p:nvPr userDrawn="1"/>
        </p:nvSpPr>
        <p:spPr>
          <a:xfrm>
            <a:off x="0" y="0"/>
            <a:ext cx="12192000" cy="87267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C4A79-7B67-4263-9C21-0F0F093D2ECB}"/>
              </a:ext>
            </a:extLst>
          </p:cNvPr>
          <p:cNvSpPr/>
          <p:nvPr userDrawn="1"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2" descr="Choose VA logo">
            <a:extLst>
              <a:ext uri="{FF2B5EF4-FFF2-40B4-BE49-F238E27FC236}">
                <a16:creationId xmlns:a16="http://schemas.microsoft.com/office/drawing/2014/main" id="{ED68DA6A-5DF1-4139-9A45-26BF50A0D2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1" y="6191250"/>
            <a:ext cx="236855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eal and logo for the U.S. Department of Veterans Affairs">
            <a:extLst>
              <a:ext uri="{FF2B5EF4-FFF2-40B4-BE49-F238E27FC236}">
                <a16:creationId xmlns:a16="http://schemas.microsoft.com/office/drawing/2014/main" id="{89C54729-2C98-4A73-B5EB-4446016F346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50" y="6184206"/>
            <a:ext cx="2940051" cy="6417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525" y="97245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36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vagov.sharepoint.com/sites/VHAProcurement/CRG/CRG_7-CustomerProcedures.aspx?isSPOFile=1&amp;OR=Teams-HL&amp;CT=1670934375215&amp;clickparams=eyJBcHBOYW1lIjoiVGVhbXMtRGVza3RvcCIsIkFwcFZlcnNpb24iOiIyNy8yMjExMzAwNDEwMCIsIkhhc0ZlZGVyYXRlZFVzZXIiOmZhbHNlfQ%3D%3D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HAProcurement/CRG/CRG_8-SOWPWSSOO.aspx" TargetMode="External"/><Relationship Id="rId2" Type="http://schemas.openxmlformats.org/officeDocument/2006/relationships/hyperlink" Target="https://dvagov.sharepoint.com/sites/VHAProcurement/RPOC/BIT/default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vagov.sharepoint.com/sites/VHAProcurement/CRG/CRG-Appendix_A_SOWWritingGuide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Procurement/CRG/CRG_6-MarketResearch.asp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HAProcurement/CRG/CRG-Appendix_B_IGCE_Guide.aspx" TargetMode="External"/><Relationship Id="rId2" Type="http://schemas.openxmlformats.org/officeDocument/2006/relationships/hyperlink" Target="https://dvagov.sharepoint.com/sites/VHAProcurement/CRG/CRG_10-IndependentGovCostEstimate.aspx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Procurement/VHAPG/VHAPG_Part_839.101-70.aspx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Procurement/VHAPG/VHAPG_Part_807.1.aspx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Procurement/VHAPG/VHAPG_Part_806.3.aspx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vagov.sharepoint.com/sites/VHAProcurement/VHAPG/VHAPG_Part_801.603-70.aspx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aww.oit.va.gov/oit/ss/fitara/" TargetMode="External"/><Relationship Id="rId2" Type="http://schemas.openxmlformats.org/officeDocument/2006/relationships/hyperlink" Target="https://support.outreachsystems.com/resources/tables/psc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vagov.sharepoint.com/sites/vacovhacomm/admin/contracts/default.asp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acovhacomm/admin/contracts/default.aspx?OR=Teams-HL&amp;CT=1658860072855&amp;sourceId=&amp;params=%7B%22AppName%22%3A%22Teams-Desktop%22%2C%22AppVersion%22%3A%2227%2F21110108720%22%7D&amp;xsdata=MDV8MDF8fGJlMjhmNDU0ZGNmMzQ4NWE0ZGE0MDhkYTZmMzQ4NzM5fGU5NWYxYjIzYWJhZjQ1ZWU4MjFkYjdhYjI1MWFiM2JmfDB8MHw2Mzc5NDQ1Njg2MjQwMDg2MTJ8R29vZHxWR1ZoYlhOVFpXTjFjbWwwZVZObGNuWnBZMlY4ZXlKV0lqb2lNQzR3TGpBd01EQWlMQ0pRSWpvaVYybHVNeklpTENKQlRpSTZJazkwYUdWeUlpd2lWMVFpT2pFeGZRPT18MXxNVGs2TXpFeU1qUTROVGt0WXpRME1DMDBOMkU1TFdJMk9XTXRNMkl3TkdKbVpqSXdPR1V5WHpNMk56VmhNamxqTFdRNU4yUXROREk1WXkwNVpEZGlMV0ZqWmpOalpEazNNMlE0TkVCMWJuRXVaMkpzTG5Od1lXTmxjdz09fHw%3D&amp;sdata=K0k2dDB6Y2JXdDRScW1uKy9CeXNDSXI2K0J3bStCZ1dReXdBOUFWeldQND0%3D&amp;ovuser=e95f1b23-abaf-45ee-821d-b7ab251ab3bf%2CSeth.Custer%40va.gov&amp;clickparams=eyJBcHBOYW1lIjoiVGVhbXMtRGVza3RvcCIsIkFwcFZlcnNpb24iOiIyNy8yMjA2MDYxNDgwNSIsIkhhc0ZlZGVyYXRlZFVzZXIiOmZhbHNlfQ%3D%3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vagov.sharepoint.com/sites/vacovhacomm/admin/contracts/SitePages/How%20to%20Submit.aspx" TargetMode="External"/><Relationship Id="rId4" Type="http://schemas.openxmlformats.org/officeDocument/2006/relationships/hyperlink" Target="https://dvagov.sharepoint.com/sites/VHAProcurement/CRG/CRG_7-CustomerProcedures.asp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0A97B40-0E24-405D-9340-F4C2098E3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69" y="3011648"/>
            <a:ext cx="6095551" cy="2473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December 15, 2022</a:t>
            </a:r>
          </a:p>
          <a:p>
            <a:endParaRPr lang="en-US" dirty="0"/>
          </a:p>
          <a:p>
            <a:r>
              <a:rPr lang="en-US" sz="2800" b="1" dirty="0"/>
              <a:t>SETH CUSTER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Division Chief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VHA R&amp;D Contracting Division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10" descr="VASeal transp">
            <a:extLst>
              <a:ext uri="{FF2B5EF4-FFF2-40B4-BE49-F238E27FC236}">
                <a16:creationId xmlns:a16="http://schemas.microsoft.com/office/drawing/2014/main" id="{DFCFC220-AB91-4D5C-983B-017756DBA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879" r="1" b="1"/>
          <a:stretch/>
        </p:blipFill>
        <p:spPr bwMode="auto">
          <a:xfrm>
            <a:off x="8569666" y="2893809"/>
            <a:ext cx="2532684" cy="2591092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8F484-6B8B-49B7-BAA2-C5FBA584D1C0}"/>
              </a:ext>
            </a:extLst>
          </p:cNvPr>
          <p:cNvSpPr txBox="1"/>
          <p:nvPr/>
        </p:nvSpPr>
        <p:spPr>
          <a:xfrm>
            <a:off x="244524" y="988378"/>
            <a:ext cx="1179381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cs typeface="Calibri"/>
              </a:rPr>
              <a:t>R&amp;D CONTRACTING BASICS</a:t>
            </a:r>
          </a:p>
          <a:p>
            <a:pPr algn="ctr"/>
            <a:r>
              <a:rPr lang="en-US" sz="4400" b="1" dirty="0">
                <a:cs typeface="Calibri"/>
              </a:rPr>
              <a:t>Submitting a Procurement Package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434A85-9CC5-4E29-9666-74DA3E13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Procurement Checklist</a:t>
            </a:r>
          </a:p>
          <a:p>
            <a:pPr lvl="1"/>
            <a:r>
              <a:rPr lang="en-US" dirty="0">
                <a:cs typeface="Calibri"/>
              </a:rPr>
              <a:t>You tell us what goes in the package!</a:t>
            </a:r>
          </a:p>
          <a:p>
            <a:pPr lvl="1"/>
            <a:r>
              <a:rPr lang="en-US" dirty="0">
                <a:cs typeface="Calibri"/>
              </a:rPr>
              <a:t>Pick most appropriate for type of procurement</a:t>
            </a:r>
          </a:p>
          <a:p>
            <a:pPr lvl="1"/>
            <a:r>
              <a:rPr lang="en-US" dirty="0">
                <a:cs typeface="Calibri"/>
              </a:rPr>
              <a:t>Take this seriously, answer honestly</a:t>
            </a:r>
          </a:p>
          <a:p>
            <a:pPr lvl="1"/>
            <a:r>
              <a:rPr lang="en-US" dirty="0">
                <a:cs typeface="Calibri"/>
              </a:rPr>
              <a:t>At a minimum, we should always see:</a:t>
            </a:r>
          </a:p>
          <a:p>
            <a:pPr lvl="2"/>
            <a:r>
              <a:rPr lang="en-US" dirty="0">
                <a:cs typeface="Calibri"/>
              </a:rPr>
              <a:t>SOW/PWS/SON</a:t>
            </a:r>
          </a:p>
          <a:p>
            <a:pPr lvl="2"/>
            <a:r>
              <a:rPr lang="en-US" dirty="0">
                <a:cs typeface="Calibri"/>
              </a:rPr>
              <a:t>Market Research</a:t>
            </a:r>
          </a:p>
          <a:p>
            <a:pPr lvl="2"/>
            <a:r>
              <a:rPr lang="en-US" dirty="0">
                <a:cs typeface="Calibri"/>
              </a:rPr>
              <a:t>IGCE</a:t>
            </a:r>
          </a:p>
          <a:p>
            <a:pPr lvl="2"/>
            <a:r>
              <a:rPr lang="en-US" dirty="0">
                <a:cs typeface="Calibri"/>
              </a:rPr>
              <a:t>6500.6</a:t>
            </a:r>
          </a:p>
          <a:p>
            <a:pPr lvl="2"/>
            <a:r>
              <a:rPr lang="en-US" dirty="0">
                <a:cs typeface="Calibri"/>
              </a:rPr>
              <a:t>Funding/2237</a:t>
            </a:r>
          </a:p>
          <a:p>
            <a:pPr lvl="1"/>
            <a:r>
              <a:rPr lang="en-US" dirty="0">
                <a:cs typeface="Calibri"/>
              </a:rPr>
              <a:t>Procurement Checklists: </a:t>
            </a:r>
            <a:r>
              <a:rPr lang="en-US" sz="1800" dirty="0">
                <a:hlinkClick r:id="rId2"/>
              </a:rPr>
              <a:t>CRG - Customer Procedures (sharepoint.com)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7D2C1-EE04-408E-8770-79EB32C9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333" y="374834"/>
            <a:ext cx="4202891" cy="44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6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61621"/>
            <a:ext cx="10515600" cy="47702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Requirements Document – SOW, PWS, SON</a:t>
            </a:r>
          </a:p>
          <a:p>
            <a:pPr lvl="1"/>
            <a:r>
              <a:rPr lang="en-US" dirty="0">
                <a:cs typeface="Calibri"/>
              </a:rPr>
              <a:t>Foundation of the requirement</a:t>
            </a:r>
          </a:p>
          <a:p>
            <a:pPr lvl="1"/>
            <a:r>
              <a:rPr lang="en-US" dirty="0">
                <a:cs typeface="Calibri"/>
              </a:rPr>
              <a:t>Start early</a:t>
            </a:r>
          </a:p>
          <a:p>
            <a:pPr lvl="1"/>
            <a:r>
              <a:rPr lang="en-US" dirty="0">
                <a:cs typeface="Calibri"/>
              </a:rPr>
              <a:t>Use clear, direct language… layman’s terms</a:t>
            </a:r>
          </a:p>
          <a:p>
            <a:pPr lvl="1"/>
            <a:r>
              <a:rPr lang="en-US" dirty="0">
                <a:cs typeface="Calibri"/>
              </a:rPr>
              <a:t>Be consistent – tense, tone, terminology</a:t>
            </a:r>
          </a:p>
          <a:p>
            <a:pPr lvl="1"/>
            <a:r>
              <a:rPr lang="en-US" dirty="0">
                <a:cs typeface="Calibri"/>
              </a:rPr>
              <a:t>Be thorough</a:t>
            </a:r>
          </a:p>
          <a:p>
            <a:pPr lvl="1"/>
            <a:r>
              <a:rPr lang="en-US" dirty="0">
                <a:cs typeface="Calibri"/>
              </a:rPr>
              <a:t>Include deliverables/schedule</a:t>
            </a:r>
          </a:p>
          <a:p>
            <a:pPr lvl="1"/>
            <a:r>
              <a:rPr lang="en-US" dirty="0">
                <a:cs typeface="Calibri"/>
              </a:rPr>
              <a:t>Make no assumptions - if it’s not in, it’s not required!</a:t>
            </a:r>
          </a:p>
          <a:p>
            <a:pPr lvl="1"/>
            <a:r>
              <a:rPr lang="en-US" dirty="0">
                <a:cs typeface="Calibri"/>
              </a:rPr>
              <a:t>Templates available </a:t>
            </a:r>
          </a:p>
          <a:p>
            <a:pPr lvl="2"/>
            <a:r>
              <a:rPr lang="en-US" dirty="0">
                <a:cs typeface="Calibri"/>
              </a:rPr>
              <a:t>VABIT: </a:t>
            </a:r>
            <a:r>
              <a:rPr lang="en-US" sz="1800" dirty="0">
                <a:hlinkClick r:id="rId2"/>
              </a:rPr>
              <a:t>Home - VHA Acquisition Business Intelligence Tool (VABIT) (sharepoint.com)</a:t>
            </a:r>
            <a:endParaRPr lang="en-US" sz="1800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SOW Guidance: </a:t>
            </a:r>
            <a:r>
              <a:rPr lang="en-US" sz="1800" dirty="0">
                <a:hlinkClick r:id="rId3"/>
              </a:rPr>
              <a:t>CRG - SOW PWS SOO (sharepoint.com)</a:t>
            </a:r>
            <a:endParaRPr lang="en-US" sz="1800" dirty="0"/>
          </a:p>
          <a:p>
            <a:pPr lvl="1"/>
            <a:r>
              <a:rPr lang="en-US" dirty="0">
                <a:cs typeface="Calibri"/>
              </a:rPr>
              <a:t>SOW Writing Guide: </a:t>
            </a:r>
            <a:r>
              <a:rPr lang="en-US" sz="1800" dirty="0">
                <a:hlinkClick r:id="rId4"/>
              </a:rPr>
              <a:t>CRG - Appendix A SOW Writing Guide (sharepoint.com)</a:t>
            </a:r>
            <a:endParaRPr lang="en-US" sz="18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61620"/>
            <a:ext cx="10515600" cy="46626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Market Research</a:t>
            </a:r>
          </a:p>
          <a:p>
            <a:pPr lvl="1"/>
            <a:r>
              <a:rPr lang="en-US" dirty="0">
                <a:cs typeface="Calibri"/>
              </a:rPr>
              <a:t>Critical piece to drive the acquisition</a:t>
            </a:r>
          </a:p>
          <a:p>
            <a:pPr lvl="1"/>
            <a:r>
              <a:rPr lang="en-US" dirty="0">
                <a:cs typeface="Calibri"/>
              </a:rPr>
              <a:t>Collaborative effort…you know the market!</a:t>
            </a:r>
          </a:p>
          <a:p>
            <a:pPr lvl="1"/>
            <a:r>
              <a:rPr lang="en-US" dirty="0">
                <a:cs typeface="Calibri"/>
              </a:rPr>
              <a:t>The more, the better – be thorough</a:t>
            </a:r>
          </a:p>
          <a:p>
            <a:pPr lvl="1"/>
            <a:r>
              <a:rPr lang="en-US" dirty="0">
                <a:cs typeface="Calibri"/>
              </a:rPr>
              <a:t>SAM registration! ***</a:t>
            </a:r>
          </a:p>
          <a:p>
            <a:pPr lvl="1"/>
            <a:r>
              <a:rPr lang="en-US" dirty="0">
                <a:cs typeface="Calibri"/>
              </a:rPr>
              <a:t>Contracting contributions </a:t>
            </a:r>
          </a:p>
          <a:p>
            <a:pPr lvl="2"/>
            <a:r>
              <a:rPr lang="en-US" dirty="0">
                <a:cs typeface="Calibri"/>
              </a:rPr>
              <a:t>Sources Sought Notice			</a:t>
            </a:r>
          </a:p>
          <a:p>
            <a:pPr lvl="2"/>
            <a:r>
              <a:rPr lang="en-US" dirty="0">
                <a:cs typeface="Calibri"/>
              </a:rPr>
              <a:t>Past procurements</a:t>
            </a:r>
          </a:p>
          <a:p>
            <a:pPr lvl="2"/>
            <a:r>
              <a:rPr lang="en-US" dirty="0">
                <a:cs typeface="Calibri"/>
              </a:rPr>
              <a:t>Web/Database searches</a:t>
            </a:r>
          </a:p>
          <a:p>
            <a:pPr lvl="2"/>
            <a:r>
              <a:rPr lang="en-US" dirty="0">
                <a:cs typeface="Calibri"/>
              </a:rPr>
              <a:t>Small Business size determination</a:t>
            </a:r>
          </a:p>
          <a:p>
            <a:pPr lvl="2"/>
            <a:r>
              <a:rPr lang="en-US" dirty="0">
                <a:cs typeface="Calibri"/>
              </a:rPr>
              <a:t>Set-aside strategy </a:t>
            </a:r>
          </a:p>
          <a:p>
            <a:pPr lvl="1"/>
            <a:r>
              <a:rPr lang="en-US" dirty="0">
                <a:cs typeface="Calibri"/>
              </a:rPr>
              <a:t>Market Research Guidance: </a:t>
            </a:r>
            <a:r>
              <a:rPr lang="en-US" sz="1800" dirty="0">
                <a:hlinkClick r:id="rId2"/>
              </a:rPr>
              <a:t>CRG - Market Research (sharepoint.com)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Independent Government Cost Estimate (IGCE)</a:t>
            </a:r>
          </a:p>
          <a:p>
            <a:pPr lvl="1"/>
            <a:r>
              <a:rPr lang="en-US" dirty="0">
                <a:cs typeface="Calibri"/>
              </a:rPr>
              <a:t>Should be developed from multiple sources of information (independent)</a:t>
            </a:r>
          </a:p>
          <a:p>
            <a:pPr lvl="1"/>
            <a:r>
              <a:rPr lang="en-US" dirty="0">
                <a:cs typeface="Calibri"/>
              </a:rPr>
              <a:t>Good market research drives good IGCE</a:t>
            </a:r>
          </a:p>
          <a:p>
            <a:pPr lvl="1"/>
            <a:r>
              <a:rPr lang="en-US" dirty="0">
                <a:cs typeface="Calibri"/>
              </a:rPr>
              <a:t>Sets pricing structure for contract</a:t>
            </a:r>
          </a:p>
          <a:p>
            <a:pPr lvl="2"/>
            <a:r>
              <a:rPr lang="en-US" dirty="0">
                <a:cs typeface="Calibri"/>
              </a:rPr>
              <a:t>Line items should relate to tasks or deliverables in SOW/PWS/SON</a:t>
            </a:r>
          </a:p>
          <a:p>
            <a:pPr lvl="2"/>
            <a:r>
              <a:rPr lang="en-US" dirty="0">
                <a:cs typeface="Calibri"/>
              </a:rPr>
              <a:t>Commercial standard</a:t>
            </a:r>
          </a:p>
          <a:p>
            <a:pPr lvl="2"/>
            <a:r>
              <a:rPr lang="en-US" dirty="0">
                <a:cs typeface="Calibri"/>
              </a:rPr>
              <a:t>Include options/out-years, if required</a:t>
            </a:r>
          </a:p>
          <a:p>
            <a:pPr lvl="1"/>
            <a:r>
              <a:rPr lang="en-US" dirty="0">
                <a:cs typeface="Calibri"/>
              </a:rPr>
              <a:t>Drives review requirements and contributes to lead time</a:t>
            </a:r>
          </a:p>
          <a:p>
            <a:pPr lvl="1"/>
            <a:r>
              <a:rPr lang="en-US" dirty="0">
                <a:cs typeface="Calibri"/>
              </a:rPr>
              <a:t>IGCE: </a:t>
            </a:r>
            <a:r>
              <a:rPr lang="en-US" sz="1800" dirty="0">
                <a:hlinkClick r:id="rId2"/>
              </a:rPr>
              <a:t>CRG - Independent Gov Cost Estimate (sharepoint.com)</a:t>
            </a:r>
            <a:r>
              <a:rPr lang="en-US" sz="1800" dirty="0"/>
              <a:t> </a:t>
            </a:r>
          </a:p>
          <a:p>
            <a:pPr lvl="1"/>
            <a:r>
              <a:rPr lang="en-US" dirty="0">
                <a:cs typeface="Calibri"/>
              </a:rPr>
              <a:t>Guidelines for Developing IGCE: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>
                <a:hlinkClick r:id="rId3"/>
              </a:rPr>
              <a:t>CRG - Appendix B IGCE Guide (sharepoint.com)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Security Checklist – 6500.6</a:t>
            </a:r>
          </a:p>
          <a:p>
            <a:pPr lvl="1"/>
            <a:r>
              <a:rPr lang="en-US" dirty="0">
                <a:cs typeface="Calibri"/>
              </a:rPr>
              <a:t>Required for all acquisitions</a:t>
            </a:r>
          </a:p>
          <a:p>
            <a:pPr lvl="1"/>
            <a:r>
              <a:rPr lang="en-US" dirty="0">
                <a:cs typeface="Calibri"/>
              </a:rPr>
              <a:t>Purpose is to determine if contract requires access to VA systems or sensitive information</a:t>
            </a:r>
          </a:p>
          <a:p>
            <a:pPr lvl="1"/>
            <a:r>
              <a:rPr lang="en-US" dirty="0">
                <a:cs typeface="Calibri"/>
              </a:rPr>
              <a:t>Joint review by CO, PO, ISSO, COR/POC/PM</a:t>
            </a:r>
          </a:p>
          <a:p>
            <a:pPr lvl="1"/>
            <a:r>
              <a:rPr lang="en-US" dirty="0">
                <a:cs typeface="Calibri"/>
              </a:rPr>
              <a:t>If security considerations are not applicable, must be signed by the COR/POC</a:t>
            </a:r>
          </a:p>
          <a:p>
            <a:pPr lvl="1"/>
            <a:r>
              <a:rPr lang="en-US" dirty="0">
                <a:cs typeface="Calibri"/>
              </a:rPr>
              <a:t>Complete Appendix A Checklist: </a:t>
            </a:r>
          </a:p>
          <a:p>
            <a:pPr lvl="1"/>
            <a:r>
              <a:rPr lang="en-US" dirty="0">
                <a:cs typeface="Calibri"/>
              </a:rPr>
              <a:t>6500.6 Guidance: </a:t>
            </a:r>
            <a:r>
              <a:rPr lang="en-US" sz="1800" dirty="0">
                <a:hlinkClick r:id="rId2"/>
              </a:rPr>
              <a:t>Contract Requirements for Security (sharepoint.com)</a:t>
            </a:r>
            <a:endParaRPr lang="en-US" sz="1800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Hyperlinks throughout to take to the pdf version for checklist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9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What to Include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15</a:t>
            </a:fld>
            <a:endParaRPr lang="en-US"/>
          </a:p>
        </p:txBody>
      </p:sp>
      <p:pic>
        <p:nvPicPr>
          <p:cNvPr id="5126" name="Picture 6" descr="Image result for as needed">
            <a:extLst>
              <a:ext uri="{FF2B5EF4-FFF2-40B4-BE49-F238E27FC236}">
                <a16:creationId xmlns:a16="http://schemas.microsoft.com/office/drawing/2014/main" id="{DE90007A-F976-49AB-8EEC-6EC51DA1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1002268"/>
            <a:ext cx="8888506" cy="47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2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Acquisition Plan</a:t>
            </a:r>
          </a:p>
          <a:p>
            <a:pPr lvl="1"/>
            <a:r>
              <a:rPr lang="en-US" dirty="0">
                <a:cs typeface="Calibri"/>
              </a:rPr>
              <a:t>Required $7M and above</a:t>
            </a:r>
          </a:p>
          <a:p>
            <a:pPr lvl="1"/>
            <a:r>
              <a:rPr lang="en-US" dirty="0">
                <a:cs typeface="Calibri"/>
              </a:rPr>
              <a:t>IPT required $7M and above – requires charter and formal documentation</a:t>
            </a:r>
          </a:p>
          <a:p>
            <a:pPr lvl="1"/>
            <a:r>
              <a:rPr lang="en-US" dirty="0">
                <a:cs typeface="Calibri"/>
              </a:rPr>
              <a:t>Purpose is to document the agreement between the COR/POC/Requestor and the Contracting Officer</a:t>
            </a:r>
          </a:p>
          <a:p>
            <a:pPr lvl="1"/>
            <a:r>
              <a:rPr lang="en-US" dirty="0">
                <a:cs typeface="Calibri"/>
              </a:rPr>
              <a:t>Provides clear documentation and guidance regarding program objectives</a:t>
            </a:r>
          </a:p>
          <a:p>
            <a:pPr lvl="1"/>
            <a:r>
              <a:rPr lang="en-US" dirty="0">
                <a:cs typeface="Calibri"/>
              </a:rPr>
              <a:t>Formally captures everything covered previously to ensure agreement and direction</a:t>
            </a:r>
          </a:p>
          <a:p>
            <a:pPr lvl="1"/>
            <a:r>
              <a:rPr lang="en-US" dirty="0">
                <a:cs typeface="Calibri"/>
              </a:rPr>
              <a:t>Engage early, can work on some of this before submitting to FORCE</a:t>
            </a:r>
          </a:p>
          <a:p>
            <a:pPr lvl="1"/>
            <a:r>
              <a:rPr lang="en-US" dirty="0">
                <a:cs typeface="Calibri"/>
              </a:rPr>
              <a:t>Acquisition Planning: </a:t>
            </a:r>
            <a:r>
              <a:rPr lang="en-US" sz="1800" dirty="0">
                <a:hlinkClick r:id="rId2"/>
              </a:rPr>
              <a:t>Acquisition Planning (sharepoint.com)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Justification &amp; Approvals (J&amp;A) / Limited Sources Justification (LSJ)</a:t>
            </a:r>
          </a:p>
          <a:p>
            <a:pPr lvl="1"/>
            <a:r>
              <a:rPr lang="en-US" dirty="0">
                <a:cs typeface="Calibri"/>
              </a:rPr>
              <a:t>J&amp;A if open market; LSJ if FAR 8 (GSA/FSS)</a:t>
            </a:r>
          </a:p>
          <a:p>
            <a:pPr lvl="1"/>
            <a:r>
              <a:rPr lang="en-US" dirty="0">
                <a:cs typeface="Calibri"/>
              </a:rPr>
              <a:t>Be sure to use right template based on size and source</a:t>
            </a:r>
          </a:p>
          <a:p>
            <a:pPr lvl="2"/>
            <a:r>
              <a:rPr lang="en-US" dirty="0">
                <a:cs typeface="Calibri"/>
              </a:rPr>
              <a:t>Links available on R&amp;D Customer Center</a:t>
            </a:r>
          </a:p>
          <a:p>
            <a:pPr lvl="1"/>
            <a:r>
              <a:rPr lang="en-US" dirty="0">
                <a:cs typeface="Calibri"/>
              </a:rPr>
              <a:t>Only use if there is truly only ONE viable source or affiliate</a:t>
            </a:r>
          </a:p>
          <a:p>
            <a:pPr lvl="1"/>
            <a:r>
              <a:rPr lang="en-US" dirty="0">
                <a:cs typeface="Calibri"/>
              </a:rPr>
              <a:t>Most critical sections are the justification and market research portions</a:t>
            </a:r>
          </a:p>
          <a:p>
            <a:pPr lvl="1"/>
            <a:r>
              <a:rPr lang="en-US" dirty="0">
                <a:cs typeface="Calibri"/>
              </a:rPr>
              <a:t>Sole source is verified by sources sought announcement </a:t>
            </a:r>
          </a:p>
          <a:p>
            <a:pPr lvl="1"/>
            <a:r>
              <a:rPr lang="en-US" dirty="0">
                <a:cs typeface="Calibri"/>
              </a:rPr>
              <a:t>J&amp;A/LSJ Info/Templates: </a:t>
            </a:r>
            <a:r>
              <a:rPr lang="en-US" sz="1800" dirty="0">
                <a:hlinkClick r:id="rId2"/>
              </a:rPr>
              <a:t>Other than Full and Open Competition (OFOC) (sharepoint.com)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7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COR Nomination Letter</a:t>
            </a:r>
          </a:p>
          <a:p>
            <a:pPr lvl="1"/>
            <a:r>
              <a:rPr lang="en-US" dirty="0">
                <a:cs typeface="Calibri"/>
              </a:rPr>
              <a:t>COR vs Technical POC</a:t>
            </a:r>
          </a:p>
          <a:p>
            <a:pPr lvl="1"/>
            <a:r>
              <a:rPr lang="en-US" dirty="0">
                <a:cs typeface="Calibri"/>
              </a:rPr>
              <a:t>CORs are now RECOMMENDED, not required</a:t>
            </a:r>
          </a:p>
          <a:p>
            <a:pPr lvl="1"/>
            <a:r>
              <a:rPr lang="en-US" dirty="0">
                <a:cs typeface="Calibri"/>
              </a:rPr>
              <a:t>POCs should do almost all of same tasks (overseeing performance, certifying invoices, 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), just without formal delegation</a:t>
            </a:r>
          </a:p>
          <a:p>
            <a:pPr lvl="1"/>
            <a:r>
              <a:rPr lang="en-US" dirty="0">
                <a:cs typeface="Calibri"/>
              </a:rPr>
              <a:t>We will look to utilize CORs for more complex actions</a:t>
            </a:r>
          </a:p>
          <a:p>
            <a:pPr lvl="1"/>
            <a:r>
              <a:rPr lang="en-US" dirty="0">
                <a:cs typeface="Calibri"/>
              </a:rPr>
              <a:t>COR Guidance/Templates: </a:t>
            </a:r>
            <a:r>
              <a:rPr lang="en-US" sz="1800" dirty="0">
                <a:hlinkClick r:id="rId2"/>
              </a:rPr>
              <a:t>COR Guidelines (sharepoint.com)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3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61621"/>
            <a:ext cx="10515600" cy="47702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FITARA/BTT/ARM Approval</a:t>
            </a:r>
          </a:p>
          <a:p>
            <a:pPr lvl="1"/>
            <a:r>
              <a:rPr lang="en-US" dirty="0">
                <a:cs typeface="Calibri"/>
              </a:rPr>
              <a:t>Federal Information Technology Acquisition Reform Act (FITARA)</a:t>
            </a:r>
          </a:p>
          <a:p>
            <a:pPr lvl="1"/>
            <a:r>
              <a:rPr lang="en-US" dirty="0">
                <a:cs typeface="Calibri"/>
              </a:rPr>
              <a:t>Applicable to all VA IT/IT-Related Requirements</a:t>
            </a:r>
          </a:p>
          <a:p>
            <a:pPr lvl="1"/>
            <a:r>
              <a:rPr lang="en-US" dirty="0">
                <a:cs typeface="Calibri"/>
              </a:rPr>
              <a:t>Driven by the Product/Service Code Selected: </a:t>
            </a:r>
            <a:r>
              <a:rPr lang="en-US" sz="1800" dirty="0">
                <a:hlinkClick r:id="rId2"/>
              </a:rPr>
              <a:t>Product Service Codes (PSCs), Federal Supply Codes (FSCs), Federal Supply Groups (FSGs) (outreachsystems.com)</a:t>
            </a:r>
            <a:endParaRPr lang="en-US" sz="1800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PSC/FSC starting with D### (Services) and 7@## (Supplies) – IT and Telecom</a:t>
            </a:r>
          </a:p>
          <a:p>
            <a:pPr lvl="1"/>
            <a:r>
              <a:rPr lang="en-US" dirty="0">
                <a:cs typeface="Calibri"/>
              </a:rPr>
              <a:t>Link below includes overview and link to great SOP (see Policies on right of page)</a:t>
            </a:r>
          </a:p>
          <a:p>
            <a:pPr lvl="1"/>
            <a:r>
              <a:rPr lang="en-US" dirty="0">
                <a:cs typeface="Calibri"/>
              </a:rPr>
              <a:t>What is required?</a:t>
            </a:r>
          </a:p>
          <a:p>
            <a:pPr lvl="2"/>
            <a:r>
              <a:rPr lang="en-US" dirty="0">
                <a:cs typeface="Calibri"/>
              </a:rPr>
              <a:t>Must process approval to ensure item/service procured can access the network/VA information</a:t>
            </a:r>
          </a:p>
          <a:p>
            <a:pPr lvl="2"/>
            <a:r>
              <a:rPr lang="en-US" dirty="0">
                <a:cs typeface="Calibri"/>
              </a:rPr>
              <a:t>Initiated/Driven by COR/POC, Contracting Officer is one step in approval process</a:t>
            </a:r>
          </a:p>
          <a:p>
            <a:pPr lvl="1"/>
            <a:r>
              <a:rPr lang="en-US" dirty="0">
                <a:cs typeface="Calibri"/>
              </a:rPr>
              <a:t>FITARA Information: </a:t>
            </a:r>
            <a:r>
              <a:rPr lang="en-US" sz="1800" dirty="0">
                <a:hlinkClick r:id="rId3"/>
              </a:rPr>
              <a:t>FITARA | Office of Information and Technology (va.gov)</a:t>
            </a:r>
            <a:endParaRPr lang="en-US" sz="18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2984B-CB31-47C7-AD3B-A39C9166C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23" y="932656"/>
            <a:ext cx="2595053" cy="17308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C948FE-873A-4396-AD92-FC9DEBAA8E20}"/>
              </a:ext>
            </a:extLst>
          </p:cNvPr>
          <p:cNvSpPr txBox="1">
            <a:spLocks/>
          </p:cNvSpPr>
          <p:nvPr/>
        </p:nvSpPr>
        <p:spPr>
          <a:xfrm>
            <a:off x="757572" y="2598986"/>
            <a:ext cx="4443383" cy="3262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This session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is being recorded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associated handouts will be available on ORPP&amp;E’s Education and Training website within one-week post-webinar.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Close Captioning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- Now available in the new Webex platform. Click the “CC” button at the bottom left of the Webex screen.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Experiencing Sound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ssues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– Call in using the number in your Webex chat box or in your registration confirmation email.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D54A4-5B54-4112-ACC6-B635EFB16713}"/>
              </a:ext>
            </a:extLst>
          </p:cNvPr>
          <p:cNvSpPr txBox="1">
            <a:spLocks/>
          </p:cNvSpPr>
          <p:nvPr/>
        </p:nvSpPr>
        <p:spPr>
          <a:xfrm>
            <a:off x="6239755" y="2598986"/>
            <a:ext cx="5308973" cy="3440347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Q&amp;A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Please use the Q&amp;A feature to submit questions.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send questions to “All panelists”.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Questions will be addressed at the end of the webinar.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indent="-128588" defTabSz="514350">
              <a:spcBef>
                <a:spcPts val="563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 Archive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Most ORPP&amp;E webinars can be found here: 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https://www.research.va.gov/programs/orppe/education/webinars/archives.cfm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indent="-128588" defTabSz="514350">
              <a:spcBef>
                <a:spcPts val="563"/>
              </a:spcBef>
              <a:buFont typeface="Wingdings" panose="05000000000000000000" pitchFamily="2" charset="2"/>
              <a:buChar char="ü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-Webinar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valuation Survey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We are grateful to all that complete the post-webinar evaluation survey.  It will automatically pop up once the webinar is exited. 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45F7CF9-5134-4BA7-BF10-0BDF794C6DC3}"/>
              </a:ext>
            </a:extLst>
          </p:cNvPr>
          <p:cNvSpPr txBox="1">
            <a:spLocks/>
          </p:cNvSpPr>
          <p:nvPr/>
        </p:nvSpPr>
        <p:spPr>
          <a:xfrm>
            <a:off x="3289300" y="6248401"/>
            <a:ext cx="4813300" cy="55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questions, please use Q&amp;A box and address to “All Panelists.”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Webinars will be recorded and posted within one week.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662F65-850D-4631-AD6A-04DDDD8F7309}"/>
              </a:ext>
            </a:extLst>
          </p:cNvPr>
          <p:cNvSpPr txBox="1">
            <a:spLocks/>
          </p:cNvSpPr>
          <p:nvPr/>
        </p:nvSpPr>
        <p:spPr>
          <a:xfrm>
            <a:off x="4383995" y="1921932"/>
            <a:ext cx="1633919" cy="199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Webinar </a:t>
            </a:r>
            <a:b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</a:b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30381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Local Site-Specific Information (Memo to File)</a:t>
            </a:r>
          </a:p>
          <a:p>
            <a:pPr lvl="1"/>
            <a:r>
              <a:rPr lang="en-US" dirty="0">
                <a:cs typeface="Calibri"/>
              </a:rPr>
              <a:t>Notes for the Contracting Office</a:t>
            </a:r>
          </a:p>
          <a:p>
            <a:pPr lvl="1"/>
            <a:r>
              <a:rPr lang="en-US" dirty="0">
                <a:cs typeface="Calibri"/>
              </a:rPr>
              <a:t>Narrative summary </a:t>
            </a:r>
          </a:p>
          <a:p>
            <a:pPr lvl="1"/>
            <a:r>
              <a:rPr lang="en-US" dirty="0">
                <a:cs typeface="Calibri"/>
              </a:rPr>
              <a:t>Desired evaluation factors/methodology</a:t>
            </a:r>
          </a:p>
          <a:p>
            <a:pPr lvl="1"/>
            <a:r>
              <a:rPr lang="en-US" dirty="0">
                <a:cs typeface="Calibri"/>
              </a:rPr>
              <a:t>Specify date requirements</a:t>
            </a:r>
          </a:p>
          <a:p>
            <a:pPr lvl="1"/>
            <a:r>
              <a:rPr lang="en-US" dirty="0">
                <a:cs typeface="Calibri"/>
              </a:rPr>
              <a:t>POCs for the action</a:t>
            </a:r>
          </a:p>
          <a:p>
            <a:pPr lvl="1"/>
            <a:r>
              <a:rPr lang="en-US" dirty="0">
                <a:cs typeface="Calibri"/>
              </a:rPr>
              <a:t>Distribution of Contract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A71F-6070-42D4-ABC9-35B2EBA5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9D54-C33E-4FF4-8351-962446B7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Who Says May the Force Be with You">
            <a:extLst>
              <a:ext uri="{FF2B5EF4-FFF2-40B4-BE49-F238E27FC236}">
                <a16:creationId xmlns:a16="http://schemas.microsoft.com/office/drawing/2014/main" id="{1A8071DA-67AC-4E75-81B0-177CB1FD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6" y="1434351"/>
            <a:ext cx="4155141" cy="4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7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FORCE Submission</a:t>
            </a:r>
            <a:r>
              <a:rPr lang="en-US" sz="3600" b="0" dirty="0"/>
              <a:t>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61621"/>
            <a:ext cx="1119087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FORCE Tips</a:t>
            </a:r>
          </a:p>
          <a:p>
            <a:pPr lvl="1"/>
            <a:r>
              <a:rPr lang="en-US" dirty="0">
                <a:cs typeface="Calibri"/>
              </a:rPr>
              <a:t>Select the correct site when submitting (RPO East R&amp;D)</a:t>
            </a:r>
          </a:p>
          <a:p>
            <a:pPr lvl="1"/>
            <a:r>
              <a:rPr lang="en-US" dirty="0">
                <a:cs typeface="Calibri"/>
              </a:rPr>
              <a:t>Two fields for amounts</a:t>
            </a:r>
          </a:p>
          <a:p>
            <a:pPr lvl="2"/>
            <a:r>
              <a:rPr lang="en-US" dirty="0">
                <a:cs typeface="Calibri"/>
              </a:rPr>
              <a:t>Estimated Action Amount (or IGCE) = base year total only</a:t>
            </a:r>
          </a:p>
          <a:p>
            <a:pPr lvl="2"/>
            <a:r>
              <a:rPr lang="en-US" dirty="0">
                <a:cs typeface="Calibri"/>
              </a:rPr>
              <a:t>Estimated Total Amount (or IGCE Total) = total contract value</a:t>
            </a:r>
          </a:p>
          <a:p>
            <a:pPr lvl="1"/>
            <a:r>
              <a:rPr lang="en-US" dirty="0">
                <a:cs typeface="Calibri"/>
              </a:rPr>
              <a:t>IGCE should include pricing estimates for total contract value</a:t>
            </a:r>
          </a:p>
          <a:p>
            <a:pPr lvl="1"/>
            <a:r>
              <a:rPr lang="en-US" dirty="0">
                <a:cs typeface="Calibri"/>
              </a:rPr>
              <a:t>Approve 2237 after FORCE status changes to “Planning” (sends 2237 to R&amp;D rather than NCO)</a:t>
            </a:r>
          </a:p>
          <a:p>
            <a:pPr lvl="1"/>
            <a:r>
              <a:rPr lang="en-US" dirty="0">
                <a:cs typeface="Calibri"/>
              </a:rPr>
              <a:t>Submit appropriate request type (New Requirement, Modification, TO, Option)</a:t>
            </a:r>
          </a:p>
          <a:p>
            <a:pPr lvl="1"/>
            <a:r>
              <a:rPr lang="en-US" dirty="0">
                <a:cs typeface="Calibri"/>
              </a:rPr>
              <a:t>If Mod, TO, Option, then include contract number in title</a:t>
            </a: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 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8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FORCE Submission</a:t>
            </a:r>
            <a:r>
              <a:rPr lang="en-US" sz="3600" b="0" dirty="0"/>
              <a:t>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FORCE Tips (continued)</a:t>
            </a:r>
          </a:p>
          <a:p>
            <a:pPr lvl="1"/>
            <a:r>
              <a:rPr lang="en-US" dirty="0">
                <a:cs typeface="Calibri"/>
              </a:rPr>
              <a:t>Use R&amp;D documents/templates rather than local NCO</a:t>
            </a:r>
          </a:p>
          <a:p>
            <a:pPr lvl="1"/>
            <a:r>
              <a:rPr lang="en-US" dirty="0">
                <a:cs typeface="Calibri"/>
              </a:rPr>
              <a:t>Title/Description should be clear to state what we’re buying </a:t>
            </a:r>
          </a:p>
          <a:p>
            <a:pPr lvl="2"/>
            <a:r>
              <a:rPr lang="en-US" dirty="0">
                <a:cs typeface="Calibri"/>
              </a:rPr>
              <a:t>(no vendor name, person’s name, abbreviations, </a:t>
            </a:r>
            <a:r>
              <a:rPr lang="en-US" dirty="0" err="1">
                <a:cs typeface="Calibri"/>
              </a:rPr>
              <a:t>etc</a:t>
            </a:r>
            <a:r>
              <a:rPr lang="en-US" dirty="0">
                <a:cs typeface="Calibri"/>
              </a:rPr>
              <a:t>)</a:t>
            </a:r>
          </a:p>
          <a:p>
            <a:pPr lvl="1"/>
            <a:r>
              <a:rPr lang="en-US" dirty="0">
                <a:cs typeface="Calibri"/>
              </a:rPr>
              <a:t>Need Dates should be realistic</a:t>
            </a:r>
          </a:p>
          <a:p>
            <a:pPr lvl="2"/>
            <a:r>
              <a:rPr lang="en-US" dirty="0">
                <a:cs typeface="Calibri"/>
              </a:rPr>
              <a:t>Urgent/short timelines – reach out to Seth/Jaclyn to discuss</a:t>
            </a:r>
          </a:p>
          <a:p>
            <a:pPr lvl="1"/>
            <a:r>
              <a:rPr lang="en-US" dirty="0">
                <a:cs typeface="Calibri"/>
              </a:rPr>
              <a:t>Do not populate CO name in new submissions</a:t>
            </a:r>
          </a:p>
          <a:p>
            <a:pPr lvl="1"/>
            <a:r>
              <a:rPr lang="en-US" dirty="0">
                <a:cs typeface="Calibri"/>
              </a:rPr>
              <a:t>Do not sign where CO is supposed to sign (especially J&amp;A/LSJ)</a:t>
            </a:r>
          </a:p>
          <a:p>
            <a:pPr lvl="1"/>
            <a:r>
              <a:rPr lang="en-US" dirty="0">
                <a:cs typeface="Calibri"/>
              </a:rPr>
              <a:t>Do not submit 2237s for modifications, unless CO requests </a:t>
            </a:r>
          </a:p>
          <a:p>
            <a:pPr lvl="1"/>
            <a:r>
              <a:rPr lang="en-US" dirty="0">
                <a:cs typeface="Calibri"/>
              </a:rPr>
              <a:t>Return vs Cancel 2237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9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FORCE Submission</a:t>
            </a:r>
            <a:r>
              <a:rPr lang="en-US" sz="3600" b="0" dirty="0"/>
              <a:t> – </a:t>
            </a:r>
            <a:r>
              <a:rPr lang="en-US" b="0" dirty="0"/>
              <a:t>Notes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61620"/>
            <a:ext cx="10501572" cy="46069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FORCE Tips (continued)</a:t>
            </a:r>
          </a:p>
          <a:p>
            <a:pPr lvl="1"/>
            <a:r>
              <a:rPr lang="en-US" dirty="0">
                <a:cs typeface="Calibri"/>
              </a:rPr>
              <a:t>To upload additional documents after initial submission and action is assigned (action in Planning status), click the icon on the new document to “upload to AAMS”; we will not get the document without this step; checkmark will display if done correctly; confirm with Contracting to ensure upload complete (Details tab). 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FB20F-70A0-4007-AB79-DA5B5CAF5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91" t="22211" r="823" b="8654"/>
          <a:stretch/>
        </p:blipFill>
        <p:spPr>
          <a:xfrm>
            <a:off x="3104146" y="3320633"/>
            <a:ext cx="5989721" cy="26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What to Expect - PALT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PALT – Procurement Action Lead Times</a:t>
            </a:r>
          </a:p>
          <a:p>
            <a:pPr lvl="1"/>
            <a:r>
              <a:rPr lang="en-US" dirty="0">
                <a:cs typeface="Calibri"/>
              </a:rPr>
              <a:t>Standard requirements	less than $250k			60-90 days</a:t>
            </a:r>
          </a:p>
          <a:p>
            <a:pPr lvl="1"/>
            <a:r>
              <a:rPr lang="en-US" dirty="0">
                <a:cs typeface="Calibri"/>
              </a:rPr>
              <a:t>Actions between $250k and $500k				120 days</a:t>
            </a:r>
          </a:p>
          <a:p>
            <a:pPr lvl="1"/>
            <a:r>
              <a:rPr lang="en-US" dirty="0">
                <a:cs typeface="Calibri"/>
              </a:rPr>
              <a:t>Actions between $500k and $7M				150 days</a:t>
            </a:r>
          </a:p>
          <a:p>
            <a:pPr lvl="1"/>
            <a:r>
              <a:rPr lang="en-US" dirty="0">
                <a:cs typeface="Calibri"/>
              </a:rPr>
              <a:t>Actions greater than $7M					180 days</a:t>
            </a:r>
          </a:p>
          <a:p>
            <a:r>
              <a:rPr lang="en-US" b="1" dirty="0">
                <a:cs typeface="Calibri"/>
              </a:rPr>
              <a:t>Procurement Cutoff Dates for End of Year Execution</a:t>
            </a:r>
          </a:p>
          <a:p>
            <a:pPr lvl="1"/>
            <a:r>
              <a:rPr lang="en-US" dirty="0">
                <a:cs typeface="Calibri"/>
              </a:rPr>
              <a:t>Standard requirements	less than $250k			June 30</a:t>
            </a:r>
          </a:p>
          <a:p>
            <a:pPr lvl="1"/>
            <a:r>
              <a:rPr lang="en-US" dirty="0">
                <a:cs typeface="Calibri"/>
              </a:rPr>
              <a:t>Actions between $250k and $500k				June 15</a:t>
            </a:r>
          </a:p>
          <a:p>
            <a:pPr lvl="1"/>
            <a:r>
              <a:rPr lang="en-US" dirty="0">
                <a:cs typeface="Calibri"/>
              </a:rPr>
              <a:t>Actions between $500k and $7M				May 1</a:t>
            </a:r>
          </a:p>
          <a:p>
            <a:pPr lvl="1"/>
            <a:r>
              <a:rPr lang="en-US" dirty="0">
                <a:cs typeface="Calibri"/>
              </a:rPr>
              <a:t>Actions greater than $7M					April 1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5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Communication Throughout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Assignment Message</a:t>
            </a:r>
          </a:p>
          <a:p>
            <a:pPr lvl="1"/>
            <a:r>
              <a:rPr lang="en-US" dirty="0">
                <a:cs typeface="Calibri"/>
              </a:rPr>
              <a:t>Automated email for each FORCE action assignment</a:t>
            </a:r>
          </a:p>
          <a:p>
            <a:r>
              <a:rPr lang="en-US" b="1" dirty="0">
                <a:cs typeface="Calibri"/>
              </a:rPr>
              <a:t>Status Updates</a:t>
            </a:r>
          </a:p>
          <a:p>
            <a:pPr lvl="1"/>
            <a:r>
              <a:rPr lang="en-US" dirty="0">
                <a:cs typeface="Calibri"/>
              </a:rPr>
              <a:t>Working to post spreadsheet for open workload</a:t>
            </a:r>
          </a:p>
          <a:p>
            <a:pPr lvl="1"/>
            <a:r>
              <a:rPr lang="en-US" dirty="0">
                <a:cs typeface="Calibri"/>
              </a:rPr>
              <a:t>Tony sends out Open Workload</a:t>
            </a:r>
          </a:p>
          <a:p>
            <a:r>
              <a:rPr lang="en-US" b="1" dirty="0">
                <a:cs typeface="Calibri"/>
              </a:rPr>
              <a:t>Communication with Contracting</a:t>
            </a:r>
          </a:p>
          <a:p>
            <a:pPr lvl="1"/>
            <a:r>
              <a:rPr lang="en-US" dirty="0">
                <a:cs typeface="Calibri"/>
              </a:rPr>
              <a:t>Know who is working your action</a:t>
            </a:r>
          </a:p>
          <a:p>
            <a:pPr lvl="1"/>
            <a:r>
              <a:rPr lang="en-US" dirty="0">
                <a:cs typeface="Calibri"/>
              </a:rPr>
              <a:t>Stay in touch!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8CE3-9797-4D69-B5B1-C4A6CE47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</a:t>
            </a:r>
            <a:endParaRPr lang="en-US" sz="3200"/>
          </a:p>
        </p:txBody>
      </p:sp>
      <p:pic>
        <p:nvPicPr>
          <p:cNvPr id="4" name="Graphic 3" descr="Customer review outline">
            <a:extLst>
              <a:ext uri="{FF2B5EF4-FFF2-40B4-BE49-F238E27FC236}">
                <a16:creationId xmlns:a16="http://schemas.microsoft.com/office/drawing/2014/main" id="{960AAFE5-1ED9-1FCC-8263-8968FE472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21175" y="1353670"/>
            <a:ext cx="2844750" cy="28447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D2F25-5D78-41A3-B973-1159F09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R&amp;D Contracting Division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Who are we?</a:t>
            </a:r>
          </a:p>
          <a:p>
            <a:pPr lvl="1"/>
            <a:r>
              <a:rPr lang="en-US" dirty="0">
                <a:cs typeface="Calibri"/>
              </a:rPr>
              <a:t>1 team, 9  total staff – all East Time Zone</a:t>
            </a:r>
          </a:p>
          <a:p>
            <a:pPr lvl="1"/>
            <a:r>
              <a:rPr lang="en-US" dirty="0">
                <a:cs typeface="Calibri"/>
              </a:rPr>
              <a:t>Seth Custer – Division Chief/Supervisor</a:t>
            </a:r>
          </a:p>
          <a:p>
            <a:pPr lvl="1"/>
            <a:r>
              <a:rPr lang="en-US" dirty="0">
                <a:cs typeface="Calibri"/>
              </a:rPr>
              <a:t>Contracting Officers/Contract Specialists:</a:t>
            </a:r>
          </a:p>
          <a:p>
            <a:pPr lvl="2"/>
            <a:r>
              <a:rPr lang="en-US" dirty="0">
                <a:cs typeface="Calibri"/>
              </a:rPr>
              <a:t>Michael Haydo</a:t>
            </a:r>
          </a:p>
          <a:p>
            <a:pPr lvl="2"/>
            <a:r>
              <a:rPr lang="en-US" dirty="0">
                <a:cs typeface="Calibri"/>
              </a:rPr>
              <a:t>Lynn Portman</a:t>
            </a:r>
          </a:p>
          <a:p>
            <a:pPr lvl="2"/>
            <a:r>
              <a:rPr lang="en-US" dirty="0">
                <a:cs typeface="Calibri"/>
              </a:rPr>
              <a:t>Ann Marie Stewart</a:t>
            </a:r>
          </a:p>
          <a:p>
            <a:pPr lvl="2"/>
            <a:r>
              <a:rPr lang="en-US" dirty="0">
                <a:cs typeface="Calibri"/>
              </a:rPr>
              <a:t>Millicent “Mel” Covert</a:t>
            </a:r>
          </a:p>
          <a:p>
            <a:pPr lvl="2"/>
            <a:r>
              <a:rPr lang="en-US" dirty="0">
                <a:cs typeface="Calibri"/>
              </a:rPr>
              <a:t>Robin Simmons</a:t>
            </a:r>
          </a:p>
          <a:p>
            <a:pPr lvl="2"/>
            <a:r>
              <a:rPr lang="en-US" dirty="0">
                <a:cs typeface="Calibri"/>
              </a:rPr>
              <a:t>Rachael Talbott</a:t>
            </a:r>
          </a:p>
          <a:p>
            <a:pPr lvl="2"/>
            <a:r>
              <a:rPr lang="en-US" dirty="0">
                <a:cs typeface="Calibri"/>
              </a:rPr>
              <a:t>Shannon Hukriede</a:t>
            </a:r>
          </a:p>
          <a:p>
            <a:pPr lvl="1"/>
            <a:r>
              <a:rPr lang="en-US" dirty="0">
                <a:cs typeface="Calibri"/>
              </a:rPr>
              <a:t>Jaclyn Ferreira – Procurement Technician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b="0" dirty="0"/>
              <a:t>R&amp;D Contracting Division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Where to find us?</a:t>
            </a:r>
          </a:p>
          <a:p>
            <a:pPr lvl="1"/>
            <a:r>
              <a:rPr lang="en-US" dirty="0">
                <a:cs typeface="Calibri"/>
              </a:rPr>
              <a:t>R&amp;D Contracting Customer Center</a:t>
            </a:r>
          </a:p>
          <a:p>
            <a:pPr lvl="1"/>
            <a:r>
              <a:rPr lang="en-US" dirty="0">
                <a:hlinkClick r:id="rId2"/>
              </a:rPr>
              <a:t>Home - R&amp;D Contracting Division - Customer Center (sharepoint.com)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48A81-43E6-48BA-AF7C-76B4B1089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1882" b="4824"/>
          <a:stretch/>
        </p:blipFill>
        <p:spPr>
          <a:xfrm>
            <a:off x="2653549" y="2783540"/>
            <a:ext cx="6409769" cy="3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8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A71F-6070-42D4-ABC9-35B2EBA5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– for today’s training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72EE588-0261-4597-9BCD-D1DBA24B2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038958"/>
              </p:ext>
            </p:extLst>
          </p:nvPr>
        </p:nvGraphicFramePr>
        <p:xfrm>
          <a:off x="818728" y="1144133"/>
          <a:ext cx="10554544" cy="468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940">
                  <a:extLst>
                    <a:ext uri="{9D8B030D-6E8A-4147-A177-3AD203B41FA5}">
                      <a16:colId xmlns:a16="http://schemas.microsoft.com/office/drawing/2014/main" val="1139615655"/>
                    </a:ext>
                  </a:extLst>
                </a:gridCol>
                <a:gridCol w="5428604">
                  <a:extLst>
                    <a:ext uri="{9D8B030D-6E8A-4147-A177-3AD203B41FA5}">
                      <a16:colId xmlns:a16="http://schemas.microsoft.com/office/drawing/2014/main" val="2542939416"/>
                    </a:ext>
                  </a:extLst>
                </a:gridCol>
              </a:tblGrid>
              <a:tr h="831554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  <a:p>
                      <a:pPr algn="ctr"/>
                      <a:r>
                        <a:rPr lang="en-US" sz="1800"/>
                        <a:t>Training Section: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800" dirty="0"/>
                        <a:t>By the end of this section, you will: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140859"/>
                  </a:ext>
                </a:extLst>
              </a:tr>
              <a:tr h="1090368">
                <a:tc>
                  <a:txBody>
                    <a:bodyPr/>
                    <a:lstStyle/>
                    <a:p>
                      <a:r>
                        <a:rPr lang="en-US" sz="1600" b="1" dirty="0"/>
                        <a:t>Section 1: </a:t>
                      </a:r>
                      <a:r>
                        <a:rPr lang="en-US" sz="1600" b="0" dirty="0"/>
                        <a:t>Resources for Procurement Package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Know where to go to find what I need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Know what checklist(s) to utilize for guidance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Know who I can reach out to for help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333109"/>
                  </a:ext>
                </a:extLst>
              </a:tr>
              <a:tr h="1093741">
                <a:tc>
                  <a:txBody>
                    <a:bodyPr/>
                    <a:lstStyle/>
                    <a:p>
                      <a:r>
                        <a:rPr lang="en-US" sz="1600" b="1" dirty="0"/>
                        <a:t>Section 2: </a:t>
                      </a:r>
                      <a:r>
                        <a:rPr lang="en-US" sz="1600" b="0" dirty="0"/>
                        <a:t>Documents Required for a Complete Procurement 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Know which documents are required in a procurement package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Understand why documents are to be included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61937"/>
                  </a:ext>
                </a:extLst>
              </a:tr>
              <a:tr h="690784">
                <a:tc>
                  <a:txBody>
                    <a:bodyPr/>
                    <a:lstStyle/>
                    <a:p>
                      <a:r>
                        <a:rPr lang="en-US" sz="1600" b="1" dirty="0"/>
                        <a:t>Section 3: </a:t>
                      </a:r>
                      <a:r>
                        <a:rPr lang="en-US" sz="1600" b="0" dirty="0"/>
                        <a:t>How to Submit and What to Expect Next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Tips for a good FORCE submission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Know standard PALT expectations for research requirements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Know where to look for status updates on procurement actions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256238"/>
                  </a:ext>
                </a:extLst>
              </a:tr>
              <a:tr h="63752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Q&amp;A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618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9D54-C33E-4FF4-8351-962446B7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A71F-6070-42D4-ABC9-35B2EBA5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Started!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A9D54-C33E-4FF4-8351-962446B7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9C4952-AF22-4370-81E5-3A3A6B96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21" y="1250399"/>
            <a:ext cx="8192638" cy="45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83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Resources for Procurement Package Guidance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361621"/>
            <a:ext cx="10515600" cy="47164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Where do I begin?</a:t>
            </a:r>
          </a:p>
          <a:p>
            <a:pPr lvl="1"/>
            <a:r>
              <a:rPr lang="en-US" dirty="0"/>
              <a:t>Determine type of procurement – Supply, Service, or Affiliate</a:t>
            </a:r>
          </a:p>
          <a:p>
            <a:pPr lvl="1"/>
            <a:r>
              <a:rPr lang="en-US" dirty="0"/>
              <a:t>R&amp;D Contracting Customer Center: </a:t>
            </a:r>
            <a:r>
              <a:rPr lang="en-US" sz="1800" dirty="0">
                <a:hlinkClick r:id="rId3"/>
              </a:rPr>
              <a:t>Home - R&amp;D Contracting Division - Customer Center (sharepoint.com)</a:t>
            </a:r>
            <a:endParaRPr lang="en-US" sz="1800" dirty="0"/>
          </a:p>
          <a:p>
            <a:pPr lvl="2"/>
            <a:r>
              <a:rPr lang="en-US" sz="1400" dirty="0"/>
              <a:t>Set Up for your convenience… use this!</a:t>
            </a:r>
          </a:p>
          <a:p>
            <a:pPr lvl="2"/>
            <a:r>
              <a:rPr lang="en-US" sz="1400" dirty="0"/>
              <a:t>Continuing to remake and update</a:t>
            </a:r>
          </a:p>
          <a:p>
            <a:pPr lvl="1"/>
            <a:r>
              <a:rPr lang="en-US" dirty="0">
                <a:cs typeface="Calibri"/>
              </a:rPr>
              <a:t>VHA Customer Reference Guide: </a:t>
            </a:r>
            <a:r>
              <a:rPr lang="en-US" sz="1800" dirty="0">
                <a:hlinkClick r:id="rId4"/>
              </a:rPr>
              <a:t>CRG - Customer Procedures (sharepoint.com)</a:t>
            </a:r>
            <a:endParaRPr lang="en-US" sz="1800" dirty="0">
              <a:cs typeface="Calibri"/>
            </a:endParaRPr>
          </a:p>
          <a:p>
            <a:r>
              <a:rPr lang="en-US" b="1" dirty="0">
                <a:cs typeface="Calibri"/>
              </a:rPr>
              <a:t>What if I need help?</a:t>
            </a:r>
          </a:p>
          <a:p>
            <a:pPr lvl="1"/>
            <a:r>
              <a:rPr lang="en-US" dirty="0">
                <a:cs typeface="Calibri"/>
              </a:rPr>
              <a:t>R&amp;D Customer Center / Submission Instructions: </a:t>
            </a:r>
            <a:r>
              <a:rPr lang="en-US" sz="1800" dirty="0">
                <a:hlinkClick r:id="rId5"/>
              </a:rPr>
              <a:t>R&amp;D Contracting Division - Customer Center - How to Submit (sharepoint.com)</a:t>
            </a:r>
            <a:r>
              <a:rPr lang="en-US" sz="1800" dirty="0">
                <a:cs typeface="Calibri"/>
              </a:rPr>
              <a:t> </a:t>
            </a:r>
          </a:p>
          <a:p>
            <a:pPr lvl="1"/>
            <a:r>
              <a:rPr lang="en-US" dirty="0">
                <a:cs typeface="Calibri"/>
              </a:rPr>
              <a:t>Procurement Technician: Jaclyn </a:t>
            </a:r>
            <a:r>
              <a:rPr lang="en-US" dirty="0" err="1">
                <a:cs typeface="Calibri"/>
              </a:rPr>
              <a:t>Ferriera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Division Chief/Supervisor: Seth Custer</a:t>
            </a:r>
          </a:p>
          <a:p>
            <a:pPr lvl="1"/>
            <a:r>
              <a:rPr lang="en-US" dirty="0">
                <a:cs typeface="Calibri"/>
              </a:rPr>
              <a:t>Contract Specialist/Contracting Officer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What to Include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4CA7-1D5D-8BD2-1441-8360BCAA9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240597"/>
            <a:ext cx="10515600" cy="4918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cs typeface="Calibri"/>
              </a:rPr>
              <a:t>What is standard?</a:t>
            </a:r>
          </a:p>
          <a:p>
            <a:pPr lvl="1"/>
            <a:r>
              <a:rPr lang="en-US" dirty="0">
                <a:cs typeface="Calibri"/>
              </a:rPr>
              <a:t>Procurement Checklist</a:t>
            </a:r>
          </a:p>
          <a:p>
            <a:pPr lvl="1"/>
            <a:r>
              <a:rPr lang="en-US" dirty="0">
                <a:cs typeface="Calibri"/>
              </a:rPr>
              <a:t>Requirement Document – SOW, PWS, SON</a:t>
            </a:r>
          </a:p>
          <a:p>
            <a:pPr lvl="1"/>
            <a:r>
              <a:rPr lang="en-US" dirty="0">
                <a:cs typeface="Calibri"/>
              </a:rPr>
              <a:t>Market Research</a:t>
            </a:r>
          </a:p>
          <a:p>
            <a:pPr lvl="1"/>
            <a:r>
              <a:rPr lang="en-US" dirty="0">
                <a:cs typeface="Calibri"/>
              </a:rPr>
              <a:t>Independent Government Cost Estimate (IGCE)</a:t>
            </a:r>
          </a:p>
          <a:p>
            <a:pPr lvl="1"/>
            <a:r>
              <a:rPr lang="en-US" dirty="0">
                <a:cs typeface="Calibri"/>
              </a:rPr>
              <a:t>6500.6</a:t>
            </a:r>
          </a:p>
          <a:p>
            <a:r>
              <a:rPr lang="en-US" b="1" dirty="0">
                <a:cs typeface="Calibri"/>
              </a:rPr>
              <a:t>Other documents</a:t>
            </a:r>
          </a:p>
          <a:p>
            <a:pPr lvl="1"/>
            <a:r>
              <a:rPr lang="en-US" dirty="0">
                <a:cs typeface="Calibri"/>
              </a:rPr>
              <a:t>Acquisition Plan </a:t>
            </a:r>
          </a:p>
          <a:p>
            <a:pPr lvl="1"/>
            <a:r>
              <a:rPr lang="en-US" dirty="0">
                <a:cs typeface="Calibri"/>
              </a:rPr>
              <a:t>Justification &amp; Approvals (J&amp;A) / Limited Sources Justification (LSJ)</a:t>
            </a:r>
          </a:p>
          <a:p>
            <a:pPr lvl="1"/>
            <a:r>
              <a:rPr lang="en-US" dirty="0">
                <a:cs typeface="Calibri"/>
              </a:rPr>
              <a:t>COR Nomination Letter</a:t>
            </a:r>
          </a:p>
          <a:p>
            <a:pPr lvl="1"/>
            <a:r>
              <a:rPr lang="en-US" dirty="0">
                <a:cs typeface="Calibri"/>
              </a:rPr>
              <a:t>FITARA/BTT/ARM Approval</a:t>
            </a:r>
          </a:p>
          <a:p>
            <a:pPr lvl="1"/>
            <a:r>
              <a:rPr lang="en-US" dirty="0">
                <a:cs typeface="Calibri"/>
              </a:rPr>
              <a:t>Site-Specific Information (Memo to File)</a:t>
            </a: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732C-E3EC-81EB-3BB7-400FD904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136525"/>
            <a:ext cx="11600487" cy="618385"/>
          </a:xfrm>
        </p:spPr>
        <p:txBody>
          <a:bodyPr/>
          <a:lstStyle/>
          <a:p>
            <a:r>
              <a:rPr lang="en-US" sz="3600" b="0" dirty="0"/>
              <a:t>Procurement Package – What to Include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D00E-9C39-850F-C22D-95AC011A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946DA-7B17-4B8B-9018-B13D3B82D5C6}" type="datetime1">
              <a:rPr lang="en-US" smtClean="0"/>
              <a:t>12/19/2022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0CF8D-B363-49EF-CE82-7D21BF9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A9334-4E67-F94F-A05E-0CE8B74A054E}" type="slidenum">
              <a:rPr lang="en-US" smtClean="0"/>
              <a:t>9</a:t>
            </a:fld>
            <a:endParaRPr lang="en-US"/>
          </a:p>
        </p:txBody>
      </p:sp>
      <p:pic>
        <p:nvPicPr>
          <p:cNvPr id="4104" name="Picture 8" descr="Image result for required">
            <a:extLst>
              <a:ext uri="{FF2B5EF4-FFF2-40B4-BE49-F238E27FC236}">
                <a16:creationId xmlns:a16="http://schemas.microsoft.com/office/drawing/2014/main" id="{45EB2B49-C0A4-4202-9647-9CC3438A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63" y="1210235"/>
            <a:ext cx="8188502" cy="48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15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njo8i3HuRM573PfLSF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9" ma:contentTypeDescription="Create a new document." ma:contentTypeScope="" ma:versionID="b1dfd7dea68351d81719bad3885152c0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da2c64f9114d0dd818614521c1775716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3643F2A-DC38-445A-A10D-3268072D7680}">
  <ds:schemaRefs>
    <ds:schemaRef ds:uri="77dce447-0566-47ff-8c07-c9b85fda5322"/>
    <ds:schemaRef ds:uri="b3b97a4c-43ac-46e7-9970-904f1e1efc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A388153-3CA4-48FB-ACBB-84DEAD6B0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42E42D-6BC7-4BC3-990D-D65ACB2107B6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3b97a4c-43ac-46e7-9970-904f1e1efc09"/>
    <ds:schemaRef ds:uri="http://schemas.microsoft.com/office/2006/documentManagement/types"/>
    <ds:schemaRef ds:uri="http://purl.org/dc/dcmitype/"/>
    <ds:schemaRef ds:uri="http://schemas.microsoft.com/office/infopath/2007/PartnerControls"/>
    <ds:schemaRef ds:uri="77dce447-0566-47ff-8c07-c9b85fda5322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6008</TotalTime>
  <Words>1997</Words>
  <Application>Microsoft Office PowerPoint</Application>
  <PresentationFormat>Widescreen</PresentationFormat>
  <Paragraphs>310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Bradley Hand ITC</vt:lpstr>
      <vt:lpstr>Calibri</vt:lpstr>
      <vt:lpstr>Calibri Light</vt:lpstr>
      <vt:lpstr>Wingdings</vt:lpstr>
      <vt:lpstr>1_Office Theme</vt:lpstr>
      <vt:lpstr>think-cell Slide</vt:lpstr>
      <vt:lpstr>PowerPoint Presentation</vt:lpstr>
      <vt:lpstr>PowerPoint Presentation</vt:lpstr>
      <vt:lpstr>R&amp;D Contracting Division</vt:lpstr>
      <vt:lpstr>R&amp;D Contracting Division</vt:lpstr>
      <vt:lpstr>Objectives – for today’s training</vt:lpstr>
      <vt:lpstr>Let’s Get Started!</vt:lpstr>
      <vt:lpstr>Resources for Procurement Package Guidance</vt:lpstr>
      <vt:lpstr>Procurement Package – What to Include</vt:lpstr>
      <vt:lpstr>Procurement Package – What to Include</vt:lpstr>
      <vt:lpstr>Procurement Package – Notes </vt:lpstr>
      <vt:lpstr>Procurement Package – Notes </vt:lpstr>
      <vt:lpstr>Procurement Package – Notes </vt:lpstr>
      <vt:lpstr>Procurement Package – Notes </vt:lpstr>
      <vt:lpstr>Procurement Package – Notes </vt:lpstr>
      <vt:lpstr>Procurement Package – What to Include</vt:lpstr>
      <vt:lpstr>Procurement Package – Notes </vt:lpstr>
      <vt:lpstr>Procurement Package – Notes </vt:lpstr>
      <vt:lpstr>Procurement Package – Notes </vt:lpstr>
      <vt:lpstr>Procurement Package – Notes </vt:lpstr>
      <vt:lpstr>Procurement Package – Notes </vt:lpstr>
      <vt:lpstr>FORCE Submission</vt:lpstr>
      <vt:lpstr>FORCE Submission – Notes </vt:lpstr>
      <vt:lpstr>FORCE Submission – Notes </vt:lpstr>
      <vt:lpstr>FORCE Submission – Notes </vt:lpstr>
      <vt:lpstr>What to Expect - PALT</vt:lpstr>
      <vt:lpstr>Communication Throughout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Finance Monthly Training Series: Contracting Basics-Working with RPO East</dc:title>
  <dc:subject> 	Finance Monthly Training Series: Contracting Basics-Working with RPO East</dc:subject>
  <dc:creator>Divya Dandu</dc:creator>
  <cp:keywords>	Finance Monthly Training Series: Contracting Basics-Working with RPO East</cp:keywords>
  <cp:lastModifiedBy>Rivera, Portia T</cp:lastModifiedBy>
  <cp:revision>21</cp:revision>
  <dcterms:created xsi:type="dcterms:W3CDTF">2022-08-16T02:13:30Z</dcterms:created>
  <dcterms:modified xsi:type="dcterms:W3CDTF">2022-12-19T14:45:02Z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  <property fmtid="{D5CDD505-2E9C-101B-9397-08002B2CF9AE}" pid="3" name="MediaServiceImageTags">
    <vt:lpwstr/>
  </property>
</Properties>
</file>