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62"/>
  </p:notesMasterIdLst>
  <p:sldIdLst>
    <p:sldId id="838841110" r:id="rId5"/>
    <p:sldId id="838841168" r:id="rId6"/>
    <p:sldId id="838841231" r:id="rId7"/>
    <p:sldId id="838841151" r:id="rId8"/>
    <p:sldId id="838841292" r:id="rId9"/>
    <p:sldId id="838841278" r:id="rId10"/>
    <p:sldId id="838841194" r:id="rId11"/>
    <p:sldId id="838841233" r:id="rId12"/>
    <p:sldId id="838841210" r:id="rId13"/>
    <p:sldId id="838841239" r:id="rId14"/>
    <p:sldId id="838841254" r:id="rId15"/>
    <p:sldId id="838841238" r:id="rId16"/>
    <p:sldId id="838841228" r:id="rId17"/>
    <p:sldId id="838841198" r:id="rId18"/>
    <p:sldId id="838841196" r:id="rId19"/>
    <p:sldId id="838841294" r:id="rId20"/>
    <p:sldId id="838841293" r:id="rId21"/>
    <p:sldId id="838841229" r:id="rId22"/>
    <p:sldId id="838841226" r:id="rId23"/>
    <p:sldId id="838841225" r:id="rId24"/>
    <p:sldId id="838841217" r:id="rId25"/>
    <p:sldId id="838841237" r:id="rId26"/>
    <p:sldId id="838841193" r:id="rId27"/>
    <p:sldId id="838841224" r:id="rId28"/>
    <p:sldId id="838841295" r:id="rId29"/>
    <p:sldId id="838841296" r:id="rId30"/>
    <p:sldId id="838841305" r:id="rId31"/>
    <p:sldId id="838841285" r:id="rId32"/>
    <p:sldId id="838841297" r:id="rId33"/>
    <p:sldId id="838841290" r:id="rId34"/>
    <p:sldId id="838841302" r:id="rId35"/>
    <p:sldId id="838841298" r:id="rId36"/>
    <p:sldId id="838841257" r:id="rId37"/>
    <p:sldId id="838841303" r:id="rId38"/>
    <p:sldId id="838841282" r:id="rId39"/>
    <p:sldId id="838841283" r:id="rId40"/>
    <p:sldId id="838841284" r:id="rId41"/>
    <p:sldId id="838841304" r:id="rId42"/>
    <p:sldId id="838841176" r:id="rId43"/>
    <p:sldId id="838841256" r:id="rId44"/>
    <p:sldId id="838841299" r:id="rId45"/>
    <p:sldId id="838841271" r:id="rId46"/>
    <p:sldId id="838841272" r:id="rId47"/>
    <p:sldId id="838841261" r:id="rId48"/>
    <p:sldId id="838841262" r:id="rId49"/>
    <p:sldId id="838841264" r:id="rId50"/>
    <p:sldId id="838841265" r:id="rId51"/>
    <p:sldId id="838841275" r:id="rId52"/>
    <p:sldId id="838841266" r:id="rId53"/>
    <p:sldId id="838841277" r:id="rId54"/>
    <p:sldId id="838841188" r:id="rId55"/>
    <p:sldId id="838841279" r:id="rId56"/>
    <p:sldId id="838841190" r:id="rId57"/>
    <p:sldId id="838841300" r:id="rId58"/>
    <p:sldId id="838841240" r:id="rId59"/>
    <p:sldId id="838841249" r:id="rId60"/>
    <p:sldId id="838841245" r:id="rId61"/>
  </p:sldIdLst>
  <p:sldSz cx="12192000" cy="6858000"/>
  <p:notesSz cx="7099300" cy="10234613"/>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9436A6-0C75-44BD-9C7A-9AC6B392FED4}">
          <p14:sldIdLst>
            <p14:sldId id="838841110"/>
            <p14:sldId id="838841168"/>
            <p14:sldId id="838841231"/>
            <p14:sldId id="838841151"/>
            <p14:sldId id="838841292"/>
            <p14:sldId id="838841278"/>
            <p14:sldId id="838841194"/>
            <p14:sldId id="838841233"/>
            <p14:sldId id="838841210"/>
            <p14:sldId id="838841239"/>
            <p14:sldId id="838841254"/>
            <p14:sldId id="838841238"/>
          </p14:sldIdLst>
        </p14:section>
        <p14:section name="Section 2" id="{88DAF85C-25EF-49C7-A145-FB41C0C5B365}">
          <p14:sldIdLst>
            <p14:sldId id="838841228"/>
            <p14:sldId id="838841198"/>
            <p14:sldId id="838841196"/>
            <p14:sldId id="838841294"/>
            <p14:sldId id="838841293"/>
            <p14:sldId id="838841229"/>
            <p14:sldId id="838841226"/>
            <p14:sldId id="838841225"/>
            <p14:sldId id="838841217"/>
          </p14:sldIdLst>
        </p14:section>
        <p14:section name="Section 3" id="{4DF322C6-1E93-4773-A409-233955648301}">
          <p14:sldIdLst>
            <p14:sldId id="838841237"/>
            <p14:sldId id="838841193"/>
            <p14:sldId id="838841224"/>
            <p14:sldId id="838841295"/>
            <p14:sldId id="838841296"/>
            <p14:sldId id="838841305"/>
            <p14:sldId id="838841285"/>
            <p14:sldId id="838841297"/>
            <p14:sldId id="838841290"/>
            <p14:sldId id="838841302"/>
            <p14:sldId id="838841298"/>
            <p14:sldId id="838841257"/>
            <p14:sldId id="838841303"/>
            <p14:sldId id="838841282"/>
            <p14:sldId id="838841283"/>
            <p14:sldId id="838841284"/>
            <p14:sldId id="838841304"/>
            <p14:sldId id="838841176"/>
          </p14:sldIdLst>
        </p14:section>
        <p14:section name="Appendix" id="{E99649C6-5809-4E2B-A654-48E1DB3CA6DA}">
          <p14:sldIdLst>
            <p14:sldId id="838841256"/>
            <p14:sldId id="838841299"/>
            <p14:sldId id="838841271"/>
            <p14:sldId id="838841272"/>
            <p14:sldId id="838841261"/>
            <p14:sldId id="838841262"/>
            <p14:sldId id="838841264"/>
            <p14:sldId id="838841265"/>
            <p14:sldId id="838841275"/>
            <p14:sldId id="838841266"/>
            <p14:sldId id="838841277"/>
            <p14:sldId id="838841188"/>
            <p14:sldId id="838841279"/>
            <p14:sldId id="838841190"/>
            <p14:sldId id="838841300"/>
            <p14:sldId id="838841240"/>
            <p14:sldId id="838841249"/>
            <p14:sldId id="8388412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D6A25-4335-F31F-037B-5264622BFCF8}" name="Negrete, Maria (Titan Alpha)" initials="NM(A" userId="S::Maria.Negrete2@va.gov::0a4ba534-701a-455c-bf6c-e730d0a01c09" providerId="AD"/>
  <p188:author id="{B074395C-85C5-3E47-CBC6-1123EFDA27D5}" name="Walsh, Mary B." initials="WMB" userId="S::Mary.Walsh3@va.gov::5ff9e56b-5373-4810-8592-78e78c808496" providerId="AD"/>
  <p188:author id="{64E93262-8E67-8201-43B0-18E4C81CE750}" name="Laracuente, Antonio J" initials="LJ" userId="S::antonio.laracuente03@va.gov::f26025aa-017e-46da-97dd-4f9d498fb15b"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epach" initials="p" lastIdx="1" clrIdx="0"/>
  <p:cmAuthor id="2" name="Berlow, Jason" initials="BJ" lastIdx="5" clrIdx="1">
    <p:extLst>
      <p:ext uri="{19B8F6BF-5375-455C-9EA6-DF929625EA0E}">
        <p15:presenceInfo xmlns:p15="http://schemas.microsoft.com/office/powerpoint/2012/main" userId="S::Jason.Berlow@va.gov::2ca71643-eff5-4d67-b81e-ca1c03f44d5e" providerId="AD"/>
      </p:ext>
    </p:extLst>
  </p:cmAuthor>
  <p:cmAuthor id="3" name="Negrete, Maria (Titan Alpha)" initials="NM(A" lastIdx="6" clrIdx="2">
    <p:extLst>
      <p:ext uri="{19B8F6BF-5375-455C-9EA6-DF929625EA0E}">
        <p15:presenceInfo xmlns:p15="http://schemas.microsoft.com/office/powerpoint/2012/main" userId="S::Maria.Negrete2@va.gov::0a4ba534-701a-455c-bf6c-e730d0a01c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A29C9C"/>
    <a:srgbClr val="ECEBEB"/>
    <a:srgbClr val="DA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97BF5-51A6-4BDA-83C4-3CB1483FF99A}" v="4" dt="2022-12-04T15:25:29.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napToGrid="0">
      <p:cViewPr varScale="1">
        <p:scale>
          <a:sx n="108" d="100"/>
          <a:sy n="108"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50734ABB-FDD8-470C-94A0-E35EFCF8BF46}" type="datetimeFigureOut">
              <a:rPr lang="en-US" smtClean="0"/>
              <a:pPr/>
              <a:t>12/5/2022</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6E0020C-34B3-4644-B138-3A9503ECB28E}" type="slidenum">
              <a:rPr lang="en-US" smtClean="0"/>
              <a:pPr/>
              <a:t>‹#›</a:t>
            </a:fld>
            <a:endParaRPr lang="en-US" dirty="0"/>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2</a:t>
            </a:fld>
            <a:endParaRPr lang="en-US" dirty="0"/>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pPr/>
              <a:t>4</a:t>
            </a:fld>
            <a:endParaRPr lang="en-US" dirty="0"/>
          </a:p>
        </p:txBody>
      </p:sp>
    </p:spTree>
    <p:extLst>
      <p:ext uri="{BB962C8B-B14F-4D97-AF65-F5344CB8AC3E}">
        <p14:creationId xmlns:p14="http://schemas.microsoft.com/office/powerpoint/2010/main" val="75609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John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Note: </a:t>
            </a:r>
            <a:r>
              <a:rPr lang="en-US" sz="1800" dirty="0">
                <a:effectLst/>
                <a:latin typeface="Segoe UI" panose="020B0502040204020203" pitchFamily="34" charset="0"/>
              </a:rPr>
              <a:t>We need to be clear that cost transfers for split salaries such as CDAs or coordinators do not constitute a need for an intra- you have to be buying services such as lab, x-ray etc. Also, may want to put across appropriations for intra-</a:t>
            </a:r>
            <a:endParaRPr lang="en-US" sz="1800" dirty="0">
              <a:effectLst/>
              <a:latin typeface="Arial" panose="020B0604020202020204" pitchFamily="34"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pPr/>
              <a:t>6</a:t>
            </a:fld>
            <a:endParaRPr lang="en-US" dirty="0"/>
          </a:p>
        </p:txBody>
      </p:sp>
    </p:spTree>
    <p:extLst>
      <p:ext uri="{BB962C8B-B14F-4D97-AF65-F5344CB8AC3E}">
        <p14:creationId xmlns:p14="http://schemas.microsoft.com/office/powerpoint/2010/main" val="329893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8</a:t>
            </a:fld>
            <a:endParaRPr lang="en-US" dirty="0"/>
          </a:p>
        </p:txBody>
      </p:sp>
    </p:spTree>
    <p:extLst>
      <p:ext uri="{BB962C8B-B14F-4D97-AF65-F5344CB8AC3E}">
        <p14:creationId xmlns:p14="http://schemas.microsoft.com/office/powerpoint/2010/main" val="319855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pPr/>
              <a:t>31</a:t>
            </a:fld>
            <a:endParaRPr lang="en-US" dirty="0"/>
          </a:p>
        </p:txBody>
      </p:sp>
    </p:spTree>
    <p:extLst>
      <p:ext uri="{BB962C8B-B14F-4D97-AF65-F5344CB8AC3E}">
        <p14:creationId xmlns:p14="http://schemas.microsoft.com/office/powerpoint/2010/main" val="328935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pPr/>
              <a:t>35</a:t>
            </a:fld>
            <a:endParaRPr lang="en-US" dirty="0"/>
          </a:p>
        </p:txBody>
      </p:sp>
    </p:spTree>
    <p:extLst>
      <p:ext uri="{BB962C8B-B14F-4D97-AF65-F5344CB8AC3E}">
        <p14:creationId xmlns:p14="http://schemas.microsoft.com/office/powerpoint/2010/main" val="387557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pPr/>
              <a:t>39</a:t>
            </a:fld>
            <a:endParaRPr lang="en-US" dirty="0"/>
          </a:p>
        </p:txBody>
      </p:sp>
    </p:spTree>
    <p:extLst>
      <p:ext uri="{BB962C8B-B14F-4D97-AF65-F5344CB8AC3E}">
        <p14:creationId xmlns:p14="http://schemas.microsoft.com/office/powerpoint/2010/main" val="58171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156629573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9770053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66700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87248001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410272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82283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746156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622853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601589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349782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6154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4082999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643725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846903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376183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Two Content">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FC9D42B-2535-4884-BC01-4A1910851BC7}"/>
              </a:ext>
            </a:extLst>
          </p:cNvPr>
          <p:cNvGraphicFramePr>
            <a:graphicFrameLocks noChangeAspect="1"/>
          </p:cNvGraphicFramePr>
          <p:nvPr userDrawn="1">
            <p:custDataLst>
              <p:tags r:id="rId2"/>
            </p:custDataLst>
            <p:extLst>
              <p:ext uri="{D42A27DB-BD31-4B8C-83A1-F6EECF244321}">
                <p14:modId xmlns:p14="http://schemas.microsoft.com/office/powerpoint/2010/main" val="3234420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5" imgW="395" imgH="396" progId="TCLayout.ActiveDocument.1">
                  <p:embed/>
                </p:oleObj>
              </mc:Choice>
              <mc:Fallback>
                <p:oleObj name="think-cell Slide" r:id="rId5" imgW="395" imgH="396" progId="TCLayout.ActiveDocument.1">
                  <p:embed/>
                  <p:pic>
                    <p:nvPicPr>
                      <p:cNvPr id="15" name="Object 14" hidden="1">
                        <a:extLst>
                          <a:ext uri="{FF2B5EF4-FFF2-40B4-BE49-F238E27FC236}">
                            <a16:creationId xmlns:a16="http://schemas.microsoft.com/office/drawing/2014/main" id="{4FC9D42B-2535-4884-BC01-4A1910851B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2CD4B9E-616E-4768-841F-E973425EB6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600" b="1" i="0" baseline="0" dirty="0">
              <a:latin typeface="Calibri Light" panose="020F0302020204030204" pitchFamily="34" charset="0"/>
              <a:ea typeface="+mj-ea"/>
              <a:cs typeface="+mj-cs"/>
              <a:sym typeface="Calibri Light" panose="020F0302020204030204" pitchFamily="34" charset="0"/>
            </a:endParaRPr>
          </a:p>
        </p:txBody>
      </p:sp>
      <p:sp>
        <p:nvSpPr>
          <p:cNvPr id="3" name="Content Placeholder 2"/>
          <p:cNvSpPr>
            <a:spLocks noGrp="1"/>
          </p:cNvSpPr>
          <p:nvPr>
            <p:ph sz="half" idx="1" hasCustomPrompt="1"/>
          </p:nvPr>
        </p:nvSpPr>
        <p:spPr>
          <a:xfrm>
            <a:off x="838200" y="1825625"/>
            <a:ext cx="5181600" cy="4351338"/>
          </a:xfr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8"/>
          </a:xfr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E09C639-C7C7-9848-BE32-492A9B56F14C}" type="slidenum">
              <a:rPr lang="en-US" smtClean="0"/>
              <a:t>‹#›</a:t>
            </a:fld>
            <a:endParaRPr lang="en-US" dirty="0"/>
          </a:p>
        </p:txBody>
      </p:sp>
      <p:sp>
        <p:nvSpPr>
          <p:cNvPr id="16" name="Title 1">
            <a:extLst>
              <a:ext uri="{FF2B5EF4-FFF2-40B4-BE49-F238E27FC236}">
                <a16:creationId xmlns:a16="http://schemas.microsoft.com/office/drawing/2014/main" id="{5F20F4AD-868C-4518-BF2C-BE96602672C5}"/>
              </a:ext>
            </a:extLst>
          </p:cNvPr>
          <p:cNvSpPr>
            <a:spLocks noGrp="1"/>
          </p:cNvSpPr>
          <p:nvPr>
            <p:ph type="title"/>
          </p:nvPr>
        </p:nvSpPr>
        <p:spPr>
          <a:xfrm>
            <a:off x="838200" y="84378"/>
            <a:ext cx="10515600" cy="914400"/>
          </a:xfrm>
        </p:spPr>
        <p:txBody>
          <a:bodyPr>
            <a:noAutofit/>
          </a:bodyPr>
          <a:lstStyle/>
          <a:p>
            <a:r>
              <a:rPr lang="en-US"/>
              <a:t>Click to edit Master title style</a:t>
            </a:r>
          </a:p>
        </p:txBody>
      </p:sp>
      <p:grpSp>
        <p:nvGrpSpPr>
          <p:cNvPr id="17" name="Group 16">
            <a:extLst>
              <a:ext uri="{FF2B5EF4-FFF2-40B4-BE49-F238E27FC236}">
                <a16:creationId xmlns:a16="http://schemas.microsoft.com/office/drawing/2014/main" id="{8F6134CF-91D2-4FC4-BF8C-E2E15519CAA7}"/>
              </a:ext>
            </a:extLst>
          </p:cNvPr>
          <p:cNvGrpSpPr/>
          <p:nvPr userDrawn="1"/>
        </p:nvGrpSpPr>
        <p:grpSpPr>
          <a:xfrm>
            <a:off x="0" y="1068948"/>
            <a:ext cx="12196064" cy="39048"/>
            <a:chOff x="-3048" y="1344168"/>
            <a:chExt cx="9147048" cy="39048"/>
          </a:xfrm>
        </p:grpSpPr>
        <p:grpSp>
          <p:nvGrpSpPr>
            <p:cNvPr id="18" name="Group 17">
              <a:extLst>
                <a:ext uri="{FF2B5EF4-FFF2-40B4-BE49-F238E27FC236}">
                  <a16:creationId xmlns:a16="http://schemas.microsoft.com/office/drawing/2014/main" id="{C8DF2E32-0264-4985-954C-B6E6E5D6C688}"/>
                </a:ext>
              </a:extLst>
            </p:cNvPr>
            <p:cNvGrpSpPr/>
            <p:nvPr userDrawn="1"/>
          </p:nvGrpSpPr>
          <p:grpSpPr>
            <a:xfrm>
              <a:off x="-3048" y="1344168"/>
              <a:ext cx="9147048" cy="15240"/>
              <a:chOff x="-3048" y="1344168"/>
              <a:chExt cx="9147048" cy="15240"/>
            </a:xfrm>
          </p:grpSpPr>
          <p:cxnSp>
            <p:nvCxnSpPr>
              <p:cNvPr id="22" name="Straight Connector 21">
                <a:extLst>
                  <a:ext uri="{FF2B5EF4-FFF2-40B4-BE49-F238E27FC236}">
                    <a16:creationId xmlns:a16="http://schemas.microsoft.com/office/drawing/2014/main" id="{6FD112CB-F605-4CC4-B1EF-BACDBEC57668}"/>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89C9FE-6DC9-4918-B587-46D2363FFCC5}"/>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F552577-2114-47A0-9FA5-D54A103339B9}"/>
                </a:ext>
              </a:extLst>
            </p:cNvPr>
            <p:cNvGrpSpPr/>
            <p:nvPr userDrawn="1"/>
          </p:nvGrpSpPr>
          <p:grpSpPr>
            <a:xfrm>
              <a:off x="-3048" y="1367976"/>
              <a:ext cx="9147048" cy="15240"/>
              <a:chOff x="-3048" y="1344168"/>
              <a:chExt cx="9147048" cy="15240"/>
            </a:xfrm>
          </p:grpSpPr>
          <p:cxnSp>
            <p:nvCxnSpPr>
              <p:cNvPr id="20" name="Straight Connector 19">
                <a:extLst>
                  <a:ext uri="{FF2B5EF4-FFF2-40B4-BE49-F238E27FC236}">
                    <a16:creationId xmlns:a16="http://schemas.microsoft.com/office/drawing/2014/main" id="{A7869CCC-EE46-4130-813F-357CA0778582}"/>
                  </a:ext>
                </a:extLst>
              </p:cNvPr>
              <p:cNvCxnSpPr/>
              <p:nvPr userDrawn="1"/>
            </p:nvCxnSpPr>
            <p:spPr>
              <a:xfrm>
                <a:off x="0" y="134416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718D76-43D1-4365-9C23-E9214863040E}"/>
                  </a:ext>
                </a:extLst>
              </p:cNvPr>
              <p:cNvCxnSpPr/>
              <p:nvPr userDrawn="1"/>
            </p:nvCxnSpPr>
            <p:spPr>
              <a:xfrm>
                <a:off x="-3048" y="1359408"/>
                <a:ext cx="9144000" cy="0"/>
              </a:xfrm>
              <a:prstGeom prst="line">
                <a:avLst/>
              </a:prstGeom>
              <a:ln w="1587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0219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18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2434572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9968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9083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56545208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6872544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7845263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5"/>
            </p:custDataLst>
            <p:extLst>
              <p:ext uri="{D42A27DB-BD31-4B8C-83A1-F6EECF244321}">
                <p14:modId xmlns:p14="http://schemas.microsoft.com/office/powerpoint/2010/main" val="1301347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9193615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cquisition.gov/far/17.50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aw.cornell.edu/uscode/text/38/730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cc02.safelinks.protection.outlook.com/?url=https%3A%2F%2Fdvagov.sharepoint.com%2Fsites%2FOGC-Client%2Foffices%2FPRLG%2FLists%2FRequest%2FPending.aspx&amp;data=05%7C01%7C%7C812b9b7b1c4042e1528f08da709da93e%7Ce95f1b23abaf45ee821db7ab251ab3bf%7C0%7C0%7C637946119690574447%7CUnknown%7CTWFpbGZsb3d8eyJWIjoiMC4wLjAwMDAiLCJQIjoiV2luMzIiLCJBTiI6Ik1haWwiLCJXVCI6Mn0%3D%7C3000%7C%7C%7C&amp;sdata=RjzVnOfYcUo7NfE15rC7stRpbHpBIVM%2FX6mrVJkjsCE%3D&amp;reserved=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aria.Negrete2@va.gov" TargetMode="External"/><Relationship Id="rId2" Type="http://schemas.openxmlformats.org/officeDocument/2006/relationships/hyperlink" Target="mailto:jason.berlow@va.gov" TargetMode="External"/><Relationship Id="rId1" Type="http://schemas.openxmlformats.org/officeDocument/2006/relationships/slideLayout" Target="../slideLayouts/slideLayout2.xml"/><Relationship Id="rId4" Type="http://schemas.openxmlformats.org/officeDocument/2006/relationships/hyperlink" Target="mailto:maria.negrete2@va.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VAFSCAgreeementRepository@v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dvagov.sharepoint.com/sites/OITFSCCollaboration/IGOVFASPAC/Shared%20Documents1/Forms/AllItems.aspx?id=%2Fsites%2FOITFSCCollaboration%2FIGOVFASPAC%2FShared%20Documents1%2FVA%20Intragovernmental%20Reimbursement%20RA%20Transaction%20Guide%20v3%2E2%20May%202022%2Epdf&amp;parent=%2Fsites%2FOITFSCCollaboration%2FIGOVFASPAC%2FShared%20Documents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hyperlink" Target="https://www.dnb.com/duns-number/get-a-duns.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dvagov.sharepoint.com/sites/OITFSCCollaboration/IGOVFASPAC/Shared%20Documents1/Forms/AllItems.aspx" TargetMode="External"/><Relationship Id="rId3" Type="http://schemas.openxmlformats.org/officeDocument/2006/relationships/hyperlink" Target="https://obamawhitehouse.archives.gov/sites/default/files/omb/assets/procurement/iac_revised.pdf" TargetMode="External"/><Relationship Id="rId7" Type="http://schemas.openxmlformats.org/officeDocument/2006/relationships/hyperlink" Target="https://gcc02.safelinks.protection.outlook.com/?url=https%3A%2F%2Fwww.va.gov%2Ffinance%2Fdocs%2FVA-FinancialPolicyVolumeIChapter11a.pdf&amp;data=05%7C01%7C%7C4c5c08c427b54e42d35908da76640ca1%7Ce95f1b23abaf45ee821db7ab251ab3bf%7C0%7C0%7C637952469319731652%7CUnknown%7CTWFpbGZsb3d8eyJWIjoiMC4wLjAwMDAiLCJQIjoiV2luMzIiLCJBTiI6Ik1haWwiLCJXVCI6Mn0%3D%7C3000%7C%7C%7C&amp;sdata=q7v%2BFX9uSIFvntC20bz6v8R2SGef62Gl9Vp6bY4INeI%3D&amp;reserved=0" TargetMode="External"/><Relationship Id="rId2" Type="http://schemas.openxmlformats.org/officeDocument/2006/relationships/hyperlink" Target="https://fiscal.treasury.gov/files/forms/fsform7600ainstructions.pdf" TargetMode="External"/><Relationship Id="rId1" Type="http://schemas.openxmlformats.org/officeDocument/2006/relationships/slideLayout" Target="../slideLayouts/slideLayout2.xml"/><Relationship Id="rId6" Type="http://schemas.openxmlformats.org/officeDocument/2006/relationships/hyperlink" Target="https://gcc02.safelinks.protection.outlook.com/?url=https%3A%2F%2Fwww.va.gov%2Ffinance%2Fdocs%2FVA-FinancialPolicyVolumeIChapter11b.pdf&amp;data=05%7C01%7C%7C4c5c08c427b54e42d35908da76640ca1%7Ce95f1b23abaf45ee821db7ab251ab3bf%7C0%7C0%7C637952469319731652%7CUnknown%7CTWFpbGZsb3d8eyJWIjoiMC4wLjAwMDAiLCJQIjoiV2luMzIiLCJBTiI6Ik1haWwiLCJXVCI6Mn0%3D%7C3000%7C%7C%7C&amp;sdata=aIGzufDnseL1I6LjzMQhQz7ib6yQeMwUHPlO2NKQUcg%3D&amp;reserved=0" TargetMode="External"/><Relationship Id="rId5" Type="http://schemas.openxmlformats.org/officeDocument/2006/relationships/hyperlink" Target="https://www.law.cornell.edu/uscode/text/38/7303" TargetMode="External"/><Relationship Id="rId10" Type="http://schemas.openxmlformats.org/officeDocument/2006/relationships/hyperlink" Target="https://gcc02.safelinks.protection.outlook.com/?url=https%3A%2F%2Fwww.va.gov%2Foal%2Flibrary%2Fvaar%2Fvaarpdf.asp&amp;data=05%7C01%7C%7Cffda9f980c744e1a322408dad238b388%7Ce95f1b23abaf45ee821db7ab251ab3bf%7C0%7C0%7C638053438207166618%7CUnknown%7CTWFpbGZsb3d8eyJWIjoiMC4wLjAwMDAiLCJQIjoiV2luMzIiLCJBTiI6Ik1haWwiLCJXVCI6Mn0%3D%7C3000%7C%7C%7C&amp;sdata=zw%2F9D9Ja1e4g5m3F5qkhuIJwRt%2FwLvxRPSw275%2FdmzE%3D&amp;reserved=0" TargetMode="External"/><Relationship Id="rId4" Type="http://schemas.openxmlformats.org/officeDocument/2006/relationships/hyperlink" Target="https://www.acquisition.gov/far/17.502-2" TargetMode="External"/><Relationship Id="rId9" Type="http://schemas.openxmlformats.org/officeDocument/2006/relationships/hyperlink" Target="https://www.va.gov/finance/policy/pubs/volumeI.asp"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ongress.gov/117/plaws/publ103/PLAW-117publ103.pdf" TargetMode="External"/><Relationship Id="rId2" Type="http://schemas.openxmlformats.org/officeDocument/2006/relationships/hyperlink" Target="https://www.law.cornell.edu/uscode/text/38/7303" TargetMode="External"/><Relationship Id="rId1" Type="http://schemas.openxmlformats.org/officeDocument/2006/relationships/slideLayout" Target="../slideLayouts/slideLayout2.xml"/><Relationship Id="rId5" Type="http://schemas.openxmlformats.org/officeDocument/2006/relationships/hyperlink" Target="https://www.gao.gov/legal/appropriations-law/red-book" TargetMode="External"/><Relationship Id="rId4" Type="http://schemas.openxmlformats.org/officeDocument/2006/relationships/hyperlink" Target="https://www.va.gov/finance/docs/VA-FinancialPolicyVolumeIChapter11.pdf"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dvagov.sharepoint.com/sites/OITFSCCollaboration/IGOVFASPAC/Shared%20Documents1/Forms/AllItems.aspx?newTargetListUrl=%2Fsites%2FOITFSCCollaboration%2FIGOVFASPAC%2FShared%20Documents1&amp;viewpath=%2Fsites%2FOITFSCCollaboration%2FIGOVFASPAC%2FShared%20Documents1%2FForms%2FAllItems%2Easpx&amp;id=%2Fsites%2FOITFSCCollaboration%2FIGOVFASPAC%2FShared%20Documents1%2FG%2DInvoicing%2FG%2DInvoicing%20Training%20videos&amp;viewid=24a131cb%2Dabf0%2D4d01%2Db990%2D91c7ffaa035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vagov.sharepoint.com/sites/OITFSCCollaboration/IGOVFASPAC/Shared%20Documents1/Forms/AllItems.aspx?newTargetListUrl=%2Fsites%2FOITFSCCollaboration%2FIGOVFASPAC%2FShared%20Documents1&amp;viewpath=%2Fsites%2FOITFSCCollaboration%2FIGOVFASPAC%2FShared%20Documents1%2FForms%2FAllItems%2Easpx&amp;id=%2Fsites%2FOITFSCCollaboration%2FIGOVFASPAC%2FShared%20Documents1%2FG%2DInvoicing&amp;viewid=24a131cb%2Dabf0%2D4d01%2Db990%2D91c7ffaa035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537069" y="3011648"/>
            <a:ext cx="6095551" cy="2473253"/>
          </a:xfrm>
        </p:spPr>
        <p:txBody>
          <a:bodyPr vert="horz" lIns="91440" tIns="45720" rIns="91440" bIns="45720" rtlCol="0" anchor="t">
            <a:normAutofit fontScale="92500"/>
          </a:bodyPr>
          <a:lstStyle/>
          <a:p>
            <a:r>
              <a:rPr lang="en-US" dirty="0"/>
              <a:t>October 19, 2022</a:t>
            </a:r>
          </a:p>
          <a:p>
            <a:r>
              <a:rPr lang="en-US" dirty="0"/>
              <a:t>           Jason Berlow, ORD IAA Manager, Finance</a:t>
            </a:r>
          </a:p>
          <a:p>
            <a:r>
              <a:rPr lang="en-US" dirty="0"/>
              <a:t>	Tony Laracuente, Director, Field Operations</a:t>
            </a:r>
          </a:p>
          <a:p>
            <a:r>
              <a:rPr lang="en-US" dirty="0"/>
              <a:t>	Kari Points, AO-Research, Iowa City VAMC</a:t>
            </a:r>
          </a:p>
          <a:p>
            <a:r>
              <a:rPr lang="en-US" dirty="0"/>
              <a:t>	John Verwiel, Deputy Director of Finance </a:t>
            </a:r>
          </a:p>
          <a:p>
            <a:endParaRPr lang="en-US" dirty="0"/>
          </a:p>
          <a:p>
            <a:endParaRPr lang="en-US" dirty="0"/>
          </a:p>
          <a:p>
            <a:endParaRPr lang="en-US" dirty="0"/>
          </a:p>
          <a:p>
            <a:endParaRPr lang="en-US" dirty="0"/>
          </a:p>
          <a:p>
            <a:endParaRPr lang="en-US" dirty="0"/>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537069" y="1023889"/>
            <a:ext cx="11536398" cy="769441"/>
          </a:xfrm>
          <a:prstGeom prst="rect">
            <a:avLst/>
          </a:prstGeom>
          <a:noFill/>
        </p:spPr>
        <p:txBody>
          <a:bodyPr wrap="square" rtlCol="0">
            <a:spAutoFit/>
          </a:bodyPr>
          <a:lstStyle/>
          <a:p>
            <a:pPr algn="ctr"/>
            <a:r>
              <a:rPr lang="en-US" sz="4400" dirty="0"/>
              <a:t>Interagency Agreements in Research</a:t>
            </a:r>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6E3E-C874-4F56-BAE4-1C4742C8E6E9}"/>
              </a:ext>
            </a:extLst>
          </p:cNvPr>
          <p:cNvSpPr>
            <a:spLocks noGrp="1"/>
          </p:cNvSpPr>
          <p:nvPr>
            <p:ph type="title"/>
          </p:nvPr>
        </p:nvSpPr>
        <p:spPr/>
        <p:txBody>
          <a:bodyPr/>
          <a:lstStyle/>
          <a:p>
            <a:r>
              <a:rPr lang="en-US" dirty="0"/>
              <a:t>What legal authority authorizes IAAs?</a:t>
            </a:r>
          </a:p>
        </p:txBody>
      </p:sp>
      <p:sp>
        <p:nvSpPr>
          <p:cNvPr id="3" name="Content Placeholder 2">
            <a:extLst>
              <a:ext uri="{FF2B5EF4-FFF2-40B4-BE49-F238E27FC236}">
                <a16:creationId xmlns:a16="http://schemas.microsoft.com/office/drawing/2014/main" id="{D8D0F502-66A2-487C-A8C0-6689BC6E9512}"/>
              </a:ext>
            </a:extLst>
          </p:cNvPr>
          <p:cNvSpPr>
            <a:spLocks noGrp="1"/>
          </p:cNvSpPr>
          <p:nvPr>
            <p:ph idx="1"/>
          </p:nvPr>
        </p:nvSpPr>
        <p:spPr>
          <a:xfrm>
            <a:off x="285750" y="1361621"/>
            <a:ext cx="10515600" cy="4351338"/>
          </a:xfrm>
        </p:spPr>
        <p:txBody>
          <a:bodyPr/>
          <a:lstStyle/>
          <a:p>
            <a:r>
              <a:rPr lang="en-US" sz="2400" dirty="0"/>
              <a:t>The </a:t>
            </a:r>
            <a:r>
              <a:rPr lang="en-US" sz="2400" b="1" dirty="0"/>
              <a:t>Economy Act (31 U.S.C.1535) </a:t>
            </a:r>
            <a:r>
              <a:rPr lang="en-US" sz="2400" dirty="0"/>
              <a:t>authorizes agencies (in this case VA) to enter into agreements (7600A) to obtain supplies or services from another agency. </a:t>
            </a:r>
          </a:p>
          <a:p>
            <a:r>
              <a:rPr lang="en-US" sz="2400" dirty="0"/>
              <a:t>The </a:t>
            </a:r>
            <a:r>
              <a:rPr lang="en-US" sz="2400" b="1" dirty="0"/>
              <a:t>Economy Act </a:t>
            </a:r>
            <a:r>
              <a:rPr lang="en-US" sz="2400" dirty="0"/>
              <a:t>also provides authority for placement of orders (7600B) between federal agencies.</a:t>
            </a:r>
          </a:p>
          <a:p>
            <a:r>
              <a:rPr lang="en-US" sz="2400" dirty="0"/>
              <a:t>The Economy Act applies when more specific statutory authority does not exist (</a:t>
            </a:r>
            <a:r>
              <a:rPr lang="en-US" sz="2400" dirty="0">
                <a:hlinkClick r:id="rId2"/>
              </a:rPr>
              <a:t>17.502-2 The Economy Act</a:t>
            </a:r>
            <a:r>
              <a:rPr lang="en-US" sz="2400" dirty="0"/>
              <a:t>). </a:t>
            </a:r>
          </a:p>
        </p:txBody>
      </p:sp>
      <p:sp>
        <p:nvSpPr>
          <p:cNvPr id="4" name="Slide Number Placeholder 3">
            <a:extLst>
              <a:ext uri="{FF2B5EF4-FFF2-40B4-BE49-F238E27FC236}">
                <a16:creationId xmlns:a16="http://schemas.microsoft.com/office/drawing/2014/main" id="{CE34CB9D-8B98-4260-A7F2-42BA10A32A84}"/>
              </a:ext>
            </a:extLst>
          </p:cNvPr>
          <p:cNvSpPr>
            <a:spLocks noGrp="1"/>
          </p:cNvSpPr>
          <p:nvPr>
            <p:ph type="sldNum" sz="quarter" idx="12"/>
          </p:nvPr>
        </p:nvSpPr>
        <p:spPr/>
        <p:txBody>
          <a:bodyPr/>
          <a:lstStyle/>
          <a:p>
            <a:fld id="{670A9334-4E67-F94F-A05E-0CE8B74A054E}" type="slidenum">
              <a:rPr lang="en-US" smtClean="0"/>
              <a:t>10</a:t>
            </a:fld>
            <a:endParaRPr lang="en-US" dirty="0"/>
          </a:p>
        </p:txBody>
      </p:sp>
      <p:sp>
        <p:nvSpPr>
          <p:cNvPr id="5" name="Rectangle 4">
            <a:extLst>
              <a:ext uri="{FF2B5EF4-FFF2-40B4-BE49-F238E27FC236}">
                <a16:creationId xmlns:a16="http://schemas.microsoft.com/office/drawing/2014/main" id="{2B9EAFC7-5A1C-44DF-95D9-7DB7FE6BAD07}"/>
              </a:ext>
            </a:extLst>
          </p:cNvPr>
          <p:cNvSpPr/>
          <p:nvPr/>
        </p:nvSpPr>
        <p:spPr>
          <a:xfrm>
            <a:off x="612004" y="4055491"/>
            <a:ext cx="9863091" cy="114485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u="sng" dirty="0">
                <a:solidFill>
                  <a:schemeClr val="tx1"/>
                </a:solidFill>
              </a:rPr>
              <a:t>Key Takeaway</a:t>
            </a:r>
            <a:r>
              <a:rPr lang="en-US" b="1" dirty="0">
                <a:solidFill>
                  <a:schemeClr val="tx1"/>
                </a:solidFill>
              </a:rPr>
              <a:t>: </a:t>
            </a:r>
            <a:r>
              <a:rPr lang="en-US" dirty="0">
                <a:solidFill>
                  <a:schemeClr val="tx1"/>
                </a:solidFill>
              </a:rPr>
              <a:t>The Economy Act authorizes these buy/sell transactions between federal agencies, an IAA is NOT simply a method to transfer funding without an exchange of supplies or services </a:t>
            </a:r>
          </a:p>
        </p:txBody>
      </p:sp>
    </p:spTree>
    <p:extLst>
      <p:ext uri="{BB962C8B-B14F-4D97-AF65-F5344CB8AC3E}">
        <p14:creationId xmlns:p14="http://schemas.microsoft.com/office/powerpoint/2010/main" val="57860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2A52-B908-46B4-A795-DE9E52669FA2}"/>
              </a:ext>
            </a:extLst>
          </p:cNvPr>
          <p:cNvSpPr>
            <a:spLocks noGrp="1"/>
          </p:cNvSpPr>
          <p:nvPr>
            <p:ph type="title"/>
          </p:nvPr>
        </p:nvSpPr>
        <p:spPr/>
        <p:txBody>
          <a:bodyPr/>
          <a:lstStyle/>
          <a:p>
            <a:r>
              <a:rPr lang="en-US" dirty="0"/>
              <a:t>Economy Act Deobligation Requirements</a:t>
            </a:r>
          </a:p>
        </p:txBody>
      </p:sp>
      <p:sp>
        <p:nvSpPr>
          <p:cNvPr id="3" name="Content Placeholder 2">
            <a:extLst>
              <a:ext uri="{FF2B5EF4-FFF2-40B4-BE49-F238E27FC236}">
                <a16:creationId xmlns:a16="http://schemas.microsoft.com/office/drawing/2014/main" id="{7D88EA1A-B5A6-432C-B810-84BC94F74C65}"/>
              </a:ext>
            </a:extLst>
          </p:cNvPr>
          <p:cNvSpPr>
            <a:spLocks noGrp="1"/>
          </p:cNvSpPr>
          <p:nvPr>
            <p:ph idx="1"/>
          </p:nvPr>
        </p:nvSpPr>
        <p:spPr>
          <a:xfrm>
            <a:off x="371473" y="1361621"/>
            <a:ext cx="11341065" cy="4607664"/>
          </a:xfrm>
        </p:spPr>
        <p:txBody>
          <a:bodyPr/>
          <a:lstStyle/>
          <a:p>
            <a:r>
              <a:rPr lang="en-US" sz="2400" dirty="0"/>
              <a:t>The Economy Act requires funds received (from the Buyer Agency) where services have not been fully utilized be deobligated before the appropriation for the funding in the agreement expires. The specific criteria for determining when these deobligations must occur is provided in </a:t>
            </a:r>
            <a:r>
              <a:rPr lang="en-US" sz="2400" b="1" dirty="0"/>
              <a:t>31 United States Code § 1535 (Economy Act)</a:t>
            </a:r>
            <a:r>
              <a:rPr lang="en-US" sz="2400" dirty="0"/>
              <a:t>.</a:t>
            </a:r>
            <a:endParaRPr lang="en-US" sz="2000" b="1" dirty="0"/>
          </a:p>
          <a:p>
            <a:pPr marL="0" indent="0">
              <a:buNone/>
            </a:pPr>
            <a:endParaRPr lang="en-US" sz="2400" dirty="0"/>
          </a:p>
        </p:txBody>
      </p:sp>
      <p:sp>
        <p:nvSpPr>
          <p:cNvPr id="4" name="Slide Number Placeholder 3">
            <a:extLst>
              <a:ext uri="{FF2B5EF4-FFF2-40B4-BE49-F238E27FC236}">
                <a16:creationId xmlns:a16="http://schemas.microsoft.com/office/drawing/2014/main" id="{277FE18B-2D26-48F3-91FF-65E162E843A5}"/>
              </a:ext>
            </a:extLst>
          </p:cNvPr>
          <p:cNvSpPr>
            <a:spLocks noGrp="1"/>
          </p:cNvSpPr>
          <p:nvPr>
            <p:ph type="sldNum" sz="quarter" idx="12"/>
          </p:nvPr>
        </p:nvSpPr>
        <p:spPr/>
        <p:txBody>
          <a:bodyPr/>
          <a:lstStyle/>
          <a:p>
            <a:fld id="{670A9334-4E67-F94F-A05E-0CE8B74A054E}" type="slidenum">
              <a:rPr lang="en-US" smtClean="0"/>
              <a:t>11</a:t>
            </a:fld>
            <a:endParaRPr lang="en-US" dirty="0"/>
          </a:p>
        </p:txBody>
      </p:sp>
      <p:pic>
        <p:nvPicPr>
          <p:cNvPr id="6" name="Picture 5">
            <a:extLst>
              <a:ext uri="{FF2B5EF4-FFF2-40B4-BE49-F238E27FC236}">
                <a16:creationId xmlns:a16="http://schemas.microsoft.com/office/drawing/2014/main" id="{92A2C2F5-02F1-46BE-BEB0-7A54C159FAF2}"/>
              </a:ext>
            </a:extLst>
          </p:cNvPr>
          <p:cNvPicPr>
            <a:picLocks noChangeAspect="1"/>
          </p:cNvPicPr>
          <p:nvPr/>
        </p:nvPicPr>
        <p:blipFill>
          <a:blip r:embed="rId2"/>
          <a:stretch>
            <a:fillRect/>
          </a:stretch>
        </p:blipFill>
        <p:spPr>
          <a:xfrm>
            <a:off x="5638423" y="4554245"/>
            <a:ext cx="5884792" cy="1445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D7041E6F-8085-49A3-A21F-44CE1B8B23B0}"/>
              </a:ext>
            </a:extLst>
          </p:cNvPr>
          <p:cNvSpPr/>
          <p:nvPr/>
        </p:nvSpPr>
        <p:spPr>
          <a:xfrm>
            <a:off x="285750" y="4181382"/>
            <a:ext cx="4543702" cy="1624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Example from Order Form (7600B)</a:t>
            </a:r>
            <a:r>
              <a:rPr lang="en-US" b="1" dirty="0"/>
              <a:t>: </a:t>
            </a:r>
          </a:p>
          <a:p>
            <a:pPr algn="ctr"/>
            <a:r>
              <a:rPr lang="en-US" dirty="0"/>
              <a:t>The  available of funding expires on 9/30/22, thus it must be obligated or returned prior to 9/30/22</a:t>
            </a:r>
          </a:p>
        </p:txBody>
      </p:sp>
      <p:cxnSp>
        <p:nvCxnSpPr>
          <p:cNvPr id="9" name="Straight Arrow Connector 8">
            <a:extLst>
              <a:ext uri="{FF2B5EF4-FFF2-40B4-BE49-F238E27FC236}">
                <a16:creationId xmlns:a16="http://schemas.microsoft.com/office/drawing/2014/main" id="{F1F5A0C8-AE42-4646-9CB8-F133974010EC}"/>
              </a:ext>
            </a:extLst>
          </p:cNvPr>
          <p:cNvCxnSpPr>
            <a:cxnSpLocks/>
            <a:stCxn id="7" idx="3"/>
          </p:cNvCxnSpPr>
          <p:nvPr/>
        </p:nvCxnSpPr>
        <p:spPr>
          <a:xfrm>
            <a:off x="4829452" y="4993689"/>
            <a:ext cx="3549004" cy="5884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F86BA6A7-C60F-4DE3-B7AD-2922FE62140D}"/>
              </a:ext>
            </a:extLst>
          </p:cNvPr>
          <p:cNvSpPr/>
          <p:nvPr/>
        </p:nvSpPr>
        <p:spPr>
          <a:xfrm>
            <a:off x="706877" y="2856572"/>
            <a:ext cx="9863091" cy="1144856"/>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lang="en-US" b="1" u="sng" dirty="0">
                <a:solidFill>
                  <a:schemeClr val="tx1"/>
                </a:solidFill>
              </a:rPr>
              <a:t>Key Takeaway</a:t>
            </a:r>
            <a:r>
              <a:rPr lang="en-US" b="1" dirty="0">
                <a:solidFill>
                  <a:schemeClr val="tx1"/>
                </a:solidFill>
              </a:rPr>
              <a:t>: </a:t>
            </a:r>
            <a:r>
              <a:rPr lang="en-US" dirty="0">
                <a:solidFill>
                  <a:schemeClr val="tx1"/>
                </a:solidFill>
              </a:rPr>
              <a:t>Obligating fund received through IAA must be applied the appropriation received and the obligation period cannot be extended beyond that period of availability. </a:t>
            </a:r>
          </a:p>
        </p:txBody>
      </p:sp>
    </p:spTree>
    <p:extLst>
      <p:ext uri="{BB962C8B-B14F-4D97-AF65-F5344CB8AC3E}">
        <p14:creationId xmlns:p14="http://schemas.microsoft.com/office/powerpoint/2010/main" val="271083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55CB-3AA1-4E16-91FE-E52CEB6EFC90}"/>
              </a:ext>
            </a:extLst>
          </p:cNvPr>
          <p:cNvSpPr>
            <a:spLocks noGrp="1"/>
          </p:cNvSpPr>
          <p:nvPr>
            <p:ph type="title"/>
          </p:nvPr>
        </p:nvSpPr>
        <p:spPr/>
        <p:txBody>
          <a:bodyPr/>
          <a:lstStyle/>
          <a:p>
            <a:r>
              <a:rPr lang="en-US" dirty="0"/>
              <a:t>How do I determine if an IAA is necessary?</a:t>
            </a:r>
          </a:p>
        </p:txBody>
      </p:sp>
      <p:sp>
        <p:nvSpPr>
          <p:cNvPr id="3" name="Content Placeholder 2">
            <a:extLst>
              <a:ext uri="{FF2B5EF4-FFF2-40B4-BE49-F238E27FC236}">
                <a16:creationId xmlns:a16="http://schemas.microsoft.com/office/drawing/2014/main" id="{5258FE4F-E2F2-405F-97E3-4179ABA7102B}"/>
              </a:ext>
            </a:extLst>
          </p:cNvPr>
          <p:cNvSpPr>
            <a:spLocks noGrp="1"/>
          </p:cNvSpPr>
          <p:nvPr>
            <p:ph idx="1"/>
          </p:nvPr>
        </p:nvSpPr>
        <p:spPr/>
        <p:txBody>
          <a:bodyPr/>
          <a:lstStyle/>
          <a:p>
            <a:r>
              <a:rPr lang="en-US" dirty="0"/>
              <a:t>To determine if an IAA is necessary, you must determine if the requirement satisfies the Bona Fide Needs Rule (31 U.S.C. 1502(a)):</a:t>
            </a:r>
          </a:p>
          <a:p>
            <a:pPr lvl="1"/>
            <a:r>
              <a:rPr lang="en-US" dirty="0"/>
              <a:t>The obligation must satisfy a need of the Research Mission that arose during the period of availability and must meet the purpose and availability of funds established in the Research appropriation (See Appendix D).</a:t>
            </a:r>
          </a:p>
          <a:p>
            <a:pPr lvl="1"/>
            <a:r>
              <a:rPr lang="en-US" dirty="0"/>
              <a:t>The services that Research plans to purchase from another agency under the Economy Act IAA will be a “necessary expense” of the Medical &amp; Prosthetic Research appropriation. </a:t>
            </a:r>
          </a:p>
          <a:p>
            <a:pPr lvl="1"/>
            <a:r>
              <a:rPr lang="en-US" dirty="0"/>
              <a:t>The Medical &amp; Prosthetic Research account is legally available to fund the necessary expenses in carrying out Research’s Program (</a:t>
            </a:r>
            <a:r>
              <a:rPr lang="en-US" dirty="0">
                <a:hlinkClick r:id="rId2"/>
              </a:rPr>
              <a:t>38 U.S. Code § 7303 - Functions of Veterans Health Administration: research programs</a:t>
            </a:r>
            <a:r>
              <a:rPr lang="en-US" dirty="0"/>
              <a:t>).</a:t>
            </a:r>
          </a:p>
          <a:p>
            <a:pPr marL="457200" lvl="1" indent="0">
              <a:buNone/>
            </a:pPr>
            <a:endParaRPr lang="en-US" dirty="0"/>
          </a:p>
        </p:txBody>
      </p:sp>
      <p:sp>
        <p:nvSpPr>
          <p:cNvPr id="4" name="Slide Number Placeholder 3">
            <a:extLst>
              <a:ext uri="{FF2B5EF4-FFF2-40B4-BE49-F238E27FC236}">
                <a16:creationId xmlns:a16="http://schemas.microsoft.com/office/drawing/2014/main" id="{24DF0761-612D-4979-B2E8-E713AD444D59}"/>
              </a:ext>
            </a:extLst>
          </p:cNvPr>
          <p:cNvSpPr>
            <a:spLocks noGrp="1"/>
          </p:cNvSpPr>
          <p:nvPr>
            <p:ph type="sldNum" sz="quarter" idx="12"/>
          </p:nvPr>
        </p:nvSpPr>
        <p:spPr/>
        <p:txBody>
          <a:bodyPr/>
          <a:lstStyle/>
          <a:p>
            <a:fld id="{670A9334-4E67-F94F-A05E-0CE8B74A054E}" type="slidenum">
              <a:rPr lang="en-US" smtClean="0"/>
              <a:t>12</a:t>
            </a:fld>
            <a:endParaRPr lang="en-US" dirty="0"/>
          </a:p>
        </p:txBody>
      </p:sp>
    </p:spTree>
    <p:extLst>
      <p:ext uri="{BB962C8B-B14F-4D97-AF65-F5344CB8AC3E}">
        <p14:creationId xmlns:p14="http://schemas.microsoft.com/office/powerpoint/2010/main" val="57986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1F35-7F0A-4AED-BCC5-FD57C11F0F16}"/>
              </a:ext>
            </a:extLst>
          </p:cNvPr>
          <p:cNvSpPr>
            <a:spLocks noGrp="1"/>
          </p:cNvSpPr>
          <p:nvPr>
            <p:ph type="title"/>
          </p:nvPr>
        </p:nvSpPr>
        <p:spPr/>
        <p:txBody>
          <a:bodyPr/>
          <a:lstStyle/>
          <a:p>
            <a:r>
              <a:rPr lang="en-US" dirty="0"/>
              <a:t>Section 2: The Components of an IAA​</a:t>
            </a:r>
          </a:p>
        </p:txBody>
      </p:sp>
      <p:sp>
        <p:nvSpPr>
          <p:cNvPr id="4" name="Slide Number Placeholder 3">
            <a:extLst>
              <a:ext uri="{FF2B5EF4-FFF2-40B4-BE49-F238E27FC236}">
                <a16:creationId xmlns:a16="http://schemas.microsoft.com/office/drawing/2014/main" id="{9E7EC91C-A28E-4337-B15E-3CBA3C1F8B5C}"/>
              </a:ext>
            </a:extLst>
          </p:cNvPr>
          <p:cNvSpPr>
            <a:spLocks noGrp="1"/>
          </p:cNvSpPr>
          <p:nvPr>
            <p:ph type="sldNum" sz="quarter" idx="12"/>
          </p:nvPr>
        </p:nvSpPr>
        <p:spPr/>
        <p:txBody>
          <a:bodyPr/>
          <a:lstStyle/>
          <a:p>
            <a:fld id="{670A9334-4E67-F94F-A05E-0CE8B74A054E}" type="slidenum">
              <a:rPr lang="en-US" smtClean="0"/>
              <a:t>13</a:t>
            </a:fld>
            <a:endParaRPr lang="en-US" dirty="0"/>
          </a:p>
        </p:txBody>
      </p:sp>
      <p:pic>
        <p:nvPicPr>
          <p:cNvPr id="7" name="Content Placeholder 6">
            <a:extLst>
              <a:ext uri="{FF2B5EF4-FFF2-40B4-BE49-F238E27FC236}">
                <a16:creationId xmlns:a16="http://schemas.microsoft.com/office/drawing/2014/main" id="{063F9C26-AB00-4F09-9C2C-C6911F5EDD1E}"/>
              </a:ext>
            </a:extLst>
          </p:cNvPr>
          <p:cNvPicPr>
            <a:picLocks noGrp="1" noChangeAspect="1"/>
          </p:cNvPicPr>
          <p:nvPr>
            <p:ph idx="1"/>
          </p:nvPr>
        </p:nvPicPr>
        <p:blipFill>
          <a:blip r:embed="rId2"/>
          <a:stretch>
            <a:fillRect/>
          </a:stretch>
        </p:blipFill>
        <p:spPr>
          <a:xfrm>
            <a:off x="0" y="1135832"/>
            <a:ext cx="10512686" cy="4351338"/>
          </a:xfrm>
          <a:prstGeom prst="rect">
            <a:avLst/>
          </a:prstGeom>
        </p:spPr>
      </p:pic>
      <p:pic>
        <p:nvPicPr>
          <p:cNvPr id="11" name="Picture 10" descr="A person wearing headphones and holding a glass of wine&#10;&#10;Description automatically generated with low confidence">
            <a:extLst>
              <a:ext uri="{FF2B5EF4-FFF2-40B4-BE49-F238E27FC236}">
                <a16:creationId xmlns:a16="http://schemas.microsoft.com/office/drawing/2014/main" id="{20AF1C4A-CD19-43FB-A814-F344BC5E59B0}"/>
              </a:ext>
            </a:extLst>
          </p:cNvPr>
          <p:cNvPicPr>
            <a:picLocks noChangeAspect="1"/>
          </p:cNvPicPr>
          <p:nvPr/>
        </p:nvPicPr>
        <p:blipFill>
          <a:blip r:embed="rId3"/>
          <a:stretch>
            <a:fillRect/>
          </a:stretch>
        </p:blipFill>
        <p:spPr>
          <a:xfrm>
            <a:off x="3105633" y="2169892"/>
            <a:ext cx="5980734" cy="3751868"/>
          </a:xfrm>
          <a:prstGeom prst="rect">
            <a:avLst/>
          </a:prstGeom>
        </p:spPr>
      </p:pic>
      <p:sp>
        <p:nvSpPr>
          <p:cNvPr id="12" name="Speech Bubble: Oval 11">
            <a:extLst>
              <a:ext uri="{FF2B5EF4-FFF2-40B4-BE49-F238E27FC236}">
                <a16:creationId xmlns:a16="http://schemas.microsoft.com/office/drawing/2014/main" id="{8B000E4C-3914-4381-A98C-78A94D99B444}"/>
              </a:ext>
            </a:extLst>
          </p:cNvPr>
          <p:cNvSpPr/>
          <p:nvPr/>
        </p:nvSpPr>
        <p:spPr>
          <a:xfrm>
            <a:off x="6739847" y="936240"/>
            <a:ext cx="3772839" cy="2170753"/>
          </a:xfrm>
          <a:prstGeom prst="wedgeEllipseCallout">
            <a:avLst>
              <a:gd name="adj1" fmla="val -41926"/>
              <a:gd name="adj2" fmla="val 54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I was told ORD Finance would provide guidance about what should be included in an IAA to purchase stapling services at my station!</a:t>
            </a:r>
          </a:p>
        </p:txBody>
      </p:sp>
    </p:spTree>
    <p:extLst>
      <p:ext uri="{BB962C8B-B14F-4D97-AF65-F5344CB8AC3E}">
        <p14:creationId xmlns:p14="http://schemas.microsoft.com/office/powerpoint/2010/main" val="138696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7362-6C44-41AA-9407-BF34B83A7C62}"/>
              </a:ext>
            </a:extLst>
          </p:cNvPr>
          <p:cNvSpPr>
            <a:spLocks noGrp="1"/>
          </p:cNvSpPr>
          <p:nvPr>
            <p:ph type="title"/>
          </p:nvPr>
        </p:nvSpPr>
        <p:spPr/>
        <p:txBody>
          <a:bodyPr/>
          <a:lstStyle/>
          <a:p>
            <a:r>
              <a:rPr lang="en-US" dirty="0"/>
              <a:t>Required IAA Forms/G-Invoicing Requirements </a:t>
            </a:r>
          </a:p>
        </p:txBody>
      </p:sp>
      <p:graphicFrame>
        <p:nvGraphicFramePr>
          <p:cNvPr id="5" name="Table 5">
            <a:extLst>
              <a:ext uri="{FF2B5EF4-FFF2-40B4-BE49-F238E27FC236}">
                <a16:creationId xmlns:a16="http://schemas.microsoft.com/office/drawing/2014/main" id="{7AE9CDDF-F930-47CF-B7D0-204A706997A2}"/>
              </a:ext>
            </a:extLst>
          </p:cNvPr>
          <p:cNvGraphicFramePr>
            <a:graphicFrameLocks noGrp="1"/>
          </p:cNvGraphicFramePr>
          <p:nvPr>
            <p:ph idx="1"/>
            <p:extLst>
              <p:ext uri="{D42A27DB-BD31-4B8C-83A1-F6EECF244321}">
                <p14:modId xmlns:p14="http://schemas.microsoft.com/office/powerpoint/2010/main" val="3173696674"/>
              </p:ext>
            </p:extLst>
          </p:nvPr>
        </p:nvGraphicFramePr>
        <p:xfrm>
          <a:off x="236738" y="929640"/>
          <a:ext cx="11718524" cy="5242560"/>
        </p:xfrm>
        <a:graphic>
          <a:graphicData uri="http://schemas.openxmlformats.org/drawingml/2006/table">
            <a:tbl>
              <a:tblPr firstRow="1" bandRow="1">
                <a:tableStyleId>{5C22544A-7EE6-4342-B048-85BDC9FD1C3A}</a:tableStyleId>
              </a:tblPr>
              <a:tblGrid>
                <a:gridCol w="5859262">
                  <a:extLst>
                    <a:ext uri="{9D8B030D-6E8A-4147-A177-3AD203B41FA5}">
                      <a16:colId xmlns:a16="http://schemas.microsoft.com/office/drawing/2014/main" val="1237315151"/>
                    </a:ext>
                  </a:extLst>
                </a:gridCol>
                <a:gridCol w="5859262">
                  <a:extLst>
                    <a:ext uri="{9D8B030D-6E8A-4147-A177-3AD203B41FA5}">
                      <a16:colId xmlns:a16="http://schemas.microsoft.com/office/drawing/2014/main" val="1383660947"/>
                    </a:ext>
                  </a:extLst>
                </a:gridCol>
              </a:tblGrid>
              <a:tr h="360326">
                <a:tc>
                  <a:txBody>
                    <a:bodyPr/>
                    <a:lstStyle/>
                    <a:p>
                      <a:pPr algn="ctr"/>
                      <a:r>
                        <a:rPr lang="en-US" sz="2000" dirty="0"/>
                        <a:t>Requirement</a:t>
                      </a:r>
                    </a:p>
                  </a:txBody>
                  <a:tcPr/>
                </a:tc>
                <a:tc>
                  <a:txBody>
                    <a:bodyPr/>
                    <a:lstStyle/>
                    <a:p>
                      <a:pPr algn="ctr"/>
                      <a:r>
                        <a:rPr lang="en-US" sz="2000" dirty="0"/>
                        <a:t>Description</a:t>
                      </a:r>
                    </a:p>
                  </a:txBody>
                  <a:tcPr/>
                </a:tc>
                <a:extLst>
                  <a:ext uri="{0D108BD9-81ED-4DB2-BD59-A6C34878D82A}">
                    <a16:rowId xmlns:a16="http://schemas.microsoft.com/office/drawing/2014/main" val="2743162127"/>
                  </a:ext>
                </a:extLst>
              </a:tr>
              <a:tr h="930842">
                <a:tc>
                  <a:txBody>
                    <a:bodyPr/>
                    <a:lstStyle/>
                    <a:p>
                      <a:pPr algn="ctr"/>
                      <a:r>
                        <a:rPr lang="en-US" sz="1600" b="1" dirty="0"/>
                        <a:t>7600A (General Terms and Condition)</a:t>
                      </a:r>
                    </a:p>
                    <a:p>
                      <a:pPr algn="ctr"/>
                      <a:r>
                        <a:rPr lang="en-US" sz="1400" dirty="0">
                          <a:highlight>
                            <a:srgbClr val="FFFF00"/>
                          </a:highlight>
                        </a:rPr>
                        <a:t>Paper Form or G-Invoicing </a:t>
                      </a:r>
                    </a:p>
                  </a:txBody>
                  <a:tcPr anchor="ctr"/>
                </a:tc>
                <a:tc>
                  <a:txBody>
                    <a:bodyPr/>
                    <a:lstStyle/>
                    <a:p>
                      <a:pPr marL="285750" indent="-285750">
                        <a:buFont typeface="Arial" panose="020B0604020202020204" pitchFamily="34" charset="0"/>
                        <a:buChar char="•"/>
                      </a:pPr>
                      <a:r>
                        <a:rPr lang="en-US" sz="1400" dirty="0"/>
                        <a:t>The 7600A describes the general terms and conditions that will govern the relationship between the requesting agency and the servicing agency. </a:t>
                      </a:r>
                    </a:p>
                    <a:p>
                      <a:pPr marL="285750" indent="-285750">
                        <a:buFont typeface="Arial" panose="020B0604020202020204" pitchFamily="34" charset="0"/>
                        <a:buChar char="•"/>
                      </a:pPr>
                      <a:r>
                        <a:rPr lang="en-US" sz="1400" dirty="0"/>
                        <a:t>The 7600A (GT&amp;C) includes the responsibilities and respective roles that each party must carry out to ensure the effective management and use of an interagency contract. </a:t>
                      </a:r>
                    </a:p>
                  </a:txBody>
                  <a:tcPr/>
                </a:tc>
                <a:extLst>
                  <a:ext uri="{0D108BD9-81ED-4DB2-BD59-A6C34878D82A}">
                    <a16:rowId xmlns:a16="http://schemas.microsoft.com/office/drawing/2014/main" val="453070337"/>
                  </a:ext>
                </a:extLst>
              </a:tr>
              <a:tr h="1337965">
                <a:tc>
                  <a:txBody>
                    <a:bodyPr/>
                    <a:lstStyle/>
                    <a:p>
                      <a:pPr algn="ctr"/>
                      <a:r>
                        <a:rPr lang="en-US" sz="1600" b="1" dirty="0"/>
                        <a:t>7600B (Order)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Paper Form or G-Invoicing </a:t>
                      </a:r>
                    </a:p>
                    <a:p>
                      <a:pPr algn="ctr"/>
                      <a:endParaRPr lang="en-US" sz="1400" dirty="0"/>
                    </a:p>
                  </a:txBody>
                  <a:tcPr anchor="ctr"/>
                </a:tc>
                <a:tc>
                  <a:txBody>
                    <a:bodyPr/>
                    <a:lstStyle/>
                    <a:p>
                      <a:pPr marL="285750" indent="-285750">
                        <a:buFont typeface="Arial" panose="020B0604020202020204" pitchFamily="34" charset="0"/>
                        <a:buChar char="•"/>
                      </a:pPr>
                      <a:r>
                        <a:rPr lang="en-US" sz="1400" dirty="0"/>
                        <a:t>Requirements and funding information. The 7600B (Order) provides specific information on the requesting agency’s requirements sufficient to demonstrate a bona fide need. </a:t>
                      </a:r>
                    </a:p>
                    <a:p>
                      <a:pPr marL="285750" indent="-285750">
                        <a:buFont typeface="Arial" panose="020B0604020202020204" pitchFamily="34" charset="0"/>
                        <a:buChar char="•"/>
                      </a:pPr>
                      <a:r>
                        <a:rPr lang="en-US" sz="1400" dirty="0"/>
                        <a:t>It also includes financial information that is required to authorize the transfer and obligation of funds for both the acquisition and the assistance provided by the servicing agency in connection with the acquisition. </a:t>
                      </a:r>
                    </a:p>
                  </a:txBody>
                  <a:tcPr/>
                </a:tc>
                <a:extLst>
                  <a:ext uri="{0D108BD9-81ED-4DB2-BD59-A6C34878D82A}">
                    <a16:rowId xmlns:a16="http://schemas.microsoft.com/office/drawing/2014/main" val="3762607629"/>
                  </a:ext>
                </a:extLst>
              </a:tr>
              <a:tr h="1351222">
                <a:tc>
                  <a:txBody>
                    <a:bodyPr/>
                    <a:lstStyle/>
                    <a:p>
                      <a:pPr algn="ctr"/>
                      <a:r>
                        <a:rPr lang="en-US" sz="1600" b="1" dirty="0"/>
                        <a:t>Statement of Work (SOW)</a:t>
                      </a:r>
                    </a:p>
                    <a:p>
                      <a:pPr algn="ctr"/>
                      <a:r>
                        <a:rPr lang="en-US" sz="1400" dirty="0">
                          <a:highlight>
                            <a:srgbClr val="FFFF00"/>
                          </a:highlight>
                        </a:rPr>
                        <a:t>Can be uploaded to G-Invoicing </a:t>
                      </a:r>
                    </a:p>
                  </a:txBody>
                  <a:tcPr anchor="ctr"/>
                </a:tc>
                <a:tc>
                  <a:txBody>
                    <a:bodyPr/>
                    <a:lstStyle/>
                    <a:p>
                      <a:r>
                        <a:rPr lang="en-US" sz="1400" b="1" dirty="0"/>
                        <a:t>Use when the General Terms and Conditions (GT&amp;C) does not provide enough detail and to include:</a:t>
                      </a:r>
                    </a:p>
                    <a:p>
                      <a:pPr marL="285750" indent="-285750">
                        <a:buFont typeface="Arial" panose="020B0604020202020204" pitchFamily="34" charset="0"/>
                        <a:buChar char="•"/>
                      </a:pPr>
                      <a:r>
                        <a:rPr lang="en-US" sz="1400" dirty="0"/>
                        <a:t>Purpose</a:t>
                      </a:r>
                    </a:p>
                    <a:p>
                      <a:pPr marL="285750" indent="-285750">
                        <a:buFont typeface="Arial" panose="020B0604020202020204" pitchFamily="34" charset="0"/>
                        <a:buChar char="•"/>
                      </a:pPr>
                      <a:r>
                        <a:rPr lang="en-US" sz="1400" dirty="0"/>
                        <a:t>Expectations of both agencies</a:t>
                      </a:r>
                    </a:p>
                    <a:p>
                      <a:pPr marL="285750" indent="-285750">
                        <a:buFont typeface="Arial" panose="020B0604020202020204" pitchFamily="34" charset="0"/>
                        <a:buChar char="•"/>
                      </a:pPr>
                      <a:r>
                        <a:rPr lang="en-US" sz="1400" dirty="0"/>
                        <a:t>Schedule of deliverables with due dates</a:t>
                      </a:r>
                    </a:p>
                    <a:p>
                      <a:pPr marL="285750" indent="-285750">
                        <a:buFont typeface="Arial" panose="020B0604020202020204" pitchFamily="34" charset="0"/>
                        <a:buChar char="•"/>
                      </a:pPr>
                      <a:r>
                        <a:rPr lang="en-US" sz="1400" dirty="0"/>
                        <a:t>Standard OGC IAA language</a:t>
                      </a:r>
                    </a:p>
                    <a:p>
                      <a:pPr marL="285750" indent="-285750">
                        <a:buFont typeface="Arial" panose="020B0604020202020204" pitchFamily="34" charset="0"/>
                        <a:buChar char="•"/>
                      </a:pPr>
                      <a:r>
                        <a:rPr lang="en-US" sz="1400" dirty="0"/>
                        <a:t>Points of Contact for each agency</a:t>
                      </a:r>
                    </a:p>
                  </a:txBody>
                  <a:tcPr/>
                </a:tc>
                <a:extLst>
                  <a:ext uri="{0D108BD9-81ED-4DB2-BD59-A6C34878D82A}">
                    <a16:rowId xmlns:a16="http://schemas.microsoft.com/office/drawing/2014/main" val="1649256459"/>
                  </a:ext>
                </a:extLst>
              </a:tr>
              <a:tr h="720652">
                <a:tc>
                  <a:txBody>
                    <a:bodyPr/>
                    <a:lstStyle/>
                    <a:p>
                      <a:pPr algn="ctr"/>
                      <a:r>
                        <a:rPr lang="en-US" sz="1600" b="1" dirty="0"/>
                        <a:t>Other Required Documents for Requesting Agency (Buyer) Only</a:t>
                      </a:r>
                    </a:p>
                    <a:p>
                      <a:pPr algn="ctr"/>
                      <a:endParaRPr lang="en-US" sz="1400"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Determinations &amp; Findings Memo (FAR 17.502-2(c)(3))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Obligation Document 1358 Funding Document, if VA is the Requesting Agency</a:t>
                      </a:r>
                    </a:p>
                  </a:txBody>
                  <a:tcPr/>
                </a:tc>
                <a:extLst>
                  <a:ext uri="{0D108BD9-81ED-4DB2-BD59-A6C34878D82A}">
                    <a16:rowId xmlns:a16="http://schemas.microsoft.com/office/drawing/2014/main" val="4283303131"/>
                  </a:ext>
                </a:extLst>
              </a:tr>
            </a:tbl>
          </a:graphicData>
        </a:graphic>
      </p:graphicFrame>
      <p:sp>
        <p:nvSpPr>
          <p:cNvPr id="4" name="Slide Number Placeholder 3">
            <a:extLst>
              <a:ext uri="{FF2B5EF4-FFF2-40B4-BE49-F238E27FC236}">
                <a16:creationId xmlns:a16="http://schemas.microsoft.com/office/drawing/2014/main" id="{8B8B627F-B85C-4868-ACF3-A57B9A8DD00E}"/>
              </a:ext>
            </a:extLst>
          </p:cNvPr>
          <p:cNvSpPr>
            <a:spLocks noGrp="1"/>
          </p:cNvSpPr>
          <p:nvPr>
            <p:ph type="sldNum" sz="quarter" idx="12"/>
          </p:nvPr>
        </p:nvSpPr>
        <p:spPr/>
        <p:txBody>
          <a:bodyPr/>
          <a:lstStyle/>
          <a:p>
            <a:fld id="{670A9334-4E67-F94F-A05E-0CE8B74A054E}" type="slidenum">
              <a:rPr lang="en-US" smtClean="0"/>
              <a:t>14</a:t>
            </a:fld>
            <a:endParaRPr lang="en-US" dirty="0"/>
          </a:p>
        </p:txBody>
      </p:sp>
    </p:spTree>
    <p:extLst>
      <p:ext uri="{BB962C8B-B14F-4D97-AF65-F5344CB8AC3E}">
        <p14:creationId xmlns:p14="http://schemas.microsoft.com/office/powerpoint/2010/main" val="224992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4B8E-8671-4734-BE2C-93ECFDB0FA96}"/>
              </a:ext>
            </a:extLst>
          </p:cNvPr>
          <p:cNvSpPr>
            <a:spLocks noGrp="1"/>
          </p:cNvSpPr>
          <p:nvPr>
            <p:ph type="title"/>
          </p:nvPr>
        </p:nvSpPr>
        <p:spPr>
          <a:xfrm>
            <a:off x="285750" y="209213"/>
            <a:ext cx="10515600" cy="618385"/>
          </a:xfrm>
        </p:spPr>
        <p:txBody>
          <a:bodyPr/>
          <a:lstStyle/>
          <a:p>
            <a:r>
              <a:rPr lang="en-US" dirty="0"/>
              <a:t>Paper IAA Forms (7600 A/B)</a:t>
            </a:r>
          </a:p>
        </p:txBody>
      </p:sp>
      <p:sp>
        <p:nvSpPr>
          <p:cNvPr id="4" name="Slide Number Placeholder 3">
            <a:extLst>
              <a:ext uri="{FF2B5EF4-FFF2-40B4-BE49-F238E27FC236}">
                <a16:creationId xmlns:a16="http://schemas.microsoft.com/office/drawing/2014/main" id="{3B8D99AB-D588-48A0-A11A-F498A9BCE7D6}"/>
              </a:ext>
            </a:extLst>
          </p:cNvPr>
          <p:cNvSpPr>
            <a:spLocks noGrp="1"/>
          </p:cNvSpPr>
          <p:nvPr>
            <p:ph type="sldNum" sz="quarter" idx="12"/>
          </p:nvPr>
        </p:nvSpPr>
        <p:spPr/>
        <p:txBody>
          <a:bodyPr/>
          <a:lstStyle/>
          <a:p>
            <a:fld id="{670A9334-4E67-F94F-A05E-0CE8B74A054E}" type="slidenum">
              <a:rPr lang="en-US" smtClean="0"/>
              <a:t>15</a:t>
            </a:fld>
            <a:endParaRPr lang="en-US" dirty="0"/>
          </a:p>
        </p:txBody>
      </p:sp>
      <p:pic>
        <p:nvPicPr>
          <p:cNvPr id="5" name="Picture 4">
            <a:extLst>
              <a:ext uri="{FF2B5EF4-FFF2-40B4-BE49-F238E27FC236}">
                <a16:creationId xmlns:a16="http://schemas.microsoft.com/office/drawing/2014/main" id="{F3B02BDE-5A06-48F6-B7F2-5ABAD4CDEB6A}"/>
              </a:ext>
            </a:extLst>
          </p:cNvPr>
          <p:cNvPicPr>
            <a:picLocks noChangeAspect="1"/>
          </p:cNvPicPr>
          <p:nvPr/>
        </p:nvPicPr>
        <p:blipFill>
          <a:blip r:embed="rId2"/>
          <a:stretch>
            <a:fillRect/>
          </a:stretch>
        </p:blipFill>
        <p:spPr>
          <a:xfrm>
            <a:off x="698149" y="1507028"/>
            <a:ext cx="4870383" cy="4539183"/>
          </a:xfrm>
          <a:prstGeom prst="rect">
            <a:avLst/>
          </a:prstGeom>
          <a:ln w="12700">
            <a:solidFill>
              <a:schemeClr val="tx1"/>
            </a:solidFill>
          </a:ln>
        </p:spPr>
      </p:pic>
      <p:pic>
        <p:nvPicPr>
          <p:cNvPr id="7" name="Picture 6">
            <a:extLst>
              <a:ext uri="{FF2B5EF4-FFF2-40B4-BE49-F238E27FC236}">
                <a16:creationId xmlns:a16="http://schemas.microsoft.com/office/drawing/2014/main" id="{7CF9B0F2-732B-41D4-A35C-6A17A6768828}"/>
              </a:ext>
            </a:extLst>
          </p:cNvPr>
          <p:cNvPicPr>
            <a:picLocks noChangeAspect="1"/>
          </p:cNvPicPr>
          <p:nvPr/>
        </p:nvPicPr>
        <p:blipFill>
          <a:blip r:embed="rId3"/>
          <a:stretch>
            <a:fillRect/>
          </a:stretch>
        </p:blipFill>
        <p:spPr>
          <a:xfrm>
            <a:off x="6572548" y="1507028"/>
            <a:ext cx="4921303" cy="4442494"/>
          </a:xfrm>
          <a:prstGeom prst="rect">
            <a:avLst/>
          </a:prstGeom>
          <a:ln w="12700">
            <a:solidFill>
              <a:schemeClr val="tx1"/>
            </a:solidFill>
          </a:ln>
        </p:spPr>
      </p:pic>
      <p:pic>
        <p:nvPicPr>
          <p:cNvPr id="11" name="Picture 10">
            <a:extLst>
              <a:ext uri="{FF2B5EF4-FFF2-40B4-BE49-F238E27FC236}">
                <a16:creationId xmlns:a16="http://schemas.microsoft.com/office/drawing/2014/main" id="{800316E0-3BD7-4AAF-BA15-7FDBA11653C8}"/>
              </a:ext>
            </a:extLst>
          </p:cNvPr>
          <p:cNvPicPr>
            <a:picLocks noChangeAspect="1"/>
          </p:cNvPicPr>
          <p:nvPr/>
        </p:nvPicPr>
        <p:blipFill>
          <a:blip r:embed="rId4"/>
          <a:stretch>
            <a:fillRect/>
          </a:stretch>
        </p:blipFill>
        <p:spPr>
          <a:xfrm>
            <a:off x="1657384" y="827598"/>
            <a:ext cx="2901948" cy="774259"/>
          </a:xfrm>
          <a:prstGeom prst="rect">
            <a:avLst/>
          </a:prstGeom>
        </p:spPr>
      </p:pic>
      <p:pic>
        <p:nvPicPr>
          <p:cNvPr id="13" name="Picture 12">
            <a:extLst>
              <a:ext uri="{FF2B5EF4-FFF2-40B4-BE49-F238E27FC236}">
                <a16:creationId xmlns:a16="http://schemas.microsoft.com/office/drawing/2014/main" id="{1E89AF38-FF60-4D0A-9DB8-F5FF0585742C}"/>
              </a:ext>
            </a:extLst>
          </p:cNvPr>
          <p:cNvPicPr>
            <a:picLocks noChangeAspect="1"/>
          </p:cNvPicPr>
          <p:nvPr/>
        </p:nvPicPr>
        <p:blipFill>
          <a:blip r:embed="rId5"/>
          <a:stretch>
            <a:fillRect/>
          </a:stretch>
        </p:blipFill>
        <p:spPr>
          <a:xfrm>
            <a:off x="7161882" y="964769"/>
            <a:ext cx="3414056" cy="499915"/>
          </a:xfrm>
          <a:prstGeom prst="rect">
            <a:avLst/>
          </a:prstGeom>
        </p:spPr>
      </p:pic>
      <p:sp>
        <p:nvSpPr>
          <p:cNvPr id="8" name="Rectangle 7">
            <a:extLst>
              <a:ext uri="{FF2B5EF4-FFF2-40B4-BE49-F238E27FC236}">
                <a16:creationId xmlns:a16="http://schemas.microsoft.com/office/drawing/2014/main" id="{E591FBDB-9935-4022-8983-9037A1E2DB08}"/>
              </a:ext>
            </a:extLst>
          </p:cNvPr>
          <p:cNvSpPr/>
          <p:nvPr/>
        </p:nvSpPr>
        <p:spPr>
          <a:xfrm>
            <a:off x="5568531" y="131069"/>
            <a:ext cx="5712493" cy="6183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a:solidFill>
                  <a:schemeClr val="tx1"/>
                </a:solidFill>
              </a:rPr>
              <a:t>Key Takeaway</a:t>
            </a:r>
            <a:r>
              <a:rPr lang="en-US" b="1" dirty="0">
                <a:solidFill>
                  <a:schemeClr val="tx1"/>
                </a:solidFill>
              </a:rPr>
              <a:t>: </a:t>
            </a:r>
            <a:r>
              <a:rPr lang="en-US" dirty="0">
                <a:solidFill>
                  <a:schemeClr val="tx1"/>
                </a:solidFill>
              </a:rPr>
              <a:t>The required information submitted in the Paper Forms or G-Invoicing have the same requirements </a:t>
            </a:r>
          </a:p>
        </p:txBody>
      </p:sp>
    </p:spTree>
    <p:extLst>
      <p:ext uri="{BB962C8B-B14F-4D97-AF65-F5344CB8AC3E}">
        <p14:creationId xmlns:p14="http://schemas.microsoft.com/office/powerpoint/2010/main" val="8344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8675-87E1-4D87-851C-649FEDA80184}"/>
              </a:ext>
            </a:extLst>
          </p:cNvPr>
          <p:cNvSpPr>
            <a:spLocks noGrp="1"/>
          </p:cNvSpPr>
          <p:nvPr>
            <p:ph type="title"/>
          </p:nvPr>
        </p:nvSpPr>
        <p:spPr/>
        <p:txBody>
          <a:bodyPr/>
          <a:lstStyle/>
          <a:p>
            <a:r>
              <a:rPr lang="en-US" dirty="0"/>
              <a:t>G-Invoicing Electronic Forms (7600 A/B) </a:t>
            </a:r>
          </a:p>
        </p:txBody>
      </p:sp>
      <p:sp>
        <p:nvSpPr>
          <p:cNvPr id="4" name="Slide Number Placeholder 3">
            <a:extLst>
              <a:ext uri="{FF2B5EF4-FFF2-40B4-BE49-F238E27FC236}">
                <a16:creationId xmlns:a16="http://schemas.microsoft.com/office/drawing/2014/main" id="{3EC10BCA-619F-48BF-9343-8E9BC29D1FD2}"/>
              </a:ext>
            </a:extLst>
          </p:cNvPr>
          <p:cNvSpPr>
            <a:spLocks noGrp="1"/>
          </p:cNvSpPr>
          <p:nvPr>
            <p:ph type="sldNum" sz="quarter" idx="12"/>
          </p:nvPr>
        </p:nvSpPr>
        <p:spPr/>
        <p:txBody>
          <a:bodyPr/>
          <a:lstStyle/>
          <a:p>
            <a:fld id="{670A9334-4E67-F94F-A05E-0CE8B74A054E}" type="slidenum">
              <a:rPr lang="en-US" smtClean="0"/>
              <a:t>16</a:t>
            </a:fld>
            <a:endParaRPr lang="en-US" dirty="0"/>
          </a:p>
        </p:txBody>
      </p:sp>
      <p:pic>
        <p:nvPicPr>
          <p:cNvPr id="9" name="Picture 8">
            <a:extLst>
              <a:ext uri="{FF2B5EF4-FFF2-40B4-BE49-F238E27FC236}">
                <a16:creationId xmlns:a16="http://schemas.microsoft.com/office/drawing/2014/main" id="{0D9AB807-5C8A-4F95-B501-9FE7262EC9FC}"/>
              </a:ext>
            </a:extLst>
          </p:cNvPr>
          <p:cNvPicPr>
            <a:picLocks noChangeAspect="1"/>
          </p:cNvPicPr>
          <p:nvPr/>
        </p:nvPicPr>
        <p:blipFill>
          <a:blip r:embed="rId2"/>
          <a:stretch>
            <a:fillRect/>
          </a:stretch>
        </p:blipFill>
        <p:spPr>
          <a:xfrm>
            <a:off x="1757447" y="854731"/>
            <a:ext cx="2901948" cy="774259"/>
          </a:xfrm>
          <a:prstGeom prst="rect">
            <a:avLst/>
          </a:prstGeom>
        </p:spPr>
      </p:pic>
      <p:sp>
        <p:nvSpPr>
          <p:cNvPr id="11" name="Rectangle 10">
            <a:extLst>
              <a:ext uri="{FF2B5EF4-FFF2-40B4-BE49-F238E27FC236}">
                <a16:creationId xmlns:a16="http://schemas.microsoft.com/office/drawing/2014/main" id="{6521A080-6904-4DD2-84B6-F1390E8C47B0}"/>
              </a:ext>
            </a:extLst>
          </p:cNvPr>
          <p:cNvSpPr/>
          <p:nvPr/>
        </p:nvSpPr>
        <p:spPr>
          <a:xfrm>
            <a:off x="6891688" y="1010605"/>
            <a:ext cx="3407344" cy="404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Order Form (7600B)</a:t>
            </a:r>
          </a:p>
        </p:txBody>
      </p:sp>
      <p:pic>
        <p:nvPicPr>
          <p:cNvPr id="10" name="Picture 9">
            <a:extLst>
              <a:ext uri="{FF2B5EF4-FFF2-40B4-BE49-F238E27FC236}">
                <a16:creationId xmlns:a16="http://schemas.microsoft.com/office/drawing/2014/main" id="{2EDDF53E-52E9-417F-AEB8-FC15538FDA45}"/>
              </a:ext>
            </a:extLst>
          </p:cNvPr>
          <p:cNvPicPr>
            <a:picLocks noChangeAspect="1"/>
          </p:cNvPicPr>
          <p:nvPr/>
        </p:nvPicPr>
        <p:blipFill>
          <a:blip r:embed="rId3"/>
          <a:stretch>
            <a:fillRect/>
          </a:stretch>
        </p:blipFill>
        <p:spPr>
          <a:xfrm>
            <a:off x="1406091" y="1578182"/>
            <a:ext cx="4022558" cy="4383064"/>
          </a:xfrm>
          <a:prstGeom prst="rect">
            <a:avLst/>
          </a:prstGeom>
          <a:ln w="12700">
            <a:solidFill>
              <a:schemeClr val="tx1"/>
            </a:solidFill>
          </a:ln>
        </p:spPr>
      </p:pic>
      <p:pic>
        <p:nvPicPr>
          <p:cNvPr id="13" name="Picture 12">
            <a:extLst>
              <a:ext uri="{FF2B5EF4-FFF2-40B4-BE49-F238E27FC236}">
                <a16:creationId xmlns:a16="http://schemas.microsoft.com/office/drawing/2014/main" id="{F14F940F-5FCA-4D35-B7D5-031BFBECA2E2}"/>
              </a:ext>
            </a:extLst>
          </p:cNvPr>
          <p:cNvPicPr>
            <a:picLocks noChangeAspect="1"/>
          </p:cNvPicPr>
          <p:nvPr/>
        </p:nvPicPr>
        <p:blipFill>
          <a:blip r:embed="rId4"/>
          <a:stretch>
            <a:fillRect/>
          </a:stretch>
        </p:blipFill>
        <p:spPr>
          <a:xfrm>
            <a:off x="6519305" y="1538851"/>
            <a:ext cx="4076396" cy="4449969"/>
          </a:xfrm>
          <a:prstGeom prst="rect">
            <a:avLst/>
          </a:prstGeom>
          <a:ln w="12700">
            <a:solidFill>
              <a:schemeClr val="tx1"/>
            </a:solidFill>
          </a:ln>
        </p:spPr>
      </p:pic>
      <p:sp>
        <p:nvSpPr>
          <p:cNvPr id="12" name="Rectangle 11">
            <a:extLst>
              <a:ext uri="{FF2B5EF4-FFF2-40B4-BE49-F238E27FC236}">
                <a16:creationId xmlns:a16="http://schemas.microsoft.com/office/drawing/2014/main" id="{8696A456-F63A-4F76-A009-A72CD63A6AC3}"/>
              </a:ext>
            </a:extLst>
          </p:cNvPr>
          <p:cNvSpPr/>
          <p:nvPr/>
        </p:nvSpPr>
        <p:spPr>
          <a:xfrm>
            <a:off x="2815119" y="6085183"/>
            <a:ext cx="5657119" cy="6183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a:solidFill>
                  <a:schemeClr val="tx1"/>
                </a:solidFill>
              </a:rPr>
              <a:t>Key Takeaway</a:t>
            </a:r>
            <a:r>
              <a:rPr lang="en-US" b="1" dirty="0">
                <a:solidFill>
                  <a:schemeClr val="tx1"/>
                </a:solidFill>
              </a:rPr>
              <a:t>: </a:t>
            </a:r>
            <a:r>
              <a:rPr lang="en-US" dirty="0">
                <a:solidFill>
                  <a:schemeClr val="tx1"/>
                </a:solidFill>
              </a:rPr>
              <a:t>The required information submitted in the Paper Forms or G-Invoicing have the same requirements </a:t>
            </a:r>
          </a:p>
        </p:txBody>
      </p:sp>
    </p:spTree>
    <p:extLst>
      <p:ext uri="{BB962C8B-B14F-4D97-AF65-F5344CB8AC3E}">
        <p14:creationId xmlns:p14="http://schemas.microsoft.com/office/powerpoint/2010/main" val="104082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8675-87E1-4D87-851C-649FEDA80184}"/>
              </a:ext>
            </a:extLst>
          </p:cNvPr>
          <p:cNvSpPr>
            <a:spLocks noGrp="1"/>
          </p:cNvSpPr>
          <p:nvPr>
            <p:ph type="title"/>
          </p:nvPr>
        </p:nvSpPr>
        <p:spPr/>
        <p:txBody>
          <a:bodyPr/>
          <a:lstStyle/>
          <a:p>
            <a:r>
              <a:rPr lang="en-US" dirty="0"/>
              <a:t>G-Invoicing Exported PDF Forms from System  (7600 A/B) </a:t>
            </a:r>
          </a:p>
        </p:txBody>
      </p:sp>
      <p:pic>
        <p:nvPicPr>
          <p:cNvPr id="6" name="Content Placeholder 5">
            <a:extLst>
              <a:ext uri="{FF2B5EF4-FFF2-40B4-BE49-F238E27FC236}">
                <a16:creationId xmlns:a16="http://schemas.microsoft.com/office/drawing/2014/main" id="{733B466F-95EC-473C-BF4F-D8393EC46448}"/>
              </a:ext>
            </a:extLst>
          </p:cNvPr>
          <p:cNvPicPr>
            <a:picLocks noGrp="1" noChangeAspect="1"/>
          </p:cNvPicPr>
          <p:nvPr>
            <p:ph idx="1"/>
          </p:nvPr>
        </p:nvPicPr>
        <p:blipFill>
          <a:blip r:embed="rId2"/>
          <a:stretch>
            <a:fillRect/>
          </a:stretch>
        </p:blipFill>
        <p:spPr>
          <a:xfrm>
            <a:off x="1292081" y="1508450"/>
            <a:ext cx="4124265" cy="4351338"/>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3EC10BCA-619F-48BF-9343-8E9BC29D1FD2}"/>
              </a:ext>
            </a:extLst>
          </p:cNvPr>
          <p:cNvSpPr>
            <a:spLocks noGrp="1"/>
          </p:cNvSpPr>
          <p:nvPr>
            <p:ph type="sldNum" sz="quarter" idx="12"/>
          </p:nvPr>
        </p:nvSpPr>
        <p:spPr/>
        <p:txBody>
          <a:bodyPr/>
          <a:lstStyle/>
          <a:p>
            <a:fld id="{670A9334-4E67-F94F-A05E-0CE8B74A054E}" type="slidenum">
              <a:rPr lang="en-US" smtClean="0"/>
              <a:t>17</a:t>
            </a:fld>
            <a:endParaRPr lang="en-US" dirty="0"/>
          </a:p>
        </p:txBody>
      </p:sp>
      <p:pic>
        <p:nvPicPr>
          <p:cNvPr id="8" name="Picture 7">
            <a:extLst>
              <a:ext uri="{FF2B5EF4-FFF2-40B4-BE49-F238E27FC236}">
                <a16:creationId xmlns:a16="http://schemas.microsoft.com/office/drawing/2014/main" id="{E3200102-1AA1-4E77-B7FE-C04A4C0F7B8F}"/>
              </a:ext>
            </a:extLst>
          </p:cNvPr>
          <p:cNvPicPr>
            <a:picLocks noChangeAspect="1"/>
          </p:cNvPicPr>
          <p:nvPr/>
        </p:nvPicPr>
        <p:blipFill>
          <a:blip r:embed="rId3"/>
          <a:stretch>
            <a:fillRect/>
          </a:stretch>
        </p:blipFill>
        <p:spPr>
          <a:xfrm>
            <a:off x="6173298" y="1517220"/>
            <a:ext cx="4261255" cy="4239828"/>
          </a:xfrm>
          <a:prstGeom prst="rect">
            <a:avLst/>
          </a:prstGeom>
          <a:ln w="12700">
            <a:solidFill>
              <a:schemeClr val="tx1"/>
            </a:solidFill>
          </a:ln>
        </p:spPr>
      </p:pic>
      <p:pic>
        <p:nvPicPr>
          <p:cNvPr id="9" name="Picture 8">
            <a:extLst>
              <a:ext uri="{FF2B5EF4-FFF2-40B4-BE49-F238E27FC236}">
                <a16:creationId xmlns:a16="http://schemas.microsoft.com/office/drawing/2014/main" id="{0D9AB807-5C8A-4F95-B501-9FE7262EC9FC}"/>
              </a:ext>
            </a:extLst>
          </p:cNvPr>
          <p:cNvPicPr>
            <a:picLocks noChangeAspect="1"/>
          </p:cNvPicPr>
          <p:nvPr/>
        </p:nvPicPr>
        <p:blipFill>
          <a:blip r:embed="rId4"/>
          <a:stretch>
            <a:fillRect/>
          </a:stretch>
        </p:blipFill>
        <p:spPr>
          <a:xfrm>
            <a:off x="1757447" y="854731"/>
            <a:ext cx="2901948" cy="774259"/>
          </a:xfrm>
          <a:prstGeom prst="rect">
            <a:avLst/>
          </a:prstGeom>
        </p:spPr>
      </p:pic>
      <p:sp>
        <p:nvSpPr>
          <p:cNvPr id="11" name="Rectangle 10">
            <a:extLst>
              <a:ext uri="{FF2B5EF4-FFF2-40B4-BE49-F238E27FC236}">
                <a16:creationId xmlns:a16="http://schemas.microsoft.com/office/drawing/2014/main" id="{6521A080-6904-4DD2-84B6-F1390E8C47B0}"/>
              </a:ext>
            </a:extLst>
          </p:cNvPr>
          <p:cNvSpPr/>
          <p:nvPr/>
        </p:nvSpPr>
        <p:spPr>
          <a:xfrm>
            <a:off x="6891688" y="1010605"/>
            <a:ext cx="3407344" cy="404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Order Form (7600B)</a:t>
            </a:r>
          </a:p>
        </p:txBody>
      </p:sp>
      <p:sp>
        <p:nvSpPr>
          <p:cNvPr id="10" name="Rectangle 9">
            <a:extLst>
              <a:ext uri="{FF2B5EF4-FFF2-40B4-BE49-F238E27FC236}">
                <a16:creationId xmlns:a16="http://schemas.microsoft.com/office/drawing/2014/main" id="{A0444B56-5AFC-43B0-8D59-CBE7CD967F1D}"/>
              </a:ext>
            </a:extLst>
          </p:cNvPr>
          <p:cNvSpPr/>
          <p:nvPr/>
        </p:nvSpPr>
        <p:spPr>
          <a:xfrm>
            <a:off x="2948683" y="6016624"/>
            <a:ext cx="5661917" cy="656641"/>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a:solidFill>
                  <a:schemeClr val="tx1"/>
                </a:solidFill>
              </a:rPr>
              <a:t>Key Takeaway</a:t>
            </a:r>
            <a:r>
              <a:rPr lang="en-US" b="1" dirty="0">
                <a:solidFill>
                  <a:schemeClr val="tx1"/>
                </a:solidFill>
              </a:rPr>
              <a:t>: </a:t>
            </a:r>
            <a:r>
              <a:rPr lang="en-US" dirty="0">
                <a:solidFill>
                  <a:schemeClr val="tx1"/>
                </a:solidFill>
              </a:rPr>
              <a:t>The required information submitted in the Paper Forms or G-Invoicing have the same requirements </a:t>
            </a:r>
          </a:p>
        </p:txBody>
      </p:sp>
    </p:spTree>
    <p:extLst>
      <p:ext uri="{BB962C8B-B14F-4D97-AF65-F5344CB8AC3E}">
        <p14:creationId xmlns:p14="http://schemas.microsoft.com/office/powerpoint/2010/main" val="328792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D089-37D0-4E5A-AFBF-BB896BE6C076}"/>
              </a:ext>
            </a:extLst>
          </p:cNvPr>
          <p:cNvSpPr>
            <a:spLocks noGrp="1"/>
          </p:cNvSpPr>
          <p:nvPr>
            <p:ph type="title"/>
          </p:nvPr>
        </p:nvSpPr>
        <p:spPr>
          <a:xfrm>
            <a:off x="285749" y="166264"/>
            <a:ext cx="11973984" cy="618385"/>
          </a:xfrm>
        </p:spPr>
        <p:txBody>
          <a:bodyPr/>
          <a:lstStyle/>
          <a:p>
            <a:br>
              <a:rPr lang="en-US" sz="3200" dirty="0"/>
            </a:br>
            <a:r>
              <a:rPr lang="en-US" sz="3200" dirty="0"/>
              <a:t>What is the purpose of the 7600A General Terms and Condition (GT&amp;C)?</a:t>
            </a:r>
            <a:br>
              <a:rPr lang="en-US" sz="3200" dirty="0"/>
            </a:br>
            <a:endParaRPr lang="en-US" sz="3200" dirty="0"/>
          </a:p>
        </p:txBody>
      </p:sp>
      <p:sp>
        <p:nvSpPr>
          <p:cNvPr id="3" name="Content Placeholder 2">
            <a:extLst>
              <a:ext uri="{FF2B5EF4-FFF2-40B4-BE49-F238E27FC236}">
                <a16:creationId xmlns:a16="http://schemas.microsoft.com/office/drawing/2014/main" id="{CE315021-BDCB-4272-99E9-FDE3C28B8019}"/>
              </a:ext>
            </a:extLst>
          </p:cNvPr>
          <p:cNvSpPr>
            <a:spLocks noGrp="1"/>
          </p:cNvSpPr>
          <p:nvPr>
            <p:ph idx="1"/>
          </p:nvPr>
        </p:nvSpPr>
        <p:spPr/>
        <p:txBody>
          <a:bodyPr vert="horz" lIns="91440" tIns="45720" rIns="91440" bIns="45720" rtlCol="0" anchor="t">
            <a:noAutofit/>
          </a:bodyPr>
          <a:lstStyle/>
          <a:p>
            <a:r>
              <a:rPr lang="en-US" sz="2400" dirty="0"/>
              <a:t>The purpose of the GT&amp;C is to describe the products and services in order to establish a general understanding between the agencies.</a:t>
            </a:r>
          </a:p>
          <a:p>
            <a:pPr lvl="1"/>
            <a:r>
              <a:rPr lang="en-US" dirty="0"/>
              <a:t>Where there will be an ongoing relationship of the types of services and products that management in the requesting agency is authorizing its personnel to acquire.</a:t>
            </a:r>
          </a:p>
          <a:p>
            <a:pPr lvl="1"/>
            <a:r>
              <a:rPr lang="en-US" dirty="0"/>
              <a:t>The types of needs the servicing agency is prepared to acquire on behalf of the requesting agency. </a:t>
            </a:r>
            <a:endParaRPr lang="en-US" dirty="0">
              <a:cs typeface="Calibri" panose="020F0502020204030204"/>
            </a:endParaRPr>
          </a:p>
          <a:p>
            <a:r>
              <a:rPr lang="en-US" sz="2400" dirty="0"/>
              <a:t>The description of products and services in the GT&amp;C is not intended to establish a bona fide need (established in the 7600B (Order)) and therefore may be as general or specific as the parties deem appropriate.</a:t>
            </a:r>
          </a:p>
          <a:p>
            <a:r>
              <a:rPr lang="en-US" sz="2400" dirty="0"/>
              <a:t>The delineation of roles and responsibilities is a critical component of the terms and conditions in the IAA. </a:t>
            </a:r>
          </a:p>
          <a:p>
            <a:endParaRPr lang="en-US" dirty="0"/>
          </a:p>
        </p:txBody>
      </p:sp>
      <p:sp>
        <p:nvSpPr>
          <p:cNvPr id="4" name="Slide Number Placeholder 3">
            <a:extLst>
              <a:ext uri="{FF2B5EF4-FFF2-40B4-BE49-F238E27FC236}">
                <a16:creationId xmlns:a16="http://schemas.microsoft.com/office/drawing/2014/main" id="{F7E72DC9-C323-48B4-A701-9EB4E6AF9D04}"/>
              </a:ext>
            </a:extLst>
          </p:cNvPr>
          <p:cNvSpPr>
            <a:spLocks noGrp="1"/>
          </p:cNvSpPr>
          <p:nvPr>
            <p:ph type="sldNum" sz="quarter" idx="12"/>
          </p:nvPr>
        </p:nvSpPr>
        <p:spPr/>
        <p:txBody>
          <a:bodyPr/>
          <a:lstStyle/>
          <a:p>
            <a:fld id="{670A9334-4E67-F94F-A05E-0CE8B74A054E}" type="slidenum">
              <a:rPr lang="en-US" smtClean="0"/>
              <a:t>18</a:t>
            </a:fld>
            <a:endParaRPr lang="en-US" dirty="0"/>
          </a:p>
        </p:txBody>
      </p:sp>
    </p:spTree>
    <p:extLst>
      <p:ext uri="{BB962C8B-B14F-4D97-AF65-F5344CB8AC3E}">
        <p14:creationId xmlns:p14="http://schemas.microsoft.com/office/powerpoint/2010/main" val="300225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2F67-2247-4FBE-9420-E03B90095942}"/>
              </a:ext>
            </a:extLst>
          </p:cNvPr>
          <p:cNvSpPr>
            <a:spLocks noGrp="1"/>
          </p:cNvSpPr>
          <p:nvPr>
            <p:ph type="title"/>
          </p:nvPr>
        </p:nvSpPr>
        <p:spPr/>
        <p:txBody>
          <a:bodyPr/>
          <a:lstStyle/>
          <a:p>
            <a:r>
              <a:rPr lang="en-US" dirty="0"/>
              <a:t>When does the 7600A (GT&amp;C) become effective?</a:t>
            </a:r>
          </a:p>
        </p:txBody>
      </p:sp>
      <p:sp>
        <p:nvSpPr>
          <p:cNvPr id="3" name="Content Placeholder 2">
            <a:extLst>
              <a:ext uri="{FF2B5EF4-FFF2-40B4-BE49-F238E27FC236}">
                <a16:creationId xmlns:a16="http://schemas.microsoft.com/office/drawing/2014/main" id="{700AA6D3-A65D-4179-97A8-78C14170DB0D}"/>
              </a:ext>
            </a:extLst>
          </p:cNvPr>
          <p:cNvSpPr>
            <a:spLocks noGrp="1"/>
          </p:cNvSpPr>
          <p:nvPr>
            <p:ph idx="1"/>
          </p:nvPr>
        </p:nvSpPr>
        <p:spPr/>
        <p:txBody>
          <a:bodyPr/>
          <a:lstStyle/>
          <a:p>
            <a:r>
              <a:rPr lang="en-US" dirty="0"/>
              <a:t>The 7600A (GT&amp;C) becomes effective when it is signed by authorizing officials of both agencies or such later date as specified in the agreement (either paper forms or G-Invoicing).  </a:t>
            </a:r>
          </a:p>
          <a:p>
            <a:r>
              <a:rPr lang="en-US" b="1" u="sng" dirty="0"/>
              <a:t>Do not commence the work before the IAA is signed, some review might need to occur!</a:t>
            </a:r>
          </a:p>
          <a:p>
            <a:r>
              <a:rPr lang="en-US" dirty="0"/>
              <a:t>However, a fiscal obligation is not created until the parties execute 7600B (Order), which requires the requesting agency to describe a bona fide need and to prepare funding documentation which must then be accepted by the servicing agency.</a:t>
            </a:r>
            <a:endParaRPr lang="en-US" sz="3200" dirty="0"/>
          </a:p>
        </p:txBody>
      </p:sp>
      <p:sp>
        <p:nvSpPr>
          <p:cNvPr id="4" name="Slide Number Placeholder 3">
            <a:extLst>
              <a:ext uri="{FF2B5EF4-FFF2-40B4-BE49-F238E27FC236}">
                <a16:creationId xmlns:a16="http://schemas.microsoft.com/office/drawing/2014/main" id="{EBACC03A-3CD2-415A-AF4C-07FBDE7E15D6}"/>
              </a:ext>
            </a:extLst>
          </p:cNvPr>
          <p:cNvSpPr>
            <a:spLocks noGrp="1"/>
          </p:cNvSpPr>
          <p:nvPr>
            <p:ph type="sldNum" sz="quarter" idx="12"/>
          </p:nvPr>
        </p:nvSpPr>
        <p:spPr/>
        <p:txBody>
          <a:bodyPr/>
          <a:lstStyle/>
          <a:p>
            <a:fld id="{670A9334-4E67-F94F-A05E-0CE8B74A054E}" type="slidenum">
              <a:rPr lang="en-US" smtClean="0"/>
              <a:t>19</a:t>
            </a:fld>
            <a:endParaRPr lang="en-US" dirty="0"/>
          </a:p>
        </p:txBody>
      </p:sp>
    </p:spTree>
    <p:extLst>
      <p:ext uri="{BB962C8B-B14F-4D97-AF65-F5344CB8AC3E}">
        <p14:creationId xmlns:p14="http://schemas.microsoft.com/office/powerpoint/2010/main" val="405911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dirty="0"/>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3467903850"/>
              </p:ext>
            </p:extLst>
          </p:nvPr>
        </p:nvGraphicFramePr>
        <p:xfrm>
          <a:off x="754602" y="950421"/>
          <a:ext cx="10788233" cy="5117816"/>
        </p:xfrm>
        <a:graphic>
          <a:graphicData uri="http://schemas.openxmlformats.org/drawingml/2006/table">
            <a:tbl>
              <a:tblPr firstRow="1" bandRow="1">
                <a:tableStyleId>{5C22544A-7EE6-4342-B048-85BDC9FD1C3A}</a:tableStyleId>
              </a:tblPr>
              <a:tblGrid>
                <a:gridCol w="5359629">
                  <a:extLst>
                    <a:ext uri="{9D8B030D-6E8A-4147-A177-3AD203B41FA5}">
                      <a16:colId xmlns:a16="http://schemas.microsoft.com/office/drawing/2014/main" val="1139615655"/>
                    </a:ext>
                  </a:extLst>
                </a:gridCol>
                <a:gridCol w="5428604">
                  <a:extLst>
                    <a:ext uri="{9D8B030D-6E8A-4147-A177-3AD203B41FA5}">
                      <a16:colId xmlns:a16="http://schemas.microsoft.com/office/drawing/2014/main" val="2542939416"/>
                    </a:ext>
                  </a:extLst>
                </a:gridCol>
              </a:tblGrid>
              <a:tr h="789100">
                <a:tc>
                  <a:txBody>
                    <a:bodyPr/>
                    <a:lstStyle/>
                    <a:p>
                      <a:pPr algn="ctr"/>
                      <a:endParaRPr lang="en-US" dirty="0"/>
                    </a:p>
                    <a:p>
                      <a:pPr algn="ctr"/>
                      <a:r>
                        <a:rPr lang="en-US" sz="2000" dirty="0"/>
                        <a:t>Training Section:</a:t>
                      </a:r>
                    </a:p>
                    <a:p>
                      <a:endParaRPr lang="en-US" dirty="0"/>
                    </a:p>
                  </a:txBody>
                  <a:tcPr/>
                </a:tc>
                <a:tc>
                  <a:txBody>
                    <a:bodyPr/>
                    <a:lstStyle/>
                    <a:p>
                      <a:pPr algn="ctr"/>
                      <a:endParaRPr lang="en-US" sz="1800" dirty="0"/>
                    </a:p>
                    <a:p>
                      <a:pPr algn="ctr"/>
                      <a:r>
                        <a:rPr lang="en-US" sz="2000" dirty="0"/>
                        <a:t>By the end of this section, you will:</a:t>
                      </a:r>
                    </a:p>
                  </a:txBody>
                  <a:tcPr/>
                </a:tc>
                <a:extLst>
                  <a:ext uri="{0D108BD9-81ED-4DB2-BD59-A6C34878D82A}">
                    <a16:rowId xmlns:a16="http://schemas.microsoft.com/office/drawing/2014/main" val="3500140859"/>
                  </a:ext>
                </a:extLst>
              </a:tr>
              <a:tr h="1143441">
                <a:tc>
                  <a:txBody>
                    <a:bodyPr/>
                    <a:lstStyle/>
                    <a:p>
                      <a:r>
                        <a:rPr lang="en-US" sz="1600" b="1" dirty="0"/>
                        <a:t>Section 1: Understanding an Interagency Agreement (IAA)</a:t>
                      </a:r>
                    </a:p>
                  </a:txBody>
                  <a:tcPr/>
                </a:tc>
                <a:tc>
                  <a:txBody>
                    <a:bodyPr/>
                    <a:lstStyle/>
                    <a:p>
                      <a:pPr marL="285750" indent="-285750">
                        <a:buFont typeface="Arial" panose="020B0604020202020204" pitchFamily="34" charset="0"/>
                        <a:buChar char="•"/>
                      </a:pPr>
                      <a:r>
                        <a:rPr lang="en-US" sz="1400" b="0" dirty="0"/>
                        <a:t>Understand what is an external vs internal IAA </a:t>
                      </a:r>
                    </a:p>
                    <a:p>
                      <a:pPr marL="285750" indent="-285750">
                        <a:buFont typeface="Arial" panose="020B0604020202020204" pitchFamily="34" charset="0"/>
                        <a:buChar char="•"/>
                      </a:pPr>
                      <a:r>
                        <a:rPr lang="en-US" sz="1400" b="0" dirty="0"/>
                        <a:t>Understanding when an IAA is required </a:t>
                      </a:r>
                    </a:p>
                    <a:p>
                      <a:pPr marL="285750" indent="-285750">
                        <a:buFont typeface="Arial" panose="020B0604020202020204" pitchFamily="34" charset="0"/>
                        <a:buChar char="•"/>
                      </a:pPr>
                      <a:r>
                        <a:rPr lang="en-US" sz="1400" b="0" dirty="0"/>
                        <a:t>Understand the role of G-Invoicing </a:t>
                      </a:r>
                    </a:p>
                    <a:p>
                      <a:pPr marL="285750" indent="-285750">
                        <a:buFont typeface="Arial" panose="020B0604020202020204" pitchFamily="34" charset="0"/>
                        <a:buChar char="•"/>
                      </a:pPr>
                      <a:r>
                        <a:rPr lang="en-US" sz="1400" b="0" dirty="0"/>
                        <a:t>Understand who is the buyer and who is the seller</a:t>
                      </a:r>
                    </a:p>
                    <a:p>
                      <a:pPr marL="285750" indent="-285750">
                        <a:buFont typeface="Arial" panose="020B0604020202020204" pitchFamily="34" charset="0"/>
                        <a:buChar char="•"/>
                      </a:pPr>
                      <a:r>
                        <a:rPr lang="en-US" sz="1400" b="0" dirty="0"/>
                        <a:t>Understand what is the legal authority for </a:t>
                      </a:r>
                      <a:r>
                        <a:rPr lang="en-US" sz="1400" b="0" kern="1200" dirty="0">
                          <a:solidFill>
                            <a:schemeClr val="dk1"/>
                          </a:solidFill>
                          <a:latin typeface="+mn-lt"/>
                          <a:ea typeface="+mn-ea"/>
                          <a:cs typeface="+mn-cs"/>
                        </a:rPr>
                        <a:t>IAAs</a:t>
                      </a:r>
                    </a:p>
                  </a:txBody>
                  <a:tcPr/>
                </a:tc>
                <a:extLst>
                  <a:ext uri="{0D108BD9-81ED-4DB2-BD59-A6C34878D82A}">
                    <a16:rowId xmlns:a16="http://schemas.microsoft.com/office/drawing/2014/main" val="4110461937"/>
                  </a:ext>
                </a:extLst>
              </a:tr>
              <a:tr h="1143441">
                <a:tc>
                  <a:txBody>
                    <a:bodyPr/>
                    <a:lstStyle/>
                    <a:p>
                      <a:r>
                        <a:rPr lang="en-US" sz="1600" b="1" dirty="0"/>
                        <a:t>Section 2: The Components of an IAA</a:t>
                      </a:r>
                      <a:endParaRPr lang="en-US" sz="1600" b="0" dirty="0"/>
                    </a:p>
                  </a:txBody>
                  <a:tcPr/>
                </a:tc>
                <a:tc>
                  <a:txBody>
                    <a:bodyPr/>
                    <a:lstStyle/>
                    <a:p>
                      <a:pPr marL="285750" indent="-285750">
                        <a:buFont typeface="Arial" panose="020B0604020202020204" pitchFamily="34" charset="0"/>
                        <a:buChar char="•"/>
                      </a:pPr>
                      <a:r>
                        <a:rPr lang="en-US" sz="1400" b="0" kern="1200" dirty="0">
                          <a:solidFill>
                            <a:schemeClr val="dk1"/>
                          </a:solidFill>
                          <a:latin typeface="+mn-lt"/>
                          <a:ea typeface="+mn-ea"/>
                          <a:cs typeface="+mn-cs"/>
                        </a:rPr>
                        <a:t>Understand all the components of an IAA package </a:t>
                      </a:r>
                    </a:p>
                    <a:p>
                      <a:pPr marL="285750" indent="-285750">
                        <a:buFont typeface="Arial" panose="020B0604020202020204" pitchFamily="34" charset="0"/>
                        <a:buChar char="•"/>
                      </a:pPr>
                      <a:r>
                        <a:rPr lang="en-US" sz="1400" b="0" kern="1200" dirty="0">
                          <a:solidFill>
                            <a:schemeClr val="dk1"/>
                          </a:solidFill>
                          <a:latin typeface="+mn-lt"/>
                          <a:ea typeface="+mn-ea"/>
                          <a:cs typeface="+mn-cs"/>
                        </a:rPr>
                        <a:t>Understand</a:t>
                      </a:r>
                      <a:r>
                        <a:rPr lang="en-US" sz="1400" dirty="0"/>
                        <a:t> the Form</a:t>
                      </a:r>
                      <a:r>
                        <a:rPr lang="en-US" sz="1400" b="0" kern="1200" dirty="0">
                          <a:solidFill>
                            <a:schemeClr val="dk1"/>
                          </a:solidFill>
                          <a:latin typeface="+mn-lt"/>
                          <a:ea typeface="+mn-ea"/>
                          <a:cs typeface="+mn-cs"/>
                        </a:rPr>
                        <a:t> </a:t>
                      </a:r>
                      <a:r>
                        <a:rPr lang="en-US" sz="1400" dirty="0"/>
                        <a:t>7600A (General Terms and Condition) and Form 7600B (Order) and how these impact G-Invoicing </a:t>
                      </a:r>
                      <a:endParaRPr lang="en-US" sz="2400" dirty="0"/>
                    </a:p>
                    <a:p>
                      <a:pPr marL="285750" indent="-285750">
                        <a:buFont typeface="Arial" panose="020B0604020202020204" pitchFamily="34" charset="0"/>
                        <a:buChar char="•"/>
                      </a:pPr>
                      <a:r>
                        <a:rPr lang="en-US" sz="1400" b="0" kern="1200" dirty="0">
                          <a:solidFill>
                            <a:schemeClr val="dk1"/>
                          </a:solidFill>
                          <a:latin typeface="+mn-lt"/>
                          <a:ea typeface="+mn-ea"/>
                          <a:cs typeface="+mn-cs"/>
                        </a:rPr>
                        <a:t>Understand what is a </a:t>
                      </a:r>
                      <a:r>
                        <a:rPr lang="en-US" sz="1400" dirty="0"/>
                        <a:t>Statement of Work (SOW)</a:t>
                      </a:r>
                    </a:p>
                    <a:p>
                      <a:pPr marL="285750" indent="-285750">
                        <a:buFont typeface="Arial" panose="020B0604020202020204" pitchFamily="34" charset="0"/>
                        <a:buChar char="•"/>
                      </a:pPr>
                      <a:r>
                        <a:rPr lang="en-US" sz="1400" b="0" kern="1200" dirty="0">
                          <a:solidFill>
                            <a:schemeClr val="dk1"/>
                          </a:solidFill>
                          <a:latin typeface="+mn-lt"/>
                          <a:ea typeface="+mn-ea"/>
                          <a:cs typeface="+mn-cs"/>
                        </a:rPr>
                        <a:t>Understand the o</a:t>
                      </a:r>
                      <a:r>
                        <a:rPr lang="en-US" sz="1400" dirty="0"/>
                        <a:t>ther required documents for Requesting Agency (Buyer) Only</a:t>
                      </a:r>
                    </a:p>
                  </a:txBody>
                  <a:tcPr/>
                </a:tc>
                <a:extLst>
                  <a:ext uri="{0D108BD9-81ED-4DB2-BD59-A6C34878D82A}">
                    <a16:rowId xmlns:a16="http://schemas.microsoft.com/office/drawing/2014/main" val="4083256238"/>
                  </a:ext>
                </a:extLst>
              </a:tr>
              <a:tr h="557825">
                <a:tc>
                  <a:txBody>
                    <a:bodyPr/>
                    <a:lstStyle/>
                    <a:p>
                      <a:r>
                        <a:rPr lang="en-US" sz="1600" b="1" dirty="0"/>
                        <a:t>Section 3: Setting up the IAA</a:t>
                      </a:r>
                      <a:endParaRPr lang="en-US" sz="1600" dirty="0"/>
                    </a:p>
                  </a:txBody>
                  <a:tcPr/>
                </a:tc>
                <a:tc>
                  <a:txBody>
                    <a:bodyPr/>
                    <a:lstStyle/>
                    <a:p>
                      <a:pPr marL="285750" indent="-285750">
                        <a:buFont typeface="Arial" panose="020B0604020202020204" pitchFamily="34" charset="0"/>
                        <a:buChar char="•"/>
                      </a:pPr>
                      <a:r>
                        <a:rPr lang="en-US" sz="1400" dirty="0"/>
                        <a:t>Understand the roadmap to secure an IAA</a:t>
                      </a:r>
                    </a:p>
                    <a:p>
                      <a:pPr marL="285750" indent="-285750">
                        <a:buFont typeface="Arial" panose="020B0604020202020204" pitchFamily="34" charset="0"/>
                        <a:buChar char="•"/>
                      </a:pPr>
                      <a:r>
                        <a:rPr lang="en-US" sz="1400" dirty="0"/>
                        <a:t>Understand the roles between agencies</a:t>
                      </a:r>
                    </a:p>
                  </a:txBody>
                  <a:tcPr/>
                </a:tc>
                <a:extLst>
                  <a:ext uri="{0D108BD9-81ED-4DB2-BD59-A6C34878D82A}">
                    <a16:rowId xmlns:a16="http://schemas.microsoft.com/office/drawing/2014/main" val="3415514435"/>
                  </a:ext>
                </a:extLst>
              </a:tr>
              <a:tr h="637037">
                <a:tc>
                  <a:txBody>
                    <a:bodyPr/>
                    <a:lstStyle/>
                    <a:p>
                      <a:r>
                        <a:rPr lang="en-US" sz="1600" b="1" dirty="0"/>
                        <a:t>Section 4: Understanding Traditional Reimbursements vs advance collection and IAAs with NPCs</a:t>
                      </a:r>
                    </a:p>
                  </a:txBody>
                  <a:tcPr/>
                </a:tc>
                <a:tc>
                  <a:txBody>
                    <a:bodyPr/>
                    <a:lstStyle/>
                    <a:p>
                      <a:pPr marL="285750" indent="-285750">
                        <a:buFont typeface="Arial" panose="020B0604020202020204" pitchFamily="34" charset="0"/>
                        <a:buChar char="•"/>
                      </a:pPr>
                      <a:r>
                        <a:rPr lang="en-US" sz="1400" dirty="0"/>
                        <a:t>Understanding Traditional Reimbursement and Advance Collections</a:t>
                      </a:r>
                    </a:p>
                    <a:p>
                      <a:pPr marL="285750" indent="-285750">
                        <a:buFont typeface="Arial" panose="020B0604020202020204" pitchFamily="34" charset="0"/>
                        <a:buChar char="•"/>
                      </a:pPr>
                      <a:r>
                        <a:rPr lang="en-US" sz="1400" dirty="0"/>
                        <a:t>Understanding how funding is transferred to the NPC </a:t>
                      </a:r>
                    </a:p>
                  </a:txBody>
                  <a:tcPr/>
                </a:tc>
                <a:extLst>
                  <a:ext uri="{0D108BD9-81ED-4DB2-BD59-A6C34878D82A}">
                    <a16:rowId xmlns:a16="http://schemas.microsoft.com/office/drawing/2014/main" val="1484994701"/>
                  </a:ext>
                </a:extLst>
              </a:tr>
              <a:tr h="44823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Q&amp;A</a:t>
                      </a:r>
                      <a:endParaRPr lang="en-US" sz="1800" dirty="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2</a:t>
            </a:fld>
            <a:endParaRPr lang="en-US" dirty="0"/>
          </a:p>
        </p:txBody>
      </p:sp>
    </p:spTree>
    <p:extLst>
      <p:ext uri="{BB962C8B-B14F-4D97-AF65-F5344CB8AC3E}">
        <p14:creationId xmlns:p14="http://schemas.microsoft.com/office/powerpoint/2010/main" val="412056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0A5D-D233-4D7C-BA06-C2B03BB3F404}"/>
              </a:ext>
            </a:extLst>
          </p:cNvPr>
          <p:cNvSpPr>
            <a:spLocks noGrp="1"/>
          </p:cNvSpPr>
          <p:nvPr>
            <p:ph type="title"/>
          </p:nvPr>
        </p:nvSpPr>
        <p:spPr/>
        <p:txBody>
          <a:bodyPr/>
          <a:lstStyle/>
          <a:p>
            <a:r>
              <a:rPr lang="en-US" dirty="0"/>
              <a:t>7600A (GT&amp;C) - Period of Performance</a:t>
            </a:r>
          </a:p>
        </p:txBody>
      </p:sp>
      <p:sp>
        <p:nvSpPr>
          <p:cNvPr id="3" name="Content Placeholder 2">
            <a:extLst>
              <a:ext uri="{FF2B5EF4-FFF2-40B4-BE49-F238E27FC236}">
                <a16:creationId xmlns:a16="http://schemas.microsoft.com/office/drawing/2014/main" id="{3D0095B7-2265-4248-B916-7FB8F40968F3}"/>
              </a:ext>
            </a:extLst>
          </p:cNvPr>
          <p:cNvSpPr>
            <a:spLocks noGrp="1"/>
          </p:cNvSpPr>
          <p:nvPr>
            <p:ph idx="1"/>
          </p:nvPr>
        </p:nvSpPr>
        <p:spPr/>
        <p:txBody>
          <a:bodyPr/>
          <a:lstStyle/>
          <a:p>
            <a:r>
              <a:rPr lang="en-US" sz="2400" dirty="0"/>
              <a:t>It’s customary to have 5 years period of performance. </a:t>
            </a:r>
          </a:p>
          <a:p>
            <a:r>
              <a:rPr lang="en-US" sz="2400" b="1" dirty="0"/>
              <a:t>Recommendation: </a:t>
            </a:r>
            <a:r>
              <a:rPr lang="en-US" sz="2400" dirty="0"/>
              <a:t>Select the period of performance based on your level of activity with the trading partner. If you have a yearly relationship with the trading partner, then a 5-year period of performance is suitable. </a:t>
            </a:r>
            <a:r>
              <a:rPr lang="en-US" sz="2400" b="1" dirty="0"/>
              <a:t>Back dating is not allowed.</a:t>
            </a:r>
          </a:p>
          <a:p>
            <a:r>
              <a:rPr lang="en-US" sz="2400" dirty="0"/>
              <a:t>Do not make a one-year period of performance for a multi-year commitments, this creates extra work for your station. This is the purpose of the annual 7600B (Order).</a:t>
            </a:r>
          </a:p>
        </p:txBody>
      </p:sp>
      <p:sp>
        <p:nvSpPr>
          <p:cNvPr id="4" name="Slide Number Placeholder 3">
            <a:extLst>
              <a:ext uri="{FF2B5EF4-FFF2-40B4-BE49-F238E27FC236}">
                <a16:creationId xmlns:a16="http://schemas.microsoft.com/office/drawing/2014/main" id="{DFE920D3-EDC9-4D5E-A058-D9F2EA7240D8}"/>
              </a:ext>
            </a:extLst>
          </p:cNvPr>
          <p:cNvSpPr>
            <a:spLocks noGrp="1"/>
          </p:cNvSpPr>
          <p:nvPr>
            <p:ph type="sldNum" sz="quarter" idx="12"/>
          </p:nvPr>
        </p:nvSpPr>
        <p:spPr/>
        <p:txBody>
          <a:bodyPr/>
          <a:lstStyle/>
          <a:p>
            <a:fld id="{670A9334-4E67-F94F-A05E-0CE8B74A054E}" type="slidenum">
              <a:rPr lang="en-US" smtClean="0"/>
              <a:t>20</a:t>
            </a:fld>
            <a:endParaRPr lang="en-US" dirty="0"/>
          </a:p>
        </p:txBody>
      </p:sp>
    </p:spTree>
    <p:extLst>
      <p:ext uri="{BB962C8B-B14F-4D97-AF65-F5344CB8AC3E}">
        <p14:creationId xmlns:p14="http://schemas.microsoft.com/office/powerpoint/2010/main" val="224303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7CAF-2750-40AE-BA47-D49BA0D17583}"/>
              </a:ext>
            </a:extLst>
          </p:cNvPr>
          <p:cNvSpPr>
            <a:spLocks noGrp="1"/>
          </p:cNvSpPr>
          <p:nvPr>
            <p:ph type="title"/>
          </p:nvPr>
        </p:nvSpPr>
        <p:spPr/>
        <p:txBody>
          <a:bodyPr/>
          <a:lstStyle/>
          <a:p>
            <a:r>
              <a:rPr lang="en-US" dirty="0"/>
              <a:t>7600B (Order): Requirements and funding information</a:t>
            </a:r>
          </a:p>
        </p:txBody>
      </p:sp>
      <p:sp>
        <p:nvSpPr>
          <p:cNvPr id="3" name="Content Placeholder 2">
            <a:extLst>
              <a:ext uri="{FF2B5EF4-FFF2-40B4-BE49-F238E27FC236}">
                <a16:creationId xmlns:a16="http://schemas.microsoft.com/office/drawing/2014/main" id="{8B4C79C6-FC99-4EDB-BDE3-83CBC2F82152}"/>
              </a:ext>
            </a:extLst>
          </p:cNvPr>
          <p:cNvSpPr>
            <a:spLocks noGrp="1"/>
          </p:cNvSpPr>
          <p:nvPr>
            <p:ph idx="1"/>
          </p:nvPr>
        </p:nvSpPr>
        <p:spPr>
          <a:xfrm>
            <a:off x="285750" y="1068397"/>
            <a:ext cx="10515600" cy="4351338"/>
          </a:xfrm>
        </p:spPr>
        <p:txBody>
          <a:bodyPr/>
          <a:lstStyle/>
          <a:p>
            <a:r>
              <a:rPr lang="en-US" sz="2400" b="1" dirty="0"/>
              <a:t>What is the purpose of 7600B (Order) of the IAA? </a:t>
            </a:r>
            <a:r>
              <a:rPr lang="en-US" sz="2400" dirty="0"/>
              <a:t>The 7600B (Order) typically documents the work performed and funding information for one year of the IAA. It is a requirements document to demonstrate a bona fide need. Its execution authorizes the transfer and acceptance of funds for typical one year of an IAA’s period of performance (</a:t>
            </a:r>
            <a:r>
              <a:rPr lang="en-US" sz="2400" b="1" dirty="0"/>
              <a:t>in conjunction with a 1358 obligation document</a:t>
            </a:r>
            <a:r>
              <a:rPr lang="en-US" sz="2400" dirty="0"/>
              <a:t>). </a:t>
            </a:r>
          </a:p>
          <a:p>
            <a:r>
              <a:rPr lang="en-US" sz="2400" b="1" dirty="0"/>
              <a:t>What information must be included in 7600B (Order) of the IAA? </a:t>
            </a:r>
            <a:r>
              <a:rPr lang="en-US" sz="2400" dirty="0"/>
              <a:t>The 7600B (Order) must provide specific information on the requesting agency’s requirements sufficient to demonstrate a bona fide need. It also must include financial information that is required to authorize the transfer and obligation of funds.</a:t>
            </a:r>
          </a:p>
          <a:p>
            <a:r>
              <a:rPr lang="en-US" sz="2400" b="1" dirty="0"/>
              <a:t>When does 7600B (Order) become effective? </a:t>
            </a:r>
            <a:r>
              <a:rPr lang="en-US" sz="2400" dirty="0"/>
              <a:t>The 7600B (Order) becomes effective when it is signed by authorizing officials of both agencies. The requesting agency incurs a fiscal obligation when the 7600B (Order) is accepted by the servicing agency.</a:t>
            </a:r>
          </a:p>
          <a:p>
            <a:endParaRPr lang="en-US" sz="2400" dirty="0"/>
          </a:p>
        </p:txBody>
      </p:sp>
      <p:sp>
        <p:nvSpPr>
          <p:cNvPr id="4" name="Slide Number Placeholder 3">
            <a:extLst>
              <a:ext uri="{FF2B5EF4-FFF2-40B4-BE49-F238E27FC236}">
                <a16:creationId xmlns:a16="http://schemas.microsoft.com/office/drawing/2014/main" id="{AA6ACB4F-A566-41D9-AD7B-E210183604F1}"/>
              </a:ext>
            </a:extLst>
          </p:cNvPr>
          <p:cNvSpPr>
            <a:spLocks noGrp="1"/>
          </p:cNvSpPr>
          <p:nvPr>
            <p:ph type="sldNum" sz="quarter" idx="12"/>
          </p:nvPr>
        </p:nvSpPr>
        <p:spPr/>
        <p:txBody>
          <a:bodyPr/>
          <a:lstStyle/>
          <a:p>
            <a:fld id="{670A9334-4E67-F94F-A05E-0CE8B74A054E}" type="slidenum">
              <a:rPr lang="en-US" smtClean="0"/>
              <a:t>21</a:t>
            </a:fld>
            <a:endParaRPr lang="en-US" dirty="0"/>
          </a:p>
        </p:txBody>
      </p:sp>
    </p:spTree>
    <p:extLst>
      <p:ext uri="{BB962C8B-B14F-4D97-AF65-F5344CB8AC3E}">
        <p14:creationId xmlns:p14="http://schemas.microsoft.com/office/powerpoint/2010/main" val="299503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4B8E-8671-4734-BE2C-93ECFDB0FA96}"/>
              </a:ext>
            </a:extLst>
          </p:cNvPr>
          <p:cNvSpPr>
            <a:spLocks noGrp="1"/>
          </p:cNvSpPr>
          <p:nvPr>
            <p:ph type="title"/>
          </p:nvPr>
        </p:nvSpPr>
        <p:spPr/>
        <p:txBody>
          <a:bodyPr/>
          <a:lstStyle/>
          <a:p>
            <a:r>
              <a:rPr lang="en-US" b="1" dirty="0">
                <a:solidFill>
                  <a:schemeClr val="bg1"/>
                </a:solidFill>
                <a:latin typeface="+mj-lt"/>
                <a:ea typeface="+mj-ea"/>
                <a:cs typeface="+mj-cs"/>
              </a:rPr>
              <a:t>Section 3: Setting up the IAA</a:t>
            </a:r>
            <a:endParaRPr lang="en-US" dirty="0"/>
          </a:p>
        </p:txBody>
      </p:sp>
      <p:sp>
        <p:nvSpPr>
          <p:cNvPr id="4" name="Slide Number Placeholder 3">
            <a:extLst>
              <a:ext uri="{FF2B5EF4-FFF2-40B4-BE49-F238E27FC236}">
                <a16:creationId xmlns:a16="http://schemas.microsoft.com/office/drawing/2014/main" id="{3B8D99AB-D588-48A0-A11A-F498A9BCE7D6}"/>
              </a:ext>
            </a:extLst>
          </p:cNvPr>
          <p:cNvSpPr>
            <a:spLocks noGrp="1"/>
          </p:cNvSpPr>
          <p:nvPr>
            <p:ph type="sldNum" sz="quarter" idx="12"/>
          </p:nvPr>
        </p:nvSpPr>
        <p:spPr/>
        <p:txBody>
          <a:bodyPr/>
          <a:lstStyle/>
          <a:p>
            <a:fld id="{670A9334-4E67-F94F-A05E-0CE8B74A054E}" type="slidenum">
              <a:rPr lang="en-US" smtClean="0"/>
              <a:t>22</a:t>
            </a:fld>
            <a:endParaRPr lang="en-US" dirty="0"/>
          </a:p>
        </p:txBody>
      </p:sp>
      <p:pic>
        <p:nvPicPr>
          <p:cNvPr id="7" name="Content Placeholder 6" descr="A person wearing a suit and tie&#10;&#10;Description automatically generated with medium confidence">
            <a:extLst>
              <a:ext uri="{FF2B5EF4-FFF2-40B4-BE49-F238E27FC236}">
                <a16:creationId xmlns:a16="http://schemas.microsoft.com/office/drawing/2014/main" id="{F1956D09-C29E-4BB3-A128-F3B9C7DBCAE5}"/>
              </a:ext>
            </a:extLst>
          </p:cNvPr>
          <p:cNvPicPr>
            <a:picLocks noGrp="1" noChangeAspect="1"/>
          </p:cNvPicPr>
          <p:nvPr>
            <p:ph idx="1"/>
          </p:nvPr>
        </p:nvPicPr>
        <p:blipFill>
          <a:blip r:embed="rId2"/>
          <a:stretch>
            <a:fillRect/>
          </a:stretch>
        </p:blipFill>
        <p:spPr>
          <a:xfrm>
            <a:off x="2777779" y="1422372"/>
            <a:ext cx="6636442" cy="4399518"/>
          </a:xfrm>
        </p:spPr>
      </p:pic>
      <p:sp>
        <p:nvSpPr>
          <p:cNvPr id="11" name="Thought Bubble: Cloud 10">
            <a:extLst>
              <a:ext uri="{FF2B5EF4-FFF2-40B4-BE49-F238E27FC236}">
                <a16:creationId xmlns:a16="http://schemas.microsoft.com/office/drawing/2014/main" id="{00D45D32-B8FC-4774-90BA-BE0B5C6E3BB7}"/>
              </a:ext>
            </a:extLst>
          </p:cNvPr>
          <p:cNvSpPr/>
          <p:nvPr/>
        </p:nvSpPr>
        <p:spPr>
          <a:xfrm>
            <a:off x="6561384" y="317978"/>
            <a:ext cx="3297528" cy="17351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How do I get this IAA done?</a:t>
            </a:r>
          </a:p>
        </p:txBody>
      </p:sp>
    </p:spTree>
    <p:extLst>
      <p:ext uri="{BB962C8B-B14F-4D97-AF65-F5344CB8AC3E}">
        <p14:creationId xmlns:p14="http://schemas.microsoft.com/office/powerpoint/2010/main" val="1956623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A179-32C6-43FD-BED1-FBDE0630B7E3}"/>
              </a:ext>
            </a:extLst>
          </p:cNvPr>
          <p:cNvSpPr>
            <a:spLocks noGrp="1"/>
          </p:cNvSpPr>
          <p:nvPr>
            <p:ph type="title"/>
          </p:nvPr>
        </p:nvSpPr>
        <p:spPr/>
        <p:txBody>
          <a:bodyPr/>
          <a:lstStyle/>
          <a:p>
            <a:r>
              <a:rPr lang="en-US" dirty="0"/>
              <a:t>IAA Agreement Roadmap</a:t>
            </a:r>
          </a:p>
        </p:txBody>
      </p:sp>
      <p:graphicFrame>
        <p:nvGraphicFramePr>
          <p:cNvPr id="5" name="Table 5">
            <a:extLst>
              <a:ext uri="{FF2B5EF4-FFF2-40B4-BE49-F238E27FC236}">
                <a16:creationId xmlns:a16="http://schemas.microsoft.com/office/drawing/2014/main" id="{1E22D1F1-577F-4E7E-9541-F6B587600D49}"/>
              </a:ext>
            </a:extLst>
          </p:cNvPr>
          <p:cNvGraphicFramePr>
            <a:graphicFrameLocks noGrp="1"/>
          </p:cNvGraphicFramePr>
          <p:nvPr>
            <p:ph idx="1"/>
            <p:extLst>
              <p:ext uri="{D42A27DB-BD31-4B8C-83A1-F6EECF244321}">
                <p14:modId xmlns:p14="http://schemas.microsoft.com/office/powerpoint/2010/main" val="3162218538"/>
              </p:ext>
            </p:extLst>
          </p:nvPr>
        </p:nvGraphicFramePr>
        <p:xfrm>
          <a:off x="838194" y="1832228"/>
          <a:ext cx="10515606" cy="4065303"/>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872616850"/>
                    </a:ext>
                  </a:extLst>
                </a:gridCol>
                <a:gridCol w="1752601">
                  <a:extLst>
                    <a:ext uri="{9D8B030D-6E8A-4147-A177-3AD203B41FA5}">
                      <a16:colId xmlns:a16="http://schemas.microsoft.com/office/drawing/2014/main" val="3359891431"/>
                    </a:ext>
                  </a:extLst>
                </a:gridCol>
                <a:gridCol w="1752601">
                  <a:extLst>
                    <a:ext uri="{9D8B030D-6E8A-4147-A177-3AD203B41FA5}">
                      <a16:colId xmlns:a16="http://schemas.microsoft.com/office/drawing/2014/main" val="1328415548"/>
                    </a:ext>
                  </a:extLst>
                </a:gridCol>
                <a:gridCol w="1752601">
                  <a:extLst>
                    <a:ext uri="{9D8B030D-6E8A-4147-A177-3AD203B41FA5}">
                      <a16:colId xmlns:a16="http://schemas.microsoft.com/office/drawing/2014/main" val="1675980491"/>
                    </a:ext>
                  </a:extLst>
                </a:gridCol>
                <a:gridCol w="1752601">
                  <a:extLst>
                    <a:ext uri="{9D8B030D-6E8A-4147-A177-3AD203B41FA5}">
                      <a16:colId xmlns:a16="http://schemas.microsoft.com/office/drawing/2014/main" val="704405637"/>
                    </a:ext>
                  </a:extLst>
                </a:gridCol>
                <a:gridCol w="1752601">
                  <a:extLst>
                    <a:ext uri="{9D8B030D-6E8A-4147-A177-3AD203B41FA5}">
                      <a16:colId xmlns:a16="http://schemas.microsoft.com/office/drawing/2014/main" val="1984421699"/>
                    </a:ext>
                  </a:extLst>
                </a:gridCol>
              </a:tblGrid>
              <a:tr h="1291623">
                <a:tc>
                  <a:txBody>
                    <a:bodyPr/>
                    <a:lstStyle/>
                    <a:p>
                      <a:r>
                        <a:rPr lang="en-US" dirty="0"/>
                        <a:t>1. Negotiations between federal agencies </a:t>
                      </a:r>
                    </a:p>
                  </a:txBody>
                  <a:tcPr/>
                </a:tc>
                <a:tc>
                  <a:txBody>
                    <a:bodyPr/>
                    <a:lstStyle/>
                    <a:p>
                      <a:r>
                        <a:rPr lang="en-US" dirty="0"/>
                        <a:t>2. Draft IAA Documents</a:t>
                      </a:r>
                    </a:p>
                  </a:txBody>
                  <a:tcPr/>
                </a:tc>
                <a:tc>
                  <a:txBody>
                    <a:bodyPr/>
                    <a:lstStyle/>
                    <a:p>
                      <a:r>
                        <a:rPr lang="en-US" dirty="0"/>
                        <a:t>3. ORD/OGC Review </a:t>
                      </a:r>
                    </a:p>
                  </a:txBody>
                  <a:tcPr/>
                </a:tc>
                <a:tc>
                  <a:txBody>
                    <a:bodyPr/>
                    <a:lstStyle/>
                    <a:p>
                      <a:r>
                        <a:rPr lang="en-US" dirty="0"/>
                        <a:t>4. Approvals</a:t>
                      </a:r>
                    </a:p>
                  </a:txBody>
                  <a:tcPr/>
                </a:tc>
                <a:tc>
                  <a:txBody>
                    <a:bodyPr/>
                    <a:lstStyle/>
                    <a:p>
                      <a:r>
                        <a:rPr lang="en-US" dirty="0"/>
                        <a:t>5. Formally Establish Agreement  </a:t>
                      </a:r>
                    </a:p>
                  </a:txBody>
                  <a:tcPr/>
                </a:tc>
                <a:tc>
                  <a:txBody>
                    <a:bodyPr/>
                    <a:lstStyle/>
                    <a:p>
                      <a:r>
                        <a:rPr lang="en-US" dirty="0"/>
                        <a:t>6. Start work and Transfer Funding </a:t>
                      </a:r>
                    </a:p>
                  </a:txBody>
                  <a:tcPr/>
                </a:tc>
                <a:extLst>
                  <a:ext uri="{0D108BD9-81ED-4DB2-BD59-A6C34878D82A}">
                    <a16:rowId xmlns:a16="http://schemas.microsoft.com/office/drawing/2014/main" val="401910758"/>
                  </a:ext>
                </a:extLst>
              </a:tr>
              <a:tr h="244870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dirty="0"/>
                        <a:t>The Requesting Agency (Buyer) and the Servicing Agency (Seller)</a:t>
                      </a:r>
                      <a:r>
                        <a:rPr lang="en-US" sz="1600" b="0" u="sng" dirty="0"/>
                        <a:t> </a:t>
                      </a:r>
                      <a:r>
                        <a:rPr lang="en-US" sz="1600" b="0" u="none" dirty="0"/>
                        <a:t>will discuss the possibility of collaborating on a buy/sell transaction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u="none"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dk1"/>
                          </a:solidFill>
                          <a:latin typeface="+mn-lt"/>
                          <a:ea typeface="+mn-ea"/>
                          <a:cs typeface="+mn-cs"/>
                        </a:rPr>
                        <a:t>Both agencies will collaborate in drafting the 7600A/B and SOW/MOU (as applicable)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dirty="0">
                          <a:solidFill>
                            <a:schemeClr val="dk1"/>
                          </a:solidFill>
                          <a:latin typeface="+mn-lt"/>
                          <a:ea typeface="+mn-ea"/>
                          <a:cs typeface="+mn-cs"/>
                        </a:rPr>
                        <a:t>Will be completed in G-Invoicing when possible</a:t>
                      </a:r>
                    </a:p>
                  </a:txBody>
                  <a:tcPr/>
                </a:tc>
                <a:tc>
                  <a:txBody>
                    <a:bodyPr/>
                    <a:lstStyle/>
                    <a:p>
                      <a:pPr marL="285750" indent="-285750">
                        <a:buFont typeface="Arial" panose="020B0604020202020204" pitchFamily="34" charset="0"/>
                        <a:buChar char="•"/>
                      </a:pPr>
                      <a:r>
                        <a:rPr lang="en-US" sz="1600" b="0" u="none" kern="1200" dirty="0">
                          <a:solidFill>
                            <a:schemeClr val="dk1"/>
                          </a:solidFill>
                          <a:latin typeface="+mn-lt"/>
                          <a:ea typeface="+mn-ea"/>
                          <a:cs typeface="+mn-cs"/>
                        </a:rPr>
                        <a:t>ORD Review is optional. </a:t>
                      </a:r>
                    </a:p>
                    <a:p>
                      <a:pPr marL="285750" indent="-285750">
                        <a:buFont typeface="Arial" panose="020B0604020202020204" pitchFamily="34" charset="0"/>
                        <a:buChar char="•"/>
                      </a:pPr>
                      <a:r>
                        <a:rPr lang="en-US" sz="1600" b="0" u="none" kern="1200" dirty="0">
                          <a:solidFill>
                            <a:schemeClr val="dk1"/>
                          </a:solidFill>
                          <a:latin typeface="+mn-lt"/>
                          <a:ea typeface="+mn-ea"/>
                          <a:cs typeface="+mn-cs"/>
                        </a:rPr>
                        <a:t>Required if lifecycle costs are above $750K (7600A)</a:t>
                      </a:r>
                    </a:p>
                    <a:p>
                      <a:pPr marL="285750" indent="-285750">
                        <a:buFont typeface="Arial" panose="020B0604020202020204" pitchFamily="34" charset="0"/>
                        <a:buChar char="•"/>
                      </a:pPr>
                      <a:endParaRPr lang="en-US" sz="1600" b="0" u="none"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600" b="0" u="none" kern="1200" dirty="0">
                          <a:solidFill>
                            <a:schemeClr val="dk1"/>
                          </a:solidFill>
                          <a:latin typeface="+mn-lt"/>
                          <a:ea typeface="+mn-ea"/>
                          <a:cs typeface="+mn-cs"/>
                        </a:rPr>
                        <a:t>All parties sign the 7600A/B and SOW/MOU (as applicable) via paper forms or         G-Invoicing </a:t>
                      </a:r>
                    </a:p>
                  </a:txBody>
                  <a:tcPr/>
                </a:tc>
                <a:tc>
                  <a:txBody>
                    <a:bodyPr/>
                    <a:lstStyle/>
                    <a:p>
                      <a:pPr marL="285750" indent="-285750" algn="l" defTabSz="914400" rtl="0" eaLnBrk="1" latinLnBrk="0" hangingPunct="1">
                        <a:buFont typeface="Arial" panose="020B0604020202020204" pitchFamily="34" charset="0"/>
                        <a:buChar char="•"/>
                      </a:pPr>
                      <a:r>
                        <a:rPr lang="en-US" sz="1600" b="0" u="none" kern="1200" dirty="0">
                          <a:solidFill>
                            <a:schemeClr val="dk1"/>
                          </a:solidFill>
                          <a:latin typeface="+mn-lt"/>
                          <a:ea typeface="+mn-ea"/>
                          <a:cs typeface="+mn-cs"/>
                        </a:rPr>
                        <a:t>Submit signed agreement documents along with the VA Form 1358 Obligation (if VA is the buyer) or –</a:t>
                      </a:r>
                    </a:p>
                    <a:p>
                      <a:pPr marL="0" indent="0" algn="l" defTabSz="914400" rtl="0" eaLnBrk="1" latinLnBrk="0" hangingPunct="1">
                        <a:buFont typeface="Arial" panose="020B0604020202020204" pitchFamily="34" charset="0"/>
                        <a:buNone/>
                      </a:pPr>
                      <a:r>
                        <a:rPr lang="en-US" sz="1600" b="0" u="none" kern="1200" dirty="0">
                          <a:solidFill>
                            <a:schemeClr val="dk1"/>
                          </a:solidFill>
                          <a:latin typeface="+mn-lt"/>
                          <a:ea typeface="+mn-ea"/>
                          <a:cs typeface="+mn-cs"/>
                        </a:rPr>
                        <a:t>      G-Invoicing </a:t>
                      </a:r>
                    </a:p>
                  </a:txBody>
                  <a:tcPr/>
                </a:tc>
                <a:tc>
                  <a:txBody>
                    <a:bodyPr/>
                    <a:lstStyle/>
                    <a:p>
                      <a:pPr marL="285750" indent="-285750">
                        <a:buFont typeface="Arial" panose="020B0604020202020204" pitchFamily="34" charset="0"/>
                        <a:buChar char="•"/>
                      </a:pPr>
                      <a:r>
                        <a:rPr lang="en-US" sz="1600" dirty="0"/>
                        <a:t>If VA is the seller establish the IAA in FMS</a:t>
                      </a:r>
                    </a:p>
                    <a:p>
                      <a:pPr marL="285750" indent="-285750">
                        <a:buFont typeface="Arial" panose="020B0604020202020204" pitchFamily="34" charset="0"/>
                        <a:buChar char="•"/>
                      </a:pPr>
                      <a:r>
                        <a:rPr lang="en-US" sz="1600" dirty="0"/>
                        <a:t>Initiate IPAC if receiving funding</a:t>
                      </a:r>
                    </a:p>
                    <a:p>
                      <a:pPr marL="285750" indent="-285750">
                        <a:buFont typeface="Arial" panose="020B0604020202020204" pitchFamily="34" charset="0"/>
                        <a:buChar char="•"/>
                      </a:pPr>
                      <a:r>
                        <a:rPr lang="en-US" sz="1600" dirty="0"/>
                        <a:t>Start work as outlined in the SOW/7600A/ 7600B</a:t>
                      </a:r>
                    </a:p>
                  </a:txBody>
                  <a:tcPr/>
                </a:tc>
                <a:extLst>
                  <a:ext uri="{0D108BD9-81ED-4DB2-BD59-A6C34878D82A}">
                    <a16:rowId xmlns:a16="http://schemas.microsoft.com/office/drawing/2014/main" val="2846400904"/>
                  </a:ext>
                </a:extLst>
              </a:tr>
            </a:tbl>
          </a:graphicData>
        </a:graphic>
      </p:graphicFrame>
      <p:sp>
        <p:nvSpPr>
          <p:cNvPr id="4" name="Slide Number Placeholder 3">
            <a:extLst>
              <a:ext uri="{FF2B5EF4-FFF2-40B4-BE49-F238E27FC236}">
                <a16:creationId xmlns:a16="http://schemas.microsoft.com/office/drawing/2014/main" id="{A0B3FB37-D496-4C02-A480-2C8431AE4453}"/>
              </a:ext>
            </a:extLst>
          </p:cNvPr>
          <p:cNvSpPr>
            <a:spLocks noGrp="1"/>
          </p:cNvSpPr>
          <p:nvPr>
            <p:ph type="sldNum" sz="quarter" idx="12"/>
          </p:nvPr>
        </p:nvSpPr>
        <p:spPr/>
        <p:txBody>
          <a:bodyPr/>
          <a:lstStyle/>
          <a:p>
            <a:fld id="{670A9334-4E67-F94F-A05E-0CE8B74A054E}" type="slidenum">
              <a:rPr lang="en-US" smtClean="0"/>
              <a:t>23</a:t>
            </a:fld>
            <a:endParaRPr lang="en-US" dirty="0"/>
          </a:p>
        </p:txBody>
      </p:sp>
      <p:sp>
        <p:nvSpPr>
          <p:cNvPr id="6" name="Arrow: Down 5">
            <a:extLst>
              <a:ext uri="{FF2B5EF4-FFF2-40B4-BE49-F238E27FC236}">
                <a16:creationId xmlns:a16="http://schemas.microsoft.com/office/drawing/2014/main" id="{6B66C9BA-C5E8-4C79-88D3-28CBC8D0BDD6}"/>
              </a:ext>
            </a:extLst>
          </p:cNvPr>
          <p:cNvSpPr/>
          <p:nvPr/>
        </p:nvSpPr>
        <p:spPr>
          <a:xfrm rot="16200000">
            <a:off x="1317783" y="1003296"/>
            <a:ext cx="974408" cy="753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9739DDF5-BDC6-403C-A060-BA38109B09FE}"/>
              </a:ext>
            </a:extLst>
          </p:cNvPr>
          <p:cNvSpPr/>
          <p:nvPr/>
        </p:nvSpPr>
        <p:spPr>
          <a:xfrm rot="16200000">
            <a:off x="5123020" y="1026579"/>
            <a:ext cx="974408" cy="753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412131D-B764-4660-A52C-0CA04B7E484C}"/>
              </a:ext>
            </a:extLst>
          </p:cNvPr>
          <p:cNvPicPr>
            <a:picLocks noChangeAspect="1"/>
          </p:cNvPicPr>
          <p:nvPr/>
        </p:nvPicPr>
        <p:blipFill>
          <a:blip r:embed="rId2"/>
          <a:stretch>
            <a:fillRect/>
          </a:stretch>
        </p:blipFill>
        <p:spPr>
          <a:xfrm>
            <a:off x="9473733" y="973296"/>
            <a:ext cx="847417" cy="920576"/>
          </a:xfrm>
          <a:prstGeom prst="rect">
            <a:avLst/>
          </a:prstGeom>
        </p:spPr>
      </p:pic>
      <p:sp>
        <p:nvSpPr>
          <p:cNvPr id="3" name="Rectangle 2">
            <a:extLst>
              <a:ext uri="{FF2B5EF4-FFF2-40B4-BE49-F238E27FC236}">
                <a16:creationId xmlns:a16="http://schemas.microsoft.com/office/drawing/2014/main" id="{7EDCF742-F014-4E58-AC61-A520EED1515B}"/>
              </a:ext>
            </a:extLst>
          </p:cNvPr>
          <p:cNvSpPr/>
          <p:nvPr/>
        </p:nvSpPr>
        <p:spPr>
          <a:xfrm>
            <a:off x="2712378" y="5986462"/>
            <a:ext cx="5898222" cy="705274"/>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The following slides provide further detail on each of</a:t>
            </a:r>
          </a:p>
          <a:p>
            <a:pPr algn="ctr"/>
            <a:r>
              <a:rPr lang="en-US" dirty="0">
                <a:ln w="0"/>
                <a:solidFill>
                  <a:schemeClr val="tx1"/>
                </a:solidFill>
                <a:effectLst>
                  <a:outerShdw blurRad="38100" dist="19050" dir="2700000" algn="tl" rotWithShape="0">
                    <a:schemeClr val="dk1">
                      <a:alpha val="40000"/>
                    </a:schemeClr>
                  </a:outerShdw>
                </a:effectLst>
              </a:rPr>
              <a:t> the six steps above</a:t>
            </a:r>
          </a:p>
        </p:txBody>
      </p:sp>
    </p:spTree>
    <p:extLst>
      <p:ext uri="{BB962C8B-B14F-4D97-AF65-F5344CB8AC3E}">
        <p14:creationId xmlns:p14="http://schemas.microsoft.com/office/powerpoint/2010/main" val="518038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D08A-C1B7-47A9-A854-977C5E63E0DD}"/>
              </a:ext>
            </a:extLst>
          </p:cNvPr>
          <p:cNvSpPr>
            <a:spLocks noGrp="1"/>
          </p:cNvSpPr>
          <p:nvPr>
            <p:ph type="title"/>
          </p:nvPr>
        </p:nvSpPr>
        <p:spPr/>
        <p:txBody>
          <a:bodyPr/>
          <a:lstStyle/>
          <a:p>
            <a:r>
              <a:rPr lang="en-US" dirty="0"/>
              <a:t>1. Negotiations between federal agencies </a:t>
            </a:r>
          </a:p>
        </p:txBody>
      </p:sp>
      <p:sp>
        <p:nvSpPr>
          <p:cNvPr id="3" name="Content Placeholder 2">
            <a:extLst>
              <a:ext uri="{FF2B5EF4-FFF2-40B4-BE49-F238E27FC236}">
                <a16:creationId xmlns:a16="http://schemas.microsoft.com/office/drawing/2014/main" id="{545016F8-50BA-4AE6-9375-C949358A365A}"/>
              </a:ext>
            </a:extLst>
          </p:cNvPr>
          <p:cNvSpPr>
            <a:spLocks noGrp="1"/>
          </p:cNvSpPr>
          <p:nvPr>
            <p:ph idx="1"/>
          </p:nvPr>
        </p:nvSpPr>
        <p:spPr>
          <a:xfrm>
            <a:off x="285750" y="1003072"/>
            <a:ext cx="10515600" cy="4351338"/>
          </a:xfrm>
        </p:spPr>
        <p:txBody>
          <a:bodyPr/>
          <a:lstStyle/>
          <a:p>
            <a:pPr marR="0" algn="l"/>
            <a:r>
              <a:rPr lang="en-US" sz="2400" dirty="0">
                <a:solidFill>
                  <a:srgbClr val="000000"/>
                </a:solidFill>
              </a:rPr>
              <a:t>T</a:t>
            </a:r>
            <a:r>
              <a:rPr lang="en-US" sz="2400" b="0" i="0" u="none" strike="noStrike" baseline="0" dirty="0">
                <a:solidFill>
                  <a:srgbClr val="000000"/>
                </a:solidFill>
              </a:rPr>
              <a:t>he requesting and servicing agencies must establish clear lines of responsibility for each ste</a:t>
            </a:r>
            <a:r>
              <a:rPr lang="en-US" sz="2400" dirty="0">
                <a:solidFill>
                  <a:srgbClr val="000000"/>
                </a:solidFill>
              </a:rPr>
              <a:t>p of the IAA process.</a:t>
            </a:r>
          </a:p>
          <a:p>
            <a:pPr marR="0" algn="l"/>
            <a:r>
              <a:rPr lang="en-US" sz="2400" dirty="0">
                <a:solidFill>
                  <a:srgbClr val="000000"/>
                </a:solidFill>
              </a:rPr>
              <a:t>At this point determine if the other agency is live on G-Invoicing, some agencies are not live on G-Invoicing despite the 10/1/22 deadline. The preference is to always use G-Invoicing. </a:t>
            </a:r>
            <a:endParaRPr lang="en-US" sz="2400" b="0" i="0" u="none" strike="noStrike" baseline="0" dirty="0">
              <a:solidFill>
                <a:srgbClr val="000000"/>
              </a:solidFill>
            </a:endParaRPr>
          </a:p>
          <a:p>
            <a:pPr marR="0" algn="l"/>
            <a:r>
              <a:rPr lang="en-US" sz="2400" b="1" i="0" u="none" strike="noStrike" baseline="0" dirty="0">
                <a:solidFill>
                  <a:srgbClr val="000000"/>
                </a:solidFill>
              </a:rPr>
              <a:t>IAAs will need to establish: </a:t>
            </a:r>
          </a:p>
          <a:p>
            <a:pPr lvl="1"/>
            <a:r>
              <a:rPr lang="en-US" sz="2000" dirty="0"/>
              <a:t>The IAA must document the understandings reached by the parties for what is included in this buy/sell transaction. </a:t>
            </a:r>
          </a:p>
          <a:p>
            <a:pPr lvl="1"/>
            <a:r>
              <a:rPr lang="en-US" sz="2000" dirty="0"/>
              <a:t>The effective execution of an IAA is the shared responsibility of both the servicing agency and the requesting agency.</a:t>
            </a:r>
          </a:p>
          <a:p>
            <a:pPr lvl="1"/>
            <a:r>
              <a:rPr lang="en-US" sz="2000" dirty="0"/>
              <a:t>The parties must work together in developing the terms and conditions that will govern their relationship and ensure their stakeholders – program, acquisition, financial, legal, and other interested personnel – understand how IAA will be managed.</a:t>
            </a:r>
          </a:p>
          <a:p>
            <a:pPr lvl="1"/>
            <a:r>
              <a:rPr lang="en-US" sz="2000" dirty="0"/>
              <a:t>Which agency prepares the SOW, performance work statement, or statement of objectives. </a:t>
            </a:r>
          </a:p>
          <a:p>
            <a:pPr lvl="1"/>
            <a:r>
              <a:rPr lang="en-US" sz="2000" dirty="0"/>
              <a:t>Which agency is responsible for establishing acceptance of deliverables.</a:t>
            </a:r>
          </a:p>
          <a:p>
            <a:pPr lvl="1"/>
            <a:endParaRPr lang="en-US" sz="2000" dirty="0"/>
          </a:p>
        </p:txBody>
      </p:sp>
      <p:sp>
        <p:nvSpPr>
          <p:cNvPr id="4" name="Slide Number Placeholder 3">
            <a:extLst>
              <a:ext uri="{FF2B5EF4-FFF2-40B4-BE49-F238E27FC236}">
                <a16:creationId xmlns:a16="http://schemas.microsoft.com/office/drawing/2014/main" id="{10682872-82BC-4298-A325-0C43381AE185}"/>
              </a:ext>
            </a:extLst>
          </p:cNvPr>
          <p:cNvSpPr>
            <a:spLocks noGrp="1"/>
          </p:cNvSpPr>
          <p:nvPr>
            <p:ph type="sldNum" sz="quarter" idx="12"/>
          </p:nvPr>
        </p:nvSpPr>
        <p:spPr/>
        <p:txBody>
          <a:bodyPr/>
          <a:lstStyle/>
          <a:p>
            <a:fld id="{670A9334-4E67-F94F-A05E-0CE8B74A054E}" type="slidenum">
              <a:rPr lang="en-US" smtClean="0"/>
              <a:t>24</a:t>
            </a:fld>
            <a:endParaRPr lang="en-US" dirty="0"/>
          </a:p>
        </p:txBody>
      </p:sp>
    </p:spTree>
    <p:extLst>
      <p:ext uri="{BB962C8B-B14F-4D97-AF65-F5344CB8AC3E}">
        <p14:creationId xmlns:p14="http://schemas.microsoft.com/office/powerpoint/2010/main" val="219014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D08A-C1B7-47A9-A854-977C5E63E0DD}"/>
              </a:ext>
            </a:extLst>
          </p:cNvPr>
          <p:cNvSpPr>
            <a:spLocks noGrp="1"/>
          </p:cNvSpPr>
          <p:nvPr>
            <p:ph type="title"/>
          </p:nvPr>
        </p:nvSpPr>
        <p:spPr/>
        <p:txBody>
          <a:bodyPr/>
          <a:lstStyle/>
          <a:p>
            <a:r>
              <a:rPr lang="en-US" dirty="0"/>
              <a:t>2. Draft/Review IAA Documents</a:t>
            </a:r>
          </a:p>
        </p:txBody>
      </p:sp>
      <p:sp>
        <p:nvSpPr>
          <p:cNvPr id="3" name="Content Placeholder 2">
            <a:extLst>
              <a:ext uri="{FF2B5EF4-FFF2-40B4-BE49-F238E27FC236}">
                <a16:creationId xmlns:a16="http://schemas.microsoft.com/office/drawing/2014/main" id="{545016F8-50BA-4AE6-9375-C949358A365A}"/>
              </a:ext>
            </a:extLst>
          </p:cNvPr>
          <p:cNvSpPr>
            <a:spLocks noGrp="1"/>
          </p:cNvSpPr>
          <p:nvPr>
            <p:ph idx="1"/>
          </p:nvPr>
        </p:nvSpPr>
        <p:spPr>
          <a:xfrm>
            <a:off x="285750" y="1116087"/>
            <a:ext cx="10515600" cy="4351338"/>
          </a:xfrm>
        </p:spPr>
        <p:txBody>
          <a:bodyPr/>
          <a:lstStyle/>
          <a:p>
            <a:pPr lvl="1"/>
            <a:r>
              <a:rPr lang="en-US" sz="2800" b="1" dirty="0">
                <a:solidFill>
                  <a:srgbClr val="000000"/>
                </a:solidFill>
              </a:rPr>
              <a:t>Both agencies will collaborate in drafting the 7600A/B and SOW/MOU (as applicable) to ensure they are completed accurately, some critical errors we have seen in the past include:</a:t>
            </a:r>
          </a:p>
          <a:p>
            <a:pPr lvl="2"/>
            <a:r>
              <a:rPr lang="en-US" sz="2400" dirty="0">
                <a:solidFill>
                  <a:srgbClr val="000000"/>
                </a:solidFill>
              </a:rPr>
              <a:t>Incorrect funding information for both the buyer/seller making receiving reimbursement require revision of forms and required new approval. </a:t>
            </a:r>
          </a:p>
          <a:p>
            <a:pPr lvl="2"/>
            <a:r>
              <a:rPr lang="en-US" sz="2400" dirty="0">
                <a:solidFill>
                  <a:srgbClr val="000000"/>
                </a:solidFill>
              </a:rPr>
              <a:t>Forms signed without all required information. </a:t>
            </a:r>
          </a:p>
          <a:p>
            <a:pPr lvl="2"/>
            <a:r>
              <a:rPr lang="en-US" sz="2400" dirty="0">
                <a:solidFill>
                  <a:srgbClr val="000000"/>
                </a:solidFill>
              </a:rPr>
              <a:t>Forms signed for one agency with the partner information completed yet. </a:t>
            </a:r>
          </a:p>
          <a:p>
            <a:pPr lvl="2"/>
            <a:r>
              <a:rPr lang="en-US" sz="2400" dirty="0">
                <a:solidFill>
                  <a:srgbClr val="000000"/>
                </a:solidFill>
              </a:rPr>
              <a:t>Dates on the Period of Agreements (7600A) and Period of Performance (7600B) that conflict. </a:t>
            </a:r>
          </a:p>
          <a:p>
            <a:pPr lvl="1"/>
            <a:r>
              <a:rPr lang="en-US" sz="2800" b="1" dirty="0">
                <a:solidFill>
                  <a:srgbClr val="000000"/>
                </a:solidFill>
              </a:rPr>
              <a:t>Do not sign the forms yet, because they may require review!</a:t>
            </a:r>
          </a:p>
          <a:p>
            <a:pPr lvl="1"/>
            <a:endParaRPr lang="en-US" dirty="0">
              <a:solidFill>
                <a:srgbClr val="000000"/>
              </a:solidFill>
            </a:endParaRPr>
          </a:p>
          <a:p>
            <a:pPr lvl="1"/>
            <a:endParaRPr lang="en-US" sz="2000" dirty="0"/>
          </a:p>
        </p:txBody>
      </p:sp>
      <p:sp>
        <p:nvSpPr>
          <p:cNvPr id="4" name="Slide Number Placeholder 3">
            <a:extLst>
              <a:ext uri="{FF2B5EF4-FFF2-40B4-BE49-F238E27FC236}">
                <a16:creationId xmlns:a16="http://schemas.microsoft.com/office/drawing/2014/main" id="{10682872-82BC-4298-A325-0C43381AE185}"/>
              </a:ext>
            </a:extLst>
          </p:cNvPr>
          <p:cNvSpPr>
            <a:spLocks noGrp="1"/>
          </p:cNvSpPr>
          <p:nvPr>
            <p:ph type="sldNum" sz="quarter" idx="12"/>
          </p:nvPr>
        </p:nvSpPr>
        <p:spPr/>
        <p:txBody>
          <a:bodyPr/>
          <a:lstStyle/>
          <a:p>
            <a:fld id="{670A9334-4E67-F94F-A05E-0CE8B74A054E}" type="slidenum">
              <a:rPr lang="en-US" smtClean="0"/>
              <a:t>25</a:t>
            </a:fld>
            <a:endParaRPr lang="en-US" dirty="0"/>
          </a:p>
        </p:txBody>
      </p:sp>
    </p:spTree>
    <p:extLst>
      <p:ext uri="{BB962C8B-B14F-4D97-AF65-F5344CB8AC3E}">
        <p14:creationId xmlns:p14="http://schemas.microsoft.com/office/powerpoint/2010/main" val="343367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D08A-C1B7-47A9-A854-977C5E63E0DD}"/>
              </a:ext>
            </a:extLst>
          </p:cNvPr>
          <p:cNvSpPr>
            <a:spLocks noGrp="1"/>
          </p:cNvSpPr>
          <p:nvPr>
            <p:ph type="title"/>
          </p:nvPr>
        </p:nvSpPr>
        <p:spPr/>
        <p:txBody>
          <a:bodyPr/>
          <a:lstStyle/>
          <a:p>
            <a:r>
              <a:rPr lang="en-US" dirty="0"/>
              <a:t>2. Draft/Review IAA Documents</a:t>
            </a:r>
          </a:p>
        </p:txBody>
      </p:sp>
      <p:sp>
        <p:nvSpPr>
          <p:cNvPr id="3" name="Content Placeholder 2">
            <a:extLst>
              <a:ext uri="{FF2B5EF4-FFF2-40B4-BE49-F238E27FC236}">
                <a16:creationId xmlns:a16="http://schemas.microsoft.com/office/drawing/2014/main" id="{545016F8-50BA-4AE6-9375-C949358A365A}"/>
              </a:ext>
            </a:extLst>
          </p:cNvPr>
          <p:cNvSpPr>
            <a:spLocks noGrp="1"/>
          </p:cNvSpPr>
          <p:nvPr>
            <p:ph idx="1"/>
          </p:nvPr>
        </p:nvSpPr>
        <p:spPr>
          <a:xfrm>
            <a:off x="285750" y="1116087"/>
            <a:ext cx="10515600" cy="4351338"/>
          </a:xfrm>
        </p:spPr>
        <p:txBody>
          <a:bodyPr/>
          <a:lstStyle/>
          <a:p>
            <a:pPr lvl="1"/>
            <a:r>
              <a:rPr lang="en-US" sz="2800" b="1" dirty="0">
                <a:solidFill>
                  <a:srgbClr val="000000"/>
                </a:solidFill>
              </a:rPr>
              <a:t>Key Takeaway: </a:t>
            </a:r>
            <a:r>
              <a:rPr lang="en-US" sz="2800" dirty="0">
                <a:solidFill>
                  <a:srgbClr val="000000"/>
                </a:solidFill>
              </a:rPr>
              <a:t>From our experience in ORD, knowledge of IAA policies, procedures, regulations greatly varies across federal agencies so please keep that in mind during this step of the process.</a:t>
            </a:r>
          </a:p>
          <a:p>
            <a:pPr lvl="1"/>
            <a:r>
              <a:rPr lang="en-US" sz="2800" b="1" dirty="0">
                <a:solidFill>
                  <a:srgbClr val="000000"/>
                </a:solidFill>
              </a:rPr>
              <a:t>Be careful in interrupting IAA Guidance from the other agency without verifying its compliance with VA’s policies. </a:t>
            </a:r>
          </a:p>
          <a:p>
            <a:pPr lvl="1"/>
            <a:r>
              <a:rPr lang="en-US" sz="2800" b="1" dirty="0">
                <a:solidFill>
                  <a:srgbClr val="000000"/>
                </a:solidFill>
              </a:rPr>
              <a:t>Please reach out to the Office of Finance when any confusion arises during this phase.</a:t>
            </a:r>
          </a:p>
          <a:p>
            <a:pPr lvl="1"/>
            <a:endParaRPr lang="en-US" dirty="0">
              <a:solidFill>
                <a:srgbClr val="000000"/>
              </a:solidFill>
            </a:endParaRPr>
          </a:p>
          <a:p>
            <a:pPr lvl="1"/>
            <a:endParaRPr lang="en-US" sz="2000" dirty="0"/>
          </a:p>
        </p:txBody>
      </p:sp>
      <p:sp>
        <p:nvSpPr>
          <p:cNvPr id="4" name="Slide Number Placeholder 3">
            <a:extLst>
              <a:ext uri="{FF2B5EF4-FFF2-40B4-BE49-F238E27FC236}">
                <a16:creationId xmlns:a16="http://schemas.microsoft.com/office/drawing/2014/main" id="{10682872-82BC-4298-A325-0C43381AE185}"/>
              </a:ext>
            </a:extLst>
          </p:cNvPr>
          <p:cNvSpPr>
            <a:spLocks noGrp="1"/>
          </p:cNvSpPr>
          <p:nvPr>
            <p:ph type="sldNum" sz="quarter" idx="12"/>
          </p:nvPr>
        </p:nvSpPr>
        <p:spPr/>
        <p:txBody>
          <a:bodyPr/>
          <a:lstStyle/>
          <a:p>
            <a:fld id="{670A9334-4E67-F94F-A05E-0CE8B74A054E}" type="slidenum">
              <a:rPr lang="en-US" smtClean="0"/>
              <a:t>26</a:t>
            </a:fld>
            <a:endParaRPr lang="en-US" dirty="0"/>
          </a:p>
        </p:txBody>
      </p:sp>
    </p:spTree>
    <p:extLst>
      <p:ext uri="{BB962C8B-B14F-4D97-AF65-F5344CB8AC3E}">
        <p14:creationId xmlns:p14="http://schemas.microsoft.com/office/powerpoint/2010/main" val="270104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D59B-FFF8-4A6E-8171-0177E4CE3997}"/>
              </a:ext>
            </a:extLst>
          </p:cNvPr>
          <p:cNvSpPr>
            <a:spLocks noGrp="1"/>
          </p:cNvSpPr>
          <p:nvPr>
            <p:ph type="title"/>
          </p:nvPr>
        </p:nvSpPr>
        <p:spPr>
          <a:xfrm>
            <a:off x="285750" y="166264"/>
            <a:ext cx="11452594" cy="618385"/>
          </a:xfrm>
        </p:spPr>
        <p:txBody>
          <a:bodyPr/>
          <a:lstStyle/>
          <a:p>
            <a:r>
              <a:rPr lang="en-US" dirty="0"/>
              <a:t>3. OGC Review (Special Team Advising Research/Procurement Law Group)</a:t>
            </a:r>
          </a:p>
        </p:txBody>
      </p:sp>
      <p:sp>
        <p:nvSpPr>
          <p:cNvPr id="3" name="Content Placeholder 2">
            <a:extLst>
              <a:ext uri="{FF2B5EF4-FFF2-40B4-BE49-F238E27FC236}">
                <a16:creationId xmlns:a16="http://schemas.microsoft.com/office/drawing/2014/main" id="{3CABF32D-CD93-4ABC-B811-55FEFF5B973B}"/>
              </a:ext>
            </a:extLst>
          </p:cNvPr>
          <p:cNvSpPr>
            <a:spLocks noGrp="1"/>
          </p:cNvSpPr>
          <p:nvPr>
            <p:ph idx="1"/>
          </p:nvPr>
        </p:nvSpPr>
        <p:spPr>
          <a:xfrm>
            <a:off x="285750" y="1194064"/>
            <a:ext cx="10515600" cy="4351338"/>
          </a:xfrm>
        </p:spPr>
        <p:txBody>
          <a:bodyPr/>
          <a:lstStyle/>
          <a:p>
            <a:r>
              <a:rPr lang="en-US" sz="2400" b="1" dirty="0"/>
              <a:t>Procurement Law Group review is only required for assisted acquisitions (or interagency acquisitions) which generally does not apply to Research IAAs</a:t>
            </a:r>
          </a:p>
          <a:p>
            <a:pPr lvl="1"/>
            <a:r>
              <a:rPr lang="en-US" sz="2000" dirty="0"/>
              <a:t>Please note governing VA policy does not require legal review. See VA Financial Policy Vol. I Ch. 11a and 11b and VA Acquisition Manual M817.503 (all of which only require legal review for IAAs that happen to also constitute “interagency acquisitions”). </a:t>
            </a:r>
          </a:p>
          <a:p>
            <a:pPr lvl="1"/>
            <a:r>
              <a:rPr lang="en-US" sz="2000" dirty="0"/>
              <a:t>You can always opt to request a procurement law legal review even when not required: </a:t>
            </a:r>
            <a:r>
              <a:rPr lang="en-US" sz="2000" u="sng" dirty="0">
                <a:solidFill>
                  <a:srgbClr val="0000FF"/>
                </a:solidFill>
                <a:latin typeface="Calibri" panose="020F0502020204030204" pitchFamily="34" charset="0"/>
                <a:ea typeface="Calibri" panose="020F0502020204030204" pitchFamily="34" charset="0"/>
                <a:hlinkClick r:id="rId2"/>
              </a:rPr>
              <a:t>https://dvagov.sharepoint.com/sites/OGC-Client/offices/PRLG/Lists/Request/Pending.aspx</a:t>
            </a:r>
            <a:r>
              <a:rPr lang="en-US" sz="2000" dirty="0">
                <a:latin typeface="Calibri" panose="020F0502020204030204" pitchFamily="34" charset="0"/>
                <a:ea typeface="Calibri" panose="020F0502020204030204" pitchFamily="34" charset="0"/>
              </a:rPr>
              <a:t>.  </a:t>
            </a:r>
            <a:endParaRPr lang="en-US" sz="2800" dirty="0"/>
          </a:p>
          <a:p>
            <a:r>
              <a:rPr lang="en-US" sz="2400" b="1" dirty="0"/>
              <a:t>The OGC Special Team Advising Research (STAR) is recommended if you have any other concerns about the IAA documents, ORD can facilitate getting your IAA to the correct POC in STAR:</a:t>
            </a:r>
          </a:p>
          <a:p>
            <a:pPr lvl="1"/>
            <a:r>
              <a:rPr lang="en-US" sz="2000" dirty="0"/>
              <a:t>STAR will primarily review the Statement of Work. Attorneys are assigned by Region; the list of STAR Attorneys (by Region) will be provided by ORD Finance. </a:t>
            </a:r>
          </a:p>
          <a:p>
            <a:pPr lvl="1"/>
            <a:r>
              <a:rPr lang="en-US" sz="2000" dirty="0"/>
              <a:t>OGC Procurement Law will primarily review the Statement of Work and the 7600 A/B</a:t>
            </a:r>
          </a:p>
          <a:p>
            <a:pPr marL="0" indent="0">
              <a:buNone/>
            </a:pPr>
            <a:r>
              <a:rPr lang="en-US" sz="2400" dirty="0"/>
              <a:t> </a:t>
            </a:r>
          </a:p>
          <a:p>
            <a:endParaRPr lang="en-US" sz="2400" dirty="0"/>
          </a:p>
        </p:txBody>
      </p:sp>
      <p:sp>
        <p:nvSpPr>
          <p:cNvPr id="4" name="Slide Number Placeholder 3">
            <a:extLst>
              <a:ext uri="{FF2B5EF4-FFF2-40B4-BE49-F238E27FC236}">
                <a16:creationId xmlns:a16="http://schemas.microsoft.com/office/drawing/2014/main" id="{A8A9D691-5FC2-48F0-8007-854F1D85317D}"/>
              </a:ext>
            </a:extLst>
          </p:cNvPr>
          <p:cNvSpPr>
            <a:spLocks noGrp="1"/>
          </p:cNvSpPr>
          <p:nvPr>
            <p:ph type="sldNum" sz="quarter" idx="12"/>
          </p:nvPr>
        </p:nvSpPr>
        <p:spPr/>
        <p:txBody>
          <a:bodyPr/>
          <a:lstStyle/>
          <a:p>
            <a:fld id="{670A9334-4E67-F94F-A05E-0CE8B74A054E}" type="slidenum">
              <a:rPr lang="en-US" smtClean="0"/>
              <a:t>27</a:t>
            </a:fld>
            <a:endParaRPr lang="en-US" dirty="0"/>
          </a:p>
        </p:txBody>
      </p:sp>
    </p:spTree>
    <p:extLst>
      <p:ext uri="{BB962C8B-B14F-4D97-AF65-F5344CB8AC3E}">
        <p14:creationId xmlns:p14="http://schemas.microsoft.com/office/powerpoint/2010/main" val="2986595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E7B4-6266-4388-A38C-2293BB32AB94}"/>
              </a:ext>
            </a:extLst>
          </p:cNvPr>
          <p:cNvSpPr>
            <a:spLocks noGrp="1"/>
          </p:cNvSpPr>
          <p:nvPr>
            <p:ph type="title"/>
          </p:nvPr>
        </p:nvSpPr>
        <p:spPr/>
        <p:txBody>
          <a:bodyPr/>
          <a:lstStyle/>
          <a:p>
            <a:r>
              <a:rPr lang="en-US" dirty="0"/>
              <a:t>3. ORD Finance Review of IAA Documents (not required)</a:t>
            </a:r>
          </a:p>
        </p:txBody>
      </p:sp>
      <p:sp>
        <p:nvSpPr>
          <p:cNvPr id="3" name="Content Placeholder 2">
            <a:extLst>
              <a:ext uri="{FF2B5EF4-FFF2-40B4-BE49-F238E27FC236}">
                <a16:creationId xmlns:a16="http://schemas.microsoft.com/office/drawing/2014/main" id="{EF3E6753-5280-443F-BA05-86BC304E77AE}"/>
              </a:ext>
            </a:extLst>
          </p:cNvPr>
          <p:cNvSpPr>
            <a:spLocks noGrp="1"/>
          </p:cNvSpPr>
          <p:nvPr>
            <p:ph idx="1"/>
          </p:nvPr>
        </p:nvSpPr>
        <p:spPr/>
        <p:txBody>
          <a:bodyPr/>
          <a:lstStyle/>
          <a:p>
            <a:r>
              <a:rPr lang="en-US" sz="2400" b="1" dirty="0"/>
              <a:t>We do </a:t>
            </a:r>
            <a:r>
              <a:rPr lang="en-US" sz="2400" b="1" u="sng" dirty="0"/>
              <a:t>NOT</a:t>
            </a:r>
            <a:r>
              <a:rPr lang="en-US" sz="2400" b="1" dirty="0"/>
              <a:t> require that you submit your IAA documents for our review prior to approval, we just request that ALL stations adhere to the guidance in this presentation and the other VA wide guidance provided.</a:t>
            </a:r>
          </a:p>
          <a:p>
            <a:r>
              <a:rPr lang="en-US" sz="2400" dirty="0"/>
              <a:t>However, we do recommend that if any station is uncertain about any processes with IAAs to send a draft of the forms/or PDF exports of G-Invoicing to </a:t>
            </a:r>
            <a:r>
              <a:rPr lang="en-US" sz="2400" dirty="0">
                <a:hlinkClick r:id="rId2"/>
              </a:rPr>
              <a:t>jason.berlow@va.gov</a:t>
            </a:r>
            <a:r>
              <a:rPr lang="en-US" sz="2400" dirty="0"/>
              <a:t> and </a:t>
            </a:r>
            <a:r>
              <a:rPr lang="en-US" sz="2400" dirty="0">
                <a:hlinkClick r:id="rId3"/>
              </a:rPr>
              <a:t>maria.</a:t>
            </a:r>
            <a:r>
              <a:rPr lang="en-US" sz="2400" dirty="0">
                <a:hlinkClick r:id="rId4"/>
              </a:rPr>
              <a:t>negrete2</a:t>
            </a:r>
            <a:r>
              <a:rPr lang="en-US" sz="2400" dirty="0">
                <a:hlinkClick r:id="rId3"/>
              </a:rPr>
              <a:t>@va.gov</a:t>
            </a:r>
            <a:r>
              <a:rPr lang="en-US" sz="2400" dirty="0"/>
              <a:t> for a courtesy review to ensure the forms are completed correctly. </a:t>
            </a:r>
          </a:p>
          <a:p>
            <a:r>
              <a:rPr lang="en-US" sz="2400" dirty="0"/>
              <a:t>This will help ensure a smoother process with the IAA execution at your station.</a:t>
            </a:r>
          </a:p>
          <a:p>
            <a:r>
              <a:rPr lang="en-US" sz="2400" dirty="0"/>
              <a:t>This guidance is based on recent observations of stations completing IAA documents with multiple errors that required correction after approvals. </a:t>
            </a:r>
          </a:p>
        </p:txBody>
      </p:sp>
      <p:sp>
        <p:nvSpPr>
          <p:cNvPr id="4" name="Slide Number Placeholder 3">
            <a:extLst>
              <a:ext uri="{FF2B5EF4-FFF2-40B4-BE49-F238E27FC236}">
                <a16:creationId xmlns:a16="http://schemas.microsoft.com/office/drawing/2014/main" id="{FC049731-A4BC-45C7-88E5-94651F65947D}"/>
              </a:ext>
            </a:extLst>
          </p:cNvPr>
          <p:cNvSpPr>
            <a:spLocks noGrp="1"/>
          </p:cNvSpPr>
          <p:nvPr>
            <p:ph type="sldNum" sz="quarter" idx="12"/>
          </p:nvPr>
        </p:nvSpPr>
        <p:spPr/>
        <p:txBody>
          <a:bodyPr/>
          <a:lstStyle/>
          <a:p>
            <a:fld id="{670A9334-4E67-F94F-A05E-0CE8B74A054E}" type="slidenum">
              <a:rPr lang="en-US" smtClean="0"/>
              <a:t>28</a:t>
            </a:fld>
            <a:endParaRPr lang="en-US" dirty="0"/>
          </a:p>
        </p:txBody>
      </p:sp>
    </p:spTree>
    <p:extLst>
      <p:ext uri="{BB962C8B-B14F-4D97-AF65-F5344CB8AC3E}">
        <p14:creationId xmlns:p14="http://schemas.microsoft.com/office/powerpoint/2010/main" val="92705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1DDD-2451-4A5B-A8C4-76C5690FDA01}"/>
              </a:ext>
            </a:extLst>
          </p:cNvPr>
          <p:cNvSpPr>
            <a:spLocks noGrp="1"/>
          </p:cNvSpPr>
          <p:nvPr>
            <p:ph type="title"/>
          </p:nvPr>
        </p:nvSpPr>
        <p:spPr>
          <a:xfrm>
            <a:off x="311150" y="136525"/>
            <a:ext cx="10515600" cy="618385"/>
          </a:xfrm>
        </p:spPr>
        <p:txBody>
          <a:bodyPr/>
          <a:lstStyle/>
          <a:p>
            <a:r>
              <a:rPr lang="en-US" sz="4000" dirty="0"/>
              <a:t>4. </a:t>
            </a:r>
            <a:r>
              <a:rPr lang="en-US" dirty="0"/>
              <a:t>Approvals/Roles in G-Invoicing (separation of duties)</a:t>
            </a:r>
          </a:p>
        </p:txBody>
      </p:sp>
      <p:sp>
        <p:nvSpPr>
          <p:cNvPr id="4" name="Slide Number Placeholder 3">
            <a:extLst>
              <a:ext uri="{FF2B5EF4-FFF2-40B4-BE49-F238E27FC236}">
                <a16:creationId xmlns:a16="http://schemas.microsoft.com/office/drawing/2014/main" id="{0B2B2B4C-727E-4EDB-A3F3-069CB9617287}"/>
              </a:ext>
            </a:extLst>
          </p:cNvPr>
          <p:cNvSpPr>
            <a:spLocks noGrp="1"/>
          </p:cNvSpPr>
          <p:nvPr>
            <p:ph type="sldNum" sz="quarter" idx="12"/>
          </p:nvPr>
        </p:nvSpPr>
        <p:spPr/>
        <p:txBody>
          <a:bodyPr/>
          <a:lstStyle/>
          <a:p>
            <a:fld id="{670A9334-4E67-F94F-A05E-0CE8B74A054E}" type="slidenum">
              <a:rPr lang="en-US" smtClean="0"/>
              <a:t>29</a:t>
            </a:fld>
            <a:endParaRPr lang="en-US" dirty="0"/>
          </a:p>
        </p:txBody>
      </p:sp>
      <p:sp>
        <p:nvSpPr>
          <p:cNvPr id="3" name="Content Placeholder 2">
            <a:extLst>
              <a:ext uri="{FF2B5EF4-FFF2-40B4-BE49-F238E27FC236}">
                <a16:creationId xmlns:a16="http://schemas.microsoft.com/office/drawing/2014/main" id="{08A2812B-1685-43E8-B3B2-ABC7A43133A6}"/>
              </a:ext>
            </a:extLst>
          </p:cNvPr>
          <p:cNvSpPr>
            <a:spLocks noGrp="1"/>
          </p:cNvSpPr>
          <p:nvPr>
            <p:ph idx="1"/>
          </p:nvPr>
        </p:nvSpPr>
        <p:spPr>
          <a:xfrm>
            <a:off x="311150" y="955152"/>
            <a:ext cx="10515600" cy="4351338"/>
          </a:xfrm>
        </p:spPr>
        <p:txBody>
          <a:bodyPr/>
          <a:lstStyle/>
          <a:p>
            <a:r>
              <a:rPr lang="en-US" sz="2100" dirty="0"/>
              <a:t>The table below details the roles/approval roles for the 7600A/B and assigned in G-Invoicing:</a:t>
            </a:r>
          </a:p>
        </p:txBody>
      </p:sp>
      <p:graphicFrame>
        <p:nvGraphicFramePr>
          <p:cNvPr id="6" name="Table 6">
            <a:extLst>
              <a:ext uri="{FF2B5EF4-FFF2-40B4-BE49-F238E27FC236}">
                <a16:creationId xmlns:a16="http://schemas.microsoft.com/office/drawing/2014/main" id="{A521EF93-FB0C-4C00-B883-C0861470EBA0}"/>
              </a:ext>
            </a:extLst>
          </p:cNvPr>
          <p:cNvGraphicFramePr>
            <a:graphicFrameLocks noGrp="1"/>
          </p:cNvGraphicFramePr>
          <p:nvPr>
            <p:extLst>
              <p:ext uri="{D42A27DB-BD31-4B8C-83A1-F6EECF244321}">
                <p14:modId xmlns:p14="http://schemas.microsoft.com/office/powerpoint/2010/main" val="1117624641"/>
              </p:ext>
            </p:extLst>
          </p:nvPr>
        </p:nvGraphicFramePr>
        <p:xfrm>
          <a:off x="1365249" y="1437976"/>
          <a:ext cx="9121168" cy="4353070"/>
        </p:xfrm>
        <a:graphic>
          <a:graphicData uri="http://schemas.openxmlformats.org/drawingml/2006/table">
            <a:tbl>
              <a:tblPr firstRow="1" bandRow="1">
                <a:tableStyleId>{5C22544A-7EE6-4342-B048-85BDC9FD1C3A}</a:tableStyleId>
              </a:tblPr>
              <a:tblGrid>
                <a:gridCol w="2280292">
                  <a:extLst>
                    <a:ext uri="{9D8B030D-6E8A-4147-A177-3AD203B41FA5}">
                      <a16:colId xmlns:a16="http://schemas.microsoft.com/office/drawing/2014/main" val="2264135567"/>
                    </a:ext>
                  </a:extLst>
                </a:gridCol>
                <a:gridCol w="2280292">
                  <a:extLst>
                    <a:ext uri="{9D8B030D-6E8A-4147-A177-3AD203B41FA5}">
                      <a16:colId xmlns:a16="http://schemas.microsoft.com/office/drawing/2014/main" val="503102214"/>
                    </a:ext>
                  </a:extLst>
                </a:gridCol>
                <a:gridCol w="2280292">
                  <a:extLst>
                    <a:ext uri="{9D8B030D-6E8A-4147-A177-3AD203B41FA5}">
                      <a16:colId xmlns:a16="http://schemas.microsoft.com/office/drawing/2014/main" val="1000963035"/>
                    </a:ext>
                  </a:extLst>
                </a:gridCol>
                <a:gridCol w="2280292">
                  <a:extLst>
                    <a:ext uri="{9D8B030D-6E8A-4147-A177-3AD203B41FA5}">
                      <a16:colId xmlns:a16="http://schemas.microsoft.com/office/drawing/2014/main" val="2834162119"/>
                    </a:ext>
                  </a:extLst>
                </a:gridCol>
              </a:tblGrid>
              <a:tr h="695921">
                <a:tc gridSpan="2">
                  <a:txBody>
                    <a:bodyPr/>
                    <a:lstStyle/>
                    <a:p>
                      <a:pPr algn="ctr" fontAlgn="b"/>
                      <a:r>
                        <a:rPr lang="en-US" sz="1600" b="1" i="0" u="none" strike="noStrike" dirty="0">
                          <a:solidFill>
                            <a:schemeClr val="bg1"/>
                          </a:solidFill>
                          <a:effectLst/>
                          <a:latin typeface="Calibri" panose="020F0502020204030204" pitchFamily="34" charset="0"/>
                        </a:rPr>
                        <a:t>GT&amp;C (Agreement) (7600A)</a:t>
                      </a:r>
                    </a:p>
                  </a:txBody>
                  <a:tcPr marL="9525" marR="9525" marT="9525" marB="0" anchor="ctr"/>
                </a:tc>
                <a:tc hMerge="1">
                  <a:txBody>
                    <a:bodyPr/>
                    <a:lstStyle/>
                    <a:p>
                      <a:endParaRPr lang="en-US" dirty="0"/>
                    </a:p>
                  </a:txBody>
                  <a:tcPr/>
                </a:tc>
                <a:tc gridSpan="2">
                  <a:txBody>
                    <a:bodyPr/>
                    <a:lstStyle/>
                    <a:p>
                      <a:pPr marL="0" algn="ctr" defTabSz="914400" rtl="0" eaLnBrk="1" fontAlgn="b" latinLnBrk="0" hangingPunct="1"/>
                      <a:endParaRPr lang="en-US" sz="1600" b="1" i="0" u="none" strike="noStrike" kern="1200" dirty="0">
                        <a:solidFill>
                          <a:schemeClr val="bg1"/>
                        </a:solidFill>
                        <a:effectLst/>
                        <a:latin typeface="Calibri" panose="020F0502020204030204" pitchFamily="34" charset="0"/>
                        <a:ea typeface="+mn-ea"/>
                        <a:cs typeface="+mn-cs"/>
                      </a:endParaRPr>
                    </a:p>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Order (Financial Document) (7600B)</a:t>
                      </a:r>
                    </a:p>
                    <a:p>
                      <a:pPr algn="ctr"/>
                      <a:endParaRPr lang="en-US" sz="1600" dirty="0">
                        <a:solidFill>
                          <a:schemeClr val="bg1"/>
                        </a:solidFill>
                      </a:endParaRPr>
                    </a:p>
                  </a:txBody>
                  <a:tcPr anchor="ctr"/>
                </a:tc>
                <a:tc hMerge="1">
                  <a:txBody>
                    <a:bodyPr/>
                    <a:lstStyle/>
                    <a:p>
                      <a:endParaRPr lang="en-US" dirty="0"/>
                    </a:p>
                  </a:txBody>
                  <a:tcPr/>
                </a:tc>
                <a:extLst>
                  <a:ext uri="{0D108BD9-81ED-4DB2-BD59-A6C34878D82A}">
                    <a16:rowId xmlns:a16="http://schemas.microsoft.com/office/drawing/2014/main" val="3687554562"/>
                  </a:ext>
                </a:extLst>
              </a:tr>
              <a:tr h="1262289">
                <a:tc>
                  <a:txBody>
                    <a:bodyPr/>
                    <a:lstStyle/>
                    <a:p>
                      <a:pPr algn="ctr" fontAlgn="b"/>
                      <a:r>
                        <a:rPr lang="en-US" sz="1400" b="1" i="0" u="none" strike="noStrike" dirty="0">
                          <a:solidFill>
                            <a:srgbClr val="000000"/>
                          </a:solidFill>
                          <a:effectLst/>
                          <a:latin typeface="Calibri" panose="020F0502020204030204" pitchFamily="34" charset="0"/>
                        </a:rPr>
                        <a:t>Manager/Creator</a:t>
                      </a:r>
                    </a:p>
                  </a:txBody>
                  <a:tcPr marL="9525" marR="9525" marT="9525" marB="0" anchor="ctr"/>
                </a:tc>
                <a:tc>
                  <a:txBody>
                    <a:bodyPr/>
                    <a:lstStyle/>
                    <a:p>
                      <a:pPr marL="171450" indent="-171450" algn="l" fontAlgn="b">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The person who manages the Program and enters data to establish the agreement. (creates, edits, deletes, modifies, shares with the other partner, and submits document for approval)</a:t>
                      </a:r>
                    </a:p>
                  </a:txBody>
                  <a:tcPr marL="9525" marR="9525" marT="9525" marB="0"/>
                </a:tc>
                <a:tc>
                  <a:txBody>
                    <a:bodyPr/>
                    <a:lstStyle/>
                    <a:p>
                      <a:pPr algn="ctr"/>
                      <a:r>
                        <a:rPr lang="en-US" sz="1400" b="1" i="0" u="none" strike="noStrike" kern="1200" dirty="0">
                          <a:solidFill>
                            <a:srgbClr val="000000"/>
                          </a:solidFill>
                          <a:effectLst/>
                          <a:latin typeface="Calibri" panose="020F0502020204030204" pitchFamily="34" charset="0"/>
                          <a:ea typeface="+mn-ea"/>
                          <a:cs typeface="+mn-cs"/>
                        </a:rPr>
                        <a:t>Order Manager</a:t>
                      </a:r>
                    </a:p>
                    <a:p>
                      <a:pPr algn="ctr"/>
                      <a:endParaRPr lang="en-US" sz="1400" b="1"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marL="171450" indent="-171450">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The person who enters purchase requests (i.e., FCP Clerk) and familiar with costing information.</a:t>
                      </a:r>
                    </a:p>
                    <a:p>
                      <a:pPr marL="171450" indent="-171450">
                        <a:buFont typeface="Arial" panose="020B0604020202020204" pitchFamily="34" charset="0"/>
                        <a:buChar char="•"/>
                      </a:pPr>
                      <a:endParaRPr lang="en-US" sz="1200" b="0" i="0" u="none" strike="noStrike" kern="1200" dirty="0">
                        <a:solidFill>
                          <a:srgbClr val="000000"/>
                        </a:solidFill>
                        <a:effectLst/>
                        <a:latin typeface="Calibri" panose="020F0502020204030204" pitchFamily="34" charset="0"/>
                        <a:ea typeface="+mn-ea"/>
                        <a:cs typeface="+mn-cs"/>
                      </a:endParaRPr>
                    </a:p>
                  </a:txBody>
                  <a:tcPr/>
                </a:tc>
                <a:extLst>
                  <a:ext uri="{0D108BD9-81ED-4DB2-BD59-A6C34878D82A}">
                    <a16:rowId xmlns:a16="http://schemas.microsoft.com/office/drawing/2014/main" val="2892336614"/>
                  </a:ext>
                </a:extLst>
              </a:tr>
              <a:tr h="868825">
                <a:tc>
                  <a:txBody>
                    <a:bodyPr/>
                    <a:lstStyle/>
                    <a:p>
                      <a:pPr algn="ctr" fontAlgn="b"/>
                      <a:r>
                        <a:rPr lang="en-US" sz="1400" b="1" i="0" u="none" strike="noStrike" dirty="0">
                          <a:solidFill>
                            <a:srgbClr val="000000"/>
                          </a:solidFill>
                          <a:effectLst/>
                          <a:latin typeface="Calibri" panose="020F0502020204030204" pitchFamily="34" charset="0"/>
                        </a:rPr>
                        <a:t>Initial Approver</a:t>
                      </a:r>
                    </a:p>
                  </a:txBody>
                  <a:tcPr marL="9525" marR="9525" marT="9525" marB="0" anchor="ctr"/>
                </a:tc>
                <a:tc>
                  <a:txBody>
                    <a:bodyPr/>
                    <a:lstStyle/>
                    <a:p>
                      <a:pPr marL="171450" indent="-171450" algn="l" fontAlgn="b">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The manager/supervisor who performs first (1st) review and approval of agreement. Should also sign the SOW.</a:t>
                      </a:r>
                    </a:p>
                  </a:txBody>
                  <a:tcPr marL="9525" marR="9525" marT="9525" marB="0"/>
                </a:tc>
                <a:tc>
                  <a:txBody>
                    <a:bodyPr/>
                    <a:lstStyle/>
                    <a:p>
                      <a:pPr algn="ctr"/>
                      <a:r>
                        <a:rPr lang="en-US" sz="1400" b="1" i="0" u="none" strike="noStrike" kern="1200" dirty="0">
                          <a:solidFill>
                            <a:srgbClr val="000000"/>
                          </a:solidFill>
                          <a:effectLst/>
                          <a:latin typeface="Calibri" panose="020F0502020204030204" pitchFamily="34" charset="0"/>
                          <a:ea typeface="+mn-ea"/>
                          <a:cs typeface="+mn-cs"/>
                        </a:rPr>
                        <a:t>Funding Official Approver</a:t>
                      </a:r>
                    </a:p>
                    <a:p>
                      <a:pPr algn="ctr"/>
                      <a:endParaRPr lang="en-US" sz="1400" b="1"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marL="171450" indent="-171450">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The person who manages the budget for the Program (i.e., Budget Analyst).</a:t>
                      </a:r>
                    </a:p>
                    <a:p>
                      <a:pPr marL="171450" indent="-171450">
                        <a:buFont typeface="Arial" panose="020B0604020202020204" pitchFamily="34" charset="0"/>
                        <a:buChar char="•"/>
                      </a:pPr>
                      <a:endParaRPr lang="en-US" sz="1200" b="0" i="0" u="none" strike="noStrike" kern="1200" dirty="0">
                        <a:solidFill>
                          <a:srgbClr val="000000"/>
                        </a:solidFill>
                        <a:effectLst/>
                        <a:latin typeface="Calibri" panose="020F0502020204030204" pitchFamily="34" charset="0"/>
                        <a:ea typeface="+mn-ea"/>
                        <a:cs typeface="+mn-cs"/>
                      </a:endParaRPr>
                    </a:p>
                  </a:txBody>
                  <a:tcPr/>
                </a:tc>
                <a:extLst>
                  <a:ext uri="{0D108BD9-81ED-4DB2-BD59-A6C34878D82A}">
                    <a16:rowId xmlns:a16="http://schemas.microsoft.com/office/drawing/2014/main" val="1243296143"/>
                  </a:ext>
                </a:extLst>
              </a:tr>
              <a:tr h="1182172">
                <a:tc>
                  <a:txBody>
                    <a:bodyPr/>
                    <a:lstStyle/>
                    <a:p>
                      <a:pPr algn="ctr" fontAlgn="b"/>
                      <a:r>
                        <a:rPr lang="en-US" sz="1400" b="1" i="0" u="none" strike="noStrike" dirty="0">
                          <a:solidFill>
                            <a:srgbClr val="000000"/>
                          </a:solidFill>
                          <a:effectLst/>
                          <a:latin typeface="Calibri" panose="020F0502020204030204" pitchFamily="34" charset="0"/>
                        </a:rPr>
                        <a:t>Final Approver </a:t>
                      </a:r>
                    </a:p>
                    <a:p>
                      <a:pPr algn="ctr" fontAlgn="b"/>
                      <a:r>
                        <a:rPr lang="en-US" sz="1400" b="1" i="0" u="none" strike="noStrike" dirty="0">
                          <a:solidFill>
                            <a:srgbClr val="000000"/>
                          </a:solidFill>
                          <a:effectLst/>
                          <a:latin typeface="Calibri" panose="020F0502020204030204" pitchFamily="34" charset="0"/>
                        </a:rPr>
                        <a:t>(Cannot be the same staff members as the initial approver)</a:t>
                      </a:r>
                    </a:p>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171450" indent="-171450" algn="l">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The manager who performs second or final review and approval of agreement. Should also sign the SOW.</a:t>
                      </a:r>
                    </a:p>
                  </a:txBody>
                  <a:tcPr/>
                </a:tc>
                <a:tc>
                  <a:txBody>
                    <a:bodyPr/>
                    <a:lstStyle/>
                    <a:p>
                      <a:pPr algn="ctr"/>
                      <a:r>
                        <a:rPr lang="en-US" sz="1400" b="1" i="0" u="none" strike="noStrike" kern="1200" dirty="0">
                          <a:solidFill>
                            <a:srgbClr val="000000"/>
                          </a:solidFill>
                          <a:effectLst/>
                          <a:latin typeface="Calibri" panose="020F0502020204030204" pitchFamily="34" charset="0"/>
                          <a:ea typeface="+mn-ea"/>
                          <a:cs typeface="+mn-cs"/>
                        </a:rPr>
                        <a:t>Program Official Approver (Cannot be the same staff members as the Funding official approver)</a:t>
                      </a:r>
                    </a:p>
                    <a:p>
                      <a:pPr algn="ctr"/>
                      <a:endParaRPr lang="en-US" sz="1400" b="1" i="0" u="none" strike="noStrike" kern="1200" dirty="0">
                        <a:solidFill>
                          <a:srgbClr val="000000"/>
                        </a:solidFill>
                        <a:effectLst/>
                        <a:latin typeface="Calibri" panose="020F0502020204030204" pitchFamily="34" charset="0"/>
                        <a:ea typeface="+mn-ea"/>
                        <a:cs typeface="+mn-cs"/>
                      </a:endParaRPr>
                    </a:p>
                    <a:p>
                      <a:pPr algn="ctr"/>
                      <a:endParaRPr lang="en-US" sz="1400" b="1"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marL="171450" indent="-171450">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The person who approves purchase requests (i.e., Approving Official).</a:t>
                      </a:r>
                    </a:p>
                    <a:p>
                      <a:pPr marL="171450" indent="-171450">
                        <a:buFont typeface="Arial" panose="020B0604020202020204" pitchFamily="34" charset="0"/>
                        <a:buChar char="•"/>
                      </a:pPr>
                      <a:endParaRPr lang="en-US" sz="1200" b="0" i="0" u="none" strike="noStrike" kern="1200" dirty="0">
                        <a:solidFill>
                          <a:srgbClr val="000000"/>
                        </a:solidFill>
                        <a:effectLst/>
                        <a:latin typeface="Calibri" panose="020F0502020204030204" pitchFamily="34" charset="0"/>
                        <a:ea typeface="+mn-ea"/>
                        <a:cs typeface="+mn-cs"/>
                      </a:endParaRPr>
                    </a:p>
                  </a:txBody>
                  <a:tcPr/>
                </a:tc>
                <a:extLst>
                  <a:ext uri="{0D108BD9-81ED-4DB2-BD59-A6C34878D82A}">
                    <a16:rowId xmlns:a16="http://schemas.microsoft.com/office/drawing/2014/main" val="4151848576"/>
                  </a:ext>
                </a:extLst>
              </a:tr>
            </a:tbl>
          </a:graphicData>
        </a:graphic>
      </p:graphicFrame>
      <p:sp>
        <p:nvSpPr>
          <p:cNvPr id="7" name="Rectangle 6">
            <a:extLst>
              <a:ext uri="{FF2B5EF4-FFF2-40B4-BE49-F238E27FC236}">
                <a16:creationId xmlns:a16="http://schemas.microsoft.com/office/drawing/2014/main" id="{C07BAAEF-42F3-4C0A-BCC3-C901CA35856A}"/>
              </a:ext>
            </a:extLst>
          </p:cNvPr>
          <p:cNvSpPr/>
          <p:nvPr/>
        </p:nvSpPr>
        <p:spPr>
          <a:xfrm>
            <a:off x="2784296" y="5589142"/>
            <a:ext cx="6626832" cy="113233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sz="1400" b="1" u="sng" dirty="0">
              <a:solidFill>
                <a:schemeClr val="tx1"/>
              </a:solidFill>
            </a:endParaRPr>
          </a:p>
          <a:p>
            <a:pPr algn="ctr"/>
            <a:r>
              <a:rPr lang="en-US" sz="1400" b="1" u="sng" dirty="0">
                <a:solidFill>
                  <a:schemeClr val="tx1"/>
                </a:solidFill>
              </a:rPr>
              <a:t>Additional Considerations:</a:t>
            </a:r>
            <a:endParaRPr lang="en-US" sz="1400" b="1" u="sng" dirty="0">
              <a:solidFill>
                <a:schemeClr val="tx1"/>
              </a:solidFill>
              <a:cs typeface="Calibri"/>
            </a:endParaRPr>
          </a:p>
          <a:p>
            <a:pPr marL="228600" indent="-228600">
              <a:buAutoNum type="arabicPeriod"/>
            </a:pPr>
            <a:r>
              <a:rPr lang="en-US" sz="1400" dirty="0">
                <a:solidFill>
                  <a:schemeClr val="tx1"/>
                </a:solidFill>
              </a:rPr>
              <a:t>The Order also has a performance role (The person who certifies payments), this staff member cannot have any approver roles.</a:t>
            </a:r>
            <a:endParaRPr lang="en-US" sz="1400" dirty="0">
              <a:solidFill>
                <a:schemeClr val="tx1"/>
              </a:solidFill>
              <a:cs typeface="Calibri"/>
            </a:endParaRPr>
          </a:p>
          <a:p>
            <a:pPr marL="228600" indent="-228600">
              <a:buAutoNum type="arabicPeriod"/>
            </a:pPr>
            <a:r>
              <a:rPr lang="en-US" sz="1400" dirty="0">
                <a:solidFill>
                  <a:schemeClr val="tx1"/>
                </a:solidFill>
              </a:rPr>
              <a:t>Any staff who record transactions in FMS should not have a role as approver in GT&amp;C or Order; or certifier in Performance.</a:t>
            </a:r>
            <a:endParaRPr lang="en-US" sz="1400" dirty="0">
              <a:solidFill>
                <a:schemeClr val="tx1"/>
              </a:solidFill>
              <a:cs typeface="Calibri"/>
            </a:endParaRPr>
          </a:p>
          <a:p>
            <a:pPr algn="ctr"/>
            <a:endParaRPr lang="en-US" dirty="0">
              <a:solidFill>
                <a:schemeClr val="tx1"/>
              </a:solidFill>
            </a:endParaRPr>
          </a:p>
        </p:txBody>
      </p:sp>
    </p:spTree>
    <p:extLst>
      <p:ext uri="{BB962C8B-B14F-4D97-AF65-F5344CB8AC3E}">
        <p14:creationId xmlns:p14="http://schemas.microsoft.com/office/powerpoint/2010/main" val="420964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3CE2-6407-4B83-8F87-B806BE52F646}"/>
              </a:ext>
            </a:extLst>
          </p:cNvPr>
          <p:cNvSpPr>
            <a:spLocks noGrp="1"/>
          </p:cNvSpPr>
          <p:nvPr>
            <p:ph type="title"/>
          </p:nvPr>
        </p:nvSpPr>
        <p:spPr/>
        <p:txBody>
          <a:bodyPr/>
          <a:lstStyle/>
          <a:p>
            <a:r>
              <a:rPr lang="en-US" b="1" dirty="0"/>
              <a:t>Section 1: Understanding an Interagency Agreement</a:t>
            </a:r>
            <a:endParaRPr lang="en-US" dirty="0"/>
          </a:p>
        </p:txBody>
      </p:sp>
      <p:sp>
        <p:nvSpPr>
          <p:cNvPr id="4" name="Slide Number Placeholder 3">
            <a:extLst>
              <a:ext uri="{FF2B5EF4-FFF2-40B4-BE49-F238E27FC236}">
                <a16:creationId xmlns:a16="http://schemas.microsoft.com/office/drawing/2014/main" id="{87BA686B-08EE-43B4-BAD0-FB52769A4EAA}"/>
              </a:ext>
            </a:extLst>
          </p:cNvPr>
          <p:cNvSpPr>
            <a:spLocks noGrp="1"/>
          </p:cNvSpPr>
          <p:nvPr>
            <p:ph type="sldNum" sz="quarter" idx="12"/>
          </p:nvPr>
        </p:nvSpPr>
        <p:spPr/>
        <p:txBody>
          <a:bodyPr/>
          <a:lstStyle/>
          <a:p>
            <a:fld id="{670A9334-4E67-F94F-A05E-0CE8B74A054E}" type="slidenum">
              <a:rPr lang="en-US" smtClean="0"/>
              <a:t>3</a:t>
            </a:fld>
            <a:endParaRPr lang="en-US" dirty="0"/>
          </a:p>
        </p:txBody>
      </p:sp>
      <p:pic>
        <p:nvPicPr>
          <p:cNvPr id="5" name="Picture 4" descr="A group of people in a meeting&#10;&#10;Description automatically generated with medium confidence">
            <a:extLst>
              <a:ext uri="{FF2B5EF4-FFF2-40B4-BE49-F238E27FC236}">
                <a16:creationId xmlns:a16="http://schemas.microsoft.com/office/drawing/2014/main" id="{593DD619-9563-4249-8886-0D9F2EE7B5C6}"/>
              </a:ext>
            </a:extLst>
          </p:cNvPr>
          <p:cNvPicPr>
            <a:picLocks noChangeAspect="1"/>
          </p:cNvPicPr>
          <p:nvPr/>
        </p:nvPicPr>
        <p:blipFill>
          <a:blip r:embed="rId2"/>
          <a:stretch>
            <a:fillRect/>
          </a:stretch>
        </p:blipFill>
        <p:spPr>
          <a:xfrm>
            <a:off x="1318706" y="1521054"/>
            <a:ext cx="6011337" cy="3815892"/>
          </a:xfrm>
          <a:prstGeom prst="rect">
            <a:avLst/>
          </a:prstGeom>
        </p:spPr>
      </p:pic>
      <p:sp>
        <p:nvSpPr>
          <p:cNvPr id="10" name="Speech Bubble: Oval 9">
            <a:extLst>
              <a:ext uri="{FF2B5EF4-FFF2-40B4-BE49-F238E27FC236}">
                <a16:creationId xmlns:a16="http://schemas.microsoft.com/office/drawing/2014/main" id="{D5E38FF0-87B6-4056-8784-036BB4186269}"/>
              </a:ext>
            </a:extLst>
          </p:cNvPr>
          <p:cNvSpPr/>
          <p:nvPr/>
        </p:nvSpPr>
        <p:spPr>
          <a:xfrm>
            <a:off x="7940565" y="1008112"/>
            <a:ext cx="2860785" cy="2420888"/>
          </a:xfrm>
          <a:prstGeom prst="wedgeEllipseCallout">
            <a:avLst>
              <a:gd name="adj1" fmla="val -60352"/>
              <a:gd name="adj2" fmla="val 20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Help!! Our team needs to setup an IAA for our Station, we can login together for this training!</a:t>
            </a:r>
          </a:p>
        </p:txBody>
      </p:sp>
    </p:spTree>
    <p:extLst>
      <p:ext uri="{BB962C8B-B14F-4D97-AF65-F5344CB8AC3E}">
        <p14:creationId xmlns:p14="http://schemas.microsoft.com/office/powerpoint/2010/main" val="573799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40E4-4FB0-4E6B-AD24-5FDDCD3224FB}"/>
              </a:ext>
            </a:extLst>
          </p:cNvPr>
          <p:cNvSpPr>
            <a:spLocks noGrp="1"/>
          </p:cNvSpPr>
          <p:nvPr>
            <p:ph type="title"/>
          </p:nvPr>
        </p:nvSpPr>
        <p:spPr>
          <a:xfrm>
            <a:off x="257175" y="213889"/>
            <a:ext cx="10515600" cy="618385"/>
          </a:xfrm>
        </p:spPr>
        <p:txBody>
          <a:bodyPr/>
          <a:lstStyle/>
          <a:p>
            <a:r>
              <a:rPr lang="en-US" dirty="0"/>
              <a:t>5. Formally Establish Agreement </a:t>
            </a:r>
          </a:p>
        </p:txBody>
      </p:sp>
      <p:graphicFrame>
        <p:nvGraphicFramePr>
          <p:cNvPr id="5" name="Table 5">
            <a:extLst>
              <a:ext uri="{FF2B5EF4-FFF2-40B4-BE49-F238E27FC236}">
                <a16:creationId xmlns:a16="http://schemas.microsoft.com/office/drawing/2014/main" id="{D8386962-CD8E-461C-B553-B803C483C357}"/>
              </a:ext>
            </a:extLst>
          </p:cNvPr>
          <p:cNvGraphicFramePr>
            <a:graphicFrameLocks noGrp="1"/>
          </p:cNvGraphicFramePr>
          <p:nvPr>
            <p:ph idx="1"/>
            <p:extLst>
              <p:ext uri="{D42A27DB-BD31-4B8C-83A1-F6EECF244321}">
                <p14:modId xmlns:p14="http://schemas.microsoft.com/office/powerpoint/2010/main" val="3280032189"/>
              </p:ext>
            </p:extLst>
          </p:nvPr>
        </p:nvGraphicFramePr>
        <p:xfrm>
          <a:off x="397534" y="988272"/>
          <a:ext cx="11396931" cy="5106399"/>
        </p:xfrm>
        <a:graphic>
          <a:graphicData uri="http://schemas.openxmlformats.org/drawingml/2006/table">
            <a:tbl>
              <a:tblPr firstRow="1" bandRow="1">
                <a:tableStyleId>{5C22544A-7EE6-4342-B048-85BDC9FD1C3A}</a:tableStyleId>
              </a:tblPr>
              <a:tblGrid>
                <a:gridCol w="1899488">
                  <a:extLst>
                    <a:ext uri="{9D8B030D-6E8A-4147-A177-3AD203B41FA5}">
                      <a16:colId xmlns:a16="http://schemas.microsoft.com/office/drawing/2014/main" val="2551531347"/>
                    </a:ext>
                  </a:extLst>
                </a:gridCol>
                <a:gridCol w="4833243">
                  <a:extLst>
                    <a:ext uri="{9D8B030D-6E8A-4147-A177-3AD203B41FA5}">
                      <a16:colId xmlns:a16="http://schemas.microsoft.com/office/drawing/2014/main" val="3475361583"/>
                    </a:ext>
                  </a:extLst>
                </a:gridCol>
                <a:gridCol w="4664200">
                  <a:extLst>
                    <a:ext uri="{9D8B030D-6E8A-4147-A177-3AD203B41FA5}">
                      <a16:colId xmlns:a16="http://schemas.microsoft.com/office/drawing/2014/main" val="1329259901"/>
                    </a:ext>
                  </a:extLst>
                </a:gridCol>
              </a:tblGrid>
              <a:tr h="616750">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latin typeface="+mn-lt"/>
                          <a:ea typeface="+mn-ea"/>
                          <a:cs typeface="+mn-cs"/>
                        </a:rPr>
                        <a:t>Requesting Agency (Buyer):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latin typeface="+mn-lt"/>
                          <a:ea typeface="+mn-ea"/>
                          <a:cs typeface="+mn-cs"/>
                        </a:rPr>
                        <a:t>Servicing Agency (Seller):</a:t>
                      </a:r>
                    </a:p>
                  </a:txBody>
                  <a:tcPr/>
                </a:tc>
                <a:extLst>
                  <a:ext uri="{0D108BD9-81ED-4DB2-BD59-A6C34878D82A}">
                    <a16:rowId xmlns:a16="http://schemas.microsoft.com/office/drawing/2014/main" val="2033131621"/>
                  </a:ext>
                </a:extLst>
              </a:tr>
              <a:tr h="1938358">
                <a:tc>
                  <a:txBody>
                    <a:bodyPr/>
                    <a:lstStyle/>
                    <a:p>
                      <a:pPr algn="ctr"/>
                      <a:r>
                        <a:rPr lang="en-US" sz="2000" b="1" dirty="0"/>
                        <a:t>G-Invoicing </a:t>
                      </a:r>
                    </a:p>
                  </a:txBody>
                  <a:tcPr anchor="ctr"/>
                </a:tc>
                <a:tc>
                  <a:txBody>
                    <a:bodyPr/>
                    <a:lstStyle/>
                    <a:p>
                      <a:pPr marL="285750" indent="-285750">
                        <a:buFont typeface="Arial" panose="020B0604020202020204" pitchFamily="34" charset="0"/>
                        <a:buChar char="•"/>
                      </a:pPr>
                      <a:r>
                        <a:rPr lang="en-US" dirty="0"/>
                        <a:t>Ensure that both GTC (7600A) and Order (7600B) are fully signed in G-Invoicing</a:t>
                      </a:r>
                    </a:p>
                    <a:p>
                      <a:pPr marL="285750" indent="-285750">
                        <a:buFont typeface="Arial" panose="020B0604020202020204" pitchFamily="34" charset="0"/>
                        <a:buChar char="•"/>
                      </a:pPr>
                      <a:r>
                        <a:rPr lang="en-US" dirty="0"/>
                        <a:t>Create 1358 Obligation to ensure funding is available for the other agencies IPAC through the G-Invoicing Performance section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Ensure that both GTC (7600A) and Order (7600B) are fully singed in G-Invoicing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Establish agreement in FMS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Initiate IPAC through G-Invoicing Performance Section</a:t>
                      </a:r>
                    </a:p>
                    <a:p>
                      <a:endParaRPr lang="en-US" dirty="0"/>
                    </a:p>
                  </a:txBody>
                  <a:tcPr/>
                </a:tc>
                <a:extLst>
                  <a:ext uri="{0D108BD9-81ED-4DB2-BD59-A6C34878D82A}">
                    <a16:rowId xmlns:a16="http://schemas.microsoft.com/office/drawing/2014/main" val="417585426"/>
                  </a:ext>
                </a:extLst>
              </a:tr>
              <a:tr h="2467001">
                <a:tc>
                  <a:txBody>
                    <a:bodyPr/>
                    <a:lstStyle/>
                    <a:p>
                      <a:pPr algn="ctr"/>
                      <a:r>
                        <a:rPr lang="en-US" sz="2000" b="1" dirty="0"/>
                        <a:t>Paper Forms</a:t>
                      </a:r>
                    </a:p>
                  </a:txBody>
                  <a:tcPr anchor="ctr"/>
                </a:tc>
                <a:tc>
                  <a:txBody>
                    <a:bodyPr/>
                    <a:lstStyle/>
                    <a:p>
                      <a:pPr marL="285750" indent="-285750">
                        <a:buFont typeface="Arial" panose="020B0604020202020204" pitchFamily="34" charset="0"/>
                        <a:buChar char="•"/>
                      </a:pPr>
                      <a:r>
                        <a:rPr lang="en-US" dirty="0"/>
                        <a:t>Ensure that both the paper GTC (7600A) and Order (7600B)</a:t>
                      </a:r>
                    </a:p>
                    <a:p>
                      <a:pPr marL="285750" indent="-285750">
                        <a:buFont typeface="Arial" panose="020B0604020202020204" pitchFamily="34" charset="0"/>
                        <a:buChar char="•"/>
                      </a:pPr>
                      <a:r>
                        <a:rPr lang="en-US" dirty="0"/>
                        <a:t>Create 1358 Obligation to ensure funding is available for the other agencies IPAC</a:t>
                      </a:r>
                    </a:p>
                    <a:p>
                      <a:pPr marL="285750" indent="-285750">
                        <a:buFont typeface="Arial" panose="020B0604020202020204" pitchFamily="34" charset="0"/>
                        <a:buChar char="•"/>
                      </a:pPr>
                      <a:r>
                        <a:rPr lang="en-US" dirty="0"/>
                        <a:t>Send agreement to </a:t>
                      </a:r>
                      <a:r>
                        <a:rPr lang="en-US" dirty="0">
                          <a:hlinkClick r:id="rId2"/>
                        </a:rPr>
                        <a:t>VAFSCAgreeementRepository@va.gov</a:t>
                      </a:r>
                      <a:r>
                        <a:rPr lang="en-US" dirty="0"/>
                        <a:t> with the IAA Repository Cover Sheet (Appendix B)</a:t>
                      </a:r>
                    </a:p>
                  </a:txBody>
                  <a:tcPr/>
                </a:tc>
                <a:tc>
                  <a:txBody>
                    <a:bodyPr/>
                    <a:lstStyle/>
                    <a:p>
                      <a:pPr marL="285750" indent="-285750">
                        <a:buFont typeface="Arial" panose="020B0604020202020204" pitchFamily="34" charset="0"/>
                        <a:buChar char="•"/>
                      </a:pPr>
                      <a:r>
                        <a:rPr lang="en-US" dirty="0"/>
                        <a:t>Ensure that both the paper GTC (7600A) and Order (7600B)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agreement to </a:t>
                      </a:r>
                      <a:r>
                        <a:rPr lang="en-US" dirty="0">
                          <a:hlinkClick r:id="rId2"/>
                        </a:rPr>
                        <a:t>VAFSCAgreeementRepository@va.gov</a:t>
                      </a:r>
                      <a:r>
                        <a:rPr lang="en-US" dirty="0"/>
                        <a:t> with the IAA Repository Cover Sheet (Appendix 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Establish the agreement in FMS</a:t>
                      </a:r>
                    </a:p>
                  </a:txBody>
                  <a:tcPr/>
                </a:tc>
                <a:extLst>
                  <a:ext uri="{0D108BD9-81ED-4DB2-BD59-A6C34878D82A}">
                    <a16:rowId xmlns:a16="http://schemas.microsoft.com/office/drawing/2014/main" val="477727480"/>
                  </a:ext>
                </a:extLst>
              </a:tr>
            </a:tbl>
          </a:graphicData>
        </a:graphic>
      </p:graphicFrame>
      <p:sp>
        <p:nvSpPr>
          <p:cNvPr id="4" name="Slide Number Placeholder 3">
            <a:extLst>
              <a:ext uri="{FF2B5EF4-FFF2-40B4-BE49-F238E27FC236}">
                <a16:creationId xmlns:a16="http://schemas.microsoft.com/office/drawing/2014/main" id="{CE17102B-EEA4-4AE0-AEF4-C63DBB3DFB15}"/>
              </a:ext>
            </a:extLst>
          </p:cNvPr>
          <p:cNvSpPr>
            <a:spLocks noGrp="1"/>
          </p:cNvSpPr>
          <p:nvPr>
            <p:ph type="sldNum" sz="quarter" idx="12"/>
          </p:nvPr>
        </p:nvSpPr>
        <p:spPr/>
        <p:txBody>
          <a:bodyPr/>
          <a:lstStyle/>
          <a:p>
            <a:fld id="{670A9334-4E67-F94F-A05E-0CE8B74A054E}" type="slidenum">
              <a:rPr lang="en-US" smtClean="0"/>
              <a:t>30</a:t>
            </a:fld>
            <a:endParaRPr lang="en-US" dirty="0"/>
          </a:p>
        </p:txBody>
      </p:sp>
    </p:spTree>
    <p:extLst>
      <p:ext uri="{BB962C8B-B14F-4D97-AF65-F5344CB8AC3E}">
        <p14:creationId xmlns:p14="http://schemas.microsoft.com/office/powerpoint/2010/main" val="2785717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40E4-4FB0-4E6B-AD24-5FDDCD3224FB}"/>
              </a:ext>
            </a:extLst>
          </p:cNvPr>
          <p:cNvSpPr>
            <a:spLocks noGrp="1"/>
          </p:cNvSpPr>
          <p:nvPr>
            <p:ph type="title"/>
          </p:nvPr>
        </p:nvSpPr>
        <p:spPr>
          <a:xfrm>
            <a:off x="257175" y="213889"/>
            <a:ext cx="10515600" cy="618385"/>
          </a:xfrm>
        </p:spPr>
        <p:txBody>
          <a:bodyPr/>
          <a:lstStyle/>
          <a:p>
            <a:r>
              <a:rPr lang="en-US" dirty="0"/>
              <a:t>6. Start Work and Transfer Funding </a:t>
            </a:r>
          </a:p>
        </p:txBody>
      </p:sp>
      <p:sp>
        <p:nvSpPr>
          <p:cNvPr id="4" name="Slide Number Placeholder 3">
            <a:extLst>
              <a:ext uri="{FF2B5EF4-FFF2-40B4-BE49-F238E27FC236}">
                <a16:creationId xmlns:a16="http://schemas.microsoft.com/office/drawing/2014/main" id="{CE17102B-EEA4-4AE0-AEF4-C63DBB3DFB15}"/>
              </a:ext>
            </a:extLst>
          </p:cNvPr>
          <p:cNvSpPr>
            <a:spLocks noGrp="1"/>
          </p:cNvSpPr>
          <p:nvPr>
            <p:ph type="sldNum" sz="quarter" idx="12"/>
          </p:nvPr>
        </p:nvSpPr>
        <p:spPr/>
        <p:txBody>
          <a:bodyPr/>
          <a:lstStyle/>
          <a:p>
            <a:fld id="{670A9334-4E67-F94F-A05E-0CE8B74A054E}" type="slidenum">
              <a:rPr lang="en-US" smtClean="0"/>
              <a:t>31</a:t>
            </a:fld>
            <a:endParaRPr lang="en-US" dirty="0"/>
          </a:p>
        </p:txBody>
      </p:sp>
      <p:sp>
        <p:nvSpPr>
          <p:cNvPr id="6" name="Content Placeholder 5">
            <a:extLst>
              <a:ext uri="{FF2B5EF4-FFF2-40B4-BE49-F238E27FC236}">
                <a16:creationId xmlns:a16="http://schemas.microsoft.com/office/drawing/2014/main" id="{AEEF1D0A-904C-44DA-A115-FA505F14B74F}"/>
              </a:ext>
            </a:extLst>
          </p:cNvPr>
          <p:cNvSpPr>
            <a:spLocks noGrp="1"/>
          </p:cNvSpPr>
          <p:nvPr>
            <p:ph idx="1"/>
          </p:nvPr>
        </p:nvSpPr>
        <p:spPr>
          <a:xfrm>
            <a:off x="381749" y="1253331"/>
            <a:ext cx="10775986" cy="4351338"/>
          </a:xfrm>
        </p:spPr>
        <p:txBody>
          <a:bodyPr/>
          <a:lstStyle/>
          <a:p>
            <a:r>
              <a:rPr lang="en-US" sz="2400" b="1" dirty="0"/>
              <a:t>A signed IAA agreement is not sufficient to TDA funding to a Station, the following needs to occur first:</a:t>
            </a:r>
          </a:p>
          <a:p>
            <a:pPr lvl="1"/>
            <a:r>
              <a:rPr lang="en-US" dirty="0"/>
              <a:t>If VA is the seller (receiving the funding) the agreement needs to be established in FMS to Initiate IPAC if receiving funding (see Section 4 for more info).</a:t>
            </a:r>
          </a:p>
          <a:p>
            <a:pPr lvl="1"/>
            <a:r>
              <a:rPr lang="en-US" dirty="0"/>
              <a:t>Initiate an Intergovernmental Payment and Collection (IPAC), which is the primary payment methodology used for reimbursable agreement transactions between federal agencies.</a:t>
            </a:r>
          </a:p>
          <a:p>
            <a:pPr lvl="1"/>
            <a:r>
              <a:rPr lang="en-US" dirty="0"/>
              <a:t>In G-Invoicing (the performance section), triggers automated IPAC transaction that is the exchange of data for the previously agreed upon between the Requesting and Servicing Agencies has been completed.</a:t>
            </a:r>
          </a:p>
          <a:p>
            <a:pPr lvl="1"/>
            <a:r>
              <a:rPr lang="en-US" dirty="0"/>
              <a:t>Start work as outlined in the SOW/7600A/7600B.</a:t>
            </a:r>
            <a:endParaRPr lang="en-US" sz="2000" dirty="0"/>
          </a:p>
          <a:p>
            <a:endParaRPr lang="en-US" sz="2000" dirty="0"/>
          </a:p>
          <a:p>
            <a:pPr marL="0" indent="0">
              <a:buNone/>
            </a:pPr>
            <a:endParaRPr lang="en-US" dirty="0"/>
          </a:p>
        </p:txBody>
      </p:sp>
      <p:sp>
        <p:nvSpPr>
          <p:cNvPr id="7" name="Rectangle 6">
            <a:extLst>
              <a:ext uri="{FF2B5EF4-FFF2-40B4-BE49-F238E27FC236}">
                <a16:creationId xmlns:a16="http://schemas.microsoft.com/office/drawing/2014/main" id="{981E7E2A-F1DC-4ECC-AEF9-BA1911810CEE}"/>
              </a:ext>
            </a:extLst>
          </p:cNvPr>
          <p:cNvSpPr/>
          <p:nvPr/>
        </p:nvSpPr>
        <p:spPr>
          <a:xfrm>
            <a:off x="1835383" y="5386241"/>
            <a:ext cx="8521233" cy="639485"/>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u="sng" dirty="0">
                <a:solidFill>
                  <a:schemeClr val="tx1"/>
                </a:solidFill>
              </a:rPr>
              <a:t>Key Takeaway</a:t>
            </a:r>
            <a:r>
              <a:rPr lang="en-US" b="1" dirty="0">
                <a:solidFill>
                  <a:schemeClr val="tx1"/>
                </a:solidFill>
              </a:rPr>
              <a:t>: </a:t>
            </a:r>
            <a:r>
              <a:rPr lang="en-US" dirty="0">
                <a:solidFill>
                  <a:schemeClr val="tx1"/>
                </a:solidFill>
              </a:rPr>
              <a:t>A signed IAA, is a just a step in the process and more work needs to be done to secure the funding, etc.</a:t>
            </a:r>
          </a:p>
        </p:txBody>
      </p:sp>
    </p:spTree>
    <p:extLst>
      <p:ext uri="{BB962C8B-B14F-4D97-AF65-F5344CB8AC3E}">
        <p14:creationId xmlns:p14="http://schemas.microsoft.com/office/powerpoint/2010/main" val="208352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10A2-9362-4276-B605-207273AFF2CB}"/>
              </a:ext>
            </a:extLst>
          </p:cNvPr>
          <p:cNvSpPr>
            <a:spLocks noGrp="1"/>
          </p:cNvSpPr>
          <p:nvPr>
            <p:ph type="title"/>
          </p:nvPr>
        </p:nvSpPr>
        <p:spPr>
          <a:xfrm>
            <a:off x="467609" y="170308"/>
            <a:ext cx="10886191" cy="618385"/>
          </a:xfrm>
        </p:spPr>
        <p:txBody>
          <a:bodyPr/>
          <a:lstStyle/>
          <a:p>
            <a:r>
              <a:rPr lang="en-US" dirty="0"/>
              <a:t>Section 4: </a:t>
            </a:r>
            <a:r>
              <a:rPr lang="en-US" b="1" dirty="0"/>
              <a:t>Understanding Traditional Reimbursements vs Advance collection and IAAs with NPCs</a:t>
            </a:r>
            <a:endParaRPr lang="en-US" dirty="0"/>
          </a:p>
        </p:txBody>
      </p:sp>
      <p:pic>
        <p:nvPicPr>
          <p:cNvPr id="6" name="Content Placeholder 5" descr="A picture containing indoor, person&#10;&#10;Description automatically generated">
            <a:extLst>
              <a:ext uri="{FF2B5EF4-FFF2-40B4-BE49-F238E27FC236}">
                <a16:creationId xmlns:a16="http://schemas.microsoft.com/office/drawing/2014/main" id="{6C8DC078-3C64-414C-BA91-90697094A248}"/>
              </a:ext>
            </a:extLst>
          </p:cNvPr>
          <p:cNvPicPr>
            <a:picLocks noGrp="1" noChangeAspect="1"/>
          </p:cNvPicPr>
          <p:nvPr>
            <p:ph idx="1"/>
          </p:nvPr>
        </p:nvPicPr>
        <p:blipFill>
          <a:blip r:embed="rId2"/>
          <a:stretch>
            <a:fillRect/>
          </a:stretch>
        </p:blipFill>
        <p:spPr>
          <a:xfrm>
            <a:off x="2755718" y="2316184"/>
            <a:ext cx="4639381" cy="3511428"/>
          </a:xfrm>
        </p:spPr>
      </p:pic>
      <p:sp>
        <p:nvSpPr>
          <p:cNvPr id="4" name="Slide Number Placeholder 3">
            <a:extLst>
              <a:ext uri="{FF2B5EF4-FFF2-40B4-BE49-F238E27FC236}">
                <a16:creationId xmlns:a16="http://schemas.microsoft.com/office/drawing/2014/main" id="{16905170-B83D-4ABC-B684-04E8901FC4C2}"/>
              </a:ext>
            </a:extLst>
          </p:cNvPr>
          <p:cNvSpPr>
            <a:spLocks noGrp="1"/>
          </p:cNvSpPr>
          <p:nvPr>
            <p:ph type="sldNum" sz="quarter" idx="12"/>
          </p:nvPr>
        </p:nvSpPr>
        <p:spPr/>
        <p:txBody>
          <a:bodyPr/>
          <a:lstStyle/>
          <a:p>
            <a:fld id="{670A9334-4E67-F94F-A05E-0CE8B74A054E}" type="slidenum">
              <a:rPr lang="en-US" smtClean="0"/>
              <a:t>32</a:t>
            </a:fld>
            <a:endParaRPr lang="en-US" dirty="0"/>
          </a:p>
        </p:txBody>
      </p:sp>
      <p:sp>
        <p:nvSpPr>
          <p:cNvPr id="7" name="Speech Bubble: Oval 6">
            <a:extLst>
              <a:ext uri="{FF2B5EF4-FFF2-40B4-BE49-F238E27FC236}">
                <a16:creationId xmlns:a16="http://schemas.microsoft.com/office/drawing/2014/main" id="{C7D127F0-1B95-4D65-8799-FCBBAC9AACD8}"/>
              </a:ext>
            </a:extLst>
          </p:cNvPr>
          <p:cNvSpPr/>
          <p:nvPr/>
        </p:nvSpPr>
        <p:spPr>
          <a:xfrm>
            <a:off x="5778522" y="1030388"/>
            <a:ext cx="3027286" cy="1953087"/>
          </a:xfrm>
          <a:prstGeom prst="wedgeEllipseCallout">
            <a:avLst>
              <a:gd name="adj1" fmla="val -33389"/>
              <a:gd name="adj2" fmla="val 54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Hey Research Office, “What’s Happening?” Have you seen the TDA for the NPC?</a:t>
            </a:r>
          </a:p>
        </p:txBody>
      </p:sp>
    </p:spTree>
    <p:extLst>
      <p:ext uri="{BB962C8B-B14F-4D97-AF65-F5344CB8AC3E}">
        <p14:creationId xmlns:p14="http://schemas.microsoft.com/office/powerpoint/2010/main" val="3544835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9337" y="136525"/>
            <a:ext cx="11613325" cy="618385"/>
          </a:xfrm>
        </p:spPr>
        <p:txBody>
          <a:bodyPr/>
          <a:lstStyle/>
          <a:p>
            <a:r>
              <a:rPr lang="en-US" dirty="0"/>
              <a:t> Understanding Reimbursement Types</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a:xfrm>
            <a:off x="380546" y="853621"/>
            <a:ext cx="10515600" cy="4351338"/>
          </a:xfrm>
        </p:spPr>
        <p:txBody>
          <a:bodyPr/>
          <a:lstStyle/>
          <a:p>
            <a:r>
              <a:rPr lang="en-US" sz="2000" dirty="0"/>
              <a:t>Now that the agreement is signed, additional steps are required to transfer the funding to VA.</a:t>
            </a:r>
          </a:p>
          <a:p>
            <a:r>
              <a:rPr lang="en-US" sz="2000" dirty="0"/>
              <a:t>IAAs can either be a </a:t>
            </a:r>
            <a:r>
              <a:rPr lang="en-US" sz="2000" b="1" dirty="0"/>
              <a:t>traditional reimbursement </a:t>
            </a:r>
            <a:r>
              <a:rPr lang="en-US" sz="2000" dirty="0"/>
              <a:t>or an </a:t>
            </a:r>
            <a:r>
              <a:rPr lang="en-US" sz="2000" b="1" dirty="0"/>
              <a:t>advance collection </a:t>
            </a:r>
            <a:r>
              <a:rPr lang="en-US" sz="2000" dirty="0"/>
              <a:t>which have different accounting practices (see Appendix A).</a:t>
            </a:r>
          </a:p>
          <a:p>
            <a:r>
              <a:rPr lang="en-US" sz="2000" dirty="0"/>
              <a:t>It is critical to remember to also initiate an Intergovernmental Payment and Collection (IPAC), which is the primary payment methodology used for reimbursable agreement transactions between federal agencies (this is integrated into G-Invoicing). </a:t>
            </a:r>
          </a:p>
          <a:p>
            <a:pPr lvl="1"/>
            <a:r>
              <a:rPr lang="en-US" sz="2000" dirty="0"/>
              <a:t>Only perform </a:t>
            </a:r>
            <a:r>
              <a:rPr lang="en-US" sz="2000" b="1" dirty="0"/>
              <a:t>Billing Document (BD) </a:t>
            </a:r>
            <a:r>
              <a:rPr lang="en-US" sz="2000" dirty="0"/>
              <a:t>for traditional reimbursements and </a:t>
            </a:r>
            <a:r>
              <a:rPr lang="en-US" sz="2000" b="1" dirty="0"/>
              <a:t>NOT</a:t>
            </a:r>
            <a:r>
              <a:rPr lang="en-US" sz="2000" dirty="0"/>
              <a:t> Advance Collections.  </a:t>
            </a:r>
          </a:p>
          <a:p>
            <a:pPr lvl="1"/>
            <a:r>
              <a:rPr lang="en-US" sz="2000" dirty="0"/>
              <a:t>Traditional Reimbursement receives an auto TDA while an advance collection receives a manual TDA.</a:t>
            </a:r>
          </a:p>
          <a:p>
            <a:r>
              <a:rPr lang="en-US" sz="2000" b="1" dirty="0"/>
              <a:t>Advance Collections are the preferred method (essentially the only method) for transferring funding to the Affiliated Non-Profit Corporation (NPC). This is due to the significant start-up cost required for an NPC to staff a project in addition to any other costs. Appendix A, details more about the entire process to transfer funding to the NPC.</a:t>
            </a:r>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33</a:t>
            </a:fld>
            <a:endParaRPr lang="en-US" dirty="0"/>
          </a:p>
        </p:txBody>
      </p:sp>
      <p:sp>
        <p:nvSpPr>
          <p:cNvPr id="5" name="Rectangle 4">
            <a:extLst>
              <a:ext uri="{FF2B5EF4-FFF2-40B4-BE49-F238E27FC236}">
                <a16:creationId xmlns:a16="http://schemas.microsoft.com/office/drawing/2014/main" id="{DB8EE654-3E35-42B7-A6C8-57D56B615382}"/>
              </a:ext>
            </a:extLst>
          </p:cNvPr>
          <p:cNvSpPr/>
          <p:nvPr/>
        </p:nvSpPr>
        <p:spPr>
          <a:xfrm>
            <a:off x="1816354" y="5305879"/>
            <a:ext cx="8631862" cy="82595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u="sng" dirty="0">
                <a:solidFill>
                  <a:schemeClr val="tx1"/>
                </a:solidFill>
              </a:rPr>
              <a:t>Key Takeaway</a:t>
            </a:r>
            <a:r>
              <a:rPr lang="en-US" b="1" dirty="0">
                <a:solidFill>
                  <a:schemeClr val="tx1"/>
                </a:solidFill>
              </a:rPr>
              <a:t>: </a:t>
            </a:r>
            <a:r>
              <a:rPr lang="en-US" dirty="0">
                <a:solidFill>
                  <a:schemeClr val="tx1"/>
                </a:solidFill>
              </a:rPr>
              <a:t>IAAs where funding is transferred to the NPC add a significant more complexity thus it is imperative that you also understand the Accounting/FMS procedures to inform your Fiscal. </a:t>
            </a:r>
          </a:p>
        </p:txBody>
      </p:sp>
    </p:spTree>
    <p:extLst>
      <p:ext uri="{BB962C8B-B14F-4D97-AF65-F5344CB8AC3E}">
        <p14:creationId xmlns:p14="http://schemas.microsoft.com/office/powerpoint/2010/main" val="50632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32A7-9D34-407C-8843-10B34B36E092}"/>
              </a:ext>
            </a:extLst>
          </p:cNvPr>
          <p:cNvSpPr>
            <a:spLocks noGrp="1"/>
          </p:cNvSpPr>
          <p:nvPr>
            <p:ph type="title"/>
          </p:nvPr>
        </p:nvSpPr>
        <p:spPr>
          <a:xfrm>
            <a:off x="285750" y="136525"/>
            <a:ext cx="10515600" cy="618385"/>
          </a:xfrm>
        </p:spPr>
        <p:txBody>
          <a:bodyPr/>
          <a:lstStyle/>
          <a:p>
            <a:r>
              <a:rPr lang="en-US" dirty="0"/>
              <a:t>IAAs and the </a:t>
            </a:r>
            <a:r>
              <a:rPr lang="en-US" sz="3600" dirty="0"/>
              <a:t>Non-Profit Corporations (NPCs) </a:t>
            </a:r>
            <a:endParaRPr lang="en-US" dirty="0"/>
          </a:p>
        </p:txBody>
      </p:sp>
      <p:sp>
        <p:nvSpPr>
          <p:cNvPr id="3" name="Content Placeholder 2">
            <a:extLst>
              <a:ext uri="{FF2B5EF4-FFF2-40B4-BE49-F238E27FC236}">
                <a16:creationId xmlns:a16="http://schemas.microsoft.com/office/drawing/2014/main" id="{900B171E-4553-4439-9FB6-2CA70BA0F8ED}"/>
              </a:ext>
            </a:extLst>
          </p:cNvPr>
          <p:cNvSpPr>
            <a:spLocks noGrp="1"/>
          </p:cNvSpPr>
          <p:nvPr>
            <p:ph idx="1"/>
          </p:nvPr>
        </p:nvSpPr>
        <p:spPr>
          <a:xfrm>
            <a:off x="285750" y="1156138"/>
            <a:ext cx="11310242" cy="4351338"/>
          </a:xfrm>
        </p:spPr>
        <p:txBody>
          <a:bodyPr/>
          <a:lstStyle/>
          <a:p>
            <a:pPr>
              <a:spcBef>
                <a:spcPts val="0"/>
              </a:spcBef>
              <a:spcAft>
                <a:spcPts val="1200"/>
              </a:spcAft>
            </a:pPr>
            <a:r>
              <a:rPr lang="en-US" sz="2400" dirty="0"/>
              <a:t>VA is permitted to transfer funding received through IAAs to VA Affiliated NPCs (38 U.S.C. 7364(b)(1)) via a 1358 miscellaneous obligation. </a:t>
            </a:r>
          </a:p>
          <a:p>
            <a:pPr>
              <a:spcBef>
                <a:spcPts val="0"/>
              </a:spcBef>
              <a:spcAft>
                <a:spcPts val="1200"/>
              </a:spcAft>
            </a:pPr>
            <a:r>
              <a:rPr lang="en-US" sz="2400" b="1" dirty="0">
                <a:effectLst/>
                <a:ea typeface="Times New Roman" panose="02020603050405020304" pitchFamily="18" charset="0"/>
              </a:rPr>
              <a:t>During the negotiation phase with the other agency, it is critical to inform them of the requirement of an Advance Collection. </a:t>
            </a:r>
          </a:p>
          <a:p>
            <a:pPr>
              <a:spcBef>
                <a:spcPts val="0"/>
              </a:spcBef>
              <a:spcAft>
                <a:spcPts val="1200"/>
              </a:spcAft>
            </a:pPr>
            <a:r>
              <a:rPr lang="en-US" sz="2400" dirty="0">
                <a:effectLst/>
                <a:ea typeface="Times New Roman" panose="02020603050405020304" pitchFamily="18" charset="0"/>
              </a:rPr>
              <a:t>This funding was subject to the de-obligation requirement of the Economy Act (31 U.S.C. §1535(d)) prior to enactment of Section 7006 of P.L. 116-315 (on January 5, 2021), which amended 38 U.S.C. 7364(b)(1)) to provide an exemption to the Economy Act.</a:t>
            </a:r>
          </a:p>
          <a:p>
            <a:pPr>
              <a:spcBef>
                <a:spcPts val="0"/>
              </a:spcBef>
              <a:spcAft>
                <a:spcPts val="1200"/>
              </a:spcAft>
            </a:pPr>
            <a:r>
              <a:rPr lang="en-US" sz="2400" b="1" dirty="0">
                <a:effectLst/>
                <a:ea typeface="Times New Roman" panose="02020603050405020304" pitchFamily="18" charset="0"/>
              </a:rPr>
              <a:t>The amended authority to transfer appropriated funding (that is not from VA) </a:t>
            </a:r>
            <a:r>
              <a:rPr lang="en-US" sz="2400" dirty="0">
                <a:effectLst/>
                <a:ea typeface="Times New Roman" panose="02020603050405020304" pitchFamily="18" charset="0"/>
              </a:rPr>
              <a:t>to NPCs is below (38 U.S.C. 7364(b)(1)). TRANSFER AND ADMINISTRATION OF FUNDS:</a:t>
            </a:r>
          </a:p>
          <a:p>
            <a:pPr marL="457200" lvl="1" indent="0" algn="just">
              <a:spcBef>
                <a:spcPts val="0"/>
              </a:spcBef>
              <a:spcAft>
                <a:spcPts val="1200"/>
              </a:spcAft>
              <a:buNone/>
            </a:pPr>
            <a:r>
              <a:rPr lang="en-US" sz="1800" i="1" dirty="0">
                <a:effectLst/>
                <a:ea typeface="Times New Roman" panose="02020603050405020304" pitchFamily="18" charset="0"/>
              </a:rPr>
              <a:t>Except as provided in paragraph (2), any funds received by the Secretary for the conduct of research or education at a Department medical center or centers, other than funds appropriated to the Department, may be transferred to and administered by a corporation established under this subchapter for such purposes. Any amounts so transferred after September 30, 2016, shall be available without regard to fiscal year limitations, notwithstanding section 1535(d) of title 31.</a:t>
            </a:r>
          </a:p>
          <a:p>
            <a:pPr>
              <a:spcBef>
                <a:spcPts val="0"/>
              </a:spcBef>
              <a:spcAft>
                <a:spcPts val="12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AC5638F-0B13-40CD-B068-DB6D679E9768}"/>
              </a:ext>
            </a:extLst>
          </p:cNvPr>
          <p:cNvSpPr>
            <a:spLocks noGrp="1"/>
          </p:cNvSpPr>
          <p:nvPr>
            <p:ph type="sldNum" sz="quarter" idx="12"/>
          </p:nvPr>
        </p:nvSpPr>
        <p:spPr/>
        <p:txBody>
          <a:bodyPr/>
          <a:lstStyle/>
          <a:p>
            <a:fld id="{670A9334-4E67-F94F-A05E-0CE8B74A054E}" type="slidenum">
              <a:rPr lang="en-US" smtClean="0"/>
              <a:t>34</a:t>
            </a:fld>
            <a:endParaRPr lang="en-US" dirty="0"/>
          </a:p>
        </p:txBody>
      </p:sp>
    </p:spTree>
    <p:extLst>
      <p:ext uri="{BB962C8B-B14F-4D97-AF65-F5344CB8AC3E}">
        <p14:creationId xmlns:p14="http://schemas.microsoft.com/office/powerpoint/2010/main" val="461098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32A7-9D34-407C-8843-10B34B36E092}"/>
              </a:ext>
            </a:extLst>
          </p:cNvPr>
          <p:cNvSpPr>
            <a:spLocks noGrp="1"/>
          </p:cNvSpPr>
          <p:nvPr>
            <p:ph type="title"/>
          </p:nvPr>
        </p:nvSpPr>
        <p:spPr>
          <a:xfrm>
            <a:off x="285750" y="136525"/>
            <a:ext cx="10515600" cy="618385"/>
          </a:xfrm>
        </p:spPr>
        <p:txBody>
          <a:bodyPr/>
          <a:lstStyle/>
          <a:p>
            <a:r>
              <a:rPr lang="en-US" dirty="0"/>
              <a:t>IAAs and the Non-Profit Corporations (NPCs) </a:t>
            </a:r>
          </a:p>
        </p:txBody>
      </p:sp>
      <p:sp>
        <p:nvSpPr>
          <p:cNvPr id="3" name="Content Placeholder 2">
            <a:extLst>
              <a:ext uri="{FF2B5EF4-FFF2-40B4-BE49-F238E27FC236}">
                <a16:creationId xmlns:a16="http://schemas.microsoft.com/office/drawing/2014/main" id="{900B171E-4553-4439-9FB6-2CA70BA0F8ED}"/>
              </a:ext>
            </a:extLst>
          </p:cNvPr>
          <p:cNvSpPr>
            <a:spLocks noGrp="1"/>
          </p:cNvSpPr>
          <p:nvPr>
            <p:ph idx="1"/>
          </p:nvPr>
        </p:nvSpPr>
        <p:spPr>
          <a:xfrm>
            <a:off x="285750" y="1151269"/>
            <a:ext cx="11426789" cy="4351338"/>
          </a:xfrm>
        </p:spPr>
        <p:txBody>
          <a:bodyPr/>
          <a:lstStyle/>
          <a:p>
            <a:pPr>
              <a:spcBef>
                <a:spcPts val="0"/>
              </a:spcBef>
              <a:spcAft>
                <a:spcPts val="1200"/>
              </a:spcAft>
            </a:pPr>
            <a:r>
              <a:rPr lang="en-US" sz="2400" dirty="0">
                <a:ea typeface="Times New Roman" panose="02020603050405020304" pitchFamily="18" charset="0"/>
                <a:cs typeface="Times New Roman" panose="02020603050405020304" pitchFamily="18" charset="0"/>
              </a:rPr>
              <a:t>A</a:t>
            </a:r>
            <a:r>
              <a:rPr lang="en-US" sz="2400" dirty="0">
                <a:effectLst/>
                <a:ea typeface="Times New Roman" panose="02020603050405020304" pitchFamily="18" charset="0"/>
                <a:cs typeface="Times New Roman" panose="02020603050405020304" pitchFamily="18" charset="0"/>
              </a:rPr>
              <a:t>fter consultation with the Office of General Counsel, we have identified that funding transmitted to the NPCs does not remain no-year because there is not an exemption to the Account Closure statute (31 U.S.C. §1552).</a:t>
            </a:r>
          </a:p>
          <a:p>
            <a:pPr>
              <a:spcBef>
                <a:spcPts val="0"/>
              </a:spcBef>
              <a:spcAft>
                <a:spcPts val="1200"/>
              </a:spcAft>
            </a:pPr>
            <a:r>
              <a:rPr lang="en-US" sz="2400" dirty="0">
                <a:effectLst/>
                <a:ea typeface="Times New Roman" panose="02020603050405020304" pitchFamily="18" charset="0"/>
                <a:cs typeface="Times New Roman" panose="02020603050405020304" pitchFamily="18" charset="0"/>
              </a:rPr>
              <a:t>The amended Section 7364(b)(1) of Title 38 only provides an exemption to the deobligation requirement of </a:t>
            </a:r>
            <a:r>
              <a:rPr lang="en-US" sz="2400" b="1" dirty="0">
                <a:effectLst/>
                <a:ea typeface="Times New Roman" panose="02020603050405020304" pitchFamily="18" charset="0"/>
                <a:cs typeface="Times New Roman" panose="02020603050405020304" pitchFamily="18" charset="0"/>
              </a:rPr>
              <a:t>the Economy Act (31 U.S.C. §1535(d))</a:t>
            </a:r>
            <a:r>
              <a:rPr lang="en-US" sz="2400" dirty="0">
                <a:effectLst/>
                <a:ea typeface="Times New Roman" panose="02020603050405020304" pitchFamily="18" charset="0"/>
                <a:cs typeface="Times New Roman" panose="02020603050405020304" pitchFamily="18" charset="0"/>
              </a:rPr>
              <a:t> meaning that stations and the NPC must complete the studies within 5 years of expiration of the ordering OGA’s funds (i.e., when the funds are cancelled under 31 U.S.C. § 1552).</a:t>
            </a:r>
          </a:p>
          <a:p>
            <a:pPr>
              <a:spcBef>
                <a:spcPts val="0"/>
              </a:spcBef>
              <a:spcAft>
                <a:spcPts val="1200"/>
              </a:spcAft>
            </a:pPr>
            <a:r>
              <a:rPr lang="en-US" sz="2400" dirty="0">
                <a:effectLst/>
                <a:ea typeface="Times New Roman" panose="02020603050405020304" pitchFamily="18" charset="0"/>
                <a:cs typeface="Times New Roman" panose="02020603050405020304" pitchFamily="18" charset="0"/>
              </a:rPr>
              <a:t>To ensure NPCs comply with the Account Closure Statute, stations should provide the NPCs with the 7600B form (which contains the Period of Availability (POA) of the Seller/OGA’s funding). The stations and NPC should properly record this information in order to complete the study within 5 years of expiration of the ordering OGA’s funds (i.e., when the funds are cancelled under 31 U.S.C. § 1552).</a:t>
            </a:r>
          </a:p>
          <a:p>
            <a:endParaRPr lang="en-US" dirty="0"/>
          </a:p>
        </p:txBody>
      </p:sp>
      <p:sp>
        <p:nvSpPr>
          <p:cNvPr id="4" name="Slide Number Placeholder 3">
            <a:extLst>
              <a:ext uri="{FF2B5EF4-FFF2-40B4-BE49-F238E27FC236}">
                <a16:creationId xmlns:a16="http://schemas.microsoft.com/office/drawing/2014/main" id="{4AC5638F-0B13-40CD-B068-DB6D679E9768}"/>
              </a:ext>
            </a:extLst>
          </p:cNvPr>
          <p:cNvSpPr>
            <a:spLocks noGrp="1"/>
          </p:cNvSpPr>
          <p:nvPr>
            <p:ph type="sldNum" sz="quarter" idx="12"/>
          </p:nvPr>
        </p:nvSpPr>
        <p:spPr/>
        <p:txBody>
          <a:bodyPr/>
          <a:lstStyle/>
          <a:p>
            <a:fld id="{670A9334-4E67-F94F-A05E-0CE8B74A054E}" type="slidenum">
              <a:rPr lang="en-US" smtClean="0"/>
              <a:t>35</a:t>
            </a:fld>
            <a:endParaRPr lang="en-US" dirty="0"/>
          </a:p>
        </p:txBody>
      </p:sp>
      <p:sp>
        <p:nvSpPr>
          <p:cNvPr id="5" name="Rectangle 4">
            <a:extLst>
              <a:ext uri="{FF2B5EF4-FFF2-40B4-BE49-F238E27FC236}">
                <a16:creationId xmlns:a16="http://schemas.microsoft.com/office/drawing/2014/main" id="{9591B3E4-59FB-4211-83AB-1D7DB66C187F}"/>
              </a:ext>
            </a:extLst>
          </p:cNvPr>
          <p:cNvSpPr/>
          <p:nvPr/>
        </p:nvSpPr>
        <p:spPr>
          <a:xfrm>
            <a:off x="479462" y="5502607"/>
            <a:ext cx="11233077" cy="702984"/>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u="sng" dirty="0">
                <a:solidFill>
                  <a:schemeClr val="tx1"/>
                </a:solidFill>
              </a:rPr>
              <a:t>Key Takeaway</a:t>
            </a:r>
            <a:r>
              <a:rPr lang="en-US" dirty="0">
                <a:solidFill>
                  <a:schemeClr val="tx1"/>
                </a:solidFill>
              </a:rPr>
              <a:t>: IAAs are only between Federal agencies, thus formally the agreement is between the Research Station and the NPC. Through IAA policies the Research should be a key party in tracking the budget execution of the IAA</a:t>
            </a:r>
          </a:p>
        </p:txBody>
      </p:sp>
    </p:spTree>
    <p:extLst>
      <p:ext uri="{BB962C8B-B14F-4D97-AF65-F5344CB8AC3E}">
        <p14:creationId xmlns:p14="http://schemas.microsoft.com/office/powerpoint/2010/main" val="2486723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32A7-9D34-407C-8843-10B34B36E092}"/>
              </a:ext>
            </a:extLst>
          </p:cNvPr>
          <p:cNvSpPr>
            <a:spLocks noGrp="1"/>
          </p:cNvSpPr>
          <p:nvPr>
            <p:ph type="title"/>
          </p:nvPr>
        </p:nvSpPr>
        <p:spPr/>
        <p:txBody>
          <a:bodyPr/>
          <a:lstStyle/>
          <a:p>
            <a:r>
              <a:rPr lang="en-US" dirty="0"/>
              <a:t>IAAs and the Non-Profit Corporations (NPCs) </a:t>
            </a:r>
          </a:p>
        </p:txBody>
      </p:sp>
      <p:sp>
        <p:nvSpPr>
          <p:cNvPr id="3" name="Content Placeholder 2">
            <a:extLst>
              <a:ext uri="{FF2B5EF4-FFF2-40B4-BE49-F238E27FC236}">
                <a16:creationId xmlns:a16="http://schemas.microsoft.com/office/drawing/2014/main" id="{900B171E-4553-4439-9FB6-2CA70BA0F8ED}"/>
              </a:ext>
            </a:extLst>
          </p:cNvPr>
          <p:cNvSpPr>
            <a:spLocks noGrp="1"/>
          </p:cNvSpPr>
          <p:nvPr>
            <p:ph idx="1"/>
          </p:nvPr>
        </p:nvSpPr>
        <p:spPr>
          <a:xfrm>
            <a:off x="285750" y="1253331"/>
            <a:ext cx="11467887" cy="4351338"/>
          </a:xfrm>
        </p:spPr>
        <p:txBody>
          <a:bodyPr/>
          <a:lstStyle/>
          <a:p>
            <a:pPr>
              <a:spcBef>
                <a:spcPts val="0"/>
              </a:spcBef>
              <a:spcAft>
                <a:spcPts val="1200"/>
              </a:spcAft>
            </a:pPr>
            <a:r>
              <a:rPr lang="en-US" sz="2400" dirty="0">
                <a:effectLst/>
                <a:ea typeface="Times New Roman" panose="02020603050405020304" pitchFamily="18" charset="0"/>
                <a:cs typeface="Times New Roman" panose="02020603050405020304" pitchFamily="18" charset="0"/>
              </a:rPr>
              <a:t>If the ordering agency’s funds expire, VA will need to obtain additional funds from the ordering agency (through a new 7600B). The process will operate in a similar manner as if the ordering agency were contracting with a private vendor for a research study (award contract and record an obligation before the funds expire; cancel the obligation and use Current Year funds if the contract is not completed 5 years after the funds expire).</a:t>
            </a:r>
          </a:p>
          <a:p>
            <a:pPr>
              <a:spcBef>
                <a:spcPts val="0"/>
              </a:spcBef>
              <a:spcAft>
                <a:spcPts val="1200"/>
              </a:spcAft>
            </a:pPr>
            <a:r>
              <a:rPr lang="en-US" sz="2400" dirty="0">
                <a:effectLst/>
                <a:ea typeface="Times New Roman" panose="02020603050405020304" pitchFamily="18" charset="0"/>
                <a:cs typeface="Times New Roman" panose="02020603050405020304" pitchFamily="18" charset="0"/>
              </a:rPr>
              <a:t>Any funding received from an OGA through an Interagency Agreement (IAA) to be transferred to an NPC will be accepted/collected into fund 0161R1 to account for funding to be transferred to NPCs. All reimbursable collections in 0161R1 must be transferred/obligated to the NPC per the Standard Operating Procedure (SOP) in Appendix A.</a:t>
            </a:r>
          </a:p>
          <a:p>
            <a:pPr>
              <a:spcBef>
                <a:spcPts val="0"/>
              </a:spcBef>
              <a:spcAft>
                <a:spcPts val="1200"/>
              </a:spcAft>
            </a:pPr>
            <a:r>
              <a:rPr lang="en-US" sz="2400" dirty="0">
                <a:effectLst/>
                <a:ea typeface="Times New Roman" panose="02020603050405020304" pitchFamily="18" charset="0"/>
                <a:cs typeface="Times New Roman" panose="02020603050405020304" pitchFamily="18" charset="0"/>
              </a:rPr>
              <a:t>To accomplish this transfer, it is appropriate to use a VA Form 1358 obligating document under Approved Use 20 in Financial Policy, Volume II, Chapter 6, Appendix A, VA Form 1358 Approved Uses</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4AC5638F-0B13-40CD-B068-DB6D679E9768}"/>
              </a:ext>
            </a:extLst>
          </p:cNvPr>
          <p:cNvSpPr>
            <a:spLocks noGrp="1"/>
          </p:cNvSpPr>
          <p:nvPr>
            <p:ph type="sldNum" sz="quarter" idx="12"/>
          </p:nvPr>
        </p:nvSpPr>
        <p:spPr/>
        <p:txBody>
          <a:bodyPr/>
          <a:lstStyle/>
          <a:p>
            <a:fld id="{670A9334-4E67-F94F-A05E-0CE8B74A054E}" type="slidenum">
              <a:rPr lang="en-US" smtClean="0"/>
              <a:t>36</a:t>
            </a:fld>
            <a:endParaRPr lang="en-US" dirty="0"/>
          </a:p>
        </p:txBody>
      </p:sp>
    </p:spTree>
    <p:extLst>
      <p:ext uri="{BB962C8B-B14F-4D97-AF65-F5344CB8AC3E}">
        <p14:creationId xmlns:p14="http://schemas.microsoft.com/office/powerpoint/2010/main" val="2821779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32A7-9D34-407C-8843-10B34B36E092}"/>
              </a:ext>
            </a:extLst>
          </p:cNvPr>
          <p:cNvSpPr>
            <a:spLocks noGrp="1"/>
          </p:cNvSpPr>
          <p:nvPr>
            <p:ph type="title"/>
          </p:nvPr>
        </p:nvSpPr>
        <p:spPr>
          <a:xfrm>
            <a:off x="371475" y="136289"/>
            <a:ext cx="10515600" cy="618385"/>
          </a:xfrm>
        </p:spPr>
        <p:txBody>
          <a:bodyPr/>
          <a:lstStyle/>
          <a:p>
            <a:r>
              <a:rPr lang="en-US" dirty="0"/>
              <a:t>IAAs with NPCs</a:t>
            </a:r>
          </a:p>
        </p:txBody>
      </p:sp>
      <p:sp>
        <p:nvSpPr>
          <p:cNvPr id="3" name="Content Placeholder 2">
            <a:extLst>
              <a:ext uri="{FF2B5EF4-FFF2-40B4-BE49-F238E27FC236}">
                <a16:creationId xmlns:a16="http://schemas.microsoft.com/office/drawing/2014/main" id="{900B171E-4553-4439-9FB6-2CA70BA0F8ED}"/>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2400" dirty="0">
                <a:cs typeface="Times New Roman" panose="02020603050405020304" pitchFamily="18" charset="0"/>
              </a:rPr>
              <a:t>Locating this information will depend on the version of the Treasury IAA forms:</a:t>
            </a:r>
          </a:p>
          <a:p>
            <a:endParaRPr lang="en-US" sz="1800" dirty="0">
              <a:latin typeface="Arial" panose="020B0604020202020204" pitchFamily="34" charset="0"/>
              <a:cs typeface="Times New Roman" panose="02020603050405020304" pitchFamily="18" charset="0"/>
            </a:endParaRPr>
          </a:p>
          <a:p>
            <a:endParaRPr lang="en-US" sz="1800" dirty="0">
              <a:latin typeface="Arial" panose="020B0604020202020204" pitchFamily="34" charset="0"/>
              <a:cs typeface="Times New Roman" panose="02020603050405020304" pitchFamily="18" charset="0"/>
            </a:endParaRPr>
          </a:p>
          <a:p>
            <a:endParaRPr lang="en-US" sz="1800" dirty="0">
              <a:latin typeface="Arial" panose="020B0604020202020204" pitchFamily="34" charset="0"/>
              <a:cs typeface="Times New Roman" panose="02020603050405020304" pitchFamily="18" charset="0"/>
            </a:endParaRPr>
          </a:p>
          <a:p>
            <a:endParaRPr lang="en-US" sz="1800" dirty="0">
              <a:latin typeface="Arial" panose="020B0604020202020204" pitchFamily="34" charset="0"/>
              <a:cs typeface="Times New Roman" panose="02020603050405020304" pitchFamily="18" charset="0"/>
            </a:endParaRPr>
          </a:p>
          <a:p>
            <a:pPr marL="0" indent="0">
              <a:buNone/>
            </a:pPr>
            <a:r>
              <a:rPr lang="en-US" sz="1800" dirty="0">
                <a:latin typeface="Arial" panose="020B06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4AC5638F-0B13-40CD-B068-DB6D679E9768}"/>
              </a:ext>
            </a:extLst>
          </p:cNvPr>
          <p:cNvSpPr>
            <a:spLocks noGrp="1"/>
          </p:cNvSpPr>
          <p:nvPr>
            <p:ph type="sldNum" sz="quarter" idx="12"/>
          </p:nvPr>
        </p:nvSpPr>
        <p:spPr/>
        <p:txBody>
          <a:bodyPr/>
          <a:lstStyle/>
          <a:p>
            <a:fld id="{670A9334-4E67-F94F-A05E-0CE8B74A054E}" type="slidenum">
              <a:rPr lang="en-US" smtClean="0"/>
              <a:t>37</a:t>
            </a:fld>
            <a:endParaRPr lang="en-US" dirty="0"/>
          </a:p>
        </p:txBody>
      </p:sp>
      <p:sp>
        <p:nvSpPr>
          <p:cNvPr id="7" name="Rectangle 6">
            <a:extLst>
              <a:ext uri="{FF2B5EF4-FFF2-40B4-BE49-F238E27FC236}">
                <a16:creationId xmlns:a16="http://schemas.microsoft.com/office/drawing/2014/main" id="{BFAED10F-7D39-47D6-8DBD-D146F0B42A57}"/>
              </a:ext>
            </a:extLst>
          </p:cNvPr>
          <p:cNvSpPr/>
          <p:nvPr/>
        </p:nvSpPr>
        <p:spPr>
          <a:xfrm>
            <a:off x="1707515" y="4487627"/>
            <a:ext cx="5546040" cy="1225332"/>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sz="16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rPr>
              <a:t>The Ending Period of Authority (EPOA) is FY 2022 for this Requesting Agency Buyer, meaning all funds must be obligated or returned by the NPC within 5 years or after 9/30/22</a:t>
            </a:r>
            <a:r>
              <a:rPr lang="en-US" sz="24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rPr>
              <a:t> </a:t>
            </a:r>
          </a:p>
        </p:txBody>
      </p:sp>
      <p:cxnSp>
        <p:nvCxnSpPr>
          <p:cNvPr id="11" name="Straight Arrow Connector 10">
            <a:extLst>
              <a:ext uri="{FF2B5EF4-FFF2-40B4-BE49-F238E27FC236}">
                <a16:creationId xmlns:a16="http://schemas.microsoft.com/office/drawing/2014/main" id="{1ABDE693-F53A-4FD6-84C0-CBB126EEC6B6}"/>
              </a:ext>
            </a:extLst>
          </p:cNvPr>
          <p:cNvCxnSpPr>
            <a:cxnSpLocks/>
          </p:cNvCxnSpPr>
          <p:nvPr/>
        </p:nvCxnSpPr>
        <p:spPr>
          <a:xfrm flipH="1" flipV="1">
            <a:off x="3644581" y="3121555"/>
            <a:ext cx="142875" cy="326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4BB30E7-F328-4F0C-9D16-9126981E97EF}"/>
              </a:ext>
            </a:extLst>
          </p:cNvPr>
          <p:cNvPicPr>
            <a:picLocks noChangeAspect="1"/>
          </p:cNvPicPr>
          <p:nvPr/>
        </p:nvPicPr>
        <p:blipFill>
          <a:blip r:embed="rId2"/>
          <a:stretch>
            <a:fillRect/>
          </a:stretch>
        </p:blipFill>
        <p:spPr>
          <a:xfrm>
            <a:off x="706052" y="2398215"/>
            <a:ext cx="7216713" cy="1773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Straight Arrow Connector 18">
            <a:extLst>
              <a:ext uri="{FF2B5EF4-FFF2-40B4-BE49-F238E27FC236}">
                <a16:creationId xmlns:a16="http://schemas.microsoft.com/office/drawing/2014/main" id="{29D8662C-A3D9-41EC-960D-CC05EC1A2F9B}"/>
              </a:ext>
            </a:extLst>
          </p:cNvPr>
          <p:cNvCxnSpPr>
            <a:cxnSpLocks/>
            <a:stCxn id="7" idx="0"/>
          </p:cNvCxnSpPr>
          <p:nvPr/>
        </p:nvCxnSpPr>
        <p:spPr>
          <a:xfrm flipH="1" flipV="1">
            <a:off x="4189069" y="3780890"/>
            <a:ext cx="291466" cy="706737"/>
          </a:xfrm>
          <a:prstGeom prst="straightConnector1">
            <a:avLst/>
          </a:prstGeom>
          <a:ln w="3175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345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2E10-C541-4C34-83EE-0C7BDE0B56DB}"/>
              </a:ext>
            </a:extLst>
          </p:cNvPr>
          <p:cNvSpPr>
            <a:spLocks noGrp="1"/>
          </p:cNvSpPr>
          <p:nvPr>
            <p:ph type="title"/>
          </p:nvPr>
        </p:nvSpPr>
        <p:spPr/>
        <p:txBody>
          <a:bodyPr/>
          <a:lstStyle/>
          <a:p>
            <a:r>
              <a:rPr lang="en-US" dirty="0"/>
              <a:t> IAA Training Recap</a:t>
            </a:r>
          </a:p>
        </p:txBody>
      </p:sp>
      <p:sp>
        <p:nvSpPr>
          <p:cNvPr id="3" name="Content Placeholder 2">
            <a:extLst>
              <a:ext uri="{FF2B5EF4-FFF2-40B4-BE49-F238E27FC236}">
                <a16:creationId xmlns:a16="http://schemas.microsoft.com/office/drawing/2014/main" id="{93AA06D7-FF6F-4360-ABD0-0D13A041F664}"/>
              </a:ext>
            </a:extLst>
          </p:cNvPr>
          <p:cNvSpPr>
            <a:spLocks noGrp="1"/>
          </p:cNvSpPr>
          <p:nvPr>
            <p:ph idx="1"/>
          </p:nvPr>
        </p:nvSpPr>
        <p:spPr>
          <a:xfrm>
            <a:off x="451374" y="1130802"/>
            <a:ext cx="10515600" cy="4351338"/>
          </a:xfrm>
        </p:spPr>
        <p:txBody>
          <a:bodyPr/>
          <a:lstStyle/>
          <a:p>
            <a:pPr marL="0" indent="0" fontAlgn="t">
              <a:spcBef>
                <a:spcPts val="0"/>
              </a:spcBef>
              <a:buNone/>
            </a:pPr>
            <a:r>
              <a:rPr lang="en-US" sz="2800" b="1" i="0" u="none" strike="noStrike" kern="1200" dirty="0">
                <a:solidFill>
                  <a:srgbClr val="FFFFFF"/>
                </a:solidFill>
                <a:effectLst/>
                <a:latin typeface="Calibri" panose="020F0502020204030204" pitchFamily="34" charset="0"/>
              </a:rPr>
              <a:t>Section 1: Understanding an Interagency Agreement (IAA)</a:t>
            </a:r>
            <a:endParaRPr lang="en-US" sz="3200" b="0" i="0" u="none" strike="noStrike" dirty="0">
              <a:effectLst/>
              <a:latin typeface="Arial" panose="020B0604020202020204" pitchFamily="34" charset="0"/>
            </a:endParaRPr>
          </a:p>
          <a:p>
            <a:pPr marL="228600" lvl="1" fontAlgn="t">
              <a:spcBef>
                <a:spcPts val="0"/>
              </a:spcBef>
              <a:spcAft>
                <a:spcPts val="1200"/>
              </a:spcAft>
            </a:pPr>
            <a:r>
              <a:rPr lang="en-US" dirty="0">
                <a:cs typeface="Times New Roman" panose="02020603050405020304" pitchFamily="18" charset="0"/>
              </a:rPr>
              <a:t>IAAs are complex transactions that require knowledge of guidelines and policies to properly execute an IAA.</a:t>
            </a:r>
          </a:p>
          <a:p>
            <a:pPr fontAlgn="t">
              <a:spcBef>
                <a:spcPts val="0"/>
              </a:spcBef>
              <a:spcAft>
                <a:spcPts val="1200"/>
              </a:spcAft>
            </a:pPr>
            <a:r>
              <a:rPr lang="en-US" sz="2400" dirty="0">
                <a:cs typeface="Times New Roman" panose="02020603050405020304" pitchFamily="18" charset="0"/>
              </a:rPr>
              <a:t>Make yourself knowledgeable on the process so that you are aware when ensure that other federal agencies and your station fiscal are not properly following the guidance are properly executing the IAA.</a:t>
            </a:r>
          </a:p>
          <a:p>
            <a:pPr fontAlgn="t">
              <a:spcBef>
                <a:spcPts val="0"/>
              </a:spcBef>
              <a:spcAft>
                <a:spcPts val="1200"/>
              </a:spcAft>
            </a:pPr>
            <a:r>
              <a:rPr lang="en-US" sz="2400" dirty="0">
                <a:cs typeface="Times New Roman" panose="02020603050405020304" pitchFamily="18" charset="0"/>
              </a:rPr>
              <a:t>Advance Collections and IAAs involving the NPCs add another layer complexity making it is critical to ensure the guidance are properly followed.</a:t>
            </a:r>
          </a:p>
          <a:p>
            <a:pPr>
              <a:spcBef>
                <a:spcPts val="0"/>
              </a:spcBef>
              <a:spcAft>
                <a:spcPts val="1200"/>
              </a:spcAft>
            </a:pPr>
            <a:r>
              <a:rPr lang="en-US" sz="2400" dirty="0">
                <a:cs typeface="Times New Roman" panose="02020603050405020304" pitchFamily="18" charset="0"/>
              </a:rPr>
              <a:t>If you are ever uncertain about anything regarding an IAA, please reach out to us, if we don’t know the answer, we will contact our other stakeholders to find the answer for you. </a:t>
            </a:r>
          </a:p>
        </p:txBody>
      </p:sp>
      <p:sp>
        <p:nvSpPr>
          <p:cNvPr id="4" name="Slide Number Placeholder 3">
            <a:extLst>
              <a:ext uri="{FF2B5EF4-FFF2-40B4-BE49-F238E27FC236}">
                <a16:creationId xmlns:a16="http://schemas.microsoft.com/office/drawing/2014/main" id="{57494DF2-2BA0-42D4-9219-2C1A17774168}"/>
              </a:ext>
            </a:extLst>
          </p:cNvPr>
          <p:cNvSpPr>
            <a:spLocks noGrp="1"/>
          </p:cNvSpPr>
          <p:nvPr>
            <p:ph type="sldNum" sz="quarter" idx="12"/>
          </p:nvPr>
        </p:nvSpPr>
        <p:spPr/>
        <p:txBody>
          <a:bodyPr/>
          <a:lstStyle/>
          <a:p>
            <a:fld id="{670A9334-4E67-F94F-A05E-0CE8B74A054E}" type="slidenum">
              <a:rPr lang="en-US" smtClean="0"/>
              <a:t>38</a:t>
            </a:fld>
            <a:endParaRPr lang="en-US" dirty="0"/>
          </a:p>
        </p:txBody>
      </p:sp>
    </p:spTree>
    <p:extLst>
      <p:ext uri="{BB962C8B-B14F-4D97-AF65-F5344CB8AC3E}">
        <p14:creationId xmlns:p14="http://schemas.microsoft.com/office/powerpoint/2010/main" val="2935306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earing glasses&#10;&#10;Description automatically generated with medium confidence">
            <a:extLst>
              <a:ext uri="{FF2B5EF4-FFF2-40B4-BE49-F238E27FC236}">
                <a16:creationId xmlns:a16="http://schemas.microsoft.com/office/drawing/2014/main" id="{E2AD19F5-9A2A-4B0D-9C93-A87BA73EE6DE}"/>
              </a:ext>
            </a:extLst>
          </p:cNvPr>
          <p:cNvPicPr>
            <a:picLocks noChangeAspect="1"/>
          </p:cNvPicPr>
          <p:nvPr/>
        </p:nvPicPr>
        <p:blipFill>
          <a:blip r:embed="rId3"/>
          <a:stretch>
            <a:fillRect/>
          </a:stretch>
        </p:blipFill>
        <p:spPr>
          <a:xfrm>
            <a:off x="1428750" y="2104682"/>
            <a:ext cx="6060812" cy="3171825"/>
          </a:xfrm>
          <a:prstGeom prst="rect">
            <a:avLst/>
          </a:prstGeom>
        </p:spPr>
      </p:pic>
      <p:sp>
        <p:nvSpPr>
          <p:cNvPr id="6" name="Speech Bubble: Rectangle with Corners Rounded 5">
            <a:extLst>
              <a:ext uri="{FF2B5EF4-FFF2-40B4-BE49-F238E27FC236}">
                <a16:creationId xmlns:a16="http://schemas.microsoft.com/office/drawing/2014/main" id="{2611E3F8-596A-4C16-9550-4BE95454EB2C}"/>
              </a:ext>
            </a:extLst>
          </p:cNvPr>
          <p:cNvSpPr/>
          <p:nvPr/>
        </p:nvSpPr>
        <p:spPr>
          <a:xfrm>
            <a:off x="5183954" y="681233"/>
            <a:ext cx="3742441" cy="1800519"/>
          </a:xfrm>
          <a:prstGeom prst="wedgeRoundRectCallout">
            <a:avLst>
              <a:gd name="adj1" fmla="val -36207"/>
              <a:gd name="adj2" fmla="val 801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Questions??</a:t>
            </a:r>
          </a:p>
        </p:txBody>
      </p:sp>
    </p:spTree>
    <p:extLst>
      <p:ext uri="{BB962C8B-B14F-4D97-AF65-F5344CB8AC3E}">
        <p14:creationId xmlns:p14="http://schemas.microsoft.com/office/powerpoint/2010/main" val="252726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38296"/>
            <a:ext cx="10515600" cy="618385"/>
          </a:xfrm>
        </p:spPr>
        <p:txBody>
          <a:bodyPr/>
          <a:lstStyle/>
          <a:p>
            <a:br>
              <a:rPr lang="en-US" dirty="0"/>
            </a:br>
            <a:br>
              <a:rPr lang="en-US" dirty="0"/>
            </a:br>
            <a:br>
              <a:rPr lang="en-US" dirty="0"/>
            </a:br>
            <a:endParaRPr lang="en-US" dirty="0"/>
          </a:p>
        </p:txBody>
      </p:sp>
      <p:sp>
        <p:nvSpPr>
          <p:cNvPr id="8" name="TextBox 7">
            <a:extLst>
              <a:ext uri="{FF2B5EF4-FFF2-40B4-BE49-F238E27FC236}">
                <a16:creationId xmlns:a16="http://schemas.microsoft.com/office/drawing/2014/main" id="{59CDBFE5-4D7C-4F82-A330-291002E4A371}"/>
              </a:ext>
            </a:extLst>
          </p:cNvPr>
          <p:cNvSpPr txBox="1"/>
          <p:nvPr/>
        </p:nvSpPr>
        <p:spPr>
          <a:xfrm>
            <a:off x="189636" y="185878"/>
            <a:ext cx="10879278" cy="646331"/>
          </a:xfrm>
          <a:prstGeom prst="rect">
            <a:avLst/>
          </a:prstGeom>
          <a:noFill/>
        </p:spPr>
        <p:txBody>
          <a:bodyPr wrap="square" lIns="91440" tIns="45720" rIns="91440" bIns="45720" anchor="t">
            <a:spAutoFit/>
          </a:bodyPr>
          <a:lstStyle/>
          <a:p>
            <a:r>
              <a:rPr lang="en-US" sz="3600" b="1" dirty="0">
                <a:solidFill>
                  <a:schemeClr val="bg1"/>
                </a:solidFill>
                <a:latin typeface="+mj-lt"/>
                <a:ea typeface="+mj-ea"/>
                <a:cs typeface="+mj-cs"/>
              </a:rPr>
              <a:t>What types of IAAs do we have at VA?</a:t>
            </a:r>
          </a:p>
        </p:txBody>
      </p:sp>
      <p:sp>
        <p:nvSpPr>
          <p:cNvPr id="4" name="Content Placeholder 3">
            <a:extLst>
              <a:ext uri="{FF2B5EF4-FFF2-40B4-BE49-F238E27FC236}">
                <a16:creationId xmlns:a16="http://schemas.microsoft.com/office/drawing/2014/main" id="{1F0560EC-9AFD-4EA7-82C1-13124D900674}"/>
              </a:ext>
            </a:extLst>
          </p:cNvPr>
          <p:cNvSpPr>
            <a:spLocks noGrp="1"/>
          </p:cNvSpPr>
          <p:nvPr>
            <p:ph idx="1"/>
          </p:nvPr>
        </p:nvSpPr>
        <p:spPr>
          <a:xfrm>
            <a:off x="189636" y="1186730"/>
            <a:ext cx="11462971" cy="4325902"/>
          </a:xfrm>
        </p:spPr>
        <p:txBody>
          <a:bodyPr vert="horz" lIns="91440" tIns="45720" rIns="91440" bIns="45720" rtlCol="0" anchor="t">
            <a:noAutofit/>
          </a:bodyPr>
          <a:lstStyle/>
          <a:p>
            <a:pPr algn="l" rtl="0" fontAlgn="base">
              <a:buFont typeface="Arial" panose="020B0604020202020204" pitchFamily="34" charset="0"/>
              <a:buChar char="•"/>
            </a:pPr>
            <a:r>
              <a:rPr lang="en-US" sz="2400" dirty="0">
                <a:solidFill>
                  <a:srgbClr val="000000"/>
                </a:solidFill>
                <a:latin typeface="Calibri" panose="020F0502020204030204" pitchFamily="34" charset="0"/>
              </a:rPr>
              <a:t>Interagency agreements is the term used to describe the procedure by which an agency needing supplies or services obtains them using another agency’s resources.</a:t>
            </a:r>
          </a:p>
          <a:p>
            <a:pPr fontAlgn="base"/>
            <a:r>
              <a:rPr lang="en-US" sz="2400" b="1" dirty="0">
                <a:solidFill>
                  <a:srgbClr val="000000"/>
                </a:solidFill>
                <a:latin typeface="Calibri" panose="020F0502020204030204" pitchFamily="34" charset="0"/>
              </a:rPr>
              <a:t>At VA we typically have two types of agreements: </a:t>
            </a:r>
          </a:p>
          <a:p>
            <a:pPr algn="l" rtl="0" fontAlgn="base">
              <a:buFont typeface="Arial" panose="020B0604020202020204" pitchFamily="34" charset="0"/>
              <a:buChar char="•"/>
            </a:pPr>
            <a:endParaRPr lang="en-US" sz="2400"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sz="2400"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sz="2400"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sz="2400" dirty="0">
              <a:solidFill>
                <a:srgbClr val="000000"/>
              </a:solidFill>
              <a:latin typeface="Calibri" panose="020F0502020204030204" pitchFamily="34" charset="0"/>
            </a:endParaRPr>
          </a:p>
          <a:p>
            <a:pPr marL="0" indent="0">
              <a:buNone/>
            </a:pPr>
            <a:endParaRPr lang="en-US" sz="1800" dirty="0"/>
          </a:p>
        </p:txBody>
      </p:sp>
      <p:graphicFrame>
        <p:nvGraphicFramePr>
          <p:cNvPr id="3" name="Table 4">
            <a:extLst>
              <a:ext uri="{FF2B5EF4-FFF2-40B4-BE49-F238E27FC236}">
                <a16:creationId xmlns:a16="http://schemas.microsoft.com/office/drawing/2014/main" id="{EE2654D7-B137-4192-AB20-5235805DFB99}"/>
              </a:ext>
            </a:extLst>
          </p:cNvPr>
          <p:cNvGraphicFramePr>
            <a:graphicFrameLocks noGrp="1"/>
          </p:cNvGraphicFramePr>
          <p:nvPr>
            <p:extLst>
              <p:ext uri="{D42A27DB-BD31-4B8C-83A1-F6EECF244321}">
                <p14:modId xmlns:p14="http://schemas.microsoft.com/office/powerpoint/2010/main" val="2998461338"/>
              </p:ext>
            </p:extLst>
          </p:nvPr>
        </p:nvGraphicFramePr>
        <p:xfrm>
          <a:off x="1857121" y="2514353"/>
          <a:ext cx="8128000" cy="3352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73236633"/>
                    </a:ext>
                  </a:extLst>
                </a:gridCol>
                <a:gridCol w="4064000">
                  <a:extLst>
                    <a:ext uri="{9D8B030D-6E8A-4147-A177-3AD203B41FA5}">
                      <a16:colId xmlns:a16="http://schemas.microsoft.com/office/drawing/2014/main" val="883486670"/>
                    </a:ext>
                  </a:extLst>
                </a:gridCol>
              </a:tblGrid>
              <a:tr h="0">
                <a:tc>
                  <a:txBody>
                    <a:bodyPr/>
                    <a:lstStyle/>
                    <a:p>
                      <a:pPr algn="ctr"/>
                      <a:r>
                        <a:rPr lang="en-US" sz="2400" dirty="0">
                          <a:solidFill>
                            <a:schemeClr val="bg1"/>
                          </a:solidFill>
                        </a:rPr>
                        <a:t>External to VA IAAs (</a:t>
                      </a:r>
                      <a:r>
                        <a:rPr lang="en-US" sz="2400" b="1" dirty="0">
                          <a:solidFill>
                            <a:schemeClr val="bg1"/>
                          </a:solidFill>
                          <a:latin typeface="Calibri" panose="020F0502020204030204" pitchFamily="34" charset="0"/>
                        </a:rPr>
                        <a:t>Interagency agreements)</a:t>
                      </a:r>
                      <a:r>
                        <a:rPr lang="en-US" sz="2400" dirty="0">
                          <a:solidFill>
                            <a:schemeClr val="bg1"/>
                          </a:solidFill>
                          <a:latin typeface="Calibri" panose="020F0502020204030204" pitchFamily="34" charset="0"/>
                        </a:rPr>
                        <a:t> </a:t>
                      </a:r>
                      <a:endParaRPr lang="en-US" sz="2400" dirty="0">
                        <a:solidFill>
                          <a:schemeClr val="bg1"/>
                        </a:solidFill>
                      </a:endParaRPr>
                    </a:p>
                  </a:txBody>
                  <a:tcPr/>
                </a:tc>
                <a:tc>
                  <a:txBody>
                    <a:bodyPr/>
                    <a:lstStyle/>
                    <a:p>
                      <a:pPr algn="ctr"/>
                      <a:r>
                        <a:rPr lang="en-US" sz="2400" dirty="0">
                          <a:solidFill>
                            <a:schemeClr val="bg1"/>
                          </a:solidFill>
                        </a:rPr>
                        <a:t>Internal to VA IAAs (</a:t>
                      </a:r>
                      <a:r>
                        <a:rPr lang="en-US" sz="2400" b="1" i="0" dirty="0">
                          <a:solidFill>
                            <a:schemeClr val="bg1"/>
                          </a:solidFill>
                          <a:effectLst/>
                        </a:rPr>
                        <a:t>Intra-Agency Agreements )</a:t>
                      </a:r>
                      <a:endParaRPr lang="en-US" sz="2400" dirty="0">
                        <a:solidFill>
                          <a:schemeClr val="bg1"/>
                        </a:solidFill>
                      </a:endParaRPr>
                    </a:p>
                  </a:txBody>
                  <a:tcPr/>
                </a:tc>
                <a:extLst>
                  <a:ext uri="{0D108BD9-81ED-4DB2-BD59-A6C34878D82A}">
                    <a16:rowId xmlns:a16="http://schemas.microsoft.com/office/drawing/2014/main" val="1822966664"/>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pitchFamily="34" charset="0"/>
                        </a:rPr>
                        <a:t>Typically involve two government agencies: the </a:t>
                      </a:r>
                      <a:r>
                        <a:rPr lang="en-US" sz="2000" b="1" dirty="0">
                          <a:solidFill>
                            <a:srgbClr val="000000"/>
                          </a:solidFill>
                          <a:latin typeface="Calibri" panose="020F0502020204030204" pitchFamily="34" charset="0"/>
                        </a:rPr>
                        <a:t>requesting agency</a:t>
                      </a:r>
                      <a:r>
                        <a:rPr lang="en-US" sz="2000" dirty="0">
                          <a:solidFill>
                            <a:srgbClr val="000000"/>
                          </a:solidFill>
                          <a:latin typeface="Calibri" panose="020F0502020204030204" pitchFamily="34" charset="0"/>
                        </a:rPr>
                        <a:t>, which is the agency with the requirement, and the</a:t>
                      </a:r>
                      <a:r>
                        <a:rPr lang="en-US" sz="2000" b="1" dirty="0">
                          <a:solidFill>
                            <a:srgbClr val="000000"/>
                          </a:solidFill>
                          <a:latin typeface="Calibri" panose="020F0502020204030204" pitchFamily="34" charset="0"/>
                        </a:rPr>
                        <a:t> servicing agency </a:t>
                      </a:r>
                      <a:r>
                        <a:rPr lang="en-US" sz="2000" dirty="0">
                          <a:solidFill>
                            <a:srgbClr val="000000"/>
                          </a:solidFill>
                          <a:latin typeface="Calibri" panose="020F0502020204030204" pitchFamily="34" charset="0"/>
                        </a:rPr>
                        <a:t>which supplies, or services are exchanged from one to the other (i.e., between NIH and VA).</a:t>
                      </a:r>
                    </a:p>
                    <a:p>
                      <a:endParaRPr lang="en-US" sz="20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Referred to activity </a:t>
                      </a:r>
                      <a:r>
                        <a:rPr lang="en-US" sz="2000" dirty="0">
                          <a:solidFill>
                            <a:srgbClr val="000000"/>
                          </a:solidFill>
                        </a:rPr>
                        <a:t>inside the VA where</a:t>
                      </a:r>
                      <a:r>
                        <a:rPr lang="en-US" sz="2000" dirty="0">
                          <a:solidFill>
                            <a:srgbClr val="000000"/>
                          </a:solidFill>
                          <a:latin typeface="Calibri" panose="020F0502020204030204" pitchFamily="34" charset="0"/>
                        </a:rPr>
                        <a:t> supplies or services are exchanged from one to the other (i.e., between the Clinical Appropriations and Research).</a:t>
                      </a:r>
                    </a:p>
                    <a:p>
                      <a:endParaRPr lang="en-US" sz="2000" dirty="0"/>
                    </a:p>
                  </a:txBody>
                  <a:tcPr/>
                </a:tc>
                <a:extLst>
                  <a:ext uri="{0D108BD9-81ED-4DB2-BD59-A6C34878D82A}">
                    <a16:rowId xmlns:a16="http://schemas.microsoft.com/office/drawing/2014/main" val="1500990256"/>
                  </a:ext>
                </a:extLst>
              </a:tr>
            </a:tbl>
          </a:graphicData>
        </a:graphic>
      </p:graphicFrame>
    </p:spTree>
    <p:extLst>
      <p:ext uri="{BB962C8B-B14F-4D97-AF65-F5344CB8AC3E}">
        <p14:creationId xmlns:p14="http://schemas.microsoft.com/office/powerpoint/2010/main" val="3791832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6142-FCA1-4DA0-826A-AFB84A646B3F}"/>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EEB5DF56-8B55-4B9E-9672-A138CB2BC2EE}"/>
              </a:ext>
            </a:extLst>
          </p:cNvPr>
          <p:cNvSpPr>
            <a:spLocks noGrp="1"/>
          </p:cNvSpPr>
          <p:nvPr>
            <p:ph idx="1"/>
          </p:nvPr>
        </p:nvSpPr>
        <p:spPr/>
        <p:txBody>
          <a:bodyPr/>
          <a:lstStyle/>
          <a:p>
            <a:r>
              <a:rPr lang="en-US" b="1" dirty="0"/>
              <a:t>Appendix A: </a:t>
            </a:r>
            <a:r>
              <a:rPr lang="en-US" dirty="0"/>
              <a:t>Guidance to Properly Record IAAs in FMS and handle transferring funding to NPCs (when VA is the seller)</a:t>
            </a:r>
          </a:p>
          <a:p>
            <a:r>
              <a:rPr lang="en-US" b="1" dirty="0"/>
              <a:t>Appendix B: </a:t>
            </a:r>
            <a:r>
              <a:rPr lang="en-US" dirty="0"/>
              <a:t>Useful Resources</a:t>
            </a:r>
          </a:p>
          <a:p>
            <a:r>
              <a:rPr lang="en-US" b="1" dirty="0"/>
              <a:t>Appendix C: </a:t>
            </a:r>
            <a:r>
              <a:rPr lang="en-US" dirty="0"/>
              <a:t>ORD’s Authorities </a:t>
            </a:r>
          </a:p>
          <a:p>
            <a:r>
              <a:rPr lang="en-US" b="1" dirty="0"/>
              <a:t>Appendix D: </a:t>
            </a:r>
            <a:r>
              <a:rPr lang="en-US" dirty="0"/>
              <a:t>Acronyms </a:t>
            </a:r>
          </a:p>
          <a:p>
            <a:r>
              <a:rPr lang="en-US" b="1" dirty="0"/>
              <a:t>Appendix E: </a:t>
            </a:r>
            <a:r>
              <a:rPr lang="en-US" dirty="0"/>
              <a:t>Requirements for a Determination of Findings</a:t>
            </a:r>
          </a:p>
          <a:p>
            <a:r>
              <a:rPr lang="en-US" b="1" dirty="0"/>
              <a:t>Appendix F: </a:t>
            </a:r>
            <a:r>
              <a:rPr lang="en-US" dirty="0"/>
              <a:t>Example of a Statement of Work (SOW) for inter- and intra-agency agreement</a:t>
            </a:r>
          </a:p>
        </p:txBody>
      </p:sp>
      <p:sp>
        <p:nvSpPr>
          <p:cNvPr id="4" name="Slide Number Placeholder 3">
            <a:extLst>
              <a:ext uri="{FF2B5EF4-FFF2-40B4-BE49-F238E27FC236}">
                <a16:creationId xmlns:a16="http://schemas.microsoft.com/office/drawing/2014/main" id="{FD6D6BB3-5F65-4905-95F8-D89D5963354F}"/>
              </a:ext>
            </a:extLst>
          </p:cNvPr>
          <p:cNvSpPr>
            <a:spLocks noGrp="1"/>
          </p:cNvSpPr>
          <p:nvPr>
            <p:ph type="sldNum" sz="quarter" idx="12"/>
          </p:nvPr>
        </p:nvSpPr>
        <p:spPr/>
        <p:txBody>
          <a:bodyPr/>
          <a:lstStyle/>
          <a:p>
            <a:fld id="{670A9334-4E67-F94F-A05E-0CE8B74A054E}" type="slidenum">
              <a:rPr lang="en-US" smtClean="0"/>
              <a:t>40</a:t>
            </a:fld>
            <a:endParaRPr lang="en-US" dirty="0"/>
          </a:p>
        </p:txBody>
      </p:sp>
    </p:spTree>
    <p:extLst>
      <p:ext uri="{BB962C8B-B14F-4D97-AF65-F5344CB8AC3E}">
        <p14:creationId xmlns:p14="http://schemas.microsoft.com/office/powerpoint/2010/main" val="2575226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8FAAD0-7CC9-4443-AF1E-E0EF15E3A910}"/>
              </a:ext>
            </a:extLst>
          </p:cNvPr>
          <p:cNvSpPr>
            <a:spLocks noGrp="1"/>
          </p:cNvSpPr>
          <p:nvPr>
            <p:ph type="title"/>
          </p:nvPr>
        </p:nvSpPr>
        <p:spPr/>
        <p:txBody>
          <a:bodyPr/>
          <a:lstStyle/>
          <a:p>
            <a:r>
              <a:rPr lang="en-US" dirty="0"/>
              <a:t>Appendix A: Guidance to Properly Record IAAs in FMS and handle transferring funding to NPCs </a:t>
            </a:r>
          </a:p>
        </p:txBody>
      </p:sp>
      <p:sp>
        <p:nvSpPr>
          <p:cNvPr id="8" name="Content Placeholder 7">
            <a:extLst>
              <a:ext uri="{FF2B5EF4-FFF2-40B4-BE49-F238E27FC236}">
                <a16:creationId xmlns:a16="http://schemas.microsoft.com/office/drawing/2014/main" id="{4190388D-DC27-4EA2-9F9E-8B51CAF09970}"/>
              </a:ext>
            </a:extLst>
          </p:cNvPr>
          <p:cNvSpPr>
            <a:spLocks noGrp="1"/>
          </p:cNvSpPr>
          <p:nvPr>
            <p:ph idx="1"/>
          </p:nvPr>
        </p:nvSpPr>
        <p:spPr>
          <a:xfrm>
            <a:off x="460252" y="1086413"/>
            <a:ext cx="10515600" cy="4351338"/>
          </a:xfrm>
        </p:spPr>
        <p:txBody>
          <a:bodyPr/>
          <a:lstStyle/>
          <a:p>
            <a:r>
              <a:rPr lang="en-US" sz="2400" dirty="0"/>
              <a:t>The FSC Intergovernmental Division provides a guidance on how record IAAs in FMS </a:t>
            </a:r>
            <a:r>
              <a:rPr lang="en-US" sz="2400" dirty="0">
                <a:hlinkClick r:id="rId2"/>
              </a:rPr>
              <a:t>Intragovernmental Accounting Division - VA Intragovernmental Reimbursement RA Transaction Guide v3.2 May 2022.pdf - All Documents (sharepoint.com)</a:t>
            </a:r>
            <a:endParaRPr lang="en-US" sz="2400" dirty="0"/>
          </a:p>
          <a:p>
            <a:r>
              <a:rPr lang="en-US" sz="2400" dirty="0"/>
              <a:t>The guidance is more directed to traditional reimbursements; thus, it is critical to use this guidance that distinguishes between Traditional Reimbursement and Advance collections. </a:t>
            </a:r>
          </a:p>
          <a:p>
            <a:r>
              <a:rPr lang="en-US" sz="2400" dirty="0"/>
              <a:t>We have noticed confusion about how these reimbursements are recorded in FMS and the associated TDA process. </a:t>
            </a:r>
          </a:p>
          <a:p>
            <a:pPr lvl="1"/>
            <a:r>
              <a:rPr lang="en-US" dirty="0"/>
              <a:t>The most critical guidance is to not enter a Bill of Collection (BD) in FMS for an advance collection. </a:t>
            </a:r>
          </a:p>
          <a:p>
            <a:endParaRPr lang="en-US" dirty="0"/>
          </a:p>
        </p:txBody>
      </p:sp>
      <p:sp>
        <p:nvSpPr>
          <p:cNvPr id="4" name="Slide Number Placeholder 3">
            <a:extLst>
              <a:ext uri="{FF2B5EF4-FFF2-40B4-BE49-F238E27FC236}">
                <a16:creationId xmlns:a16="http://schemas.microsoft.com/office/drawing/2014/main" id="{8783E9BC-4A06-40E8-BDBD-3D6DDA714A0F}"/>
              </a:ext>
            </a:extLst>
          </p:cNvPr>
          <p:cNvSpPr>
            <a:spLocks noGrp="1"/>
          </p:cNvSpPr>
          <p:nvPr>
            <p:ph type="sldNum" sz="quarter" idx="12"/>
          </p:nvPr>
        </p:nvSpPr>
        <p:spPr/>
        <p:txBody>
          <a:bodyPr/>
          <a:lstStyle/>
          <a:p>
            <a:fld id="{670A9334-4E67-F94F-A05E-0CE8B74A054E}" type="slidenum">
              <a:rPr lang="en-US" smtClean="0"/>
              <a:t>41</a:t>
            </a:fld>
            <a:endParaRPr lang="en-US" dirty="0"/>
          </a:p>
        </p:txBody>
      </p:sp>
    </p:spTree>
    <p:extLst>
      <p:ext uri="{BB962C8B-B14F-4D97-AF65-F5344CB8AC3E}">
        <p14:creationId xmlns:p14="http://schemas.microsoft.com/office/powerpoint/2010/main" val="3125254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p:txBody>
          <a:bodyPr/>
          <a:lstStyle/>
          <a:p>
            <a:pPr lvl="1"/>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42</a:t>
            </a:fld>
            <a:endParaRPr lang="en-US" dirty="0"/>
          </a:p>
        </p:txBody>
      </p:sp>
      <p:graphicFrame>
        <p:nvGraphicFramePr>
          <p:cNvPr id="8" name="Table 8">
            <a:extLst>
              <a:ext uri="{FF2B5EF4-FFF2-40B4-BE49-F238E27FC236}">
                <a16:creationId xmlns:a16="http://schemas.microsoft.com/office/drawing/2014/main" id="{D73BE7DA-46BF-4C43-B474-70E8AF0E426C}"/>
              </a:ext>
            </a:extLst>
          </p:cNvPr>
          <p:cNvGraphicFramePr>
            <a:graphicFrameLocks noGrp="1"/>
          </p:cNvGraphicFramePr>
          <p:nvPr>
            <p:extLst>
              <p:ext uri="{D42A27DB-BD31-4B8C-83A1-F6EECF244321}">
                <p14:modId xmlns:p14="http://schemas.microsoft.com/office/powerpoint/2010/main" val="179880068"/>
              </p:ext>
            </p:extLst>
          </p:nvPr>
        </p:nvGraphicFramePr>
        <p:xfrm>
          <a:off x="899912" y="1098280"/>
          <a:ext cx="9287276" cy="4937760"/>
        </p:xfrm>
        <a:graphic>
          <a:graphicData uri="http://schemas.openxmlformats.org/drawingml/2006/table">
            <a:tbl>
              <a:tblPr firstRow="1" bandRow="1">
                <a:tableStyleId>{5C22544A-7EE6-4342-B048-85BDC9FD1C3A}</a:tableStyleId>
              </a:tblPr>
              <a:tblGrid>
                <a:gridCol w="2321819">
                  <a:extLst>
                    <a:ext uri="{9D8B030D-6E8A-4147-A177-3AD203B41FA5}">
                      <a16:colId xmlns:a16="http://schemas.microsoft.com/office/drawing/2014/main" val="3566799646"/>
                    </a:ext>
                  </a:extLst>
                </a:gridCol>
                <a:gridCol w="2321819">
                  <a:extLst>
                    <a:ext uri="{9D8B030D-6E8A-4147-A177-3AD203B41FA5}">
                      <a16:colId xmlns:a16="http://schemas.microsoft.com/office/drawing/2014/main" val="3090124983"/>
                    </a:ext>
                  </a:extLst>
                </a:gridCol>
                <a:gridCol w="2321819">
                  <a:extLst>
                    <a:ext uri="{9D8B030D-6E8A-4147-A177-3AD203B41FA5}">
                      <a16:colId xmlns:a16="http://schemas.microsoft.com/office/drawing/2014/main" val="864438044"/>
                    </a:ext>
                  </a:extLst>
                </a:gridCol>
                <a:gridCol w="2321819">
                  <a:extLst>
                    <a:ext uri="{9D8B030D-6E8A-4147-A177-3AD203B41FA5}">
                      <a16:colId xmlns:a16="http://schemas.microsoft.com/office/drawing/2014/main" val="2905709727"/>
                    </a:ext>
                  </a:extLst>
                </a:gridCol>
              </a:tblGrid>
              <a:tr h="370840">
                <a:tc>
                  <a:txBody>
                    <a:bodyPr/>
                    <a:lstStyle/>
                    <a:p>
                      <a:r>
                        <a:rPr lang="en-US" dirty="0"/>
                        <a:t>FMS Transaction</a:t>
                      </a:r>
                    </a:p>
                  </a:txBody>
                  <a:tcPr/>
                </a:tc>
                <a:tc>
                  <a:txBody>
                    <a:bodyPr/>
                    <a:lstStyle/>
                    <a:p>
                      <a:r>
                        <a:rPr lang="en-US" dirty="0"/>
                        <a:t>Agreement Type/Process</a:t>
                      </a:r>
                    </a:p>
                  </a:txBody>
                  <a:tcPr/>
                </a:tc>
                <a:tc>
                  <a:txBody>
                    <a:bodyPr/>
                    <a:lstStyle/>
                    <a:p>
                      <a:r>
                        <a:rPr lang="en-US" dirty="0"/>
                        <a:t>General Ledger Posting</a:t>
                      </a:r>
                    </a:p>
                  </a:txBody>
                  <a:tcPr/>
                </a:tc>
                <a:tc>
                  <a:txBody>
                    <a:bodyPr/>
                    <a:lstStyle/>
                    <a:p>
                      <a:r>
                        <a:rPr lang="en-US" dirty="0"/>
                        <a:t>TDA</a:t>
                      </a:r>
                    </a:p>
                  </a:txBody>
                  <a:tcPr/>
                </a:tc>
                <a:extLst>
                  <a:ext uri="{0D108BD9-81ED-4DB2-BD59-A6C34878D82A}">
                    <a16:rowId xmlns:a16="http://schemas.microsoft.com/office/drawing/2014/main" val="266945201"/>
                  </a:ext>
                </a:extLst>
              </a:tr>
              <a:tr h="370840">
                <a:tc>
                  <a:txBody>
                    <a:bodyPr/>
                    <a:lstStyle/>
                    <a:p>
                      <a:r>
                        <a:rPr lang="en-US" dirty="0"/>
                        <a:t>Reimbursable Agreement (RA)</a:t>
                      </a:r>
                    </a:p>
                  </a:txBody>
                  <a:tcPr/>
                </a:tc>
                <a:tc>
                  <a:txBody>
                    <a:bodyPr/>
                    <a:lstStyle/>
                    <a:p>
                      <a:r>
                        <a:rPr lang="en-US" dirty="0"/>
                        <a:t>Anticipated Collection</a:t>
                      </a:r>
                    </a:p>
                  </a:txBody>
                  <a:tcPr/>
                </a:tc>
                <a:tc>
                  <a:txBody>
                    <a:bodyPr/>
                    <a:lstStyle/>
                    <a:p>
                      <a:r>
                        <a:rPr lang="en-US" dirty="0"/>
                        <a:t>Debit: 4221</a:t>
                      </a:r>
                    </a:p>
                    <a:p>
                      <a:r>
                        <a:rPr lang="en-US" dirty="0"/>
                        <a:t>Credit: 4210</a:t>
                      </a:r>
                    </a:p>
                  </a:txBody>
                  <a:tcPr/>
                </a:tc>
                <a:tc>
                  <a:txBody>
                    <a:bodyPr/>
                    <a:lstStyle/>
                    <a:p>
                      <a:r>
                        <a:rPr lang="en-US" dirty="0"/>
                        <a:t>N/A</a:t>
                      </a:r>
                    </a:p>
                  </a:txBody>
                  <a:tcPr/>
                </a:tc>
                <a:extLst>
                  <a:ext uri="{0D108BD9-81ED-4DB2-BD59-A6C34878D82A}">
                    <a16:rowId xmlns:a16="http://schemas.microsoft.com/office/drawing/2014/main" val="1212438931"/>
                  </a:ext>
                </a:extLst>
              </a:tr>
              <a:tr h="370840">
                <a:tc>
                  <a:txBody>
                    <a:bodyPr/>
                    <a:lstStyle/>
                    <a:p>
                      <a:r>
                        <a:rPr lang="en-US" dirty="0"/>
                        <a:t>Bill of Collection Transaction </a:t>
                      </a:r>
                    </a:p>
                  </a:txBody>
                  <a:tcPr/>
                </a:tc>
                <a:tc>
                  <a:txBody>
                    <a:bodyPr/>
                    <a:lstStyle/>
                    <a:p>
                      <a:r>
                        <a:rPr lang="en-US" sz="1800" b="0" i="0" kern="1200" dirty="0">
                          <a:solidFill>
                            <a:schemeClr val="dk1"/>
                          </a:solidFill>
                          <a:effectLst/>
                          <a:latin typeface="+mn-lt"/>
                          <a:ea typeface="+mn-ea"/>
                          <a:cs typeface="+mn-cs"/>
                        </a:rPr>
                        <a:t>Billing Document (BD) – established receivable for billed amounts for services rendered to Other Government Agencies </a:t>
                      </a:r>
                      <a:endParaRPr lang="en-US" dirty="0"/>
                    </a:p>
                  </a:txBody>
                  <a:tcPr/>
                </a:tc>
                <a:tc>
                  <a:txBody>
                    <a:bodyPr/>
                    <a:lstStyle/>
                    <a:p>
                      <a:r>
                        <a:rPr lang="en-US" dirty="0"/>
                        <a:t>Debit: 1310/425G</a:t>
                      </a:r>
                    </a:p>
                    <a:p>
                      <a:r>
                        <a:rPr lang="en-US" dirty="0"/>
                        <a:t>Credit: 5200/4221</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0" i="0" kern="1200" dirty="0">
                          <a:solidFill>
                            <a:schemeClr val="dk1"/>
                          </a:solidFill>
                          <a:effectLst/>
                          <a:latin typeface="+mn-lt"/>
                          <a:ea typeface="+mn-ea"/>
                          <a:cs typeface="+mn-cs"/>
                        </a:rPr>
                        <a:t>VHA Finance will process an automatic  TDA to reimburse the stations for the amounts earned in the month following the collection.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The amount earned is determined by the balances in the 425* general ledgers</a:t>
                      </a:r>
                      <a:endParaRPr lang="en-US" dirty="0"/>
                    </a:p>
                    <a:p>
                      <a:endParaRPr lang="en-US" dirty="0"/>
                    </a:p>
                  </a:txBody>
                  <a:tcPr/>
                </a:tc>
                <a:extLst>
                  <a:ext uri="{0D108BD9-81ED-4DB2-BD59-A6C34878D82A}">
                    <a16:rowId xmlns:a16="http://schemas.microsoft.com/office/drawing/2014/main" val="3404255333"/>
                  </a:ext>
                </a:extLst>
              </a:tr>
            </a:tbl>
          </a:graphicData>
        </a:graphic>
      </p:graphicFrame>
    </p:spTree>
    <p:extLst>
      <p:ext uri="{BB962C8B-B14F-4D97-AF65-F5344CB8AC3E}">
        <p14:creationId xmlns:p14="http://schemas.microsoft.com/office/powerpoint/2010/main" val="3491146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13325"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p:txBody>
          <a:bodyPr/>
          <a:lstStyle/>
          <a:p>
            <a:pPr lvl="1"/>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43</a:t>
            </a:fld>
            <a:endParaRPr lang="en-US" dirty="0"/>
          </a:p>
        </p:txBody>
      </p:sp>
      <p:graphicFrame>
        <p:nvGraphicFramePr>
          <p:cNvPr id="8" name="Table 8">
            <a:extLst>
              <a:ext uri="{FF2B5EF4-FFF2-40B4-BE49-F238E27FC236}">
                <a16:creationId xmlns:a16="http://schemas.microsoft.com/office/drawing/2014/main" id="{D73BE7DA-46BF-4C43-B474-70E8AF0E426C}"/>
              </a:ext>
            </a:extLst>
          </p:cNvPr>
          <p:cNvGraphicFramePr>
            <a:graphicFrameLocks noGrp="1"/>
          </p:cNvGraphicFramePr>
          <p:nvPr>
            <p:extLst>
              <p:ext uri="{D42A27DB-BD31-4B8C-83A1-F6EECF244321}">
                <p14:modId xmlns:p14="http://schemas.microsoft.com/office/powerpoint/2010/main" val="1737889505"/>
              </p:ext>
            </p:extLst>
          </p:nvPr>
        </p:nvGraphicFramePr>
        <p:xfrm>
          <a:off x="1448773" y="908595"/>
          <a:ext cx="9287276" cy="4754880"/>
        </p:xfrm>
        <a:graphic>
          <a:graphicData uri="http://schemas.openxmlformats.org/drawingml/2006/table">
            <a:tbl>
              <a:tblPr firstRow="1" bandRow="1">
                <a:tableStyleId>{5C22544A-7EE6-4342-B048-85BDC9FD1C3A}</a:tableStyleId>
              </a:tblPr>
              <a:tblGrid>
                <a:gridCol w="2321819">
                  <a:extLst>
                    <a:ext uri="{9D8B030D-6E8A-4147-A177-3AD203B41FA5}">
                      <a16:colId xmlns:a16="http://schemas.microsoft.com/office/drawing/2014/main" val="3566799646"/>
                    </a:ext>
                  </a:extLst>
                </a:gridCol>
                <a:gridCol w="2321819">
                  <a:extLst>
                    <a:ext uri="{9D8B030D-6E8A-4147-A177-3AD203B41FA5}">
                      <a16:colId xmlns:a16="http://schemas.microsoft.com/office/drawing/2014/main" val="3090124983"/>
                    </a:ext>
                  </a:extLst>
                </a:gridCol>
                <a:gridCol w="2321819">
                  <a:extLst>
                    <a:ext uri="{9D8B030D-6E8A-4147-A177-3AD203B41FA5}">
                      <a16:colId xmlns:a16="http://schemas.microsoft.com/office/drawing/2014/main" val="864438044"/>
                    </a:ext>
                  </a:extLst>
                </a:gridCol>
                <a:gridCol w="2321819">
                  <a:extLst>
                    <a:ext uri="{9D8B030D-6E8A-4147-A177-3AD203B41FA5}">
                      <a16:colId xmlns:a16="http://schemas.microsoft.com/office/drawing/2014/main" val="2905709727"/>
                    </a:ext>
                  </a:extLst>
                </a:gridCol>
              </a:tblGrid>
              <a:tr h="370840">
                <a:tc>
                  <a:txBody>
                    <a:bodyPr/>
                    <a:lstStyle/>
                    <a:p>
                      <a:r>
                        <a:rPr lang="en-US" dirty="0"/>
                        <a:t>FMS Transaction</a:t>
                      </a:r>
                    </a:p>
                  </a:txBody>
                  <a:tcPr/>
                </a:tc>
                <a:tc>
                  <a:txBody>
                    <a:bodyPr/>
                    <a:lstStyle/>
                    <a:p>
                      <a:r>
                        <a:rPr lang="en-US" dirty="0"/>
                        <a:t>Agreement Type/Process</a:t>
                      </a:r>
                    </a:p>
                  </a:txBody>
                  <a:tcPr/>
                </a:tc>
                <a:tc>
                  <a:txBody>
                    <a:bodyPr/>
                    <a:lstStyle/>
                    <a:p>
                      <a:r>
                        <a:rPr lang="en-US" dirty="0"/>
                        <a:t>General Ledger Posting</a:t>
                      </a:r>
                    </a:p>
                  </a:txBody>
                  <a:tcPr/>
                </a:tc>
                <a:tc>
                  <a:txBody>
                    <a:bodyPr/>
                    <a:lstStyle/>
                    <a:p>
                      <a:r>
                        <a:rPr lang="en-US" dirty="0"/>
                        <a:t>TDA</a:t>
                      </a:r>
                    </a:p>
                  </a:txBody>
                  <a:tcPr/>
                </a:tc>
                <a:extLst>
                  <a:ext uri="{0D108BD9-81ED-4DB2-BD59-A6C34878D82A}">
                    <a16:rowId xmlns:a16="http://schemas.microsoft.com/office/drawing/2014/main" val="266945201"/>
                  </a:ext>
                </a:extLst>
              </a:tr>
              <a:tr h="370840">
                <a:tc>
                  <a:txBody>
                    <a:bodyPr/>
                    <a:lstStyle/>
                    <a:p>
                      <a:r>
                        <a:rPr lang="en-US" dirty="0"/>
                        <a:t>Reimbursable Agreement (RA)</a:t>
                      </a:r>
                    </a:p>
                  </a:txBody>
                  <a:tcPr/>
                </a:tc>
                <a:tc>
                  <a:txBody>
                    <a:bodyPr/>
                    <a:lstStyle/>
                    <a:p>
                      <a:r>
                        <a:rPr lang="en-US" dirty="0"/>
                        <a:t>CAHT/CALT tables. The CAHT/CALT will reflect the amount of the RA on the MAXIMUM AMOUNT line</a:t>
                      </a:r>
                    </a:p>
                    <a:p>
                      <a:endParaRPr lang="en-US" dirty="0"/>
                    </a:p>
                  </a:txBody>
                  <a:tcPr/>
                </a:tc>
                <a:tc>
                  <a:txBody>
                    <a:bodyPr/>
                    <a:lstStyle/>
                    <a:p>
                      <a:r>
                        <a:rPr lang="en-US" dirty="0"/>
                        <a:t>Debit: 4221</a:t>
                      </a:r>
                    </a:p>
                    <a:p>
                      <a:r>
                        <a:rPr lang="en-US" dirty="0"/>
                        <a:t>Credit: 4210</a:t>
                      </a:r>
                    </a:p>
                  </a:txBody>
                  <a:tcPr/>
                </a:tc>
                <a:tc>
                  <a:txBody>
                    <a:bodyPr/>
                    <a:lstStyle/>
                    <a:p>
                      <a:r>
                        <a:rPr lang="en-US" dirty="0"/>
                        <a:t>N/A</a:t>
                      </a:r>
                    </a:p>
                  </a:txBody>
                  <a:tcPr/>
                </a:tc>
                <a:extLst>
                  <a:ext uri="{0D108BD9-81ED-4DB2-BD59-A6C34878D82A}">
                    <a16:rowId xmlns:a16="http://schemas.microsoft.com/office/drawing/2014/main" val="1212438931"/>
                  </a:ext>
                </a:extLst>
              </a:tr>
              <a:tr h="370840">
                <a:tc>
                  <a:txBody>
                    <a:bodyPr/>
                    <a:lstStyle/>
                    <a:p>
                      <a:r>
                        <a:rPr lang="en-US" dirty="0"/>
                        <a:t>TRFL</a:t>
                      </a:r>
                    </a:p>
                  </a:txBody>
                  <a:tcPr/>
                </a:tc>
                <a:tc>
                  <a:txBody>
                    <a:bodyPr/>
                    <a:lstStyle/>
                    <a:p>
                      <a:r>
                        <a:rPr lang="en-US" dirty="0"/>
                        <a:t>Collect Advance</a:t>
                      </a:r>
                    </a:p>
                  </a:txBody>
                  <a:tcPr/>
                </a:tc>
                <a:tc>
                  <a:txBody>
                    <a:bodyPr/>
                    <a:lstStyle/>
                    <a:p>
                      <a:r>
                        <a:rPr lang="en-US" dirty="0"/>
                        <a:t>Debit: 4222</a:t>
                      </a:r>
                    </a:p>
                    <a:p>
                      <a:r>
                        <a:rPr lang="en-US" dirty="0"/>
                        <a:t>Credit: 42211</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Advance Recorded</a:t>
                      </a:r>
                      <a:endParaRPr lang="en-US" dirty="0"/>
                    </a:p>
                    <a:p>
                      <a:r>
                        <a:rPr lang="en-US" dirty="0"/>
                        <a:t>ORD Finance will manually TDA the funds once they are received on station </a:t>
                      </a:r>
                    </a:p>
                    <a:p>
                      <a:endParaRPr lang="en-US" dirty="0"/>
                    </a:p>
                  </a:txBody>
                  <a:tcPr/>
                </a:tc>
                <a:extLst>
                  <a:ext uri="{0D108BD9-81ED-4DB2-BD59-A6C34878D82A}">
                    <a16:rowId xmlns:a16="http://schemas.microsoft.com/office/drawing/2014/main" val="3404255333"/>
                  </a:ext>
                </a:extLst>
              </a:tr>
              <a:tr h="370840">
                <a:tc>
                  <a:txBody>
                    <a:bodyPr/>
                    <a:lstStyle/>
                    <a:p>
                      <a:r>
                        <a:rPr lang="en-US" dirty="0"/>
                        <a:t>RJFL</a:t>
                      </a:r>
                    </a:p>
                  </a:txBody>
                  <a:tcPr/>
                </a:tc>
                <a:tc>
                  <a:txBody>
                    <a:bodyPr/>
                    <a:lstStyle/>
                    <a:p>
                      <a:r>
                        <a:rPr lang="en-US" dirty="0"/>
                        <a:t>Earnings Reported</a:t>
                      </a:r>
                    </a:p>
                  </a:txBody>
                  <a:tcPr/>
                </a:tc>
                <a:tc>
                  <a:txBody>
                    <a:bodyPr/>
                    <a:lstStyle/>
                    <a:p>
                      <a:r>
                        <a:rPr lang="en-US" dirty="0"/>
                        <a:t>Debit: 425G</a:t>
                      </a:r>
                    </a:p>
                    <a:p>
                      <a:r>
                        <a:rPr lang="en-US" dirty="0"/>
                        <a:t>Credit: 4222</a:t>
                      </a:r>
                    </a:p>
                  </a:txBody>
                  <a:tcPr/>
                </a:tc>
                <a:tc>
                  <a:txBody>
                    <a:bodyPr/>
                    <a:lstStyle/>
                    <a:p>
                      <a:endParaRPr lang="en-US" dirty="0"/>
                    </a:p>
                  </a:txBody>
                  <a:tcPr/>
                </a:tc>
                <a:extLst>
                  <a:ext uri="{0D108BD9-81ED-4DB2-BD59-A6C34878D82A}">
                    <a16:rowId xmlns:a16="http://schemas.microsoft.com/office/drawing/2014/main" val="725347830"/>
                  </a:ext>
                </a:extLst>
              </a:tr>
            </a:tbl>
          </a:graphicData>
        </a:graphic>
      </p:graphicFrame>
      <p:sp>
        <p:nvSpPr>
          <p:cNvPr id="5" name="Rectangle 4">
            <a:extLst>
              <a:ext uri="{FF2B5EF4-FFF2-40B4-BE49-F238E27FC236}">
                <a16:creationId xmlns:a16="http://schemas.microsoft.com/office/drawing/2014/main" id="{C2193514-0106-4E81-B485-598EF2D3F037}"/>
              </a:ext>
            </a:extLst>
          </p:cNvPr>
          <p:cNvSpPr/>
          <p:nvPr/>
        </p:nvSpPr>
        <p:spPr>
          <a:xfrm>
            <a:off x="2256339" y="5677643"/>
            <a:ext cx="7685947" cy="58146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a:solidFill>
                  <a:schemeClr val="tx1"/>
                </a:solidFill>
              </a:rPr>
              <a:t>Key Takeaway</a:t>
            </a:r>
            <a:r>
              <a:rPr lang="en-US" b="1" dirty="0">
                <a:solidFill>
                  <a:schemeClr val="tx1"/>
                </a:solidFill>
              </a:rPr>
              <a:t>: </a:t>
            </a:r>
            <a:r>
              <a:rPr lang="en-US" dirty="0">
                <a:solidFill>
                  <a:schemeClr val="tx1"/>
                </a:solidFill>
              </a:rPr>
              <a:t>Do not perform a Bill of Collection (BD) with an Advance Collection</a:t>
            </a:r>
          </a:p>
        </p:txBody>
      </p:sp>
    </p:spTree>
    <p:extLst>
      <p:ext uri="{BB962C8B-B14F-4D97-AF65-F5344CB8AC3E}">
        <p14:creationId xmlns:p14="http://schemas.microsoft.com/office/powerpoint/2010/main" val="275607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96453"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a:xfrm>
            <a:off x="285748" y="1115041"/>
            <a:ext cx="11365145" cy="4351338"/>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2400" b="1" dirty="0"/>
              <a:t>The Process is currently detailed in VHA Alert 2021-14 (Interagency Funding), Appendix 1 and detailed below:</a:t>
            </a:r>
            <a:endParaRPr lang="en-US" sz="2400" b="1" dirty="0">
              <a:cs typeface="Calibri"/>
            </a:endParaRPr>
          </a:p>
          <a:p>
            <a:pPr marL="342900" indent="-342900">
              <a:buFont typeface="+mj-lt"/>
              <a:buAutoNum type="arabicPeriod"/>
            </a:pPr>
            <a:r>
              <a:rPr lang="en-US" sz="2100" dirty="0"/>
              <a:t>The local VAMC Research Service and the local NPC must establish a Memorandum of Agreement (MOA) establishing the scope of work to be conducted and/or managed by the NPC. The MOA must be signed by the Chief Financial Officer of the VAMC and a representative of the NPC. </a:t>
            </a:r>
          </a:p>
          <a:p>
            <a:pPr marL="342900" indent="-342900">
              <a:buFont typeface="+mj-lt"/>
              <a:buAutoNum type="arabicPeriod"/>
            </a:pPr>
            <a:r>
              <a:rPr lang="en-US" sz="2100" dirty="0">
                <a:cs typeface="Calibri" panose="020F0502020204030204"/>
              </a:rPr>
              <a:t>The local NPC must be established as a VA vendor to enable transfer of funds. To become a VA vendor, an NPC must first register with Dun and Bradstreet (</a:t>
            </a:r>
            <a:r>
              <a:rPr lang="en-US" sz="2100" dirty="0">
                <a:cs typeface="Calibri" panose="020F0502020204030204"/>
                <a:hlinkClick r:id="rId2"/>
              </a:rPr>
              <a:t>https://www.dnb.com/duns-number/get-a-duns.html</a:t>
            </a:r>
            <a:r>
              <a:rPr lang="en-US" sz="2100" dirty="0">
                <a:cs typeface="Calibri" panose="020F0502020204030204"/>
              </a:rPr>
              <a:t>) and obtain a DUNS number. An NPC must also register with the System for Award Management (SAM), formerly Central Contracting Registration (CCR), at </a:t>
            </a:r>
            <a:r>
              <a:rPr lang="en-US" sz="2100" dirty="0">
                <a:cs typeface="Calibri" panose="020F0502020204030204"/>
                <a:hlinkClick r:id="rId3"/>
              </a:rPr>
              <a:t>https://www.sam.gov</a:t>
            </a:r>
            <a:r>
              <a:rPr lang="en-US" sz="2100" dirty="0">
                <a:cs typeface="Calibri" panose="020F0502020204030204"/>
              </a:rPr>
              <a:t>.</a:t>
            </a:r>
          </a:p>
          <a:p>
            <a:pPr marL="342900" indent="-342900">
              <a:buFont typeface="+mj-lt"/>
              <a:buAutoNum type="arabicPeriod"/>
            </a:pPr>
            <a:r>
              <a:rPr lang="en-US" sz="2100" dirty="0">
                <a:cs typeface="Calibri" panose="020F0502020204030204"/>
              </a:rPr>
              <a:t>The VAMC Research Service will coordinate with the VAMC fiscal Service to establish the Reimbursable Action (RA)/Interagency Agreement (IAA) in the Financial Management System (FMS) in accordance with VA Financial Policy Manual (Volume I Chapter 11A-Buy/Sell Transactions, 110503 IAA Administration) as an Advance Collection. A completed IAA will have an assigned VA Agreement Number and be uploaded into the IAA repository.</a:t>
            </a:r>
          </a:p>
          <a:p>
            <a:pPr marL="342900" indent="-342900">
              <a:buFont typeface="+mj-lt"/>
              <a:buAutoNum type="arabicPeriod"/>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44</a:t>
            </a:fld>
            <a:endParaRPr lang="en-US" dirty="0"/>
          </a:p>
        </p:txBody>
      </p:sp>
    </p:spTree>
    <p:extLst>
      <p:ext uri="{BB962C8B-B14F-4D97-AF65-F5344CB8AC3E}">
        <p14:creationId xmlns:p14="http://schemas.microsoft.com/office/powerpoint/2010/main" val="170365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96453"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p:txBody>
          <a:bodyPr vert="horz" lIns="91440" tIns="45720" rIns="91440" bIns="45720" rtlCol="0" anchor="t">
            <a:noAutofit/>
          </a:bodyPr>
          <a:lstStyle/>
          <a:p>
            <a:pPr marL="457200" indent="-457200">
              <a:buFont typeface="+mj-lt"/>
              <a:buAutoNum type="arabicPeriod" startAt="4"/>
            </a:pPr>
            <a:r>
              <a:rPr lang="en-US" sz="2400" b="0" i="0" u="none" strike="noStrike" baseline="0" dirty="0">
                <a:solidFill>
                  <a:srgbClr val="000000"/>
                </a:solidFill>
              </a:rPr>
              <a:t>Establish an RA document in FMS that will create the CAHT/CALT tables. The CAHT/CALT will reflect the amount of the RA on the MAXIMUM AMOUNT line. </a:t>
            </a:r>
          </a:p>
          <a:p>
            <a:pPr marL="457200" indent="-457200">
              <a:buFont typeface="+mj-lt"/>
              <a:buAutoNum type="arabicPeriod" startAt="4"/>
            </a:pPr>
            <a:r>
              <a:rPr lang="en-US" sz="2400" b="0" i="0" u="none" strike="noStrike" baseline="0" dirty="0">
                <a:solidFill>
                  <a:srgbClr val="000000"/>
                </a:solidFill>
              </a:rPr>
              <a:t>Enter the IPAC as a Collection from the other government agency (OGA). The IPAC must reference the following: </a:t>
            </a:r>
          </a:p>
          <a:p>
            <a:pPr marL="0" indent="0">
              <a:buNone/>
            </a:pPr>
            <a:r>
              <a:rPr lang="en-US" sz="2400" b="0" i="0" u="none" strike="noStrike" baseline="0" dirty="0">
                <a:solidFill>
                  <a:srgbClr val="000000"/>
                </a:solidFill>
              </a:rPr>
              <a:t>	a. The full amount of the 7600B (Advance Collection). </a:t>
            </a:r>
          </a:p>
          <a:p>
            <a:pPr marL="0" indent="0">
              <a:buNone/>
            </a:pPr>
            <a:r>
              <a:rPr lang="en-US" sz="2400" b="0" i="0" u="none" strike="noStrike" baseline="0" dirty="0">
                <a:solidFill>
                  <a:srgbClr val="000000"/>
                </a:solidFill>
              </a:rPr>
              <a:t>	b. The IAA agreement number established by the FSC. </a:t>
            </a:r>
          </a:p>
          <a:p>
            <a:pPr marL="0" indent="0">
              <a:buNone/>
            </a:pPr>
            <a:r>
              <a:rPr lang="en-US" sz="2400" b="0" i="0" u="none" strike="noStrike" baseline="0" dirty="0">
                <a:solidFill>
                  <a:srgbClr val="000000"/>
                </a:solidFill>
              </a:rPr>
              <a:t>	c. The Transaction type will be TRFL (to collect advance). </a:t>
            </a:r>
          </a:p>
          <a:p>
            <a:pPr marL="0" indent="0">
              <a:buNone/>
            </a:pPr>
            <a:r>
              <a:rPr lang="en-US" sz="2400" b="0" i="0" u="none" strike="noStrike" baseline="0" dirty="0">
                <a:solidFill>
                  <a:srgbClr val="000000"/>
                </a:solidFill>
              </a:rPr>
              <a:t>	d. The Reference document number will be the IAA number. </a:t>
            </a:r>
          </a:p>
          <a:p>
            <a:endParaRPr lang="en-US" sz="1800" b="0" i="0" u="none" strike="noStrike" baseline="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45</a:t>
            </a:fld>
            <a:endParaRPr lang="en-US" dirty="0"/>
          </a:p>
        </p:txBody>
      </p:sp>
    </p:spTree>
    <p:extLst>
      <p:ext uri="{BB962C8B-B14F-4D97-AF65-F5344CB8AC3E}">
        <p14:creationId xmlns:p14="http://schemas.microsoft.com/office/powerpoint/2010/main" val="1992911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96453"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a:xfrm>
            <a:off x="371474" y="1361621"/>
            <a:ext cx="10755437" cy="4351338"/>
          </a:xfrm>
        </p:spPr>
        <p:txBody>
          <a:bodyPr vert="horz" lIns="91440" tIns="45720" rIns="91440" bIns="45720" rtlCol="0" anchor="t">
            <a:noAutofit/>
          </a:bodyPr>
          <a:lstStyle/>
          <a:p>
            <a:pPr marL="457200" indent="-457200">
              <a:buFont typeface="+mj-lt"/>
              <a:buAutoNum type="arabicPeriod" startAt="6"/>
            </a:pPr>
            <a:r>
              <a:rPr lang="en-US" sz="2400" b="0" i="0" u="none" strike="noStrike" baseline="0" dirty="0">
                <a:solidFill>
                  <a:srgbClr val="000000"/>
                </a:solidFill>
              </a:rPr>
              <a:t>Once the IPAC has been accepted by the Treasury, the FSC will complete the transaction in FMS. This will record the advanced amount on the CAHT/CALT table on the ADVANCE AMOUNT line. </a:t>
            </a:r>
          </a:p>
          <a:p>
            <a:pPr marL="457200" indent="-457200">
              <a:buFont typeface="+mj-lt"/>
              <a:buAutoNum type="arabicPeriod" startAt="6"/>
            </a:pPr>
            <a:r>
              <a:rPr lang="en-US" sz="2400" b="0" i="0" u="none" strike="noStrike" baseline="0" dirty="0">
                <a:solidFill>
                  <a:srgbClr val="000000"/>
                </a:solidFill>
              </a:rPr>
              <a:t>Funds are Manually Transferred (TDA’d) to the site (adding the funds in 0161R1 at the Station) upon request to ORD Office of Finance. Please provide a screenshot of the CALT table with the transaction code type TRFL with your request. </a:t>
            </a:r>
          </a:p>
          <a:p>
            <a:pPr marL="457200" indent="-457200">
              <a:buFont typeface="+mj-lt"/>
              <a:buAutoNum type="arabicPeriod" startAt="6"/>
            </a:pPr>
            <a:r>
              <a:rPr lang="en-US" sz="2400" dirty="0">
                <a:solidFill>
                  <a:srgbClr val="000000"/>
                </a:solidFill>
              </a:rPr>
              <a:t>F</a:t>
            </a:r>
            <a:r>
              <a:rPr lang="en-US" sz="2400" b="0" i="0" u="none" strike="noStrike" baseline="0" dirty="0">
                <a:solidFill>
                  <a:srgbClr val="000000"/>
                </a:solidFill>
              </a:rPr>
              <a:t>unding that arrives on station should be reflected at the station level on the SALT table for 0161R1; funding should then be placed into the appropriate Fund Control Point (SASP table).</a:t>
            </a:r>
          </a:p>
          <a:p>
            <a:pPr marL="457200" indent="-457200">
              <a:buFont typeface="+mj-lt"/>
              <a:buAutoNum type="arabicPeriod" startAt="6"/>
            </a:pPr>
            <a:r>
              <a:rPr lang="en-US" sz="2400" dirty="0">
                <a:solidFill>
                  <a:srgbClr val="000000"/>
                </a:solidFill>
              </a:rPr>
              <a:t>O</a:t>
            </a:r>
            <a:r>
              <a:rPr lang="en-US" sz="2400" b="0" i="0" u="none" strike="noStrike" baseline="0" dirty="0">
                <a:solidFill>
                  <a:srgbClr val="000000"/>
                </a:solidFill>
              </a:rPr>
              <a:t>bligate 1358 – to the NPC (full period of performance). </a:t>
            </a:r>
          </a:p>
          <a:p>
            <a:pPr marL="0" indent="0" algn="l">
              <a:buNone/>
            </a:pPr>
            <a:r>
              <a:rPr lang="en-US" sz="2400" dirty="0">
                <a:solidFill>
                  <a:srgbClr val="000000"/>
                </a:solidFill>
              </a:rPr>
              <a:t>	</a:t>
            </a:r>
            <a:r>
              <a:rPr lang="en-US" sz="2400" b="0" i="0" u="none" strike="noStrike" baseline="0" dirty="0">
                <a:solidFill>
                  <a:srgbClr val="000000"/>
                </a:solidFill>
              </a:rPr>
              <a:t>a. Set up 1358 directly from the established FCP for fund 0161R1 (Approved 	    Use 20). </a:t>
            </a:r>
          </a:p>
          <a:p>
            <a:endParaRPr lang="en-US" sz="1800" b="0" i="0" u="none" strike="noStrike" baseline="0" dirty="0">
              <a:solidFill>
                <a:srgbClr val="000000"/>
              </a:solidFill>
              <a:latin typeface="Times New Roman" panose="02020603050405020304" pitchFamily="18" charset="0"/>
            </a:endParaRPr>
          </a:p>
          <a:p>
            <a:pPr marL="0" indent="0" algn="l">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46</a:t>
            </a:fld>
            <a:endParaRPr lang="en-US" dirty="0"/>
          </a:p>
        </p:txBody>
      </p:sp>
    </p:spTree>
    <p:extLst>
      <p:ext uri="{BB962C8B-B14F-4D97-AF65-F5344CB8AC3E}">
        <p14:creationId xmlns:p14="http://schemas.microsoft.com/office/powerpoint/2010/main" val="2645951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96453"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a:xfrm>
            <a:off x="371474" y="1253331"/>
            <a:ext cx="10693793" cy="4438552"/>
          </a:xfrm>
        </p:spPr>
        <p:txBody>
          <a:bodyPr vert="horz" lIns="91440" tIns="45720" rIns="91440" bIns="45720" rtlCol="0" anchor="t">
            <a:noAutofit/>
          </a:bodyPr>
          <a:lstStyle/>
          <a:p>
            <a:pPr marL="457200" indent="-457200">
              <a:buFont typeface="+mj-lt"/>
              <a:buAutoNum type="arabicPeriod" startAt="10"/>
            </a:pPr>
            <a:r>
              <a:rPr lang="en-US" sz="2400" dirty="0">
                <a:solidFill>
                  <a:srgbClr val="000000"/>
                </a:solidFill>
              </a:rPr>
              <a:t>Process AV transaction against the 1358 as an Advance Payment to the NPC. This should comply with the VA Financial Policy Manual VA Financial Policy Manual Volume II Chapter 7C Advance Payments Section 070505 Public Advances related to Contractors and Grantees.</a:t>
            </a:r>
          </a:p>
          <a:p>
            <a:pPr marL="0" indent="0">
              <a:buNone/>
            </a:pPr>
            <a:r>
              <a:rPr lang="en-US" sz="2000" dirty="0">
                <a:solidFill>
                  <a:srgbClr val="000000"/>
                </a:solidFill>
              </a:rPr>
              <a:t>	</a:t>
            </a:r>
            <a:r>
              <a:rPr lang="en-US" sz="2100" dirty="0">
                <a:solidFill>
                  <a:srgbClr val="000000"/>
                </a:solidFill>
              </a:rPr>
              <a:t>a. The AV transaction should reflect the full amount of 7600B.</a:t>
            </a:r>
          </a:p>
          <a:p>
            <a:pPr marL="0" indent="0">
              <a:buNone/>
            </a:pPr>
            <a:r>
              <a:rPr lang="en-US" sz="2100" dirty="0">
                <a:solidFill>
                  <a:srgbClr val="000000"/>
                </a:solidFill>
              </a:rPr>
              <a:t>	b. Facility accounting manually advances funds with AV 01 transaction via Electronic 		    Funds Transfer (EFT).</a:t>
            </a:r>
          </a:p>
          <a:p>
            <a:pPr marL="0" indent="0">
              <a:buNone/>
            </a:pPr>
            <a:r>
              <a:rPr lang="en-US" sz="2100" dirty="0">
                <a:solidFill>
                  <a:srgbClr val="000000"/>
                </a:solidFill>
              </a:rPr>
              <a:t>	c. NPC receives the funding through the advance.</a:t>
            </a:r>
          </a:p>
          <a:p>
            <a:pPr marL="0" indent="0">
              <a:buNone/>
            </a:pPr>
            <a:r>
              <a:rPr lang="en-US" sz="2100" dirty="0">
                <a:solidFill>
                  <a:srgbClr val="000000"/>
                </a:solidFill>
              </a:rPr>
              <a:t>	d. The advanced amount should reflect on the F859 Advance Report (in RSD).</a:t>
            </a:r>
          </a:p>
          <a:p>
            <a:pPr marL="0" indent="0">
              <a:buNone/>
            </a:pPr>
            <a:r>
              <a:rPr lang="en-US" sz="2100" dirty="0">
                <a:solidFill>
                  <a:srgbClr val="000000"/>
                </a:solidFill>
              </a:rPr>
              <a:t>	e. NPC submits progress reports to the Facility Accounting and Research service.</a:t>
            </a:r>
          </a:p>
          <a:p>
            <a:pPr marL="0" indent="0">
              <a:buNone/>
            </a:pPr>
            <a:r>
              <a:rPr lang="en-US" sz="2100" dirty="0">
                <a:solidFill>
                  <a:srgbClr val="000000"/>
                </a:solidFill>
              </a:rPr>
              <a:t>	f. As the Advance payment is earned (based on the progress reports) by the NPC, the AV 	   must be reduced by offsetting (expensing) the 1358 with an AV 03 transaction.</a:t>
            </a:r>
            <a:endParaRPr lang="en-US" sz="2100" b="0" i="0" u="none" strike="noStrike" baseline="0" dirty="0">
              <a:solidFill>
                <a:srgbClr val="000000"/>
              </a:solidFill>
            </a:endParaRPr>
          </a:p>
          <a:p>
            <a:pPr marL="0" indent="0" algn="l">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47</a:t>
            </a:fld>
            <a:endParaRPr lang="en-US" dirty="0"/>
          </a:p>
        </p:txBody>
      </p:sp>
    </p:spTree>
    <p:extLst>
      <p:ext uri="{BB962C8B-B14F-4D97-AF65-F5344CB8AC3E}">
        <p14:creationId xmlns:p14="http://schemas.microsoft.com/office/powerpoint/2010/main" val="2974071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96453"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p:txBody>
          <a:bodyPr vert="horz" lIns="91440" tIns="45720" rIns="91440" bIns="45720" rtlCol="0" anchor="t">
            <a:noAutofit/>
          </a:bodyPr>
          <a:lstStyle/>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48</a:t>
            </a:fld>
            <a:endParaRPr lang="en-US" dirty="0"/>
          </a:p>
        </p:txBody>
      </p:sp>
      <p:sp>
        <p:nvSpPr>
          <p:cNvPr id="6" name="Rectangle 5">
            <a:extLst>
              <a:ext uri="{FF2B5EF4-FFF2-40B4-BE49-F238E27FC236}">
                <a16:creationId xmlns:a16="http://schemas.microsoft.com/office/drawing/2014/main" id="{1F2854B2-883D-4667-BD40-F043A2E6C79E}"/>
              </a:ext>
            </a:extLst>
          </p:cNvPr>
          <p:cNvSpPr/>
          <p:nvPr/>
        </p:nvSpPr>
        <p:spPr>
          <a:xfrm>
            <a:off x="9342479" y="1724804"/>
            <a:ext cx="2772888" cy="1334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FMS screenshot shows the RA established and the advance recorded in the TRFL</a:t>
            </a:r>
          </a:p>
        </p:txBody>
      </p:sp>
      <p:pic>
        <p:nvPicPr>
          <p:cNvPr id="9" name="Picture 8">
            <a:extLst>
              <a:ext uri="{FF2B5EF4-FFF2-40B4-BE49-F238E27FC236}">
                <a16:creationId xmlns:a16="http://schemas.microsoft.com/office/drawing/2014/main" id="{923EEDF4-D379-4B73-A176-B33EBE1206AF}"/>
              </a:ext>
            </a:extLst>
          </p:cNvPr>
          <p:cNvPicPr>
            <a:picLocks noChangeAspect="1"/>
          </p:cNvPicPr>
          <p:nvPr/>
        </p:nvPicPr>
        <p:blipFill>
          <a:blip r:embed="rId2"/>
          <a:stretch>
            <a:fillRect/>
          </a:stretch>
        </p:blipFill>
        <p:spPr>
          <a:xfrm>
            <a:off x="160379" y="1251870"/>
            <a:ext cx="9182100" cy="4029075"/>
          </a:xfrm>
          <a:prstGeom prst="rect">
            <a:avLst/>
          </a:prstGeom>
        </p:spPr>
      </p:pic>
    </p:spTree>
    <p:extLst>
      <p:ext uri="{BB962C8B-B14F-4D97-AF65-F5344CB8AC3E}">
        <p14:creationId xmlns:p14="http://schemas.microsoft.com/office/powerpoint/2010/main" val="4057492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96453"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p:txBody>
          <a:bodyPr vert="horz" lIns="91440" tIns="45720" rIns="91440" bIns="45720" rtlCol="0" anchor="t">
            <a:noAutofit/>
          </a:bodyPr>
          <a:lstStyle/>
          <a:p>
            <a:pPr marL="457200" indent="-457200">
              <a:buFont typeface="+mj-lt"/>
              <a:buAutoNum type="arabicPeriod" startAt="11"/>
            </a:pPr>
            <a:r>
              <a:rPr lang="en-US" sz="2400" b="0" i="0" u="none" strike="noStrike" baseline="0" dirty="0">
                <a:solidFill>
                  <a:srgbClr val="000000"/>
                </a:solidFill>
              </a:rPr>
              <a:t>As advanced payments are offset against the 1358, RJ transactions should be 	entered into FMS to recognize earnings/revenue.</a:t>
            </a:r>
          </a:p>
          <a:p>
            <a:pPr marL="0" indent="0">
              <a:buNone/>
            </a:pPr>
            <a:r>
              <a:rPr lang="en-US" sz="2400" b="0" i="0" u="none" strike="noStrike" baseline="0" dirty="0">
                <a:solidFill>
                  <a:srgbClr val="000000"/>
                </a:solidFill>
              </a:rPr>
              <a:t>	a. Enter RJ transaction, referencing the IAA agreement number and trans 	  	    type FL.</a:t>
            </a:r>
          </a:p>
          <a:p>
            <a:pPr marL="0" indent="0">
              <a:buNone/>
            </a:pPr>
            <a:r>
              <a:rPr lang="en-US" sz="2400" b="0" i="0" u="none" strike="noStrike" baseline="0" dirty="0">
                <a:solidFill>
                  <a:srgbClr val="000000"/>
                </a:solidFill>
              </a:rPr>
              <a:t>	b. After completion of the RJ transaction, the earned amount should be 	 	    reflected on the CAHT/CALT tables on the ADV USED line.</a:t>
            </a:r>
          </a:p>
          <a:p>
            <a:pPr marL="0" indent="0">
              <a:buNone/>
            </a:pPr>
            <a:r>
              <a:rPr lang="en-US" sz="2400" b="0" i="0" u="none" strike="noStrike" baseline="0" dirty="0">
                <a:solidFill>
                  <a:srgbClr val="000000"/>
                </a:solidFill>
              </a:rPr>
              <a:t>12. At year end close out, the RA must be reviewed and closed out as appropriate.</a:t>
            </a: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49</a:t>
            </a:fld>
            <a:endParaRPr lang="en-US" dirty="0"/>
          </a:p>
        </p:txBody>
      </p:sp>
    </p:spTree>
    <p:extLst>
      <p:ext uri="{BB962C8B-B14F-4D97-AF65-F5344CB8AC3E}">
        <p14:creationId xmlns:p14="http://schemas.microsoft.com/office/powerpoint/2010/main" val="2818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6868-49F0-4BFC-8D33-23E6D46D56B9}"/>
              </a:ext>
            </a:extLst>
          </p:cNvPr>
          <p:cNvSpPr>
            <a:spLocks noGrp="1"/>
          </p:cNvSpPr>
          <p:nvPr>
            <p:ph type="title"/>
          </p:nvPr>
        </p:nvSpPr>
        <p:spPr>
          <a:xfrm>
            <a:off x="196973" y="352695"/>
            <a:ext cx="10515600" cy="618385"/>
          </a:xfrm>
        </p:spPr>
        <p:txBody>
          <a:bodyPr/>
          <a:lstStyle/>
          <a:p>
            <a:r>
              <a:rPr lang="en-US" dirty="0"/>
              <a:t>When is an Internal VA IAA required?</a:t>
            </a:r>
            <a:br>
              <a:rPr lang="en-US" dirty="0">
                <a:solidFill>
                  <a:schemeClr val="bg1"/>
                </a:solidFill>
              </a:rPr>
            </a:br>
            <a:endParaRPr lang="en-US" dirty="0"/>
          </a:p>
        </p:txBody>
      </p:sp>
      <p:graphicFrame>
        <p:nvGraphicFramePr>
          <p:cNvPr id="5" name="Table 5">
            <a:extLst>
              <a:ext uri="{FF2B5EF4-FFF2-40B4-BE49-F238E27FC236}">
                <a16:creationId xmlns:a16="http://schemas.microsoft.com/office/drawing/2014/main" id="{8330ADEC-49A9-4FE7-8289-45B112A431D6}"/>
              </a:ext>
            </a:extLst>
          </p:cNvPr>
          <p:cNvGraphicFramePr>
            <a:graphicFrameLocks noGrp="1"/>
          </p:cNvGraphicFramePr>
          <p:nvPr>
            <p:ph idx="1"/>
            <p:extLst>
              <p:ext uri="{D42A27DB-BD31-4B8C-83A1-F6EECF244321}">
                <p14:modId xmlns:p14="http://schemas.microsoft.com/office/powerpoint/2010/main" val="421111423"/>
              </p:ext>
            </p:extLst>
          </p:nvPr>
        </p:nvGraphicFramePr>
        <p:xfrm>
          <a:off x="940987" y="1291054"/>
          <a:ext cx="10310026" cy="4206240"/>
        </p:xfrm>
        <a:graphic>
          <a:graphicData uri="http://schemas.openxmlformats.org/drawingml/2006/table">
            <a:tbl>
              <a:tblPr firstRow="1" bandRow="1">
                <a:tableStyleId>{5C22544A-7EE6-4342-B048-85BDC9FD1C3A}</a:tableStyleId>
              </a:tblPr>
              <a:tblGrid>
                <a:gridCol w="5052226">
                  <a:extLst>
                    <a:ext uri="{9D8B030D-6E8A-4147-A177-3AD203B41FA5}">
                      <a16:colId xmlns:a16="http://schemas.microsoft.com/office/drawing/2014/main" val="563824096"/>
                    </a:ext>
                  </a:extLst>
                </a:gridCol>
                <a:gridCol w="5257800">
                  <a:extLst>
                    <a:ext uri="{9D8B030D-6E8A-4147-A177-3AD203B41FA5}">
                      <a16:colId xmlns:a16="http://schemas.microsoft.com/office/drawing/2014/main" val="698548743"/>
                    </a:ext>
                  </a:extLst>
                </a:gridCol>
              </a:tblGrid>
              <a:tr h="370840">
                <a:tc>
                  <a:txBody>
                    <a:bodyPr/>
                    <a:lstStyle/>
                    <a:p>
                      <a:pPr algn="ctr"/>
                      <a:r>
                        <a:rPr lang="en-US" sz="2400" dirty="0"/>
                        <a:t>Required</a:t>
                      </a:r>
                    </a:p>
                  </a:txBody>
                  <a:tcPr/>
                </a:tc>
                <a:tc>
                  <a:txBody>
                    <a:bodyPr/>
                    <a:lstStyle/>
                    <a:p>
                      <a:pPr algn="ctr"/>
                      <a:r>
                        <a:rPr lang="en-US" sz="2400" dirty="0"/>
                        <a:t>Not Required</a:t>
                      </a:r>
                    </a:p>
                  </a:txBody>
                  <a:tcPr/>
                </a:tc>
                <a:extLst>
                  <a:ext uri="{0D108BD9-81ED-4DB2-BD59-A6C34878D82A}">
                    <a16:rowId xmlns:a16="http://schemas.microsoft.com/office/drawing/2014/main" val="1569532691"/>
                  </a:ext>
                </a:extLst>
              </a:tr>
              <a:tr h="370840">
                <a:tc>
                  <a:txBody>
                    <a:bodyPr/>
                    <a:lstStyle/>
                    <a:p>
                      <a:pPr marL="285750" indent="-285750">
                        <a:buFont typeface="Arial" panose="020B0604020202020204" pitchFamily="34" charset="0"/>
                        <a:buChar char="•"/>
                      </a:pPr>
                      <a:r>
                        <a:rPr lang="en-US" sz="2000" dirty="0"/>
                        <a:t>Purchasing a service or supplies from another department at your VAMC, such as pharmacy, MRI, X-Ray or laboratory tests.</a:t>
                      </a:r>
                    </a:p>
                  </a:txBody>
                  <a:tcPr/>
                </a:tc>
                <a:tc>
                  <a:txBody>
                    <a:bodyPr/>
                    <a:lstStyle/>
                    <a:p>
                      <a:pPr marL="285750" indent="-285750">
                        <a:buFont typeface="Arial" panose="020B0604020202020204" pitchFamily="34" charset="0"/>
                        <a:buChar char="•"/>
                      </a:pPr>
                      <a:r>
                        <a:rPr lang="en-US" sz="2000" dirty="0"/>
                        <a:t>Splitting Salary Cost between Research and Clinical, should be done by cost transfers and </a:t>
                      </a:r>
                      <a:r>
                        <a:rPr lang="en-US" sz="2000" b="1" dirty="0"/>
                        <a:t>NOT</a:t>
                      </a:r>
                      <a:r>
                        <a:rPr lang="en-US" sz="2000" dirty="0"/>
                        <a:t> an IAA/G-Invoicing.</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Cost transfers are the appropriate method when salary is involved  for employees that would otherwise be split in appropriations and no tangible services are involved.</a:t>
                      </a:r>
                      <a:endParaRPr lang="en-US" sz="2000" dirty="0"/>
                    </a:p>
                    <a:p>
                      <a:pPr marL="285750" indent="-285750">
                        <a:buFont typeface="Arial" panose="020B0604020202020204" pitchFamily="34" charset="0"/>
                        <a:buChar char="•"/>
                      </a:pPr>
                      <a:r>
                        <a:rPr lang="en-US" sz="2000" dirty="0"/>
                        <a:t>VHA Finance and FSC have instructed ORD that this activity does not represent an exchange of supplies or services (buy/sell transaction) which would require an IAA.</a:t>
                      </a:r>
                    </a:p>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val="2855716560"/>
                  </a:ext>
                </a:extLst>
              </a:tr>
            </a:tbl>
          </a:graphicData>
        </a:graphic>
      </p:graphicFrame>
      <p:sp>
        <p:nvSpPr>
          <p:cNvPr id="4" name="Slide Number Placeholder 3">
            <a:extLst>
              <a:ext uri="{FF2B5EF4-FFF2-40B4-BE49-F238E27FC236}">
                <a16:creationId xmlns:a16="http://schemas.microsoft.com/office/drawing/2014/main" id="{8CB00C7F-3F78-4A7D-B9C7-B58F566204FF}"/>
              </a:ext>
            </a:extLst>
          </p:cNvPr>
          <p:cNvSpPr>
            <a:spLocks noGrp="1"/>
          </p:cNvSpPr>
          <p:nvPr>
            <p:ph type="sldNum" sz="quarter" idx="12"/>
          </p:nvPr>
        </p:nvSpPr>
        <p:spPr/>
        <p:txBody>
          <a:bodyPr/>
          <a:lstStyle/>
          <a:p>
            <a:fld id="{670A9334-4E67-F94F-A05E-0CE8B74A054E}" type="slidenum">
              <a:rPr lang="en-US" smtClean="0"/>
              <a:t>5</a:t>
            </a:fld>
            <a:endParaRPr lang="en-US" dirty="0"/>
          </a:p>
        </p:txBody>
      </p:sp>
    </p:spTree>
    <p:extLst>
      <p:ext uri="{BB962C8B-B14F-4D97-AF65-F5344CB8AC3E}">
        <p14:creationId xmlns:p14="http://schemas.microsoft.com/office/powerpoint/2010/main" val="2922399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a:xfrm>
            <a:off x="285749" y="166264"/>
            <a:ext cx="11696453" cy="618385"/>
          </a:xfrm>
        </p:spPr>
        <p:txBody>
          <a:bodyPr/>
          <a:lstStyle/>
          <a:p>
            <a:r>
              <a:rPr lang="en-US" dirty="0"/>
              <a:t>Appendix A: Guidance to Properly Record IAAs in FMS and handle transferring funding to NPCs </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p:txBody>
          <a:bodyPr vert="horz" lIns="91440" tIns="45720" rIns="91440" bIns="45720" rtlCol="0" anchor="t">
            <a:noAutofit/>
          </a:bodyPr>
          <a:lstStyle/>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50</a:t>
            </a:fld>
            <a:endParaRPr lang="en-US" dirty="0"/>
          </a:p>
        </p:txBody>
      </p:sp>
      <p:pic>
        <p:nvPicPr>
          <p:cNvPr id="6" name="Picture 5">
            <a:extLst>
              <a:ext uri="{FF2B5EF4-FFF2-40B4-BE49-F238E27FC236}">
                <a16:creationId xmlns:a16="http://schemas.microsoft.com/office/drawing/2014/main" id="{2B5FEF53-3426-4D6B-B88E-681E0DFC325D}"/>
              </a:ext>
            </a:extLst>
          </p:cNvPr>
          <p:cNvPicPr>
            <a:picLocks noChangeAspect="1"/>
          </p:cNvPicPr>
          <p:nvPr/>
        </p:nvPicPr>
        <p:blipFill>
          <a:blip r:embed="rId2"/>
          <a:stretch>
            <a:fillRect/>
          </a:stretch>
        </p:blipFill>
        <p:spPr>
          <a:xfrm>
            <a:off x="120681" y="976366"/>
            <a:ext cx="11017188" cy="3960729"/>
          </a:xfrm>
          <a:prstGeom prst="rect">
            <a:avLst/>
          </a:prstGeom>
        </p:spPr>
      </p:pic>
      <p:sp>
        <p:nvSpPr>
          <p:cNvPr id="7" name="Rectangle 6">
            <a:extLst>
              <a:ext uri="{FF2B5EF4-FFF2-40B4-BE49-F238E27FC236}">
                <a16:creationId xmlns:a16="http://schemas.microsoft.com/office/drawing/2014/main" id="{58A4EA4B-84AF-4FE5-8950-DF766F466EB7}"/>
              </a:ext>
            </a:extLst>
          </p:cNvPr>
          <p:cNvSpPr/>
          <p:nvPr/>
        </p:nvSpPr>
        <p:spPr>
          <a:xfrm>
            <a:off x="1003177" y="4971596"/>
            <a:ext cx="8833282" cy="77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RFJL transition records the advance collection as fully earned, to close the FY the Maximum Amount, Advance Amount, and Advance Used must match</a:t>
            </a:r>
          </a:p>
        </p:txBody>
      </p:sp>
    </p:spTree>
    <p:extLst>
      <p:ext uri="{BB962C8B-B14F-4D97-AF65-F5344CB8AC3E}">
        <p14:creationId xmlns:p14="http://schemas.microsoft.com/office/powerpoint/2010/main" val="1979625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859F-A0AA-4B25-BD5B-94C0B0CF5624}"/>
              </a:ext>
            </a:extLst>
          </p:cNvPr>
          <p:cNvSpPr>
            <a:spLocks noGrp="1"/>
          </p:cNvSpPr>
          <p:nvPr>
            <p:ph type="title"/>
          </p:nvPr>
        </p:nvSpPr>
        <p:spPr/>
        <p:txBody>
          <a:bodyPr/>
          <a:lstStyle/>
          <a:p>
            <a:r>
              <a:rPr lang="en-US" dirty="0"/>
              <a:t>Appendix B: Useful Resources</a:t>
            </a:r>
          </a:p>
        </p:txBody>
      </p:sp>
      <p:sp>
        <p:nvSpPr>
          <p:cNvPr id="3" name="Content Placeholder 2">
            <a:extLst>
              <a:ext uri="{FF2B5EF4-FFF2-40B4-BE49-F238E27FC236}">
                <a16:creationId xmlns:a16="http://schemas.microsoft.com/office/drawing/2014/main" id="{9C94D64E-8C18-4299-AC7A-2EA237A286DB}"/>
              </a:ext>
            </a:extLst>
          </p:cNvPr>
          <p:cNvSpPr>
            <a:spLocks noGrp="1"/>
          </p:cNvSpPr>
          <p:nvPr>
            <p:ph idx="1"/>
          </p:nvPr>
        </p:nvSpPr>
        <p:spPr>
          <a:xfrm>
            <a:off x="471701" y="971055"/>
            <a:ext cx="11248598" cy="4915889"/>
          </a:xfrm>
        </p:spPr>
        <p:txBody>
          <a:bodyPr/>
          <a:lstStyle/>
          <a:p>
            <a:r>
              <a:rPr lang="en-US" sz="2000" dirty="0"/>
              <a:t>Instructions for FS Form 7600A: </a:t>
            </a:r>
            <a:r>
              <a:rPr lang="en-US" sz="2000" dirty="0">
                <a:hlinkClick r:id="rId2"/>
              </a:rPr>
              <a:t>https://fiscal.treasury.gov/files/forms/fsform7600ainstructions.pdf</a:t>
            </a:r>
            <a:r>
              <a:rPr lang="en-US" sz="2000" dirty="0"/>
              <a:t> </a:t>
            </a:r>
          </a:p>
          <a:p>
            <a:r>
              <a:rPr lang="en-US" sz="2000" dirty="0"/>
              <a:t>Improving the Management and Use of Interagency Acquisitions: </a:t>
            </a:r>
            <a:r>
              <a:rPr lang="en-US" sz="2000" dirty="0">
                <a:hlinkClick r:id="rId3"/>
              </a:rPr>
              <a:t>https://obamawhitehouse.archives.gov/sites/default/files/omb/assets/procurement/iac_revised.pdf</a:t>
            </a:r>
            <a:r>
              <a:rPr lang="en-US" sz="2000" dirty="0"/>
              <a:t> </a:t>
            </a:r>
          </a:p>
          <a:p>
            <a:r>
              <a:rPr lang="en-US" sz="2000" dirty="0"/>
              <a:t>FAR: </a:t>
            </a:r>
            <a:r>
              <a:rPr lang="en-US" sz="2000" dirty="0">
                <a:hlinkClick r:id="rId4"/>
              </a:rPr>
              <a:t>17.502-2 The Economy Act</a:t>
            </a:r>
            <a:endParaRPr lang="en-US" sz="2000" dirty="0"/>
          </a:p>
          <a:p>
            <a:r>
              <a:rPr lang="en-US" sz="2000" dirty="0">
                <a:hlinkClick r:id="rId5"/>
              </a:rPr>
              <a:t>38 U.S. Code § 7303 - Functions of Veterans Health Administration: research programs</a:t>
            </a:r>
            <a:endParaRPr lang="en-US" sz="2000" dirty="0"/>
          </a:p>
          <a:p>
            <a:r>
              <a:rPr lang="en-US" sz="2000" dirty="0">
                <a:effectLst/>
                <a:ea typeface="Calibri" panose="020F0502020204030204" pitchFamily="34" charset="0"/>
              </a:rPr>
              <a:t>The new Financial Policy chapter: </a:t>
            </a:r>
            <a:r>
              <a:rPr lang="en-US" sz="2000" u="sng" dirty="0">
                <a:solidFill>
                  <a:srgbClr val="0563C1"/>
                </a:solidFill>
                <a:effectLst/>
                <a:latin typeface="Calibri" panose="020F0502020204030204" pitchFamily="34" charset="0"/>
                <a:ea typeface="Calibri" panose="020F0502020204030204" pitchFamily="34" charset="0"/>
                <a:hlinkClick r:id="rId6"/>
              </a:rPr>
              <a:t>Volume I, Chapter 11b Buy/Sell (G-Invoicing) (va.gov)</a:t>
            </a:r>
            <a:r>
              <a:rPr lang="en-US" sz="2000" dirty="0">
                <a:effectLst/>
                <a:latin typeface="Calibri" panose="020F0502020204030204" pitchFamily="34" charset="0"/>
                <a:ea typeface="Calibri" panose="020F0502020204030204" pitchFamily="34" charset="0"/>
              </a:rPr>
              <a:t>  </a:t>
            </a:r>
          </a:p>
          <a:p>
            <a:r>
              <a:rPr lang="en-US" sz="2000" dirty="0">
                <a:effectLst/>
                <a:ea typeface="Calibri" panose="020F0502020204030204" pitchFamily="34" charset="0"/>
              </a:rPr>
              <a:t>Non-G-Invoicing IAA guidance: </a:t>
            </a:r>
            <a:r>
              <a:rPr lang="en-US" sz="2000" u="sng" dirty="0">
                <a:solidFill>
                  <a:srgbClr val="0563C1"/>
                </a:solidFill>
                <a:effectLst/>
                <a:latin typeface="Calibri" panose="020F0502020204030204" pitchFamily="34" charset="0"/>
                <a:ea typeface="Calibri" panose="020F0502020204030204" pitchFamily="34" charset="0"/>
                <a:hlinkClick r:id="rId7"/>
              </a:rPr>
              <a:t>Volume I, Chapter 11b Buy/Sell (Paper Form) (va.gov)</a:t>
            </a:r>
            <a:endParaRPr lang="en-US" sz="2400" dirty="0"/>
          </a:p>
          <a:p>
            <a:r>
              <a:rPr lang="en-US" sz="2000" dirty="0"/>
              <a:t>Financial Services Center (IAA SharePoint): </a:t>
            </a:r>
            <a:r>
              <a:rPr lang="en-US" sz="2000" dirty="0">
                <a:hlinkClick r:id="rId8"/>
              </a:rPr>
              <a:t>Intragovernmental Accounting Division - Shared Documents - All Documents (sharepoint.com)</a:t>
            </a:r>
            <a:endParaRPr lang="en-US" sz="2000" dirty="0"/>
          </a:p>
          <a:p>
            <a:r>
              <a:rPr lang="en-US" sz="2000" dirty="0"/>
              <a:t>Volume I - General Accounting: </a:t>
            </a:r>
            <a:r>
              <a:rPr lang="en-US" sz="2000" dirty="0">
                <a:hlinkClick r:id="rId9"/>
              </a:rPr>
              <a:t>https://www.va.gov/finance/policy/pubs/volumeI.asp</a:t>
            </a:r>
            <a:r>
              <a:rPr lang="en-US" sz="2000" dirty="0"/>
              <a:t> </a:t>
            </a:r>
          </a:p>
          <a:p>
            <a:r>
              <a:rPr lang="en-US" sz="2000" b="0" i="0" dirty="0">
                <a:solidFill>
                  <a:srgbClr val="333333"/>
                </a:solidFill>
                <a:effectLst/>
              </a:rPr>
              <a:t>Intragovernmental Accounting Division: Intragovernmental Reimbursement Guide </a:t>
            </a:r>
            <a:r>
              <a:rPr lang="en-US" sz="2000" dirty="0">
                <a:hlinkClick r:id="rId8"/>
              </a:rPr>
              <a:t>https://dvagov.sharepoint.com/sites/OITFSCCollaboration/IGOVFASPAC/Shared%20Documents1/Forms/AllItems.aspx</a:t>
            </a:r>
            <a:r>
              <a:rPr lang="en-US" sz="2000" dirty="0"/>
              <a:t> </a:t>
            </a:r>
          </a:p>
          <a:p>
            <a:r>
              <a:rPr lang="en-US" sz="2000" dirty="0"/>
              <a:t>VA Acquisition manual (VAAM):</a:t>
            </a:r>
            <a:r>
              <a:rPr lang="en-US" sz="2400" dirty="0"/>
              <a:t> </a:t>
            </a:r>
            <a:r>
              <a:rPr lang="en-US" sz="2000" u="sng" dirty="0">
                <a:solidFill>
                  <a:srgbClr val="0563C1"/>
                </a:solidFill>
                <a:effectLst/>
                <a:latin typeface="Calibri" panose="020F0502020204030204" pitchFamily="34" charset="0"/>
                <a:ea typeface="Calibri" panose="020F0502020204030204" pitchFamily="34" charset="0"/>
                <a:hlinkClick r:id="rId10"/>
              </a:rPr>
              <a:t>https://www.va.gov/oal/library/vaar/vaarpdf.asp</a:t>
            </a:r>
            <a:endParaRPr lang="en-US" sz="2000" dirty="0"/>
          </a:p>
          <a:p>
            <a:endParaRPr lang="en-US" sz="2000" dirty="0"/>
          </a:p>
          <a:p>
            <a:endParaRPr lang="en-US" sz="2000" dirty="0"/>
          </a:p>
          <a:p>
            <a:endParaRPr lang="en-US" dirty="0"/>
          </a:p>
          <a:p>
            <a:endParaRPr lang="en-US" dirty="0"/>
          </a:p>
        </p:txBody>
      </p:sp>
      <p:sp>
        <p:nvSpPr>
          <p:cNvPr id="4" name="Slide Number Placeholder 3">
            <a:extLst>
              <a:ext uri="{FF2B5EF4-FFF2-40B4-BE49-F238E27FC236}">
                <a16:creationId xmlns:a16="http://schemas.microsoft.com/office/drawing/2014/main" id="{DA302887-256E-42D3-BDC2-FF4AF08D3EBC}"/>
              </a:ext>
            </a:extLst>
          </p:cNvPr>
          <p:cNvSpPr>
            <a:spLocks noGrp="1"/>
          </p:cNvSpPr>
          <p:nvPr>
            <p:ph type="sldNum" sz="quarter" idx="12"/>
          </p:nvPr>
        </p:nvSpPr>
        <p:spPr/>
        <p:txBody>
          <a:bodyPr/>
          <a:lstStyle/>
          <a:p>
            <a:fld id="{670A9334-4E67-F94F-A05E-0CE8B74A054E}" type="slidenum">
              <a:rPr lang="en-US" smtClean="0"/>
              <a:t>51</a:t>
            </a:fld>
            <a:endParaRPr lang="en-US" dirty="0"/>
          </a:p>
        </p:txBody>
      </p:sp>
    </p:spTree>
    <p:extLst>
      <p:ext uri="{BB962C8B-B14F-4D97-AF65-F5344CB8AC3E}">
        <p14:creationId xmlns:p14="http://schemas.microsoft.com/office/powerpoint/2010/main" val="111517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7339-9CC5-449D-BF5E-DBE99CD13C77}"/>
              </a:ext>
            </a:extLst>
          </p:cNvPr>
          <p:cNvSpPr>
            <a:spLocks noGrp="1"/>
          </p:cNvSpPr>
          <p:nvPr>
            <p:ph type="title"/>
          </p:nvPr>
        </p:nvSpPr>
        <p:spPr/>
        <p:txBody>
          <a:bodyPr/>
          <a:lstStyle/>
          <a:p>
            <a:r>
              <a:rPr lang="en-US" dirty="0"/>
              <a:t>Appendix B: Useful Resources – </a:t>
            </a:r>
            <a:br>
              <a:rPr lang="en-US" dirty="0"/>
            </a:br>
            <a:r>
              <a:rPr lang="en-US" dirty="0"/>
              <a:t>IAA Routing Sheet for Paper IAA Forms </a:t>
            </a:r>
          </a:p>
        </p:txBody>
      </p:sp>
      <p:pic>
        <p:nvPicPr>
          <p:cNvPr id="6" name="Content Placeholder 5" descr="Graphical user interface, table&#10;&#10;Description automatically generated">
            <a:extLst>
              <a:ext uri="{FF2B5EF4-FFF2-40B4-BE49-F238E27FC236}">
                <a16:creationId xmlns:a16="http://schemas.microsoft.com/office/drawing/2014/main" id="{0EE40674-F48D-4D1C-8290-7C56749BB2F4}"/>
              </a:ext>
            </a:extLst>
          </p:cNvPr>
          <p:cNvPicPr>
            <a:picLocks noGrp="1" noChangeAspect="1"/>
          </p:cNvPicPr>
          <p:nvPr>
            <p:ph idx="1"/>
          </p:nvPr>
        </p:nvPicPr>
        <p:blipFill>
          <a:blip r:embed="rId2"/>
          <a:stretch>
            <a:fillRect/>
          </a:stretch>
        </p:blipFill>
        <p:spPr>
          <a:xfrm>
            <a:off x="3067072" y="890621"/>
            <a:ext cx="4952956" cy="5359756"/>
          </a:xfrm>
        </p:spPr>
      </p:pic>
      <p:sp>
        <p:nvSpPr>
          <p:cNvPr id="4" name="Slide Number Placeholder 3">
            <a:extLst>
              <a:ext uri="{FF2B5EF4-FFF2-40B4-BE49-F238E27FC236}">
                <a16:creationId xmlns:a16="http://schemas.microsoft.com/office/drawing/2014/main" id="{C07A730A-311D-4270-996A-313C6994E09F}"/>
              </a:ext>
            </a:extLst>
          </p:cNvPr>
          <p:cNvSpPr>
            <a:spLocks noGrp="1"/>
          </p:cNvSpPr>
          <p:nvPr>
            <p:ph type="sldNum" sz="quarter" idx="12"/>
          </p:nvPr>
        </p:nvSpPr>
        <p:spPr/>
        <p:txBody>
          <a:bodyPr/>
          <a:lstStyle/>
          <a:p>
            <a:fld id="{670A9334-4E67-F94F-A05E-0CE8B74A054E}" type="slidenum">
              <a:rPr lang="en-US" smtClean="0"/>
              <a:t>52</a:t>
            </a:fld>
            <a:endParaRPr lang="en-US" dirty="0"/>
          </a:p>
        </p:txBody>
      </p:sp>
    </p:spTree>
    <p:extLst>
      <p:ext uri="{BB962C8B-B14F-4D97-AF65-F5344CB8AC3E}">
        <p14:creationId xmlns:p14="http://schemas.microsoft.com/office/powerpoint/2010/main" val="3086844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1A36-EF56-41C0-923C-57752452D600}"/>
              </a:ext>
            </a:extLst>
          </p:cNvPr>
          <p:cNvSpPr>
            <a:spLocks noGrp="1"/>
          </p:cNvSpPr>
          <p:nvPr>
            <p:ph type="title"/>
          </p:nvPr>
        </p:nvSpPr>
        <p:spPr/>
        <p:txBody>
          <a:bodyPr/>
          <a:lstStyle/>
          <a:p>
            <a:r>
              <a:rPr lang="en-US" dirty="0"/>
              <a:t>Appendix C: ORD’s Authorities</a:t>
            </a:r>
          </a:p>
        </p:txBody>
      </p:sp>
      <p:sp>
        <p:nvSpPr>
          <p:cNvPr id="4" name="Slide Number Placeholder 3">
            <a:extLst>
              <a:ext uri="{FF2B5EF4-FFF2-40B4-BE49-F238E27FC236}">
                <a16:creationId xmlns:a16="http://schemas.microsoft.com/office/drawing/2014/main" id="{7D0B16B9-CABE-49C7-BAE5-D2C5D6EF97FC}"/>
              </a:ext>
            </a:extLst>
          </p:cNvPr>
          <p:cNvSpPr>
            <a:spLocks noGrp="1"/>
          </p:cNvSpPr>
          <p:nvPr>
            <p:ph type="sldNum" sz="quarter" idx="12"/>
          </p:nvPr>
        </p:nvSpPr>
        <p:spPr/>
        <p:txBody>
          <a:bodyPr/>
          <a:lstStyle/>
          <a:p>
            <a:fld id="{670A9334-4E67-F94F-A05E-0CE8B74A054E}" type="slidenum">
              <a:rPr lang="en-US" smtClean="0"/>
              <a:t>53</a:t>
            </a:fld>
            <a:endParaRPr lang="en-US" dirty="0"/>
          </a:p>
        </p:txBody>
      </p:sp>
      <p:sp>
        <p:nvSpPr>
          <p:cNvPr id="6" name="Content Placeholder 5">
            <a:extLst>
              <a:ext uri="{FF2B5EF4-FFF2-40B4-BE49-F238E27FC236}">
                <a16:creationId xmlns:a16="http://schemas.microsoft.com/office/drawing/2014/main" id="{BC980B34-D0D7-401D-8327-43DE17DACAA7}"/>
              </a:ext>
            </a:extLst>
          </p:cNvPr>
          <p:cNvSpPr>
            <a:spLocks noGrp="1"/>
          </p:cNvSpPr>
          <p:nvPr>
            <p:ph idx="1"/>
          </p:nvPr>
        </p:nvSpPr>
        <p:spPr/>
        <p:txBody>
          <a:bodyPr/>
          <a:lstStyle/>
          <a:p>
            <a:pPr algn="l" rtl="0" fontAlgn="base">
              <a:buFont typeface="Arial" panose="020B0604020202020204" pitchFamily="34" charset="0"/>
              <a:buChar char="•"/>
            </a:pPr>
            <a:r>
              <a:rPr lang="en-US" sz="2400" dirty="0">
                <a:solidFill>
                  <a:srgbClr val="000000"/>
                </a:solidFill>
              </a:rPr>
              <a:t>ORD cannot enter into an agreement to request work that cannot be done within our own authorities.​</a:t>
            </a:r>
          </a:p>
          <a:p>
            <a:pPr algn="l" rtl="0" fontAlgn="base">
              <a:buFont typeface="Arial" panose="020B0604020202020204" pitchFamily="34" charset="0"/>
              <a:buChar char="•"/>
            </a:pPr>
            <a:r>
              <a:rPr lang="en-US" sz="2400" dirty="0">
                <a:solidFill>
                  <a:srgbClr val="000000"/>
                </a:solidFill>
              </a:rPr>
              <a:t>The following considerations should be taken into considerations when discussing work with an outside agency:​</a:t>
            </a:r>
          </a:p>
          <a:p>
            <a:pPr lvl="1" fontAlgn="base"/>
            <a:r>
              <a:rPr lang="en-US" b="0" i="0" u="none" strike="noStrike" dirty="0">
                <a:solidFill>
                  <a:srgbClr val="000000"/>
                </a:solidFill>
                <a:effectLst/>
              </a:rPr>
              <a:t>ORD’s Authoring Authority: </a:t>
            </a:r>
            <a:r>
              <a:rPr lang="en-US" b="0" i="1" u="sng" strike="noStrike" dirty="0">
                <a:solidFill>
                  <a:srgbClr val="0563C1"/>
                </a:solidFill>
                <a:effectLst/>
                <a:hlinkClick r:id="rId2"/>
              </a:rPr>
              <a:t>38 U.S. Code § 7303 - Functions of Veterans Health Administration: research programs</a:t>
            </a:r>
            <a:r>
              <a:rPr lang="en-US" b="0" i="0" dirty="0">
                <a:solidFill>
                  <a:srgbClr val="000000"/>
                </a:solidFill>
                <a:effectLst/>
              </a:rPr>
              <a:t>​</a:t>
            </a:r>
          </a:p>
          <a:p>
            <a:pPr lvl="1" fontAlgn="base"/>
            <a:r>
              <a:rPr lang="en-US" b="0" i="1" u="none" strike="noStrike" dirty="0">
                <a:solidFill>
                  <a:srgbClr val="000000"/>
                </a:solidFill>
                <a:effectLst/>
              </a:rPr>
              <a:t>ORD</a:t>
            </a:r>
            <a:r>
              <a:rPr lang="en-US" b="0" i="0" u="none" strike="noStrike" dirty="0">
                <a:solidFill>
                  <a:srgbClr val="000000"/>
                </a:solidFill>
                <a:effectLst/>
              </a:rPr>
              <a:t>’s Appropriations Language: </a:t>
            </a:r>
            <a:r>
              <a:rPr lang="en-US" dirty="0">
                <a:hlinkClick r:id="rId3"/>
              </a:rPr>
              <a:t>FY 22 Enactment Appropriations Language </a:t>
            </a:r>
            <a:endParaRPr lang="en-US" b="0" i="0" dirty="0">
              <a:solidFill>
                <a:srgbClr val="000000"/>
              </a:solidFill>
              <a:effectLst/>
            </a:endParaRPr>
          </a:p>
          <a:p>
            <a:pPr lvl="1" fontAlgn="base"/>
            <a:r>
              <a:rPr lang="en-US" b="0" i="0" u="none" strike="noStrike" dirty="0">
                <a:solidFill>
                  <a:srgbClr val="000000"/>
                </a:solidFill>
                <a:effectLst/>
              </a:rPr>
              <a:t>VA Financial Policy Manual (Volume I, Chapter 11): </a:t>
            </a:r>
            <a:r>
              <a:rPr lang="en-US" b="0" i="0" u="sng" strike="noStrike" dirty="0">
                <a:solidFill>
                  <a:srgbClr val="0563C1"/>
                </a:solidFill>
                <a:effectLst/>
                <a:hlinkClick r:id="rId4"/>
              </a:rPr>
              <a:t>Intergovernmental Reimbursable Agreements</a:t>
            </a:r>
            <a:r>
              <a:rPr lang="en-US" b="0" i="0" dirty="0">
                <a:solidFill>
                  <a:srgbClr val="000000"/>
                </a:solidFill>
                <a:effectLst/>
              </a:rPr>
              <a:t>​</a:t>
            </a:r>
          </a:p>
          <a:p>
            <a:pPr lvl="1" fontAlgn="base"/>
            <a:r>
              <a:rPr lang="en-US" b="0" i="0" u="none" strike="noStrike" dirty="0">
                <a:solidFill>
                  <a:srgbClr val="000000"/>
                </a:solidFill>
                <a:effectLst/>
              </a:rPr>
              <a:t>Federal Appropriations Law: </a:t>
            </a:r>
            <a:r>
              <a:rPr lang="en-US" b="0" i="0" u="sng" strike="noStrike" dirty="0">
                <a:solidFill>
                  <a:srgbClr val="0563C1"/>
                </a:solidFill>
                <a:effectLst/>
                <a:hlinkClick r:id="rId5"/>
              </a:rPr>
              <a:t>The Red Book (gao.gov)</a:t>
            </a:r>
            <a:r>
              <a:rPr lang="en-US" b="0" i="0" dirty="0">
                <a:solidFill>
                  <a:srgbClr val="000000"/>
                </a:solidFill>
                <a:effectLst/>
              </a:rPr>
              <a:t>​</a:t>
            </a: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783437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1A36-EF56-41C0-923C-57752452D600}"/>
              </a:ext>
            </a:extLst>
          </p:cNvPr>
          <p:cNvSpPr>
            <a:spLocks noGrp="1"/>
          </p:cNvSpPr>
          <p:nvPr>
            <p:ph type="title"/>
          </p:nvPr>
        </p:nvSpPr>
        <p:spPr>
          <a:xfrm>
            <a:off x="285750" y="166264"/>
            <a:ext cx="11570628" cy="618385"/>
          </a:xfrm>
        </p:spPr>
        <p:txBody>
          <a:bodyPr/>
          <a:lstStyle/>
          <a:p>
            <a:r>
              <a:rPr lang="en-US" dirty="0"/>
              <a:t>Appendix C: ORD’s Authorities</a:t>
            </a:r>
          </a:p>
        </p:txBody>
      </p:sp>
      <p:sp>
        <p:nvSpPr>
          <p:cNvPr id="4" name="Slide Number Placeholder 3">
            <a:extLst>
              <a:ext uri="{FF2B5EF4-FFF2-40B4-BE49-F238E27FC236}">
                <a16:creationId xmlns:a16="http://schemas.microsoft.com/office/drawing/2014/main" id="{7D0B16B9-CABE-49C7-BAE5-D2C5D6EF97FC}"/>
              </a:ext>
            </a:extLst>
          </p:cNvPr>
          <p:cNvSpPr>
            <a:spLocks noGrp="1"/>
          </p:cNvSpPr>
          <p:nvPr>
            <p:ph type="sldNum" sz="quarter" idx="12"/>
          </p:nvPr>
        </p:nvSpPr>
        <p:spPr/>
        <p:txBody>
          <a:bodyPr/>
          <a:lstStyle/>
          <a:p>
            <a:fld id="{670A9334-4E67-F94F-A05E-0CE8B74A054E}" type="slidenum">
              <a:rPr lang="en-US" smtClean="0"/>
              <a:t>54</a:t>
            </a:fld>
            <a:endParaRPr lang="en-US" dirty="0"/>
          </a:p>
        </p:txBody>
      </p:sp>
      <p:sp>
        <p:nvSpPr>
          <p:cNvPr id="6" name="Content Placeholder 5">
            <a:extLst>
              <a:ext uri="{FF2B5EF4-FFF2-40B4-BE49-F238E27FC236}">
                <a16:creationId xmlns:a16="http://schemas.microsoft.com/office/drawing/2014/main" id="{BC980B34-D0D7-401D-8327-43DE17DACAA7}"/>
              </a:ext>
            </a:extLst>
          </p:cNvPr>
          <p:cNvSpPr>
            <a:spLocks noGrp="1"/>
          </p:cNvSpPr>
          <p:nvPr>
            <p:ph idx="1"/>
          </p:nvPr>
        </p:nvSpPr>
        <p:spPr/>
        <p:txBody>
          <a:bodyPr/>
          <a:lstStyle/>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Segoe UI" panose="020B0502040204020203" pitchFamily="34" charset="0"/>
            </a:endParaRPr>
          </a:p>
          <a:p>
            <a:endParaRPr lang="en-US" dirty="0"/>
          </a:p>
        </p:txBody>
      </p:sp>
      <p:pic>
        <p:nvPicPr>
          <p:cNvPr id="5" name="Picture 4">
            <a:extLst>
              <a:ext uri="{FF2B5EF4-FFF2-40B4-BE49-F238E27FC236}">
                <a16:creationId xmlns:a16="http://schemas.microsoft.com/office/drawing/2014/main" id="{1FBE9B3E-BF85-406F-BBB1-97D2EEE6224F}"/>
              </a:ext>
            </a:extLst>
          </p:cNvPr>
          <p:cNvPicPr>
            <a:picLocks noChangeAspect="1"/>
          </p:cNvPicPr>
          <p:nvPr/>
        </p:nvPicPr>
        <p:blipFill>
          <a:blip r:embed="rId2"/>
          <a:stretch>
            <a:fillRect/>
          </a:stretch>
        </p:blipFill>
        <p:spPr>
          <a:xfrm>
            <a:off x="1999379" y="1866506"/>
            <a:ext cx="7982821" cy="2620653"/>
          </a:xfrm>
          <a:prstGeom prst="rect">
            <a:avLst/>
          </a:prstGeom>
          <a:ln w="34925">
            <a:solidFill>
              <a:schemeClr val="accent1"/>
            </a:solidFill>
          </a:ln>
        </p:spPr>
      </p:pic>
      <p:sp>
        <p:nvSpPr>
          <p:cNvPr id="3" name="TextBox 2">
            <a:extLst>
              <a:ext uri="{FF2B5EF4-FFF2-40B4-BE49-F238E27FC236}">
                <a16:creationId xmlns:a16="http://schemas.microsoft.com/office/drawing/2014/main" id="{D67E665C-73A1-43BB-8978-07E8C4DE2ACE}"/>
              </a:ext>
            </a:extLst>
          </p:cNvPr>
          <p:cNvSpPr txBox="1"/>
          <p:nvPr/>
        </p:nvSpPr>
        <p:spPr>
          <a:xfrm>
            <a:off x="2725594" y="1083145"/>
            <a:ext cx="6740811" cy="461665"/>
          </a:xfrm>
          <a:prstGeom prst="rect">
            <a:avLst/>
          </a:prstGeom>
          <a:noFill/>
        </p:spPr>
        <p:txBody>
          <a:bodyPr wrap="square" rtlCol="0">
            <a:spAutoFit/>
          </a:bodyPr>
          <a:lstStyle/>
          <a:p>
            <a:r>
              <a:rPr lang="en-US" sz="2400" b="1" dirty="0"/>
              <a:t>ORD Appropriations Language (FY 22 Enactment) </a:t>
            </a:r>
          </a:p>
        </p:txBody>
      </p:sp>
    </p:spTree>
    <p:extLst>
      <p:ext uri="{BB962C8B-B14F-4D97-AF65-F5344CB8AC3E}">
        <p14:creationId xmlns:p14="http://schemas.microsoft.com/office/powerpoint/2010/main" val="1160671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F42A-ADFA-4310-BA54-BFCED5374F19}"/>
              </a:ext>
            </a:extLst>
          </p:cNvPr>
          <p:cNvSpPr>
            <a:spLocks noGrp="1"/>
          </p:cNvSpPr>
          <p:nvPr>
            <p:ph type="title"/>
          </p:nvPr>
        </p:nvSpPr>
        <p:spPr/>
        <p:txBody>
          <a:bodyPr/>
          <a:lstStyle/>
          <a:p>
            <a:r>
              <a:rPr lang="en-US" dirty="0"/>
              <a:t>Appendix D: Acronyms</a:t>
            </a:r>
            <a:endParaRPr lang="en-US" sz="4000" dirty="0"/>
          </a:p>
        </p:txBody>
      </p:sp>
      <p:sp>
        <p:nvSpPr>
          <p:cNvPr id="3" name="Content Placeholder 2">
            <a:extLst>
              <a:ext uri="{FF2B5EF4-FFF2-40B4-BE49-F238E27FC236}">
                <a16:creationId xmlns:a16="http://schemas.microsoft.com/office/drawing/2014/main" id="{D837612A-F5AB-44A5-BD7A-9D353B64AE16}"/>
              </a:ext>
            </a:extLst>
          </p:cNvPr>
          <p:cNvSpPr>
            <a:spLocks noGrp="1"/>
          </p:cNvSpPr>
          <p:nvPr>
            <p:ph idx="1"/>
          </p:nvPr>
        </p:nvSpPr>
        <p:spPr/>
        <p:txBody>
          <a:bodyPr/>
          <a:lstStyle/>
          <a:p>
            <a:r>
              <a:rPr lang="en-US" sz="2000" b="1" dirty="0"/>
              <a:t>ALC</a:t>
            </a:r>
            <a:r>
              <a:rPr lang="en-US" sz="2000" dirty="0"/>
              <a:t>		Agency Location Code</a:t>
            </a:r>
          </a:p>
          <a:p>
            <a:r>
              <a:rPr lang="en-US" sz="2000" b="1" dirty="0"/>
              <a:t>BETC</a:t>
            </a:r>
            <a:r>
              <a:rPr lang="en-US" sz="2000" dirty="0"/>
              <a:t>		Business Event Type Code</a:t>
            </a:r>
          </a:p>
          <a:p>
            <a:r>
              <a:rPr lang="en-US" sz="2000" b="1" dirty="0"/>
              <a:t>BPN</a:t>
            </a:r>
            <a:r>
              <a:rPr lang="en-US" sz="2000" dirty="0"/>
              <a:t>		Business Partner Number</a:t>
            </a:r>
          </a:p>
          <a:p>
            <a:r>
              <a:rPr lang="en-US" sz="2000" b="1" dirty="0"/>
              <a:t>FASPAC</a:t>
            </a:r>
            <a:r>
              <a:rPr lang="en-US" sz="2000" dirty="0"/>
              <a:t>    	Financial Accounting Systems Payment and Collection</a:t>
            </a:r>
          </a:p>
          <a:p>
            <a:r>
              <a:rPr lang="en-US" sz="2000" b="1" dirty="0"/>
              <a:t>GT&amp;C</a:t>
            </a:r>
            <a:r>
              <a:rPr lang="en-US" sz="2000" dirty="0"/>
              <a:t>	    	General Terms and Conditions</a:t>
            </a:r>
          </a:p>
          <a:p>
            <a:r>
              <a:rPr lang="en-US" sz="2000" b="1" dirty="0"/>
              <a:t>IAA</a:t>
            </a:r>
            <a:r>
              <a:rPr lang="en-US" sz="2000" dirty="0"/>
              <a:t>	   	Interagency Agreement</a:t>
            </a:r>
          </a:p>
          <a:p>
            <a:r>
              <a:rPr lang="en-US" sz="2000" b="1" dirty="0"/>
              <a:t>IPAC</a:t>
            </a:r>
            <a:r>
              <a:rPr lang="en-US" sz="2000" dirty="0"/>
              <a:t>	    	Intra-governmental  Payment and Collection</a:t>
            </a:r>
          </a:p>
          <a:p>
            <a:r>
              <a:rPr lang="en-US" sz="2000" b="1" dirty="0"/>
              <a:t>MADE</a:t>
            </a:r>
            <a:r>
              <a:rPr lang="en-US" sz="2000" dirty="0"/>
              <a:t>       	Minimum Accounting Data Element</a:t>
            </a:r>
          </a:p>
          <a:p>
            <a:r>
              <a:rPr lang="en-US" sz="2000" b="1" dirty="0"/>
              <a:t>PM</a:t>
            </a:r>
            <a:r>
              <a:rPr lang="en-US" sz="2000" dirty="0"/>
              <a:t> 	    	Program Manager</a:t>
            </a:r>
          </a:p>
          <a:p>
            <a:r>
              <a:rPr lang="en-US" sz="2000" b="1" dirty="0"/>
              <a:t>TAS</a:t>
            </a:r>
            <a:r>
              <a:rPr lang="en-US" sz="2000" dirty="0"/>
              <a:t>	    	Treasury Account Symbol</a:t>
            </a:r>
          </a:p>
          <a:p>
            <a:r>
              <a:rPr lang="en-US" sz="2000" b="1" dirty="0"/>
              <a:t>TP</a:t>
            </a:r>
            <a:r>
              <a:rPr lang="en-US" sz="2000" dirty="0"/>
              <a:t>	    	Trading Partner </a:t>
            </a:r>
          </a:p>
        </p:txBody>
      </p:sp>
      <p:sp>
        <p:nvSpPr>
          <p:cNvPr id="4" name="Slide Number Placeholder 3">
            <a:extLst>
              <a:ext uri="{FF2B5EF4-FFF2-40B4-BE49-F238E27FC236}">
                <a16:creationId xmlns:a16="http://schemas.microsoft.com/office/drawing/2014/main" id="{A25C8774-791F-4B48-AB47-6FFDC5FFC894}"/>
              </a:ext>
            </a:extLst>
          </p:cNvPr>
          <p:cNvSpPr>
            <a:spLocks noGrp="1"/>
          </p:cNvSpPr>
          <p:nvPr>
            <p:ph type="sldNum" sz="quarter" idx="12"/>
          </p:nvPr>
        </p:nvSpPr>
        <p:spPr/>
        <p:txBody>
          <a:bodyPr/>
          <a:lstStyle/>
          <a:p>
            <a:fld id="{670A9334-4E67-F94F-A05E-0CE8B74A054E}" type="slidenum">
              <a:rPr lang="en-US" smtClean="0"/>
              <a:t>55</a:t>
            </a:fld>
            <a:endParaRPr lang="en-US" dirty="0"/>
          </a:p>
        </p:txBody>
      </p:sp>
    </p:spTree>
    <p:extLst>
      <p:ext uri="{BB962C8B-B14F-4D97-AF65-F5344CB8AC3E}">
        <p14:creationId xmlns:p14="http://schemas.microsoft.com/office/powerpoint/2010/main" val="203388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A8D6-11CF-4D62-B4BB-052F9367C986}"/>
              </a:ext>
            </a:extLst>
          </p:cNvPr>
          <p:cNvSpPr>
            <a:spLocks noGrp="1"/>
          </p:cNvSpPr>
          <p:nvPr>
            <p:ph type="title"/>
          </p:nvPr>
        </p:nvSpPr>
        <p:spPr>
          <a:xfrm>
            <a:off x="285750" y="166264"/>
            <a:ext cx="11447338" cy="618385"/>
          </a:xfrm>
        </p:spPr>
        <p:txBody>
          <a:bodyPr/>
          <a:lstStyle/>
          <a:p>
            <a:r>
              <a:rPr lang="en-US" dirty="0"/>
              <a:t>Appendix E: Determinations and Findings - FAR 17.502-2(c)(3)</a:t>
            </a:r>
            <a:endParaRPr lang="en-US" sz="4000" dirty="0"/>
          </a:p>
        </p:txBody>
      </p:sp>
      <p:sp>
        <p:nvSpPr>
          <p:cNvPr id="3" name="Content Placeholder 2">
            <a:extLst>
              <a:ext uri="{FF2B5EF4-FFF2-40B4-BE49-F238E27FC236}">
                <a16:creationId xmlns:a16="http://schemas.microsoft.com/office/drawing/2014/main" id="{5786BEFC-A5A7-4C0D-821B-2AC51CE4B77B}"/>
              </a:ext>
            </a:extLst>
          </p:cNvPr>
          <p:cNvSpPr>
            <a:spLocks noGrp="1"/>
          </p:cNvSpPr>
          <p:nvPr>
            <p:ph idx="1"/>
          </p:nvPr>
        </p:nvSpPr>
        <p:spPr>
          <a:xfrm>
            <a:off x="379941" y="1253331"/>
            <a:ext cx="10515600" cy="4351338"/>
          </a:xfrm>
        </p:spPr>
        <p:txBody>
          <a:bodyPr/>
          <a:lstStyle/>
          <a:p>
            <a:r>
              <a:rPr lang="en-US" sz="2000" b="1" dirty="0"/>
              <a:t>Requirements for determinations and findings</a:t>
            </a:r>
            <a:r>
              <a:rPr lang="en-US" sz="2000" i="1" dirty="0"/>
              <a:t>. (1) Each Economy Act order to obtain supplies or services by interagency acquisition shall be supported by a determination and findings (D&amp;F). The D&amp;F shall-</a:t>
            </a:r>
          </a:p>
          <a:p>
            <a:pPr marL="0" indent="0">
              <a:buNone/>
            </a:pPr>
            <a:r>
              <a:rPr lang="en-US" sz="2000" i="1" dirty="0"/>
              <a:t>                 (i) State that use of an interagency acquisition is in the best interest of the Government;</a:t>
            </a:r>
          </a:p>
          <a:p>
            <a:pPr marL="0" indent="0">
              <a:buNone/>
            </a:pPr>
            <a:r>
              <a:rPr lang="en-US" sz="2000" i="1" dirty="0"/>
              <a:t>                (ii) State that the supplies or services cannot be obtained as conveniently or economically by 	contracting directly with a private source; and</a:t>
            </a:r>
          </a:p>
          <a:p>
            <a:pPr marL="0" indent="0">
              <a:buNone/>
            </a:pPr>
            <a:r>
              <a:rPr lang="en-US" sz="2000" i="1" dirty="0"/>
              <a:t>                (iii) Include a statement that at least one of the following circumstances applies:</a:t>
            </a:r>
          </a:p>
          <a:p>
            <a:pPr marL="0" indent="0">
              <a:buNone/>
            </a:pPr>
            <a:r>
              <a:rPr lang="en-US" sz="2000" i="1" dirty="0"/>
              <a:t>                     (A) The acquisition will appropriately be made under an existing contract of the servicing 	     agency, entered into before placement of the order, to meet the requirements of the 		     servicing agency for the same or similar supplies or services.</a:t>
            </a:r>
            <a:endParaRPr lang="en-US" sz="3200" i="1" dirty="0"/>
          </a:p>
          <a:p>
            <a:pPr marL="0" indent="0">
              <a:buNone/>
            </a:pPr>
            <a:r>
              <a:rPr lang="en-US" sz="2000" i="1" dirty="0"/>
              <a:t>                     (B) The servicing agency has the capability or expertise to enter into a contract for such 	     supplies or services that is not available within the requesting agency.</a:t>
            </a:r>
          </a:p>
          <a:p>
            <a:pPr marL="0" indent="0">
              <a:buNone/>
            </a:pPr>
            <a:r>
              <a:rPr lang="en-US" sz="2000" i="1" dirty="0"/>
              <a:t>                     (C) The servicing agency is specifically authorized by law or regulation to purchase such 	     supplies or services on behalf of other agencies.</a:t>
            </a:r>
          </a:p>
        </p:txBody>
      </p:sp>
      <p:sp>
        <p:nvSpPr>
          <p:cNvPr id="4" name="Slide Number Placeholder 3">
            <a:extLst>
              <a:ext uri="{FF2B5EF4-FFF2-40B4-BE49-F238E27FC236}">
                <a16:creationId xmlns:a16="http://schemas.microsoft.com/office/drawing/2014/main" id="{54900E88-78CF-49CE-A8A1-3E89F3C0B516}"/>
              </a:ext>
            </a:extLst>
          </p:cNvPr>
          <p:cNvSpPr>
            <a:spLocks noGrp="1"/>
          </p:cNvSpPr>
          <p:nvPr>
            <p:ph type="sldNum" sz="quarter" idx="12"/>
          </p:nvPr>
        </p:nvSpPr>
        <p:spPr/>
        <p:txBody>
          <a:bodyPr/>
          <a:lstStyle/>
          <a:p>
            <a:fld id="{670A9334-4E67-F94F-A05E-0CE8B74A054E}" type="slidenum">
              <a:rPr lang="en-US" smtClean="0"/>
              <a:t>56</a:t>
            </a:fld>
            <a:endParaRPr lang="en-US" dirty="0"/>
          </a:p>
        </p:txBody>
      </p:sp>
    </p:spTree>
    <p:extLst>
      <p:ext uri="{BB962C8B-B14F-4D97-AF65-F5344CB8AC3E}">
        <p14:creationId xmlns:p14="http://schemas.microsoft.com/office/powerpoint/2010/main" val="1106380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7730-2103-4BA3-B136-EED4948238D7}"/>
              </a:ext>
            </a:extLst>
          </p:cNvPr>
          <p:cNvSpPr>
            <a:spLocks noGrp="1"/>
          </p:cNvSpPr>
          <p:nvPr>
            <p:ph type="title"/>
          </p:nvPr>
        </p:nvSpPr>
        <p:spPr>
          <a:xfrm>
            <a:off x="285749" y="166264"/>
            <a:ext cx="11470822" cy="618385"/>
          </a:xfrm>
        </p:spPr>
        <p:txBody>
          <a:bodyPr/>
          <a:lstStyle/>
          <a:p>
            <a:r>
              <a:rPr lang="en-US" dirty="0"/>
              <a:t>Appendix F: Example of a SOW for inter- and intra-agency agreement</a:t>
            </a:r>
          </a:p>
        </p:txBody>
      </p:sp>
      <p:pic>
        <p:nvPicPr>
          <p:cNvPr id="6" name="Content Placeholder 5">
            <a:extLst>
              <a:ext uri="{FF2B5EF4-FFF2-40B4-BE49-F238E27FC236}">
                <a16:creationId xmlns:a16="http://schemas.microsoft.com/office/drawing/2014/main" id="{2C5F0150-37D4-433E-9135-5A2C9E52B1EE}"/>
              </a:ext>
            </a:extLst>
          </p:cNvPr>
          <p:cNvPicPr>
            <a:picLocks noGrp="1" noChangeAspect="1"/>
          </p:cNvPicPr>
          <p:nvPr>
            <p:ph idx="1"/>
          </p:nvPr>
        </p:nvPicPr>
        <p:blipFill>
          <a:blip r:embed="rId2"/>
          <a:stretch>
            <a:fillRect/>
          </a:stretch>
        </p:blipFill>
        <p:spPr>
          <a:xfrm>
            <a:off x="431292" y="1158875"/>
            <a:ext cx="3707297" cy="4351338"/>
          </a:xfrm>
        </p:spPr>
      </p:pic>
      <p:sp>
        <p:nvSpPr>
          <p:cNvPr id="4" name="Slide Number Placeholder 3">
            <a:extLst>
              <a:ext uri="{FF2B5EF4-FFF2-40B4-BE49-F238E27FC236}">
                <a16:creationId xmlns:a16="http://schemas.microsoft.com/office/drawing/2014/main" id="{00B9EDC3-A1DC-4B17-A7BE-BA8AFA7CEFDB}"/>
              </a:ext>
            </a:extLst>
          </p:cNvPr>
          <p:cNvSpPr>
            <a:spLocks noGrp="1"/>
          </p:cNvSpPr>
          <p:nvPr>
            <p:ph type="sldNum" sz="quarter" idx="12"/>
          </p:nvPr>
        </p:nvSpPr>
        <p:spPr/>
        <p:txBody>
          <a:bodyPr/>
          <a:lstStyle/>
          <a:p>
            <a:fld id="{670A9334-4E67-F94F-A05E-0CE8B74A054E}" type="slidenum">
              <a:rPr lang="en-US" smtClean="0"/>
              <a:t>57</a:t>
            </a:fld>
            <a:endParaRPr lang="en-US" dirty="0"/>
          </a:p>
        </p:txBody>
      </p:sp>
      <p:pic>
        <p:nvPicPr>
          <p:cNvPr id="8" name="Picture 7">
            <a:extLst>
              <a:ext uri="{FF2B5EF4-FFF2-40B4-BE49-F238E27FC236}">
                <a16:creationId xmlns:a16="http://schemas.microsoft.com/office/drawing/2014/main" id="{01DAD0A3-1CF6-4BEA-9676-9E4E1673326E}"/>
              </a:ext>
            </a:extLst>
          </p:cNvPr>
          <p:cNvPicPr>
            <a:picLocks noChangeAspect="1"/>
          </p:cNvPicPr>
          <p:nvPr/>
        </p:nvPicPr>
        <p:blipFill>
          <a:blip r:embed="rId3"/>
          <a:stretch>
            <a:fillRect/>
          </a:stretch>
        </p:blipFill>
        <p:spPr>
          <a:xfrm>
            <a:off x="4138589" y="1158875"/>
            <a:ext cx="3782149" cy="4705305"/>
          </a:xfrm>
          <a:prstGeom prst="rect">
            <a:avLst/>
          </a:prstGeom>
        </p:spPr>
      </p:pic>
      <p:pic>
        <p:nvPicPr>
          <p:cNvPr id="10" name="Picture 9">
            <a:extLst>
              <a:ext uri="{FF2B5EF4-FFF2-40B4-BE49-F238E27FC236}">
                <a16:creationId xmlns:a16="http://schemas.microsoft.com/office/drawing/2014/main" id="{62A7162F-3621-46EC-AB49-53D5F75FF28B}"/>
              </a:ext>
            </a:extLst>
          </p:cNvPr>
          <p:cNvPicPr>
            <a:picLocks noChangeAspect="1"/>
          </p:cNvPicPr>
          <p:nvPr/>
        </p:nvPicPr>
        <p:blipFill>
          <a:blip r:embed="rId4"/>
          <a:stretch>
            <a:fillRect/>
          </a:stretch>
        </p:blipFill>
        <p:spPr>
          <a:xfrm>
            <a:off x="7920738" y="1359825"/>
            <a:ext cx="3729948" cy="4627167"/>
          </a:xfrm>
          <a:prstGeom prst="rect">
            <a:avLst/>
          </a:prstGeom>
        </p:spPr>
      </p:pic>
    </p:spTree>
    <p:extLst>
      <p:ext uri="{BB962C8B-B14F-4D97-AF65-F5344CB8AC3E}">
        <p14:creationId xmlns:p14="http://schemas.microsoft.com/office/powerpoint/2010/main" val="44337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38296"/>
            <a:ext cx="10515600" cy="618385"/>
          </a:xfrm>
        </p:spPr>
        <p:txBody>
          <a:bodyPr/>
          <a:lstStyle/>
          <a:p>
            <a:br>
              <a:rPr lang="en-US" dirty="0"/>
            </a:br>
            <a:br>
              <a:rPr lang="en-US" dirty="0"/>
            </a:br>
            <a:br>
              <a:rPr lang="en-US" dirty="0"/>
            </a:br>
            <a:endParaRPr lang="en-US" dirty="0"/>
          </a:p>
        </p:txBody>
      </p:sp>
      <p:sp>
        <p:nvSpPr>
          <p:cNvPr id="8" name="TextBox 7">
            <a:extLst>
              <a:ext uri="{FF2B5EF4-FFF2-40B4-BE49-F238E27FC236}">
                <a16:creationId xmlns:a16="http://schemas.microsoft.com/office/drawing/2014/main" id="{59CDBFE5-4D7C-4F82-A330-291002E4A371}"/>
              </a:ext>
            </a:extLst>
          </p:cNvPr>
          <p:cNvSpPr txBox="1"/>
          <p:nvPr/>
        </p:nvSpPr>
        <p:spPr>
          <a:xfrm>
            <a:off x="189636" y="185878"/>
            <a:ext cx="10879278" cy="646331"/>
          </a:xfrm>
          <a:prstGeom prst="rect">
            <a:avLst/>
          </a:prstGeom>
          <a:noFill/>
        </p:spPr>
        <p:txBody>
          <a:bodyPr wrap="square" lIns="91440" tIns="45720" rIns="91440" bIns="45720" anchor="t">
            <a:spAutoFit/>
          </a:bodyPr>
          <a:lstStyle/>
          <a:p>
            <a:r>
              <a:rPr lang="en-US" sz="3600" b="1" dirty="0">
                <a:solidFill>
                  <a:schemeClr val="bg1"/>
                </a:solidFill>
                <a:latin typeface="+mj-lt"/>
                <a:ea typeface="+mj-ea"/>
                <a:cs typeface="+mj-cs"/>
              </a:rPr>
              <a:t>What is Government Invoicing (G-Invoicing)?  </a:t>
            </a:r>
          </a:p>
        </p:txBody>
      </p:sp>
      <p:sp>
        <p:nvSpPr>
          <p:cNvPr id="4" name="Content Placeholder 3">
            <a:extLst>
              <a:ext uri="{FF2B5EF4-FFF2-40B4-BE49-F238E27FC236}">
                <a16:creationId xmlns:a16="http://schemas.microsoft.com/office/drawing/2014/main" id="{1F0560EC-9AFD-4EA7-82C1-13124D900674}"/>
              </a:ext>
            </a:extLst>
          </p:cNvPr>
          <p:cNvSpPr>
            <a:spLocks noGrp="1"/>
          </p:cNvSpPr>
          <p:nvPr>
            <p:ph idx="1"/>
          </p:nvPr>
        </p:nvSpPr>
        <p:spPr>
          <a:xfrm>
            <a:off x="189636" y="1266049"/>
            <a:ext cx="11687290" cy="4325902"/>
          </a:xfrm>
        </p:spPr>
        <p:txBody>
          <a:bodyPr vert="horz" lIns="91440" tIns="45720" rIns="91440" bIns="45720" rtlCol="0" anchor="t">
            <a:noAutofit/>
          </a:bodyPr>
          <a:lstStyle/>
          <a:p>
            <a:r>
              <a:rPr lang="en-US" sz="2000" dirty="0">
                <a:latin typeface="Calibri"/>
                <a:ea typeface="Calibri" panose="020F0502020204030204" pitchFamily="34" charset="0"/>
                <a:cs typeface="Arial"/>
              </a:rPr>
              <a:t>Prior to FY 22, all internal and external IAAs used paper forms (i.e., 2269 and 7600A/B), however a </a:t>
            </a:r>
            <a:r>
              <a:rPr lang="en-US" sz="2000" dirty="0"/>
              <a:t>VA-wide implementation of G-Invoicing (a federal government wide system to manage </a:t>
            </a:r>
            <a:r>
              <a:rPr lang="en-US" sz="2000" b="1" dirty="0"/>
              <a:t>ALL</a:t>
            </a:r>
            <a:r>
              <a:rPr lang="en-US" sz="2000" dirty="0"/>
              <a:t> IAAs) has begun. </a:t>
            </a:r>
          </a:p>
          <a:p>
            <a:r>
              <a:rPr lang="en-US" sz="2000" dirty="0"/>
              <a:t>The first phase was in FY 22 where all internal IAAs were mandated to be submitted through G-Invoicing replacing the 2269.</a:t>
            </a:r>
          </a:p>
          <a:p>
            <a:r>
              <a:rPr lang="en-US" sz="2000" dirty="0"/>
              <a:t>For FY 23, External agreements with other Federal agencies will be added to G-Invoicing by October 1, 2022, dependent on the readiness of the other federal agency. </a:t>
            </a:r>
          </a:p>
          <a:p>
            <a:r>
              <a:rPr lang="en-US" sz="2000" dirty="0"/>
              <a:t>Each station has a user administrator who sets roles in G-Invoicing (typically your Fiscal).</a:t>
            </a:r>
            <a:endParaRPr lang="en-US" sz="2000" dirty="0">
              <a:cs typeface="Calibri" panose="020F0502020204030204"/>
            </a:endParaRPr>
          </a:p>
          <a:p>
            <a:r>
              <a:rPr lang="en-US" sz="2000" dirty="0">
                <a:effectLst/>
                <a:latin typeface="Calibri" panose="020F0502020204030204" pitchFamily="34" charset="0"/>
                <a:ea typeface="Calibri" panose="020F0502020204030204" pitchFamily="34" charset="0"/>
                <a:cs typeface="Arial" panose="020B0604020202020204" pitchFamily="34" charset="0"/>
              </a:rPr>
              <a:t>G-Invoicing maintains the same Treasury Forms (7600A/B), it just manages all the information in an electronic system. </a:t>
            </a:r>
          </a:p>
          <a:p>
            <a:r>
              <a:rPr lang="en-US" sz="2000" dirty="0">
                <a:effectLst/>
                <a:latin typeface="Calibri" panose="020F0502020204030204" pitchFamily="34" charset="0"/>
                <a:ea typeface="Calibri" panose="020F0502020204030204" pitchFamily="34" charset="0"/>
                <a:cs typeface="Arial" panose="020B0604020202020204" pitchFamily="34" charset="0"/>
              </a:rPr>
              <a:t>G-Invoicing is not an accounting or procurement system. Financial transactions must still be recorded in FMS. </a:t>
            </a:r>
          </a:p>
          <a:p>
            <a:r>
              <a:rPr lang="en-US" sz="2000" dirty="0">
                <a:latin typeface="Calibri" panose="020F0502020204030204" pitchFamily="34" charset="0"/>
                <a:cs typeface="Arial" panose="020B0604020202020204" pitchFamily="34" charset="0"/>
              </a:rPr>
              <a:t>Training videos are available at the following link: </a:t>
            </a:r>
            <a:r>
              <a:rPr lang="en-US" sz="2000" dirty="0">
                <a:hlinkClick r:id="rId3"/>
              </a:rPr>
              <a:t>FSC G-Invoicing Training Videos</a:t>
            </a:r>
            <a:endParaRPr lang="en-US" sz="2000" dirty="0">
              <a:latin typeface="Calibri" panose="020F0502020204030204" pitchFamily="34" charset="0"/>
              <a:cs typeface="Arial" panose="020B0604020202020204" pitchFamily="34" charset="0"/>
            </a:endParaRPr>
          </a:p>
          <a:p>
            <a:r>
              <a:rPr lang="en-US" sz="2000" dirty="0">
                <a:latin typeface="Calibri" panose="020F0502020204030204" pitchFamily="34" charset="0"/>
                <a:cs typeface="Arial" panose="020B0604020202020204" pitchFamily="34" charset="0"/>
              </a:rPr>
              <a:t>The Financial Services Center (FSC) Intragovernmental Accounting Division maintains a </a:t>
            </a:r>
            <a:r>
              <a:rPr lang="en-US" sz="2000" dirty="0">
                <a:latin typeface="Calibri" panose="020F0502020204030204" pitchFamily="34" charset="0"/>
                <a:cs typeface="Arial" panose="020B0604020202020204" pitchFamily="34" charset="0"/>
                <a:hlinkClick r:id="rId4"/>
              </a:rPr>
              <a:t>SharePoint</a:t>
            </a:r>
            <a:r>
              <a:rPr lang="en-US" sz="2000" dirty="0">
                <a:latin typeface="Calibri" panose="020F0502020204030204" pitchFamily="34" charset="0"/>
                <a:cs typeface="Arial" panose="020B0604020202020204" pitchFamily="34" charset="0"/>
              </a:rPr>
              <a:t> with more resources on G-Invoicing. </a:t>
            </a:r>
          </a:p>
          <a:p>
            <a:pPr marL="0" indent="0">
              <a:buNone/>
            </a:pPr>
            <a:endParaRPr lang="en-US" sz="1800" dirty="0"/>
          </a:p>
        </p:txBody>
      </p:sp>
    </p:spTree>
    <p:extLst>
      <p:ext uri="{BB962C8B-B14F-4D97-AF65-F5344CB8AC3E}">
        <p14:creationId xmlns:p14="http://schemas.microsoft.com/office/powerpoint/2010/main" val="7470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8CD9-A1BA-4540-8F25-7FA5643D20B0}"/>
              </a:ext>
            </a:extLst>
          </p:cNvPr>
          <p:cNvSpPr>
            <a:spLocks noGrp="1"/>
          </p:cNvSpPr>
          <p:nvPr>
            <p:ph type="title"/>
          </p:nvPr>
        </p:nvSpPr>
        <p:spPr/>
        <p:txBody>
          <a:bodyPr/>
          <a:lstStyle/>
          <a:p>
            <a:r>
              <a:rPr lang="en-US" dirty="0"/>
              <a:t>Who’s the buyer and who’s the seller?</a:t>
            </a:r>
          </a:p>
        </p:txBody>
      </p:sp>
      <p:graphicFrame>
        <p:nvGraphicFramePr>
          <p:cNvPr id="5" name="Table 5">
            <a:extLst>
              <a:ext uri="{FF2B5EF4-FFF2-40B4-BE49-F238E27FC236}">
                <a16:creationId xmlns:a16="http://schemas.microsoft.com/office/drawing/2014/main" id="{9010E336-5E3A-40EC-9BFE-D189F4489729}"/>
              </a:ext>
            </a:extLst>
          </p:cNvPr>
          <p:cNvGraphicFramePr>
            <a:graphicFrameLocks noGrp="1"/>
          </p:cNvGraphicFramePr>
          <p:nvPr>
            <p:ph idx="1"/>
            <p:extLst>
              <p:ext uri="{D42A27DB-BD31-4B8C-83A1-F6EECF244321}">
                <p14:modId xmlns:p14="http://schemas.microsoft.com/office/powerpoint/2010/main" val="1491733276"/>
              </p:ext>
            </p:extLst>
          </p:nvPr>
        </p:nvGraphicFramePr>
        <p:xfrm>
          <a:off x="838200" y="1183208"/>
          <a:ext cx="10515600" cy="35966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70305071"/>
                    </a:ext>
                  </a:extLst>
                </a:gridCol>
                <a:gridCol w="5257800">
                  <a:extLst>
                    <a:ext uri="{9D8B030D-6E8A-4147-A177-3AD203B41FA5}">
                      <a16:colId xmlns:a16="http://schemas.microsoft.com/office/drawing/2014/main" val="3171570611"/>
                    </a:ext>
                  </a:extLst>
                </a:gridCol>
              </a:tblGrid>
              <a:tr h="294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u="sng"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t>Requesting Agency (Buyer):</a:t>
                      </a:r>
                    </a:p>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u="sng"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t>Servicing Agency (Seller):</a:t>
                      </a:r>
                    </a:p>
                    <a:p>
                      <a:pPr algn="ctr"/>
                      <a:endParaRPr lang="en-US" sz="2000" dirty="0"/>
                    </a:p>
                  </a:txBody>
                  <a:tcPr/>
                </a:tc>
                <a:extLst>
                  <a:ext uri="{0D108BD9-81ED-4DB2-BD59-A6C34878D82A}">
                    <a16:rowId xmlns:a16="http://schemas.microsoft.com/office/drawing/2014/main" val="2258704732"/>
                  </a:ext>
                </a:extLst>
              </a:tr>
              <a:tr h="370840">
                <a:tc>
                  <a:txBody>
                    <a:bodyPr/>
                    <a:lstStyle/>
                    <a:p>
                      <a:pPr marL="285750" indent="-285750">
                        <a:buFont typeface="Arial" panose="020B0604020202020204" pitchFamily="34" charset="0"/>
                        <a:buChar char="•"/>
                      </a:pPr>
                      <a:r>
                        <a:rPr lang="en-US" sz="2000" dirty="0"/>
                        <a:t>Requesting Agency (or office or appropriation)—analogous to “Buyer”</a:t>
                      </a:r>
                    </a:p>
                    <a:p>
                      <a:pPr marL="285750" indent="-285750">
                        <a:buFont typeface="Arial" panose="020B0604020202020204" pitchFamily="34" charset="0"/>
                        <a:buChar char="•"/>
                      </a:pPr>
                      <a:r>
                        <a:rPr lang="en-US" sz="2000" dirty="0"/>
                        <a:t>The agency receiving the services or supplies</a:t>
                      </a:r>
                    </a:p>
                    <a:p>
                      <a:pPr marL="285750" indent="-285750">
                        <a:buFont typeface="Arial" panose="020B0604020202020204" pitchFamily="34" charset="0"/>
                        <a:buChar char="•"/>
                      </a:pPr>
                      <a:r>
                        <a:rPr lang="en-US" sz="2000" dirty="0"/>
                        <a:t>Subject Matter Experts (SMEs) will determine based on their requirements if they need an IAA.</a:t>
                      </a:r>
                    </a:p>
                    <a:p>
                      <a:pPr marL="285750" indent="-285750">
                        <a:buFont typeface="Arial" panose="020B0604020202020204" pitchFamily="34" charset="0"/>
                        <a:buChar char="•"/>
                      </a:pPr>
                      <a:r>
                        <a:rPr lang="en-US" sz="2000" dirty="0"/>
                        <a:t>Must be a Federal Agency.</a:t>
                      </a:r>
                    </a:p>
                    <a:p>
                      <a:endParaRPr lang="en-US" sz="2000" dirty="0"/>
                    </a:p>
                  </a:txBody>
                  <a:tcPr/>
                </a:tc>
                <a:tc>
                  <a:txBody>
                    <a:bodyPr/>
                    <a:lstStyle/>
                    <a:p>
                      <a:pPr marL="285750" indent="-285750">
                        <a:buFont typeface="Arial" panose="020B0604020202020204" pitchFamily="34" charset="0"/>
                        <a:buChar char="•"/>
                      </a:pPr>
                      <a:r>
                        <a:rPr lang="en-US" sz="2000" dirty="0"/>
                        <a:t>Servicing Agency (or office or appropriation)—analogous to “Seller” or “Vendor”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Subject Matter Experts (SMEs) will determine based on their capabilities they can offer service or supplies.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Must be a Federal Agency.</a:t>
                      </a:r>
                    </a:p>
                    <a:p>
                      <a:endParaRPr lang="en-US" sz="2000" dirty="0"/>
                    </a:p>
                  </a:txBody>
                  <a:tcPr/>
                </a:tc>
                <a:extLst>
                  <a:ext uri="{0D108BD9-81ED-4DB2-BD59-A6C34878D82A}">
                    <a16:rowId xmlns:a16="http://schemas.microsoft.com/office/drawing/2014/main" val="2247356269"/>
                  </a:ext>
                </a:extLst>
              </a:tr>
            </a:tbl>
          </a:graphicData>
        </a:graphic>
      </p:graphicFrame>
      <p:sp>
        <p:nvSpPr>
          <p:cNvPr id="4" name="Slide Number Placeholder 3">
            <a:extLst>
              <a:ext uri="{FF2B5EF4-FFF2-40B4-BE49-F238E27FC236}">
                <a16:creationId xmlns:a16="http://schemas.microsoft.com/office/drawing/2014/main" id="{95634D3B-0007-4803-8FFE-7FF0F2307408}"/>
              </a:ext>
            </a:extLst>
          </p:cNvPr>
          <p:cNvSpPr>
            <a:spLocks noGrp="1"/>
          </p:cNvSpPr>
          <p:nvPr>
            <p:ph type="sldNum" sz="quarter" idx="12"/>
          </p:nvPr>
        </p:nvSpPr>
        <p:spPr/>
        <p:txBody>
          <a:bodyPr/>
          <a:lstStyle/>
          <a:p>
            <a:fld id="{670A9334-4E67-F94F-A05E-0CE8B74A054E}" type="slidenum">
              <a:rPr lang="en-US" smtClean="0"/>
              <a:t>7</a:t>
            </a:fld>
            <a:endParaRPr lang="en-US" dirty="0"/>
          </a:p>
        </p:txBody>
      </p:sp>
      <p:sp>
        <p:nvSpPr>
          <p:cNvPr id="6" name="Rectangle 5">
            <a:extLst>
              <a:ext uri="{FF2B5EF4-FFF2-40B4-BE49-F238E27FC236}">
                <a16:creationId xmlns:a16="http://schemas.microsoft.com/office/drawing/2014/main" id="{373E2E8F-1477-40C0-B1EF-7E949AB23021}"/>
              </a:ext>
            </a:extLst>
          </p:cNvPr>
          <p:cNvSpPr/>
          <p:nvPr/>
        </p:nvSpPr>
        <p:spPr>
          <a:xfrm>
            <a:off x="1164771" y="4869482"/>
            <a:ext cx="9863091" cy="1144856"/>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lang="en-US" b="1" u="sng" dirty="0">
                <a:solidFill>
                  <a:schemeClr val="tx1"/>
                </a:solidFill>
              </a:rPr>
              <a:t>Key Takeaway</a:t>
            </a:r>
            <a:r>
              <a:rPr lang="en-US" b="1" dirty="0">
                <a:solidFill>
                  <a:schemeClr val="tx1"/>
                </a:solidFill>
              </a:rPr>
              <a:t>: </a:t>
            </a:r>
            <a:r>
              <a:rPr lang="en-US" dirty="0">
                <a:solidFill>
                  <a:schemeClr val="tx1"/>
                </a:solidFill>
              </a:rPr>
              <a:t>An NPC cannot directly enter an IAA with another Federal Agency because it is not a Federal Agency. VA has authority to transfer IAA funding to the NPC (through Section 7364(b)(1) of Title 38) for this activity</a:t>
            </a:r>
          </a:p>
        </p:txBody>
      </p:sp>
    </p:spTree>
    <p:extLst>
      <p:ext uri="{BB962C8B-B14F-4D97-AF65-F5344CB8AC3E}">
        <p14:creationId xmlns:p14="http://schemas.microsoft.com/office/powerpoint/2010/main" val="108984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sz="3200" b="1" dirty="0">
                <a:solidFill>
                  <a:schemeClr val="bg1"/>
                </a:solidFill>
                <a:latin typeface="+mj-lt"/>
                <a:ea typeface="+mj-ea"/>
                <a:cs typeface="+mj-cs"/>
              </a:rPr>
              <a:t>What are the types of IAAs?</a:t>
            </a:r>
            <a:endParaRPr lang="en-US" sz="3200" dirty="0"/>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1853782508"/>
              </p:ext>
            </p:extLst>
          </p:nvPr>
        </p:nvGraphicFramePr>
        <p:xfrm>
          <a:off x="649165" y="1132266"/>
          <a:ext cx="9934168" cy="3205568"/>
        </p:xfrm>
        <a:graphic>
          <a:graphicData uri="http://schemas.openxmlformats.org/drawingml/2006/table">
            <a:tbl>
              <a:tblPr firstRow="1" bandRow="1">
                <a:tableStyleId>{5C22544A-7EE6-4342-B048-85BDC9FD1C3A}</a:tableStyleId>
              </a:tblPr>
              <a:tblGrid>
                <a:gridCol w="9934168">
                  <a:extLst>
                    <a:ext uri="{9D8B030D-6E8A-4147-A177-3AD203B41FA5}">
                      <a16:colId xmlns:a16="http://schemas.microsoft.com/office/drawing/2014/main" val="1139615655"/>
                    </a:ext>
                  </a:extLst>
                </a:gridCol>
              </a:tblGrid>
              <a:tr h="793687">
                <a:tc>
                  <a:txBody>
                    <a:bodyPr/>
                    <a:lstStyle/>
                    <a:p>
                      <a:pPr algn="ctr">
                        <a:lnSpc>
                          <a:spcPct val="150000"/>
                        </a:lnSpc>
                      </a:pPr>
                      <a:r>
                        <a:rPr lang="en-US" sz="2800" dirty="0"/>
                        <a:t>There are two types of interagency acquisitions:</a:t>
                      </a:r>
                    </a:p>
                  </a:txBody>
                  <a:tcPr/>
                </a:tc>
                <a:extLst>
                  <a:ext uri="{0D108BD9-81ED-4DB2-BD59-A6C34878D82A}">
                    <a16:rowId xmlns:a16="http://schemas.microsoft.com/office/drawing/2014/main" val="3500140859"/>
                  </a:ext>
                </a:extLst>
              </a:tr>
              <a:tr h="1101241">
                <a:tc>
                  <a:txBody>
                    <a:bodyPr/>
                    <a:lstStyle/>
                    <a:p>
                      <a:pPr marL="342900" indent="-342900">
                        <a:buFont typeface="Arial" panose="020B0604020202020204" pitchFamily="34" charset="0"/>
                        <a:buChar char="•"/>
                      </a:pPr>
                      <a:r>
                        <a:rPr lang="en-US" sz="2000" b="1" dirty="0"/>
                        <a:t>Direct acquisition (most common IAA): </a:t>
                      </a:r>
                      <a:r>
                        <a:rPr lang="en-US" sz="2000" b="0" dirty="0"/>
                        <a:t>The requesting agency places an order directly with the servicing agency’s that will directly provide a good/service. </a:t>
                      </a:r>
                      <a:r>
                        <a:rPr lang="en-US" sz="2000" b="1" dirty="0"/>
                        <a:t>This does not require a Contracting Officer.  This includes an IAA that transfers funding to the NPC. </a:t>
                      </a:r>
                    </a:p>
                  </a:txBody>
                  <a:tcPr/>
                </a:tc>
                <a:extLst>
                  <a:ext uri="{0D108BD9-81ED-4DB2-BD59-A6C34878D82A}">
                    <a16:rowId xmlns:a16="http://schemas.microsoft.com/office/drawing/2014/main" val="4110461937"/>
                  </a:ext>
                </a:extLst>
              </a:tr>
              <a:tr h="661252">
                <a:tc>
                  <a:txBody>
                    <a:bodyPr/>
                    <a:lstStyle/>
                    <a:p>
                      <a:pPr marL="342900" indent="-342900">
                        <a:buFont typeface="Arial" panose="020B0604020202020204" pitchFamily="34" charset="0"/>
                        <a:buChar char="•"/>
                      </a:pPr>
                      <a:r>
                        <a:rPr lang="en-US" sz="2000" b="1" dirty="0"/>
                        <a:t>Assisted acquisition (less common): </a:t>
                      </a:r>
                      <a:r>
                        <a:rPr lang="en-US" sz="2000" b="0" dirty="0"/>
                        <a:t>The servicing agency and requesting agency enter into an interagency agreement pursuant to which the servicing agency performs acquisition activities on the requesting agency’s behalf, such as awarding a contract, task order, or delivery order. </a:t>
                      </a:r>
                      <a:r>
                        <a:rPr lang="en-US" sz="2000" b="1" dirty="0"/>
                        <a:t>This requires a Contracting Officer (CO). </a:t>
                      </a:r>
                    </a:p>
                  </a:txBody>
                  <a:tcPr/>
                </a:tc>
                <a:extLst>
                  <a:ext uri="{0D108BD9-81ED-4DB2-BD59-A6C34878D82A}">
                    <a16:rowId xmlns:a16="http://schemas.microsoft.com/office/drawing/2014/main" val="4083256238"/>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8</a:t>
            </a:fld>
            <a:endParaRPr lang="en-US" dirty="0"/>
          </a:p>
        </p:txBody>
      </p:sp>
      <p:sp>
        <p:nvSpPr>
          <p:cNvPr id="3" name="Rectangle 2">
            <a:extLst>
              <a:ext uri="{FF2B5EF4-FFF2-40B4-BE49-F238E27FC236}">
                <a16:creationId xmlns:a16="http://schemas.microsoft.com/office/drawing/2014/main" id="{EB38057C-9FB8-44EF-AA67-0C7F1C443686}"/>
              </a:ext>
            </a:extLst>
          </p:cNvPr>
          <p:cNvSpPr/>
          <p:nvPr/>
        </p:nvSpPr>
        <p:spPr>
          <a:xfrm>
            <a:off x="1260006" y="4650134"/>
            <a:ext cx="8712486" cy="10756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lang="en-US" b="1" u="sng" dirty="0">
                <a:solidFill>
                  <a:schemeClr val="tx1"/>
                </a:solidFill>
              </a:rPr>
              <a:t>Key Takeaway</a:t>
            </a:r>
            <a:r>
              <a:rPr lang="en-US" b="1" dirty="0">
                <a:solidFill>
                  <a:schemeClr val="tx1"/>
                </a:solidFill>
              </a:rPr>
              <a:t>: </a:t>
            </a:r>
            <a:r>
              <a:rPr lang="en-US" dirty="0">
                <a:solidFill>
                  <a:schemeClr val="tx1"/>
                </a:solidFill>
              </a:rPr>
              <a:t>Negotiating the terms of IAAs and seeking the approvals between federal agencies is a very time intensive process, thus we recommend commencing negotiations multiple months prior to the need for the IAA Period of Performance to start.</a:t>
            </a:r>
          </a:p>
        </p:txBody>
      </p:sp>
    </p:spTree>
    <p:extLst>
      <p:ext uri="{BB962C8B-B14F-4D97-AF65-F5344CB8AC3E}">
        <p14:creationId xmlns:p14="http://schemas.microsoft.com/office/powerpoint/2010/main" val="101171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FF8C-B593-4582-B4D3-6A279A90CA4A}"/>
              </a:ext>
            </a:extLst>
          </p:cNvPr>
          <p:cNvSpPr>
            <a:spLocks noGrp="1"/>
          </p:cNvSpPr>
          <p:nvPr>
            <p:ph type="title"/>
          </p:nvPr>
        </p:nvSpPr>
        <p:spPr/>
        <p:txBody>
          <a:bodyPr/>
          <a:lstStyle/>
          <a:p>
            <a:r>
              <a:rPr lang="en-US" dirty="0"/>
              <a:t>How is an IAA structured? </a:t>
            </a:r>
          </a:p>
        </p:txBody>
      </p:sp>
      <p:sp>
        <p:nvSpPr>
          <p:cNvPr id="3" name="Content Placeholder 2">
            <a:extLst>
              <a:ext uri="{FF2B5EF4-FFF2-40B4-BE49-F238E27FC236}">
                <a16:creationId xmlns:a16="http://schemas.microsoft.com/office/drawing/2014/main" id="{8D7CBB92-264A-4E95-8DA3-E2E1EC2ABC17}"/>
              </a:ext>
            </a:extLst>
          </p:cNvPr>
          <p:cNvSpPr>
            <a:spLocks noGrp="1"/>
          </p:cNvSpPr>
          <p:nvPr>
            <p:ph idx="1"/>
          </p:nvPr>
        </p:nvSpPr>
        <p:spPr>
          <a:xfrm>
            <a:off x="371475" y="1253331"/>
            <a:ext cx="10515600" cy="4351338"/>
          </a:xfrm>
        </p:spPr>
        <p:txBody>
          <a:bodyPr/>
          <a:lstStyle/>
          <a:p>
            <a:r>
              <a:rPr lang="en-US" b="1" dirty="0"/>
              <a:t>There are two main parts to an IAA, corresponding to each of the purposes: </a:t>
            </a:r>
          </a:p>
          <a:p>
            <a:pPr lvl="1"/>
            <a:r>
              <a:rPr lang="en-US" dirty="0"/>
              <a:t>All IAAs must have clearly enumerated terms and conditions, requirements information, and funding information. However, the level of detail will vary based on the breadth of assistance to be provided (e.g., the period over which assistance will be provided, the number of offices requiring assistance) as well as the complexity and dollar value of the requesting agency’s individual requirements.</a:t>
            </a:r>
          </a:p>
          <a:p>
            <a:pPr lvl="1"/>
            <a:r>
              <a:rPr lang="en-US" dirty="0"/>
              <a:t>The IAA must establish  general terms and conditions (7600A) that govern the relationship between the requesting agency and the servicing agency. </a:t>
            </a:r>
          </a:p>
          <a:p>
            <a:pPr lvl="1"/>
            <a:r>
              <a:rPr lang="en-US" dirty="0"/>
              <a:t>The IAA provides information that is required to demonstrate a bona fide need and authorize the transfer and obligation of funds (through the Order document, 7600B). </a:t>
            </a:r>
          </a:p>
          <a:p>
            <a:endParaRPr lang="en-US" sz="2400" dirty="0"/>
          </a:p>
          <a:p>
            <a:endParaRPr lang="en-US" sz="2400" dirty="0"/>
          </a:p>
        </p:txBody>
      </p:sp>
      <p:sp>
        <p:nvSpPr>
          <p:cNvPr id="4" name="Slide Number Placeholder 3">
            <a:extLst>
              <a:ext uri="{FF2B5EF4-FFF2-40B4-BE49-F238E27FC236}">
                <a16:creationId xmlns:a16="http://schemas.microsoft.com/office/drawing/2014/main" id="{823869BC-2967-451A-A6E2-F4F6E3CB6926}"/>
              </a:ext>
            </a:extLst>
          </p:cNvPr>
          <p:cNvSpPr>
            <a:spLocks noGrp="1"/>
          </p:cNvSpPr>
          <p:nvPr>
            <p:ph type="sldNum" sz="quarter" idx="12"/>
          </p:nvPr>
        </p:nvSpPr>
        <p:spPr/>
        <p:txBody>
          <a:bodyPr/>
          <a:lstStyle/>
          <a:p>
            <a:fld id="{670A9334-4E67-F94F-A05E-0CE8B74A054E}" type="slidenum">
              <a:rPr lang="en-US" smtClean="0"/>
              <a:t>9</a:t>
            </a:fld>
            <a:endParaRPr lang="en-US" dirty="0"/>
          </a:p>
        </p:txBody>
      </p:sp>
    </p:spTree>
    <p:extLst>
      <p:ext uri="{BB962C8B-B14F-4D97-AF65-F5344CB8AC3E}">
        <p14:creationId xmlns:p14="http://schemas.microsoft.com/office/powerpoint/2010/main" val="1281628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3"/>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TvV8VjnQ3KtGYKFWPYrmA"/>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118357A4040042BAA3CCFDA003A9A0" ma:contentTypeVersion="8" ma:contentTypeDescription="Create a new document." ma:contentTypeScope="" ma:versionID="2c0af51b19938624fa0e9995889b38d8">
  <xsd:schema xmlns:xsd="http://www.w3.org/2001/XMLSchema" xmlns:xs="http://www.w3.org/2001/XMLSchema" xmlns:p="http://schemas.microsoft.com/office/2006/metadata/properties" xmlns:ns1="http://schemas.microsoft.com/sharepoint/v3" xmlns:ns2="a2e24842-871b-4e9e-9826-0ade6dc7baca" xmlns:ns3="33c4a2d5-9cba-4e0a-92ff-311539fe0490" targetNamespace="http://schemas.microsoft.com/office/2006/metadata/properties" ma:root="true" ma:fieldsID="aefd8acabff30d6c91572143f4190619" ns1:_="" ns2:_="" ns3:_="">
    <xsd:import namespace="http://schemas.microsoft.com/sharepoint/v3"/>
    <xsd:import namespace="a2e24842-871b-4e9e-9826-0ade6dc7baca"/>
    <xsd:import namespace="33c4a2d5-9cba-4e0a-92ff-311539fe04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e24842-871b-4e9e-9826-0ade6dc7b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4a2d5-9cba-4e0a-92ff-311539fe049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0E7E336-F3A9-4500-B055-312065EF5F78}">
  <ds:schemaRefs>
    <ds:schemaRef ds:uri="http://schemas.microsoft.com/sharepoint/v3/contenttype/forms"/>
  </ds:schemaRefs>
</ds:datastoreItem>
</file>

<file path=customXml/itemProps2.xml><?xml version="1.0" encoding="utf-8"?>
<ds:datastoreItem xmlns:ds="http://schemas.openxmlformats.org/officeDocument/2006/customXml" ds:itemID="{55FEB455-AAA9-407F-A6AE-201FB68150E0}">
  <ds:schemaRefs>
    <ds:schemaRef ds:uri="33c4a2d5-9cba-4e0a-92ff-311539fe0490"/>
    <ds:schemaRef ds:uri="a2e24842-871b-4e9e-9826-0ade6dc7ba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0A25FC-3553-41F6-A330-ABD8FDCDC55A}">
  <ds:schemaRefs>
    <ds:schemaRef ds:uri="33c4a2d5-9cba-4e0a-92ff-311539fe0490"/>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2e24842-871b-4e9e-9826-0ade6dc7bac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668</TotalTime>
  <Words>7076</Words>
  <Application>Microsoft Office PowerPoint</Application>
  <PresentationFormat>Widescreen</PresentationFormat>
  <Paragraphs>500</Paragraphs>
  <Slides>57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Calibri</vt:lpstr>
      <vt:lpstr>Calibri Light</vt:lpstr>
      <vt:lpstr>Segoe UI</vt:lpstr>
      <vt:lpstr>Times New Roman</vt:lpstr>
      <vt:lpstr>1_Office Theme</vt:lpstr>
      <vt:lpstr>think-cell Slide</vt:lpstr>
      <vt:lpstr>PowerPoint Presentation</vt:lpstr>
      <vt:lpstr>Objectives – for today’s training</vt:lpstr>
      <vt:lpstr>Section 1: Understanding an Interagency Agreement</vt:lpstr>
      <vt:lpstr>   </vt:lpstr>
      <vt:lpstr>When is an Internal VA IAA required? </vt:lpstr>
      <vt:lpstr>   </vt:lpstr>
      <vt:lpstr>Who’s the buyer and who’s the seller?</vt:lpstr>
      <vt:lpstr>What are the types of IAAs?</vt:lpstr>
      <vt:lpstr>How is an IAA structured? </vt:lpstr>
      <vt:lpstr>What legal authority authorizes IAAs?</vt:lpstr>
      <vt:lpstr>Economy Act Deobligation Requirements</vt:lpstr>
      <vt:lpstr>How do I determine if an IAA is necessary?</vt:lpstr>
      <vt:lpstr>Section 2: The Components of an IAA​</vt:lpstr>
      <vt:lpstr>Required IAA Forms/G-Invoicing Requirements </vt:lpstr>
      <vt:lpstr>Paper IAA Forms (7600 A/B)</vt:lpstr>
      <vt:lpstr>G-Invoicing Electronic Forms (7600 A/B) </vt:lpstr>
      <vt:lpstr>G-Invoicing Exported PDF Forms from System  (7600 A/B) </vt:lpstr>
      <vt:lpstr> What is the purpose of the 7600A General Terms and Condition (GT&amp;C)? </vt:lpstr>
      <vt:lpstr>When does the 7600A (GT&amp;C) become effective?</vt:lpstr>
      <vt:lpstr>7600A (GT&amp;C) - Period of Performance</vt:lpstr>
      <vt:lpstr>7600B (Order): Requirements and funding information</vt:lpstr>
      <vt:lpstr>Section 3: Setting up the IAA</vt:lpstr>
      <vt:lpstr>IAA Agreement Roadmap</vt:lpstr>
      <vt:lpstr>1. Negotiations between federal agencies </vt:lpstr>
      <vt:lpstr>2. Draft/Review IAA Documents</vt:lpstr>
      <vt:lpstr>2. Draft/Review IAA Documents</vt:lpstr>
      <vt:lpstr>3. OGC Review (Special Team Advising Research/Procurement Law Group)</vt:lpstr>
      <vt:lpstr>3. ORD Finance Review of IAA Documents (not required)</vt:lpstr>
      <vt:lpstr>4. Approvals/Roles in G-Invoicing (separation of duties)</vt:lpstr>
      <vt:lpstr>5. Formally Establish Agreement </vt:lpstr>
      <vt:lpstr>6. Start Work and Transfer Funding </vt:lpstr>
      <vt:lpstr>Section 4: Understanding Traditional Reimbursements vs Advance collection and IAAs with NPCs</vt:lpstr>
      <vt:lpstr> Understanding Reimbursement Types</vt:lpstr>
      <vt:lpstr>IAAs and the Non-Profit Corporations (NPCs) </vt:lpstr>
      <vt:lpstr>IAAs and the Non-Profit Corporations (NPCs) </vt:lpstr>
      <vt:lpstr>IAAs and the Non-Profit Corporations (NPCs) </vt:lpstr>
      <vt:lpstr>IAAs with NPCs</vt:lpstr>
      <vt:lpstr> IAA Training Recap</vt:lpstr>
      <vt:lpstr>PowerPoint Presentation</vt:lpstr>
      <vt:lpstr>Appendix</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A: Guidance to Properly Record IAAs in FMS and handle transferring funding to NPCs </vt:lpstr>
      <vt:lpstr>Appendix B: Useful Resources</vt:lpstr>
      <vt:lpstr>Appendix B: Useful Resources –  IAA Routing Sheet for Paper IAA Forms </vt:lpstr>
      <vt:lpstr>Appendix C: ORD’s Authorities</vt:lpstr>
      <vt:lpstr>Appendix C: ORD’s Authorities</vt:lpstr>
      <vt:lpstr>Appendix D: Acronyms</vt:lpstr>
      <vt:lpstr>Appendix E: Determinations and Findings - FAR 17.502-2(c)(3)</vt:lpstr>
      <vt:lpstr>Appendix F: Example of a SOW for inter- and intra-agency agreement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Interagency Agreements in Research</dc:title>
  <dc:subject>Interagency Agreements in Research</dc:subject>
  <dc:creator>Berlow, Jason</dc:creator>
  <cp:keywords>Interagency Agreements in Research</cp:keywords>
  <cp:lastModifiedBy>Rivera, Portia T</cp:lastModifiedBy>
  <cp:revision>9</cp:revision>
  <cp:lastPrinted>2000-01-01T04:00:00Z</cp:lastPrinted>
  <dcterms:created xsi:type="dcterms:W3CDTF">2022-03-28T17:48:59Z</dcterms:created>
  <dcterms:modified xsi:type="dcterms:W3CDTF">2022-12-05T13:05:36Z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0x01010094118357A4040042BAA3CCFDA003A9A0</vt:lpwstr>
  </property>
</Properties>
</file>