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7" r:id="rId2"/>
    <p:sldId id="338" r:id="rId3"/>
    <p:sldId id="262" r:id="rId4"/>
    <p:sldId id="512" r:id="rId5"/>
    <p:sldId id="513" r:id="rId6"/>
    <p:sldId id="308" r:id="rId7"/>
    <p:sldId id="346" r:id="rId8"/>
    <p:sldId id="328" r:id="rId9"/>
    <p:sldId id="347" r:id="rId10"/>
    <p:sldId id="348" r:id="rId11"/>
    <p:sldId id="310" r:id="rId12"/>
    <p:sldId id="350" r:id="rId13"/>
    <p:sldId id="349" r:id="rId14"/>
    <p:sldId id="351" r:id="rId15"/>
    <p:sldId id="352" r:id="rId16"/>
    <p:sldId id="365" r:id="rId17"/>
    <p:sldId id="329" r:id="rId18"/>
    <p:sldId id="353" r:id="rId19"/>
    <p:sldId id="330" r:id="rId20"/>
    <p:sldId id="354" r:id="rId21"/>
    <p:sldId id="355" r:id="rId22"/>
    <p:sldId id="356" r:id="rId23"/>
    <p:sldId id="357" r:id="rId24"/>
    <p:sldId id="358" r:id="rId25"/>
    <p:sldId id="309" r:id="rId26"/>
    <p:sldId id="359" r:id="rId27"/>
    <p:sldId id="311" r:id="rId28"/>
    <p:sldId id="360" r:id="rId29"/>
    <p:sldId id="362" r:id="rId30"/>
    <p:sldId id="361" r:id="rId31"/>
    <p:sldId id="363" r:id="rId32"/>
    <p:sldId id="36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genecker, Petrice B." initials="LPB" lastIdx="8" clrIdx="0">
    <p:extLst/>
  </p:cmAuthor>
  <p:cmAuthor id="2" name="Charlotte Jeans" initials="" lastIdx="2" clrIdx="1"/>
  <p:cmAuthor id="3" name="Duche, Soundia" initials="DS" lastIdx="9"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7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5" autoAdjust="0"/>
    <p:restoredTop sz="93169" autoAdjust="0"/>
  </p:normalViewPr>
  <p:slideViewPr>
    <p:cSldViewPr>
      <p:cViewPr varScale="1">
        <p:scale>
          <a:sx n="97" d="100"/>
          <a:sy n="97" d="100"/>
        </p:scale>
        <p:origin x="120" y="90"/>
      </p:cViewPr>
      <p:guideLst>
        <p:guide orient="horz" pos="2160"/>
        <p:guide pos="2880"/>
      </p:guideLst>
    </p:cSldViewPr>
  </p:slideViewPr>
  <p:outlineViewPr>
    <p:cViewPr>
      <p:scale>
        <a:sx n="33" d="100"/>
        <a:sy n="33" d="100"/>
      </p:scale>
      <p:origin x="0" y="-12996"/>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0" d="100"/>
          <a:sy n="80"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8D1F3C7B-FC70-4711-BC45-E540C48E6FE3}" type="slidenum">
              <a:rPr lang="en-US" smtClean="0"/>
              <a:t>‹#›</a:t>
            </a:fld>
            <a:endParaRPr lang="en-US" dirty="0"/>
          </a:p>
        </p:txBody>
      </p:sp>
    </p:spTree>
    <p:extLst>
      <p:ext uri="{BB962C8B-B14F-4D97-AF65-F5344CB8AC3E}">
        <p14:creationId xmlns:p14="http://schemas.microsoft.com/office/powerpoint/2010/main" val="242495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D34EA58A-39E5-4D21-9D36-B59FED999BAC}" type="slidenum">
              <a:rPr lang="en-US" smtClean="0"/>
              <a:t>‹#›</a:t>
            </a:fld>
            <a:endParaRPr lang="en-US" dirty="0"/>
          </a:p>
        </p:txBody>
      </p:sp>
    </p:spTree>
    <p:extLst>
      <p:ext uri="{BB962C8B-B14F-4D97-AF65-F5344CB8AC3E}">
        <p14:creationId xmlns:p14="http://schemas.microsoft.com/office/powerpoint/2010/main" val="2897138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a:lstStyle/>
          <a:p>
            <a:pPr>
              <a:lnSpc>
                <a:spcPct val="150000"/>
              </a:lnSpc>
            </a:pPr>
            <a:endParaRPr lang="en-US" dirty="0">
              <a:ea typeface="ＭＳ Ｐゴシック" charset="-128"/>
            </a:endParaRPr>
          </a:p>
        </p:txBody>
      </p:sp>
      <p:sp>
        <p:nvSpPr>
          <p:cNvPr id="11268" name="Slide Number Placeholder 3"/>
          <p:cNvSpPr>
            <a:spLocks noGrp="1"/>
          </p:cNvSpPr>
          <p:nvPr>
            <p:ph type="sldNum" sz="quarter" idx="5"/>
          </p:nvPr>
        </p:nvSpPr>
        <p:spPr bwMode="auto">
          <a:noFill/>
          <a:ln>
            <a:miter lim="800000"/>
            <a:headEnd/>
            <a:tailEnd/>
          </a:ln>
        </p:spPr>
        <p:txBody>
          <a:bodyPr/>
          <a:lstStyle/>
          <a:p>
            <a:fld id="{B0A8AC77-AA18-4B2E-A059-F88CAA9F3832}" type="slidenum">
              <a:rPr lang="en-US" smtClean="0">
                <a:solidFill>
                  <a:prstClr val="black"/>
                </a:solidFill>
              </a:rPr>
              <a:pPr/>
              <a:t>1</a:t>
            </a:fld>
            <a:endParaRPr lang="en-US" dirty="0">
              <a:solidFill>
                <a:prstClr val="black"/>
              </a:solidFill>
            </a:endParaRPr>
          </a:p>
        </p:txBody>
      </p:sp>
      <p:sp>
        <p:nvSpPr>
          <p:cNvPr id="2" name="Date Placeholder 1"/>
          <p:cNvSpPr>
            <a:spLocks noGrp="1"/>
          </p:cNvSpPr>
          <p:nvPr>
            <p:ph type="dt" idx="10"/>
          </p:nvPr>
        </p:nvSpPr>
        <p:spPr/>
        <p:txBody>
          <a:bodyPr/>
          <a:lstStyle/>
          <a:p>
            <a:pPr>
              <a:defRPr/>
            </a:pPr>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10</a:t>
            </a:fld>
            <a:endParaRPr lang="en-US" dirty="0"/>
          </a:p>
        </p:txBody>
      </p:sp>
      <p:sp>
        <p:nvSpPr>
          <p:cNvPr id="6" name="Notes Placeholder 5">
            <a:extLst>
              <a:ext uri="{FF2B5EF4-FFF2-40B4-BE49-F238E27FC236}">
                <a16:creationId xmlns:a16="http://schemas.microsoft.com/office/drawing/2014/main" id="{DF0F0C63-90C2-4EEB-9F9B-13627D9CA60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97117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11</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21242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12</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905696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13</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38933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14</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210676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15</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24816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16</a:t>
            </a:fld>
            <a:endParaRPr lang="en-US" dirty="0"/>
          </a:p>
        </p:txBody>
      </p:sp>
      <p:sp>
        <p:nvSpPr>
          <p:cNvPr id="6" name="Notes Placeholder 5">
            <a:extLst>
              <a:ext uri="{FF2B5EF4-FFF2-40B4-BE49-F238E27FC236}">
                <a16:creationId xmlns:a16="http://schemas.microsoft.com/office/drawing/2014/main" id="{5FB82C6C-AB17-435A-926B-103390F1B03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70910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17</a:t>
            </a:fld>
            <a:endParaRPr lang="en-US" dirty="0"/>
          </a:p>
        </p:txBody>
      </p:sp>
      <p:sp>
        <p:nvSpPr>
          <p:cNvPr id="6" name="Notes Placeholder 5">
            <a:extLst>
              <a:ext uri="{FF2B5EF4-FFF2-40B4-BE49-F238E27FC236}">
                <a16:creationId xmlns:a16="http://schemas.microsoft.com/office/drawing/2014/main" id="{73CFF18E-9314-4363-B487-EC66F70570CB}"/>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90590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18</a:t>
            </a:fld>
            <a:endParaRPr lang="en-US" dirty="0"/>
          </a:p>
        </p:txBody>
      </p:sp>
      <p:sp>
        <p:nvSpPr>
          <p:cNvPr id="6" name="Notes Placeholder 5">
            <a:extLst>
              <a:ext uri="{FF2B5EF4-FFF2-40B4-BE49-F238E27FC236}">
                <a16:creationId xmlns:a16="http://schemas.microsoft.com/office/drawing/2014/main" id="{73CFF18E-9314-4363-B487-EC66F70570CB}"/>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20879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19</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7287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EA58A-39E5-4D21-9D36-B59FED999BAC}" type="slidenum">
              <a:rPr lang="en-US" smtClean="0"/>
              <a:t>2</a:t>
            </a:fld>
            <a:endParaRPr lang="en-US" dirty="0"/>
          </a:p>
        </p:txBody>
      </p:sp>
    </p:spTree>
    <p:extLst>
      <p:ext uri="{BB962C8B-B14F-4D97-AF65-F5344CB8AC3E}">
        <p14:creationId xmlns:p14="http://schemas.microsoft.com/office/powerpoint/2010/main" val="1971464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20</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33814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21</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283840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22</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202144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23</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650390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24</a:t>
            </a:fld>
            <a:endParaRPr lang="en-US" dirty="0"/>
          </a:p>
        </p:txBody>
      </p:sp>
      <p:sp>
        <p:nvSpPr>
          <p:cNvPr id="6" name="Notes Placeholder 5">
            <a:extLst>
              <a:ext uri="{FF2B5EF4-FFF2-40B4-BE49-F238E27FC236}">
                <a16:creationId xmlns:a16="http://schemas.microsoft.com/office/drawing/2014/main" id="{D06E10B8-7FEC-404E-B62F-0E44D56EDA2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61783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25</a:t>
            </a:fld>
            <a:endParaRPr lang="en-US" dirty="0"/>
          </a:p>
        </p:txBody>
      </p:sp>
      <p:sp>
        <p:nvSpPr>
          <p:cNvPr id="6" name="Notes Placeholder 5">
            <a:extLst>
              <a:ext uri="{FF2B5EF4-FFF2-40B4-BE49-F238E27FC236}">
                <a16:creationId xmlns:a16="http://schemas.microsoft.com/office/drawing/2014/main" id="{1FF9DBE8-8E22-4E4F-BFB4-FD563A1B488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832549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26</a:t>
            </a:fld>
            <a:endParaRPr lang="en-US" dirty="0"/>
          </a:p>
        </p:txBody>
      </p:sp>
      <p:sp>
        <p:nvSpPr>
          <p:cNvPr id="6" name="Notes Placeholder 5">
            <a:extLst>
              <a:ext uri="{FF2B5EF4-FFF2-40B4-BE49-F238E27FC236}">
                <a16:creationId xmlns:a16="http://schemas.microsoft.com/office/drawing/2014/main" id="{1FF9DBE8-8E22-4E4F-BFB4-FD563A1B488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55990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27</a:t>
            </a:fld>
            <a:endParaRPr lang="en-US" dirty="0"/>
          </a:p>
        </p:txBody>
      </p:sp>
      <p:sp>
        <p:nvSpPr>
          <p:cNvPr id="6" name="Notes Placeholder 5">
            <a:extLst>
              <a:ext uri="{FF2B5EF4-FFF2-40B4-BE49-F238E27FC236}">
                <a16:creationId xmlns:a16="http://schemas.microsoft.com/office/drawing/2014/main" id="{A501E302-6CDC-4158-9A26-A5BA7BC85EF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5271428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28</a:t>
            </a:fld>
            <a:endParaRPr lang="en-US" dirty="0"/>
          </a:p>
        </p:txBody>
      </p:sp>
      <p:sp>
        <p:nvSpPr>
          <p:cNvPr id="6" name="Notes Placeholder 5">
            <a:extLst>
              <a:ext uri="{FF2B5EF4-FFF2-40B4-BE49-F238E27FC236}">
                <a16:creationId xmlns:a16="http://schemas.microsoft.com/office/drawing/2014/main" id="{A501E302-6CDC-4158-9A26-A5BA7BC85EF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478556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29</a:t>
            </a:fld>
            <a:endParaRPr lang="en-US" dirty="0"/>
          </a:p>
        </p:txBody>
      </p:sp>
      <p:sp>
        <p:nvSpPr>
          <p:cNvPr id="6" name="Notes Placeholder 5">
            <a:extLst>
              <a:ext uri="{FF2B5EF4-FFF2-40B4-BE49-F238E27FC236}">
                <a16:creationId xmlns:a16="http://schemas.microsoft.com/office/drawing/2014/main" id="{A501E302-6CDC-4158-9A26-A5BA7BC85EF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61075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3</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7" name="Notes Placeholder 6">
            <a:extLst>
              <a:ext uri="{FF2B5EF4-FFF2-40B4-BE49-F238E27FC236}">
                <a16:creationId xmlns:a16="http://schemas.microsoft.com/office/drawing/2014/main" id="{8C76C9E6-FB47-4403-9329-1C6A2E056D4E}"/>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8446743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30</a:t>
            </a:fld>
            <a:endParaRPr lang="en-US" dirty="0"/>
          </a:p>
        </p:txBody>
      </p:sp>
      <p:sp>
        <p:nvSpPr>
          <p:cNvPr id="6" name="Notes Placeholder 5">
            <a:extLst>
              <a:ext uri="{FF2B5EF4-FFF2-40B4-BE49-F238E27FC236}">
                <a16:creationId xmlns:a16="http://schemas.microsoft.com/office/drawing/2014/main" id="{A501E302-6CDC-4158-9A26-A5BA7BC85EF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5276463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31</a:t>
            </a:fld>
            <a:endParaRPr lang="en-US" dirty="0"/>
          </a:p>
        </p:txBody>
      </p:sp>
      <p:sp>
        <p:nvSpPr>
          <p:cNvPr id="6" name="Notes Placeholder 5">
            <a:extLst>
              <a:ext uri="{FF2B5EF4-FFF2-40B4-BE49-F238E27FC236}">
                <a16:creationId xmlns:a16="http://schemas.microsoft.com/office/drawing/2014/main" id="{A501E302-6CDC-4158-9A26-A5BA7BC85EF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514860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4EA58A-39E5-4D21-9D36-B59FED999BA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0440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4EA58A-39E5-4D21-9D36-B59FED999BA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2614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6</a:t>
            </a:fld>
            <a:endParaRPr lang="en-US" dirty="0"/>
          </a:p>
        </p:txBody>
      </p:sp>
      <p:sp>
        <p:nvSpPr>
          <p:cNvPr id="6" name="Notes Placeholder 5">
            <a:extLst>
              <a:ext uri="{FF2B5EF4-FFF2-40B4-BE49-F238E27FC236}">
                <a16:creationId xmlns:a16="http://schemas.microsoft.com/office/drawing/2014/main" id="{65FBA64D-7BB1-46A8-B032-23C845185690}"/>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77611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7</a:t>
            </a:fld>
            <a:endParaRPr lang="en-US" dirty="0"/>
          </a:p>
        </p:txBody>
      </p:sp>
      <p:sp>
        <p:nvSpPr>
          <p:cNvPr id="6" name="Notes Placeholder 5">
            <a:extLst>
              <a:ext uri="{FF2B5EF4-FFF2-40B4-BE49-F238E27FC236}">
                <a16:creationId xmlns:a16="http://schemas.microsoft.com/office/drawing/2014/main" id="{65FBA64D-7BB1-46A8-B032-23C845185690}"/>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79456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8</a:t>
            </a:fld>
            <a:endParaRPr lang="en-US" dirty="0"/>
          </a:p>
        </p:txBody>
      </p:sp>
      <p:sp>
        <p:nvSpPr>
          <p:cNvPr id="6" name="Notes Placeholder 5">
            <a:extLst>
              <a:ext uri="{FF2B5EF4-FFF2-40B4-BE49-F238E27FC236}">
                <a16:creationId xmlns:a16="http://schemas.microsoft.com/office/drawing/2014/main" id="{DF0F0C63-90C2-4EEB-9F9B-13627D9CA60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4667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9</a:t>
            </a:fld>
            <a:endParaRPr lang="en-US" dirty="0"/>
          </a:p>
        </p:txBody>
      </p:sp>
      <p:sp>
        <p:nvSpPr>
          <p:cNvPr id="6" name="Notes Placeholder 5">
            <a:extLst>
              <a:ext uri="{FF2B5EF4-FFF2-40B4-BE49-F238E27FC236}">
                <a16:creationId xmlns:a16="http://schemas.microsoft.com/office/drawing/2014/main" id="{DF0F0C63-90C2-4EEB-9F9B-13627D9CA60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555730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ackground cover.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38880" y="3178162"/>
            <a:ext cx="7772400" cy="730127"/>
          </a:xfrm>
        </p:spPr>
        <p:txBody>
          <a:bodyPr>
            <a:normAutofit/>
          </a:bodyPr>
          <a:lstStyle>
            <a:lvl1pPr algn="l">
              <a:defRPr sz="3400" b="1">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357696" y="4004454"/>
            <a:ext cx="7753584" cy="914813"/>
          </a:xfrm>
        </p:spPr>
        <p:txBody>
          <a:bodyPr>
            <a:noAutofit/>
          </a:bodyPr>
          <a:lstStyle>
            <a:lvl1pPr marL="0" indent="0" algn="l">
              <a:buNone/>
              <a:defRPr sz="28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Z:\Identity\Logo\R&amp;Dhoriz.jpg"/>
          <p:cNvPicPr>
            <a:picLocks noChangeAspect="1" noChangeArrowheads="1"/>
          </p:cNvPicPr>
          <p:nvPr userDrawn="1"/>
        </p:nvPicPr>
        <p:blipFill>
          <a:blip r:embed="rId3"/>
          <a:srcRect l="16805"/>
          <a:stretch>
            <a:fillRect/>
          </a:stretch>
        </p:blipFill>
        <p:spPr bwMode="auto">
          <a:xfrm>
            <a:off x="177272" y="6229568"/>
            <a:ext cx="1882309" cy="437563"/>
          </a:xfrm>
          <a:prstGeom prst="rect">
            <a:avLst/>
          </a:prstGeom>
          <a:noFill/>
        </p:spPr>
      </p:pic>
    </p:spTree>
    <p:extLst>
      <p:ext uri="{BB962C8B-B14F-4D97-AF65-F5344CB8AC3E}">
        <p14:creationId xmlns:p14="http://schemas.microsoft.com/office/powerpoint/2010/main" val="342539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935650"/>
            <a:ext cx="8229600" cy="4190513"/>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236787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0171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
        <p:nvSpPr>
          <p:cNvPr id="7" name="Content Placeholder 2"/>
          <p:cNvSpPr>
            <a:spLocks noGrp="1"/>
          </p:cNvSpPr>
          <p:nvPr>
            <p:ph sz="half" idx="10"/>
          </p:nvPr>
        </p:nvSpPr>
        <p:spPr>
          <a:xfrm>
            <a:off x="4831958" y="1927805"/>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12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682602"/>
            <a:ext cx="5486400" cy="613568"/>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itle 4"/>
          <p:cNvSpPr>
            <a:spLocks noGrp="1"/>
          </p:cNvSpPr>
          <p:nvPr>
            <p:ph type="title"/>
          </p:nvPr>
        </p:nvSpPr>
        <p:spPr/>
        <p:txBody>
          <a:bodyPr/>
          <a:lstStyle/>
          <a:p>
            <a:r>
              <a:rPr lang="en-US" dirty="0"/>
              <a:t>Click to edit Master title style</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14715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57971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2534" y="2760397"/>
            <a:ext cx="6798733" cy="1125803"/>
          </a:xfrm>
          <a:prstGeom prst="rect">
            <a:avLst/>
          </a:prstGeom>
        </p:spPr>
        <p:txBody>
          <a:bodyPr>
            <a:norm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642533" y="3886200"/>
            <a:ext cx="6798733" cy="142240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0"/>
          </p:nvPr>
        </p:nvSpPr>
        <p:spPr>
          <a:xfrm>
            <a:off x="1643063" y="5308600"/>
            <a:ext cx="6797675" cy="804863"/>
          </a:xfrm>
          <a:prstGeom prst="rect">
            <a:avLst/>
          </a:prstGeom>
        </p:spPr>
        <p:txBody>
          <a:bodyPr/>
          <a:lstStyle>
            <a:lvl1pPr>
              <a:buNone/>
              <a:defRPr sz="14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58850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background interior.pdf"/>
          <p:cNvPicPr>
            <a:picLocks noChangeAspect="1"/>
          </p:cNvPicPr>
          <p:nvPr/>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290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849438"/>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30" name="Picture 4" descr="Department of Veterans Affairs, Veterans Health Administration, Office of Health Information"/>
          <p:cNvPicPr>
            <a:picLocks noChangeAspect="1" noChangeArrowheads="1"/>
          </p:cNvPicPr>
          <p:nvPr userDrawn="1"/>
        </p:nvPicPr>
        <p:blipFill>
          <a:blip r:embed="rId10"/>
          <a:srcRect/>
          <a:stretch>
            <a:fillRect/>
          </a:stretch>
        </p:blipFill>
        <p:spPr bwMode="auto">
          <a:xfrm>
            <a:off x="911225" y="495300"/>
            <a:ext cx="165100" cy="165100"/>
          </a:xfrm>
          <a:prstGeom prst="rect">
            <a:avLst/>
          </a:prstGeom>
          <a:noFill/>
          <a:ln w="9525">
            <a:noFill/>
            <a:miter lim="800000"/>
            <a:headEnd/>
            <a:tailEnd/>
          </a:ln>
        </p:spPr>
      </p:pic>
      <p:sp>
        <p:nvSpPr>
          <p:cNvPr id="10"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endParaRPr lang="en-US" dirty="0">
              <a:ea typeface="ＭＳ Ｐゴシック" charset="-128"/>
            </a:endParaRPr>
          </a:p>
        </p:txBody>
      </p:sp>
    </p:spTree>
    <p:extLst>
      <p:ext uri="{BB962C8B-B14F-4D97-AF65-F5344CB8AC3E}">
        <p14:creationId xmlns:p14="http://schemas.microsoft.com/office/powerpoint/2010/main" val="332237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p:txStyles>
    <p:title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p:titleStyle>
    <p:bodyStyle>
      <a:lvl1pPr marL="342900" indent="-342900" algn="l" defTabSz="457200" rtl="0" eaLnBrk="0" fontAlgn="base" hangingPunct="0">
        <a:spcBef>
          <a:spcPts val="0"/>
        </a:spcBef>
        <a:spcAft>
          <a:spcPts val="1200"/>
        </a:spcAft>
        <a:buFont typeface="Arial" pitchFamily="34" charset="0"/>
        <a:buChar char="•"/>
        <a:defRPr sz="2800" kern="1200">
          <a:solidFill>
            <a:schemeClr val="tx1"/>
          </a:solidFill>
          <a:latin typeface="Tahoma" pitchFamily="34" charset="0"/>
          <a:ea typeface="Tahoma" pitchFamily="34" charset="0"/>
          <a:cs typeface="Tahoma" pitchFamily="34" charset="0"/>
        </a:defRPr>
      </a:lvl1pPr>
      <a:lvl2pPr marL="742950" indent="-285750" algn="l" defTabSz="457200" rtl="0" eaLnBrk="0" fontAlgn="base" hangingPunct="0">
        <a:spcBef>
          <a:spcPts val="0"/>
        </a:spcBef>
        <a:spcAft>
          <a:spcPts val="1200"/>
        </a:spcAft>
        <a:buFont typeface="Arial" pitchFamily="34" charset="0"/>
        <a:buChar char="•"/>
        <a:defRPr sz="2400" kern="1200">
          <a:solidFill>
            <a:schemeClr val="tx1"/>
          </a:solidFill>
          <a:latin typeface="Tahoma" pitchFamily="34" charset="0"/>
          <a:ea typeface="Tahoma" pitchFamily="34" charset="0"/>
          <a:cs typeface="Tahoma" pitchFamily="34" charset="0"/>
        </a:defRPr>
      </a:lvl2pPr>
      <a:lvl3pPr marL="11430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3pPr>
      <a:lvl4pPr marL="16002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chemeClr val="tx1"/>
          </a:solidFill>
          <a:latin typeface="Georgia"/>
          <a:ea typeface="Georgia"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lice.huang@va.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86480" y="3056716"/>
            <a:ext cx="8957520" cy="2232038"/>
          </a:xfrm>
        </p:spPr>
        <p:txBody>
          <a:bodyPr>
            <a:normAutofit fontScale="90000"/>
          </a:bodyPr>
          <a:lstStyle/>
          <a:p>
            <a:pPr marL="4763" indent="-4763">
              <a:spcBef>
                <a:spcPct val="20000"/>
              </a:spcBef>
              <a:defRPr/>
            </a:pP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r>
              <a:rPr lang="en-US" spc="100" dirty="0">
                <a:latin typeface="Tahoma" pitchFamily="34" charset="0"/>
                <a:cs typeface="Tahoma" pitchFamily="34" charset="0"/>
              </a:rPr>
              <a:t>VA Research and Development</a:t>
            </a:r>
            <a:br>
              <a:rPr lang="en-US" spc="100" dirty="0">
                <a:latin typeface="Tahoma" pitchFamily="34" charset="0"/>
                <a:cs typeface="Tahoma" pitchFamily="34" charset="0"/>
              </a:rPr>
            </a:br>
            <a:r>
              <a:rPr lang="en-US" spc="100" dirty="0">
                <a:latin typeface="Tahoma" pitchFamily="34" charset="0"/>
                <a:cs typeface="Tahoma" pitchFamily="34" charset="0"/>
              </a:rPr>
              <a:t>Committee Frequently Asked Questions</a:t>
            </a:r>
            <a:br>
              <a:rPr lang="en-US" sz="3100" spc="100" dirty="0">
                <a:latin typeface="Tahoma" pitchFamily="34" charset="0"/>
                <a:cs typeface="Tahoma" pitchFamily="34" charset="0"/>
              </a:rPr>
            </a:br>
            <a:br>
              <a:rPr lang="en-US" sz="3100" spc="100" dirty="0">
                <a:latin typeface="Tahoma" pitchFamily="34" charset="0"/>
                <a:cs typeface="Tahoma" pitchFamily="34" charset="0"/>
              </a:rPr>
            </a:br>
            <a:br>
              <a:rPr lang="en-US" sz="3100" spc="100" dirty="0">
                <a:latin typeface="Tahoma" pitchFamily="34" charset="0"/>
                <a:cs typeface="Tahoma" pitchFamily="34" charset="0"/>
              </a:rPr>
            </a:br>
            <a:r>
              <a:rPr lang="en-US" sz="3100" spc="100" dirty="0">
                <a:latin typeface="Tahoma" pitchFamily="34" charset="0"/>
                <a:cs typeface="Tahoma" pitchFamily="34" charset="0"/>
              </a:rPr>
              <a:t>	</a:t>
            </a:r>
            <a:endParaRPr lang="en-US" sz="3100" b="0" spc="100" dirty="0">
              <a:latin typeface="Tahoma" pitchFamily="34" charset="0"/>
              <a:cs typeface="Tahoma" pitchFamily="34" charset="0"/>
            </a:endParaRPr>
          </a:p>
        </p:txBody>
      </p:sp>
      <p:sp>
        <p:nvSpPr>
          <p:cNvPr id="4" name="TextBox 3"/>
          <p:cNvSpPr txBox="1"/>
          <p:nvPr/>
        </p:nvSpPr>
        <p:spPr>
          <a:xfrm>
            <a:off x="6429375" y="5619748"/>
            <a:ext cx="3102429" cy="430887"/>
          </a:xfrm>
          <a:prstGeom prst="rect">
            <a:avLst/>
          </a:prstGeom>
          <a:noFill/>
        </p:spPr>
        <p:txBody>
          <a:bodyPr wrap="square">
            <a:spAutoFit/>
          </a:bodyPr>
          <a:lstStyle/>
          <a:p>
            <a:pPr defTabSz="457200" fontAlgn="base">
              <a:spcBef>
                <a:spcPct val="0"/>
              </a:spcBef>
              <a:spcAft>
                <a:spcPct val="0"/>
              </a:spcAft>
              <a:defRPr/>
            </a:pPr>
            <a:r>
              <a:rPr lang="en-US" sz="2200" b="1" dirty="0">
                <a:solidFill>
                  <a:prstClr val="white"/>
                </a:solidFill>
                <a:latin typeface="Tahoma" pitchFamily="34" charset="0"/>
                <a:ea typeface="ＭＳ Ｐゴシック" pitchFamily="1" charset="-128"/>
                <a:cs typeface="Tahoma" pitchFamily="34" charset="0"/>
              </a:rPr>
              <a:t>  June 6, 2019</a:t>
            </a:r>
          </a:p>
        </p:txBody>
      </p:sp>
      <p:sp>
        <p:nvSpPr>
          <p:cNvPr id="6" name="Subtitle 2">
            <a:extLst>
              <a:ext uri="{FF2B5EF4-FFF2-40B4-BE49-F238E27FC236}">
                <a16:creationId xmlns:a16="http://schemas.microsoft.com/office/drawing/2014/main" id="{83537DCF-D50C-44DA-B414-FE5C86C28482}"/>
              </a:ext>
            </a:extLst>
          </p:cNvPr>
          <p:cNvSpPr>
            <a:spLocks noGrp="1"/>
          </p:cNvSpPr>
          <p:nvPr>
            <p:ph type="subTitle" idx="1"/>
          </p:nvPr>
        </p:nvSpPr>
        <p:spPr>
          <a:xfrm>
            <a:off x="357188" y="4517136"/>
            <a:ext cx="8329612" cy="1093088"/>
          </a:xfrm>
        </p:spPr>
        <p:txBody>
          <a:bodyPr/>
          <a:lstStyle/>
          <a:p>
            <a:pPr eaLnBrk="1" hangingPunct="1">
              <a:spcAft>
                <a:spcPts val="600"/>
              </a:spcAft>
              <a:defRPr/>
            </a:pPr>
            <a:r>
              <a:rPr lang="en-US" sz="2000" spc="100" dirty="0">
                <a:latin typeface="Tahoma" pitchFamily="34" charset="0"/>
              </a:rPr>
              <a:t>Karen Jeans, PhD, CCRN, CIP				</a:t>
            </a:r>
          </a:p>
          <a:p>
            <a:pPr eaLnBrk="1" hangingPunct="1">
              <a:spcAft>
                <a:spcPts val="600"/>
              </a:spcAft>
              <a:defRPr/>
            </a:pPr>
            <a:r>
              <a:rPr lang="en-US" sz="2000" spc="100" dirty="0">
                <a:latin typeface="Tahoma" pitchFamily="34" charset="0"/>
              </a:rPr>
              <a:t>Associate Director of Regulatory Affairs, ORPP&amp;E</a:t>
            </a:r>
          </a:p>
          <a:p>
            <a:pPr eaLnBrk="1" hangingPunct="1">
              <a:spcAft>
                <a:spcPts val="600"/>
              </a:spcAft>
              <a:defRPr/>
            </a:pPr>
            <a:r>
              <a:rPr lang="en-US" sz="2000" spc="100" dirty="0">
                <a:latin typeface="Tahoma" pitchFamily="34" charset="0"/>
              </a:rPr>
              <a:t>VHA Office of Research and Development   	</a:t>
            </a:r>
          </a:p>
          <a:p>
            <a:pPr eaLnBrk="1" hangingPunct="1">
              <a:buFont typeface="Arial" charset="0"/>
              <a:buNone/>
              <a:defRPr/>
            </a:pPr>
            <a:r>
              <a:rPr lang="en-US" sz="2000" spc="100" dirty="0">
                <a:cs typeface="Calibri"/>
              </a:rPr>
              <a:t>		</a:t>
            </a:r>
          </a:p>
        </p:txBody>
      </p:sp>
      <p:sp>
        <p:nvSpPr>
          <p:cNvPr id="5" name="TextBox 4">
            <a:extLst>
              <a:ext uri="{FF2B5EF4-FFF2-40B4-BE49-F238E27FC236}">
                <a16:creationId xmlns:a16="http://schemas.microsoft.com/office/drawing/2014/main" id="{A8556759-0ACB-4D9A-B5AC-84175CE0EC27}"/>
              </a:ext>
            </a:extLst>
          </p:cNvPr>
          <p:cNvSpPr txBox="1"/>
          <p:nvPr/>
        </p:nvSpPr>
        <p:spPr>
          <a:xfrm>
            <a:off x="6429375" y="533400"/>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(415) 655-0060</a:t>
            </a:r>
          </a:p>
          <a:p>
            <a:r>
              <a:rPr lang="en-US" sz="1400" dirty="0"/>
              <a:t>Access Code: 143-332-858</a:t>
            </a:r>
          </a:p>
          <a:p>
            <a:r>
              <a:rPr lang="en-US" sz="1400" dirty="0"/>
              <a:t>Slides in “Handout” Tab</a:t>
            </a:r>
          </a:p>
        </p:txBody>
      </p:sp>
    </p:spTree>
    <p:extLst>
      <p:ext uri="{BB962C8B-B14F-4D97-AF65-F5344CB8AC3E}">
        <p14:creationId xmlns:p14="http://schemas.microsoft.com/office/powerpoint/2010/main" val="13804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D2C67-846A-427E-9C0A-217D595EA77C}"/>
              </a:ext>
            </a:extLst>
          </p:cNvPr>
          <p:cNvSpPr>
            <a:spLocks noGrp="1"/>
          </p:cNvSpPr>
          <p:nvPr>
            <p:ph type="title"/>
          </p:nvPr>
        </p:nvSpPr>
        <p:spPr/>
        <p:txBody>
          <a:bodyPr/>
          <a:lstStyle/>
          <a:p>
            <a:r>
              <a:rPr lang="en-US" sz="3200" dirty="0"/>
              <a:t>R&amp;D Committee Review of Subcommittee and Committees</a:t>
            </a:r>
            <a:endParaRPr lang="en-US" dirty="0"/>
          </a:p>
        </p:txBody>
      </p:sp>
      <p:sp>
        <p:nvSpPr>
          <p:cNvPr id="3" name="Content Placeholder 2">
            <a:extLst>
              <a:ext uri="{FF2B5EF4-FFF2-40B4-BE49-F238E27FC236}">
                <a16:creationId xmlns:a16="http://schemas.microsoft.com/office/drawing/2014/main" id="{E7053B3F-E773-4A04-85F0-30EB88D15874}"/>
              </a:ext>
            </a:extLst>
          </p:cNvPr>
          <p:cNvSpPr>
            <a:spLocks noGrp="1"/>
          </p:cNvSpPr>
          <p:nvPr>
            <p:ph idx="1"/>
          </p:nvPr>
        </p:nvSpPr>
        <p:spPr/>
        <p:txBody>
          <a:bodyPr/>
          <a:lstStyle/>
          <a:p>
            <a:pPr marL="0" indent="0">
              <a:buNone/>
            </a:pPr>
            <a:r>
              <a:rPr lang="en-US" sz="1400" b="1" u="sng" dirty="0"/>
              <a:t>Examples of Quality Indicators or Quality Measures:</a:t>
            </a:r>
          </a:p>
          <a:p>
            <a:r>
              <a:rPr lang="en-US" sz="1400" dirty="0"/>
              <a:t>Comparison of VA studies approved by the research-related committee or subcommittee against the VA studies approved by the R&amp;D Committee to ensure that all studies approved by a research-related committee or subcommittee to be conducted as VA research are approved by the R&amp;D Committee;</a:t>
            </a:r>
          </a:p>
          <a:p>
            <a:r>
              <a:rPr lang="en-US" sz="1400" dirty="0"/>
              <a:t>Attendance of subcommittee or committee members;</a:t>
            </a:r>
          </a:p>
          <a:p>
            <a:r>
              <a:rPr lang="en-US" sz="1400" dirty="0"/>
              <a:t>Documentation in the minutes of information specified by regulatory requirements, such as attendance and voting; </a:t>
            </a:r>
          </a:p>
          <a:p>
            <a:r>
              <a:rPr lang="en-US" sz="1400" dirty="0"/>
              <a:t>Length of time required for the committee or subcommittee to review and approve modifications to previously approved research;</a:t>
            </a:r>
          </a:p>
          <a:p>
            <a:r>
              <a:rPr lang="en-US" sz="1400" dirty="0"/>
              <a:t>Number of actions taken by the committee or subcommittee during a convened meeting, and the duration of the meeting; and</a:t>
            </a:r>
          </a:p>
          <a:p>
            <a:r>
              <a:rPr lang="en-US" sz="1400" dirty="0"/>
              <a:t>Reviewing a subset of standard operating policies of its research-related committees and subcommittees to evaluate whether documentation reflects implementation of the reviewed standard operating policies. </a:t>
            </a:r>
          </a:p>
        </p:txBody>
      </p:sp>
    </p:spTree>
    <p:extLst>
      <p:ext uri="{BB962C8B-B14F-4D97-AF65-F5344CB8AC3E}">
        <p14:creationId xmlns:p14="http://schemas.microsoft.com/office/powerpoint/2010/main" val="97543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R&amp;D Committee Approval of Inclusion of Non-Veterans in VA Research</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2200" u="sng" dirty="0"/>
              <a:t>Question #3</a:t>
            </a:r>
            <a:r>
              <a:rPr lang="en-US" sz="2200" dirty="0"/>
              <a:t>:  Why is the R&amp;D Committee required to review and approve recruitment of non-Veterans in VA research instead of an Institutional Review Board (IRB)?</a:t>
            </a:r>
          </a:p>
        </p:txBody>
      </p:sp>
    </p:spTree>
    <p:extLst>
      <p:ext uri="{BB962C8B-B14F-4D97-AF65-F5344CB8AC3E}">
        <p14:creationId xmlns:p14="http://schemas.microsoft.com/office/powerpoint/2010/main" val="38600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R&amp;D Committee Approval of Inclusion of Non-Veterans in VA Research</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1800" u="sng" dirty="0"/>
              <a:t>Answer</a:t>
            </a:r>
            <a:r>
              <a:rPr lang="en-US" sz="1800" dirty="0"/>
              <a:t>:  VA research focuses on health issues that affect Veterans.  A    Veteran as defined in 38 U.S. Code §101(2) </a:t>
            </a:r>
            <a:r>
              <a:rPr lang="en-US" sz="1800" i="1" dirty="0"/>
              <a:t>“. . . means a person who served in the active military, naval, or air service, and who was discharged or released therefrom under conditions other than dishonorable.”</a:t>
            </a:r>
            <a:r>
              <a:rPr lang="en-US" sz="1800" dirty="0"/>
              <a:t>  </a:t>
            </a:r>
          </a:p>
          <a:p>
            <a:pPr marL="0" indent="0">
              <a:buNone/>
            </a:pPr>
            <a:r>
              <a:rPr lang="en-US" sz="1800" dirty="0"/>
              <a:t>The R&amp;D Committee is responsible for ensuring that all research in which the facility is engaged is consistent with the VA mission.  The evaluation of whether the inclusion of non-Veterans in a proposed VA research activity is consistent with meeting the VA mission cannot be delegated to an Institutional Review Board (IRB) because the evaluation is not a human subjects protections issue; it is an institutional evaluation. </a:t>
            </a:r>
          </a:p>
          <a:p>
            <a:pPr marL="0" indent="0">
              <a:buNone/>
            </a:pPr>
            <a:r>
              <a:rPr lang="en-US" sz="1800" dirty="0"/>
              <a:t>Not all exempt human subjects research activities require IRB approval. </a:t>
            </a:r>
            <a:endParaRPr lang="en-US" sz="2200" dirty="0"/>
          </a:p>
        </p:txBody>
      </p:sp>
    </p:spTree>
    <p:extLst>
      <p:ext uri="{BB962C8B-B14F-4D97-AF65-F5344CB8AC3E}">
        <p14:creationId xmlns:p14="http://schemas.microsoft.com/office/powerpoint/2010/main" val="606887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R&amp;D Committee Approval of Inclusion of Non-Veterans in VA Research</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1800" u="sng" dirty="0"/>
              <a:t>Answer</a:t>
            </a:r>
            <a:r>
              <a:rPr lang="en-US" sz="1800" dirty="0"/>
              <a:t>:  For VA studies involving subjects receiving treatment as inpatients or outpatients, VA has strict regulations in 38 CFR §17.45 and 38 CFR §17.92 stating that non-Veterans may only be included in VA research involving VA outpatient or VA inpatient treatment when there are insufficient Veteran patients suitable for the study.   </a:t>
            </a:r>
          </a:p>
          <a:p>
            <a:pPr marL="0" indent="0">
              <a:buNone/>
            </a:pPr>
            <a:r>
              <a:rPr lang="en-US" sz="1800" dirty="0"/>
              <a:t>For VA studies involving subjects receiving treatment as inpatients or outpatients, VA has strict regulations in 38 CFR §17.45 and 38 CFR §17.92 stating that non-Veterans may only be included in VA research involving VA outpatient or VA inpatient treatment when there are insufficient Veteran patients suitable for the study. </a:t>
            </a:r>
          </a:p>
          <a:p>
            <a:pPr marL="0" indent="0">
              <a:buNone/>
            </a:pPr>
            <a:r>
              <a:rPr lang="en-US" sz="1800" dirty="0"/>
              <a:t>The R&amp;D Committee should evaluate who will be responsible for paying for any medical care or treatment for non-Veterans included in research activities involving VA hospital inpatient or outpatient treatment because VA’s medical dollars appropriated for the care of Veterans cannot be used to provide care for non-Veterans. </a:t>
            </a:r>
          </a:p>
        </p:txBody>
      </p:sp>
    </p:spTree>
    <p:extLst>
      <p:ext uri="{BB962C8B-B14F-4D97-AF65-F5344CB8AC3E}">
        <p14:creationId xmlns:p14="http://schemas.microsoft.com/office/powerpoint/2010/main" val="280891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R&amp;D Committee Approval of Inclusion of Non-Veterans in VA Research</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2000" u="sng" dirty="0"/>
              <a:t>Question #4</a:t>
            </a:r>
            <a:r>
              <a:rPr lang="en-US" sz="2000" dirty="0"/>
              <a:t>:  When can the R&amp;D Committee approve the inclusion of non-Veterans through a designated review process?</a:t>
            </a:r>
          </a:p>
        </p:txBody>
      </p:sp>
    </p:spTree>
    <p:extLst>
      <p:ext uri="{BB962C8B-B14F-4D97-AF65-F5344CB8AC3E}">
        <p14:creationId xmlns:p14="http://schemas.microsoft.com/office/powerpoint/2010/main" val="29884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R&amp;D Committee Approval of Inclusion of Non-Veterans in VA Research</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2000" u="sng" dirty="0"/>
              <a:t>Answer</a:t>
            </a:r>
            <a:r>
              <a:rPr lang="en-US" sz="2000" dirty="0"/>
              <a:t>: VHA Directive 1200.01, Paragraph 13.a. describes the specific responsibilities of the VA Investigator and the R&amp;D Committee when non-Veterans are proposed to be included in VA research.  </a:t>
            </a:r>
            <a:r>
              <a:rPr lang="en-US" sz="2000" i="1" dirty="0"/>
              <a:t>“. . . The investigator must justify including non-Veterans, and the R&amp;D Committee must review the justification and provide specific approval for recruitment of non-Veterans.”  </a:t>
            </a:r>
          </a:p>
          <a:p>
            <a:pPr marL="0" indent="0">
              <a:buNone/>
            </a:pPr>
            <a:r>
              <a:rPr lang="en-US" sz="2000" dirty="0"/>
              <a:t>If the VA research activity can be approved by a R&amp;D Committee through a designated review process, such as exempt human subject research protocols and protocols approved by expedited review by the IRB, the review and approval for inclusion of non-Veterans in a VA research protocol can be done by designated review. </a:t>
            </a:r>
          </a:p>
        </p:txBody>
      </p:sp>
    </p:spTree>
    <p:extLst>
      <p:ext uri="{BB962C8B-B14F-4D97-AF65-F5344CB8AC3E}">
        <p14:creationId xmlns:p14="http://schemas.microsoft.com/office/powerpoint/2010/main" val="4110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F1C3-EABE-44E8-86F9-BFEAC88365AB}"/>
              </a:ext>
            </a:extLst>
          </p:cNvPr>
          <p:cNvSpPr>
            <a:spLocks noGrp="1"/>
          </p:cNvSpPr>
          <p:nvPr>
            <p:ph type="title"/>
          </p:nvPr>
        </p:nvSpPr>
        <p:spPr/>
        <p:txBody>
          <a:bodyPr/>
          <a:lstStyle/>
          <a:p>
            <a:r>
              <a:rPr lang="en-US" sz="3600" dirty="0"/>
              <a:t>List of Activities that May be Approved by Designated Review</a:t>
            </a:r>
          </a:p>
        </p:txBody>
      </p:sp>
      <p:sp>
        <p:nvSpPr>
          <p:cNvPr id="3" name="Content Placeholder 2">
            <a:extLst>
              <a:ext uri="{FF2B5EF4-FFF2-40B4-BE49-F238E27FC236}">
                <a16:creationId xmlns:a16="http://schemas.microsoft.com/office/drawing/2014/main" id="{40D5F85A-A93C-4B57-A4E5-8344D31753BE}"/>
              </a:ext>
            </a:extLst>
          </p:cNvPr>
          <p:cNvSpPr>
            <a:spLocks noGrp="1"/>
          </p:cNvSpPr>
          <p:nvPr>
            <p:ph idx="1"/>
          </p:nvPr>
        </p:nvSpPr>
        <p:spPr/>
        <p:txBody>
          <a:bodyPr/>
          <a:lstStyle/>
          <a:p>
            <a:pPr marL="0" indent="0">
              <a:buNone/>
            </a:pPr>
            <a:r>
              <a:rPr lang="en-US" sz="1400" b="1" dirty="0"/>
              <a:t>Designated Review. </a:t>
            </a:r>
            <a:r>
              <a:rPr lang="en-US" sz="1400" dirty="0"/>
              <a:t>The following activities may be approved by the Chair, R&amp;D Committee or a voting member designated by the Chair: </a:t>
            </a:r>
          </a:p>
          <a:p>
            <a:pPr marL="0" indent="0">
              <a:buNone/>
            </a:pPr>
            <a:r>
              <a:rPr lang="en-US" sz="1400" dirty="0"/>
              <a:t>(1) Minor changes to a protocol required by the R&amp;D Committee, following full board review. </a:t>
            </a:r>
          </a:p>
          <a:p>
            <a:pPr marL="0" indent="0">
              <a:buNone/>
            </a:pPr>
            <a:r>
              <a:rPr lang="en-US" sz="1400" dirty="0"/>
              <a:t>(2) Final approval for protocols approved contingent on the full approval of a subcommittee if the subcommittee had not required major changes (as defined in local SOPs) to the protocol since the R&amp;D Committee conducted its review. </a:t>
            </a:r>
          </a:p>
          <a:p>
            <a:pPr marL="0" indent="0">
              <a:buNone/>
            </a:pPr>
            <a:r>
              <a:rPr lang="en-US" sz="1400" dirty="0"/>
              <a:t>(3) Final approval for protocols approved contingent upon completion of the PO and ISSO review. </a:t>
            </a:r>
          </a:p>
          <a:p>
            <a:pPr marL="0" indent="0">
              <a:buNone/>
            </a:pPr>
            <a:r>
              <a:rPr lang="en-US" sz="1400" dirty="0"/>
              <a:t>(4) Exempt human subject research protocols and protocols approved by expedited review by the IRB. </a:t>
            </a:r>
          </a:p>
          <a:p>
            <a:pPr marL="0" indent="0">
              <a:buNone/>
            </a:pPr>
            <a:r>
              <a:rPr lang="en-US" sz="1400" dirty="0"/>
              <a:t>(5) Single patient expanded access protocols approved by the IRB Chair or another appropriate IRB voting member. </a:t>
            </a:r>
          </a:p>
          <a:p>
            <a:pPr marL="0" indent="0">
              <a:buNone/>
            </a:pPr>
            <a:r>
              <a:rPr lang="en-US" sz="1400" dirty="0"/>
              <a:t>(6) Protocols that do not involve human subjects, biosafety level (BSL-3) or higher containment, use of select agents or non-exempt quantities of select toxins, United States Department of Agriculture (USDA)-regulated animal species, or any animal research involving more than momentary pain or distress to animals. </a:t>
            </a:r>
          </a:p>
          <a:p>
            <a:pPr marL="0" indent="0">
              <a:buNone/>
            </a:pPr>
            <a:endParaRPr lang="en-US" sz="1400" dirty="0"/>
          </a:p>
          <a:p>
            <a:pPr marL="0" indent="0">
              <a:buNone/>
            </a:pPr>
            <a:r>
              <a:rPr lang="en-US" sz="1400" dirty="0"/>
              <a:t>							Reference: VHA Directive 1200.01, Paragraph 9.e.</a:t>
            </a:r>
          </a:p>
          <a:p>
            <a:endParaRPr lang="en-US" dirty="0"/>
          </a:p>
          <a:p>
            <a:endParaRPr lang="en-US" dirty="0"/>
          </a:p>
        </p:txBody>
      </p:sp>
    </p:spTree>
    <p:extLst>
      <p:ext uri="{BB962C8B-B14F-4D97-AF65-F5344CB8AC3E}">
        <p14:creationId xmlns:p14="http://schemas.microsoft.com/office/powerpoint/2010/main" val="179378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4B1CD-1875-43B7-9A52-A196E9EC21E7}"/>
              </a:ext>
            </a:extLst>
          </p:cNvPr>
          <p:cNvSpPr>
            <a:spLocks noGrp="1"/>
          </p:cNvSpPr>
          <p:nvPr>
            <p:ph type="title"/>
          </p:nvPr>
        </p:nvSpPr>
        <p:spPr/>
        <p:txBody>
          <a:bodyPr/>
          <a:lstStyle/>
          <a:p>
            <a:r>
              <a:rPr lang="en-US" sz="3600" dirty="0"/>
              <a:t>R&amp;D Committee Review of Subcommittee and Committees</a:t>
            </a:r>
          </a:p>
        </p:txBody>
      </p:sp>
      <p:sp>
        <p:nvSpPr>
          <p:cNvPr id="3" name="Content Placeholder 2">
            <a:extLst>
              <a:ext uri="{FF2B5EF4-FFF2-40B4-BE49-F238E27FC236}">
                <a16:creationId xmlns:a16="http://schemas.microsoft.com/office/drawing/2014/main" id="{C1FEA5DE-D34E-4248-812D-2E35C6CE73AA}"/>
              </a:ext>
            </a:extLst>
          </p:cNvPr>
          <p:cNvSpPr>
            <a:spLocks noGrp="1"/>
          </p:cNvSpPr>
          <p:nvPr>
            <p:ph idx="1"/>
          </p:nvPr>
        </p:nvSpPr>
        <p:spPr>
          <a:xfrm>
            <a:off x="381000" y="1828800"/>
            <a:ext cx="8229600" cy="4190513"/>
          </a:xfrm>
        </p:spPr>
        <p:txBody>
          <a:bodyPr/>
          <a:lstStyle/>
          <a:p>
            <a:pPr marL="0" indent="0">
              <a:buNone/>
            </a:pPr>
            <a:r>
              <a:rPr lang="en-US" u="sng" dirty="0"/>
              <a:t>Question #5</a:t>
            </a:r>
            <a:r>
              <a:rPr lang="en-US" dirty="0"/>
              <a:t>:  Is the R&amp;D Committee required to review and approve all subcommittee standard operating policies and procedures (SOPs)?</a:t>
            </a:r>
          </a:p>
        </p:txBody>
      </p:sp>
    </p:spTree>
    <p:extLst>
      <p:ext uri="{BB962C8B-B14F-4D97-AF65-F5344CB8AC3E}">
        <p14:creationId xmlns:p14="http://schemas.microsoft.com/office/powerpoint/2010/main" val="372461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4B1CD-1875-43B7-9A52-A196E9EC21E7}"/>
              </a:ext>
            </a:extLst>
          </p:cNvPr>
          <p:cNvSpPr>
            <a:spLocks noGrp="1"/>
          </p:cNvSpPr>
          <p:nvPr>
            <p:ph type="title"/>
          </p:nvPr>
        </p:nvSpPr>
        <p:spPr/>
        <p:txBody>
          <a:bodyPr/>
          <a:lstStyle/>
          <a:p>
            <a:r>
              <a:rPr lang="en-US" sz="3600" dirty="0"/>
              <a:t>R&amp;D Committee Review of Subcommittee and Committees</a:t>
            </a:r>
          </a:p>
        </p:txBody>
      </p:sp>
      <p:sp>
        <p:nvSpPr>
          <p:cNvPr id="3" name="Content Placeholder 2">
            <a:extLst>
              <a:ext uri="{FF2B5EF4-FFF2-40B4-BE49-F238E27FC236}">
                <a16:creationId xmlns:a16="http://schemas.microsoft.com/office/drawing/2014/main" id="{C1FEA5DE-D34E-4248-812D-2E35C6CE73AA}"/>
              </a:ext>
            </a:extLst>
          </p:cNvPr>
          <p:cNvSpPr>
            <a:spLocks noGrp="1"/>
          </p:cNvSpPr>
          <p:nvPr>
            <p:ph idx="1"/>
          </p:nvPr>
        </p:nvSpPr>
        <p:spPr>
          <a:xfrm>
            <a:off x="381000" y="1828800"/>
            <a:ext cx="8229600" cy="4190513"/>
          </a:xfrm>
        </p:spPr>
        <p:txBody>
          <a:bodyPr/>
          <a:lstStyle/>
          <a:p>
            <a:pPr marL="0" indent="0">
              <a:buNone/>
            </a:pPr>
            <a:r>
              <a:rPr lang="en-US" sz="1600" u="sng" dirty="0"/>
              <a:t>Answer</a:t>
            </a:r>
            <a:r>
              <a:rPr lang="en-US" sz="1600" dirty="0"/>
              <a:t>: No.  The R&amp;D Committee is not required to review and approve all subcommittee SOPs. </a:t>
            </a:r>
          </a:p>
          <a:p>
            <a:pPr marL="0" indent="0">
              <a:buNone/>
            </a:pPr>
            <a:r>
              <a:rPr lang="en-US" sz="1600" dirty="0"/>
              <a:t>ORD’s requirement of the policy statement in VHA Directive 1200.01, Paragraph 9.b.(1) related to review of subcommittee SOPs is that the R&amp;D Committee must have a way to ensure that each of its subcommittees has effective standard operating procedures (SOPs) for protocol review.  </a:t>
            </a:r>
          </a:p>
          <a:p>
            <a:pPr marL="0" indent="0">
              <a:buNone/>
            </a:pPr>
            <a:r>
              <a:rPr lang="en-US" sz="1600" dirty="0"/>
              <a:t>ORD does not prescribe the method used by each of the VA Facility’s applicable subcommittees to establish these SOPs.  </a:t>
            </a:r>
          </a:p>
          <a:p>
            <a:pPr marL="0" indent="0">
              <a:buNone/>
            </a:pPr>
            <a:r>
              <a:rPr lang="en-US" sz="1600" dirty="0"/>
              <a:t>The subcommittee’s method for reviewing and approving its SOPs can be done by the subcommittee members or by other methods.  </a:t>
            </a:r>
          </a:p>
          <a:p>
            <a:pPr marL="0" indent="0">
              <a:buNone/>
            </a:pPr>
            <a:r>
              <a:rPr lang="en-US" sz="1600" dirty="0"/>
              <a:t>To meet the ORD policy requirement, the R&amp;D Committee should document how it evaluates the adequacy of each subcommittee’s review procedures</a:t>
            </a:r>
          </a:p>
        </p:txBody>
      </p:sp>
    </p:spTree>
    <p:extLst>
      <p:ext uri="{BB962C8B-B14F-4D97-AF65-F5344CB8AC3E}">
        <p14:creationId xmlns:p14="http://schemas.microsoft.com/office/powerpoint/2010/main" val="2034946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R&amp;D Committee Quality Assurance Reviews</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1600" u="sng" dirty="0"/>
              <a:t>Question #6</a:t>
            </a:r>
            <a:r>
              <a:rPr lang="en-US" sz="1600" dirty="0"/>
              <a:t>:  Is the ACOS/R&amp;D (or Coordinator for Research in a smaller VA medical facility) required to continue conducting the following quality assurance reviews described in the rescinded VHA Handbook 1200.01 (January 15, 2009) even though they are not included in VHA Directive 1200.01 (January 24, 2019)?</a:t>
            </a:r>
          </a:p>
          <a:p>
            <a:pPr marL="0" indent="0">
              <a:buNone/>
            </a:pPr>
            <a:r>
              <a:rPr lang="en-US" sz="1600" dirty="0"/>
              <a:t>a.	Conducting an annual quality assurance review of publications assessing the acknowledgement of VA support and affiliation:</a:t>
            </a:r>
          </a:p>
          <a:p>
            <a:pPr marL="0" indent="0">
              <a:buNone/>
            </a:pPr>
            <a:r>
              <a:rPr lang="en-US" sz="1600" dirty="0"/>
              <a:t>b.	Providing an annual quality assurance review of research employees involved in human subject research to ensure the employees are working within their scopes of practice and their privileges allowed by the facility’s by-laws and granted to them by the facility; and</a:t>
            </a:r>
          </a:p>
          <a:p>
            <a:pPr marL="0" indent="0">
              <a:buNone/>
            </a:pPr>
            <a:r>
              <a:rPr lang="en-US" sz="1600" dirty="0"/>
              <a:t>c.	Providing an annual quality assurance review of Cooperative Research and Development Agreements (CRADAs) and other agreements in support of the research program or specific research projects and an assessment of the impact of these agreements on the research program, when applicable.</a:t>
            </a:r>
          </a:p>
          <a:p>
            <a:pPr lvl="1"/>
            <a:endParaRPr lang="en-US" sz="2000" dirty="0"/>
          </a:p>
        </p:txBody>
      </p:sp>
    </p:spTree>
    <p:extLst>
      <p:ext uri="{BB962C8B-B14F-4D97-AF65-F5344CB8AC3E}">
        <p14:creationId xmlns:p14="http://schemas.microsoft.com/office/powerpoint/2010/main" val="258062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sz="2400" dirty="0"/>
              <a:t>Identify issues requiring clarification in VHA Directive 1200.01 by reviewing R&amp;D Committee Frequently Asked Questions (FAQs) released on May 24, 2019 and revised on June 5, 2019</a:t>
            </a:r>
          </a:p>
          <a:p>
            <a:pPr marL="0" indent="0">
              <a:buNone/>
            </a:pPr>
            <a:endParaRPr lang="en-US" dirty="0"/>
          </a:p>
          <a:p>
            <a:endParaRPr lang="en-US" dirty="0"/>
          </a:p>
        </p:txBody>
      </p:sp>
      <p:sp>
        <p:nvSpPr>
          <p:cNvPr id="4" name="TextBox 3">
            <a:extLst>
              <a:ext uri="{FF2B5EF4-FFF2-40B4-BE49-F238E27FC236}">
                <a16:creationId xmlns:a16="http://schemas.microsoft.com/office/drawing/2014/main" id="{58AE4747-76B6-4CEC-9680-C4968722EEB5}"/>
              </a:ext>
            </a:extLst>
          </p:cNvPr>
          <p:cNvSpPr txBox="1"/>
          <p:nvPr/>
        </p:nvSpPr>
        <p:spPr>
          <a:xfrm>
            <a:off x="6429375" y="533400"/>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(415) 655-0060</a:t>
            </a:r>
          </a:p>
          <a:p>
            <a:r>
              <a:rPr lang="en-US" sz="1400" dirty="0"/>
              <a:t>Access Code: 143-332-858</a:t>
            </a:r>
          </a:p>
          <a:p>
            <a:r>
              <a:rPr lang="en-US" sz="1400" dirty="0"/>
              <a:t>Slides in “Handout” Tab</a:t>
            </a:r>
          </a:p>
        </p:txBody>
      </p:sp>
    </p:spTree>
    <p:extLst>
      <p:ext uri="{BB962C8B-B14F-4D97-AF65-F5344CB8AC3E}">
        <p14:creationId xmlns:p14="http://schemas.microsoft.com/office/powerpoint/2010/main" val="2259690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R&amp;D Committee Quality Assurance Reviews</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1800" u="sng" dirty="0"/>
              <a:t>Answer</a:t>
            </a:r>
            <a:r>
              <a:rPr lang="en-US" sz="1800" dirty="0"/>
              <a:t>:  No.  The ACOS/R&amp;D (or Coordinator for Research in a smaller VA medical facility) is not required by ORD policy in VHA Directive 1200.01 to be responsible for the referenced quality assurance activities described in VHA Handbook 1200.01.  </a:t>
            </a:r>
          </a:p>
          <a:p>
            <a:pPr marL="0" indent="0">
              <a:buNone/>
            </a:pPr>
            <a:r>
              <a:rPr lang="en-US" sz="1800" dirty="0"/>
              <a:t>The R&amp;D Committee is required at least annually to conduct quality assurance and quality improvement activities as part of its review of all research related committees and subcommittees as described in VHA Directive 1200.01, paragraph 6. </a:t>
            </a:r>
          </a:p>
        </p:txBody>
      </p:sp>
    </p:spTree>
    <p:extLst>
      <p:ext uri="{BB962C8B-B14F-4D97-AF65-F5344CB8AC3E}">
        <p14:creationId xmlns:p14="http://schemas.microsoft.com/office/powerpoint/2010/main" val="1995375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VA Central IRB</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2000" u="sng" dirty="0"/>
              <a:t>Question #7</a:t>
            </a:r>
            <a:r>
              <a:rPr lang="en-US" sz="2000" b="1" dirty="0"/>
              <a:t>:</a:t>
            </a:r>
            <a:r>
              <a:rPr lang="en-US" sz="2000" dirty="0"/>
              <a:t> Is the VA Central IRB a subcommittee of the R&amp;D Committee? </a:t>
            </a:r>
          </a:p>
        </p:txBody>
      </p:sp>
    </p:spTree>
    <p:extLst>
      <p:ext uri="{BB962C8B-B14F-4D97-AF65-F5344CB8AC3E}">
        <p14:creationId xmlns:p14="http://schemas.microsoft.com/office/powerpoint/2010/main" val="613635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VA Central IRB</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1800" u="sng" dirty="0"/>
              <a:t>Answer</a:t>
            </a:r>
            <a:r>
              <a:rPr lang="en-US" sz="1800" dirty="0"/>
              <a:t>: The VA Central IRB is not a subcommittee of the R&amp;D Committee.  It is an external committee established by a Memorandum of Understanding (MOU) between it and a VA Facility for VA Central IRB services.  As stated in the Note in VHA Directive 1200.0`, Paragraph 8.a., “External committees established by MOUs or other agreements in lieu of required subcommittee(s) are not considered subcommittees and are governed by the agreement (e.g. the VA Central IRB).” However, it is an internal VA IRB.</a:t>
            </a:r>
          </a:p>
        </p:txBody>
      </p:sp>
    </p:spTree>
    <p:extLst>
      <p:ext uri="{BB962C8B-B14F-4D97-AF65-F5344CB8AC3E}">
        <p14:creationId xmlns:p14="http://schemas.microsoft.com/office/powerpoint/2010/main" val="3965221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VA Central IRB</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1800" u="sng" dirty="0"/>
              <a:t>Question #8</a:t>
            </a:r>
            <a:r>
              <a:rPr lang="en-US" sz="1800" dirty="0"/>
              <a:t>:  VA Central IRB: Is the VA Central IRB an internal IRB or an external IRB? </a:t>
            </a:r>
          </a:p>
        </p:txBody>
      </p:sp>
    </p:spTree>
    <p:extLst>
      <p:ext uri="{BB962C8B-B14F-4D97-AF65-F5344CB8AC3E}">
        <p14:creationId xmlns:p14="http://schemas.microsoft.com/office/powerpoint/2010/main" val="2358966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A4B0-209C-4B04-93D1-0277937AD6A0}"/>
              </a:ext>
            </a:extLst>
          </p:cNvPr>
          <p:cNvSpPr>
            <a:spLocks noGrp="1"/>
          </p:cNvSpPr>
          <p:nvPr>
            <p:ph type="title"/>
          </p:nvPr>
        </p:nvSpPr>
        <p:spPr/>
        <p:txBody>
          <a:bodyPr/>
          <a:lstStyle/>
          <a:p>
            <a:r>
              <a:rPr lang="en-US" sz="3600" dirty="0"/>
              <a:t>VA Central IRB</a:t>
            </a:r>
          </a:p>
        </p:txBody>
      </p:sp>
      <p:sp>
        <p:nvSpPr>
          <p:cNvPr id="3" name="Content Placeholder 2">
            <a:extLst>
              <a:ext uri="{FF2B5EF4-FFF2-40B4-BE49-F238E27FC236}">
                <a16:creationId xmlns:a16="http://schemas.microsoft.com/office/drawing/2014/main" id="{8CEEC5E3-2000-46A2-85CB-0B50B8E3A436}"/>
              </a:ext>
            </a:extLst>
          </p:cNvPr>
          <p:cNvSpPr>
            <a:spLocks noGrp="1"/>
          </p:cNvSpPr>
          <p:nvPr>
            <p:ph idx="1"/>
          </p:nvPr>
        </p:nvSpPr>
        <p:spPr>
          <a:xfrm>
            <a:off x="457200" y="1935650"/>
            <a:ext cx="8229600" cy="4388950"/>
          </a:xfrm>
        </p:spPr>
        <p:txBody>
          <a:bodyPr/>
          <a:lstStyle/>
          <a:p>
            <a:pPr marL="0" indent="0">
              <a:buNone/>
            </a:pPr>
            <a:r>
              <a:rPr lang="en-US" sz="1800" u="sng" dirty="0"/>
              <a:t>Answer</a:t>
            </a:r>
            <a:r>
              <a:rPr lang="en-US" sz="1800" dirty="0"/>
              <a:t>:  The VA Central IRB is an internal IRB. As stated in the Note in VHA Directive 1200.01, Paragraph 5.h. (7): </a:t>
            </a:r>
            <a:r>
              <a:rPr lang="en-US" sz="1800" i="1" dirty="0"/>
              <a:t>“For purposes of this directive, use of the VACO [VA Central IRB] or another VA facility’s internal IRB is not considered to be an external IRB. See VHA Handbook 1200.05(2).” </a:t>
            </a:r>
          </a:p>
          <a:p>
            <a:pPr marL="0" indent="0">
              <a:buNone/>
            </a:pPr>
            <a:r>
              <a:rPr lang="en-US" sz="1800" dirty="0"/>
              <a:t>Internal IRBs include two types of IRBs: </a:t>
            </a:r>
          </a:p>
          <a:p>
            <a:pPr marL="0" indent="0">
              <a:buNone/>
            </a:pPr>
            <a:r>
              <a:rPr lang="en-US" sz="1800" dirty="0"/>
              <a:t>	(a) 	a VA facility’s IRB supported, and staffed within the VA Facility, 	including registration of the IRB; and </a:t>
            </a:r>
          </a:p>
          <a:p>
            <a:pPr marL="0" indent="0">
              <a:buNone/>
            </a:pPr>
            <a:r>
              <a:rPr lang="en-US" sz="1800" dirty="0"/>
              <a:t>	(b) 	the VA Central IRB. </a:t>
            </a:r>
          </a:p>
        </p:txBody>
      </p:sp>
    </p:spTree>
    <p:extLst>
      <p:ext uri="{BB962C8B-B14F-4D97-AF65-F5344CB8AC3E}">
        <p14:creationId xmlns:p14="http://schemas.microsoft.com/office/powerpoint/2010/main" val="51585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4654-C985-4771-921C-2C88D973F8ED}"/>
              </a:ext>
            </a:extLst>
          </p:cNvPr>
          <p:cNvSpPr>
            <a:spLocks noGrp="1"/>
          </p:cNvSpPr>
          <p:nvPr>
            <p:ph type="title"/>
          </p:nvPr>
        </p:nvSpPr>
        <p:spPr/>
        <p:txBody>
          <a:bodyPr/>
          <a:lstStyle/>
          <a:p>
            <a:r>
              <a:rPr lang="en-US" dirty="0"/>
              <a:t>Single Patient Expanded Access Protocols</a:t>
            </a:r>
          </a:p>
        </p:txBody>
      </p:sp>
      <p:sp>
        <p:nvSpPr>
          <p:cNvPr id="3" name="Content Placeholder 2">
            <a:extLst>
              <a:ext uri="{FF2B5EF4-FFF2-40B4-BE49-F238E27FC236}">
                <a16:creationId xmlns:a16="http://schemas.microsoft.com/office/drawing/2014/main" id="{EC239A16-9441-4E81-85FD-AB72B6A87F06}"/>
              </a:ext>
            </a:extLst>
          </p:cNvPr>
          <p:cNvSpPr>
            <a:spLocks noGrp="1"/>
          </p:cNvSpPr>
          <p:nvPr>
            <p:ph idx="1"/>
          </p:nvPr>
        </p:nvSpPr>
        <p:spPr>
          <a:xfrm>
            <a:off x="457200" y="1752600"/>
            <a:ext cx="8229600" cy="4388950"/>
          </a:xfrm>
        </p:spPr>
        <p:txBody>
          <a:bodyPr/>
          <a:lstStyle/>
          <a:p>
            <a:pPr marL="0" indent="0">
              <a:buNone/>
            </a:pPr>
            <a:r>
              <a:rPr lang="en-US" sz="1800" u="sng" dirty="0"/>
              <a:t>Question #9</a:t>
            </a:r>
            <a:r>
              <a:rPr lang="en-US" sz="1800" dirty="0"/>
              <a:t>:  When is the R&amp;D Committee approval required for single patient expanded access protocols for investigational drugs or biologics or investigational medical devices? </a:t>
            </a:r>
            <a:endParaRPr lang="en-US" dirty="0"/>
          </a:p>
        </p:txBody>
      </p:sp>
    </p:spTree>
    <p:extLst>
      <p:ext uri="{BB962C8B-B14F-4D97-AF65-F5344CB8AC3E}">
        <p14:creationId xmlns:p14="http://schemas.microsoft.com/office/powerpoint/2010/main" val="4229498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4654-C985-4771-921C-2C88D973F8ED}"/>
              </a:ext>
            </a:extLst>
          </p:cNvPr>
          <p:cNvSpPr>
            <a:spLocks noGrp="1"/>
          </p:cNvSpPr>
          <p:nvPr>
            <p:ph type="title"/>
          </p:nvPr>
        </p:nvSpPr>
        <p:spPr/>
        <p:txBody>
          <a:bodyPr/>
          <a:lstStyle/>
          <a:p>
            <a:r>
              <a:rPr lang="en-US" dirty="0"/>
              <a:t>Single Patient Expanded Access Protocols</a:t>
            </a:r>
          </a:p>
        </p:txBody>
      </p:sp>
      <p:sp>
        <p:nvSpPr>
          <p:cNvPr id="3" name="Content Placeholder 2">
            <a:extLst>
              <a:ext uri="{FF2B5EF4-FFF2-40B4-BE49-F238E27FC236}">
                <a16:creationId xmlns:a16="http://schemas.microsoft.com/office/drawing/2014/main" id="{EC239A16-9441-4E81-85FD-AB72B6A87F06}"/>
              </a:ext>
            </a:extLst>
          </p:cNvPr>
          <p:cNvSpPr>
            <a:spLocks noGrp="1"/>
          </p:cNvSpPr>
          <p:nvPr>
            <p:ph idx="1"/>
          </p:nvPr>
        </p:nvSpPr>
        <p:spPr>
          <a:xfrm>
            <a:off x="457200" y="1752600"/>
            <a:ext cx="8229600" cy="4388950"/>
          </a:xfrm>
        </p:spPr>
        <p:txBody>
          <a:bodyPr/>
          <a:lstStyle/>
          <a:p>
            <a:pPr marL="0" indent="0">
              <a:buNone/>
            </a:pPr>
            <a:r>
              <a:rPr lang="en-US" sz="1800" u="sng" dirty="0"/>
              <a:t>Answer</a:t>
            </a:r>
            <a:r>
              <a:rPr lang="en-US" sz="1800" dirty="0"/>
              <a:t>:  The R&amp;D Committee approval is required for single patient expanded access protocols for investigational drugs or investigational medical devices when IRB approval is required by FDA regulations for an expanded access protocol prior to the investigational medical product (drug, biologic, or medical device) being administered to the patient.  </a:t>
            </a:r>
          </a:p>
          <a:p>
            <a:pPr marL="0" indent="0">
              <a:buNone/>
            </a:pPr>
            <a:r>
              <a:rPr lang="en-US" sz="1800" dirty="0"/>
              <a:t>The R&amp;D Committee approval can be granted using a designated review procedure as permitted in VHA Directive 1200.01, Paragraph 9.e. (5) or the convened R&amp;D Committee review procedure.</a:t>
            </a:r>
            <a:endParaRPr lang="en-US" dirty="0"/>
          </a:p>
        </p:txBody>
      </p:sp>
    </p:spTree>
    <p:extLst>
      <p:ext uri="{BB962C8B-B14F-4D97-AF65-F5344CB8AC3E}">
        <p14:creationId xmlns:p14="http://schemas.microsoft.com/office/powerpoint/2010/main" val="4136446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D18-9011-4BF3-A91F-BFB731BF237E}"/>
              </a:ext>
            </a:extLst>
          </p:cNvPr>
          <p:cNvSpPr>
            <a:spLocks noGrp="1"/>
          </p:cNvSpPr>
          <p:nvPr>
            <p:ph type="title"/>
          </p:nvPr>
        </p:nvSpPr>
        <p:spPr/>
        <p:txBody>
          <a:bodyPr/>
          <a:lstStyle/>
          <a:p>
            <a:r>
              <a:rPr lang="en-US" sz="3600" dirty="0"/>
              <a:t>R&amp;D Continuing Review</a:t>
            </a:r>
          </a:p>
        </p:txBody>
      </p:sp>
      <p:sp>
        <p:nvSpPr>
          <p:cNvPr id="3" name="Content Placeholder 2">
            <a:extLst>
              <a:ext uri="{FF2B5EF4-FFF2-40B4-BE49-F238E27FC236}">
                <a16:creationId xmlns:a16="http://schemas.microsoft.com/office/drawing/2014/main" id="{4B5DF625-56A9-44FB-B047-104D88290B4D}"/>
              </a:ext>
            </a:extLst>
          </p:cNvPr>
          <p:cNvSpPr>
            <a:spLocks noGrp="1"/>
          </p:cNvSpPr>
          <p:nvPr>
            <p:ph idx="1"/>
          </p:nvPr>
        </p:nvSpPr>
        <p:spPr>
          <a:xfrm>
            <a:off x="381000" y="1828800"/>
            <a:ext cx="8229600" cy="4190513"/>
          </a:xfrm>
        </p:spPr>
        <p:txBody>
          <a:bodyPr/>
          <a:lstStyle/>
          <a:p>
            <a:pPr marL="0" indent="0">
              <a:buNone/>
            </a:pPr>
            <a:r>
              <a:rPr lang="en-US" sz="2000" u="sng" dirty="0"/>
              <a:t>Question #10</a:t>
            </a:r>
            <a:r>
              <a:rPr lang="en-US" sz="2000" dirty="0"/>
              <a:t>: Is the R&amp;D Committee required to conduct continuing review for human subjects research activities approved by expedited review or transitioned to the 2018 Requirements of the Federal Policy for the Protection of Human Subjects (Common Rule) when the IRB does not conduct continuing review of the research activity? </a:t>
            </a:r>
          </a:p>
        </p:txBody>
      </p:sp>
    </p:spTree>
    <p:extLst>
      <p:ext uri="{BB962C8B-B14F-4D97-AF65-F5344CB8AC3E}">
        <p14:creationId xmlns:p14="http://schemas.microsoft.com/office/powerpoint/2010/main" val="2840884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D18-9011-4BF3-A91F-BFB731BF237E}"/>
              </a:ext>
            </a:extLst>
          </p:cNvPr>
          <p:cNvSpPr>
            <a:spLocks noGrp="1"/>
          </p:cNvSpPr>
          <p:nvPr>
            <p:ph type="title"/>
          </p:nvPr>
        </p:nvSpPr>
        <p:spPr/>
        <p:txBody>
          <a:bodyPr/>
          <a:lstStyle/>
          <a:p>
            <a:r>
              <a:rPr lang="en-US" sz="3600" dirty="0"/>
              <a:t>R&amp;D Continuing Review</a:t>
            </a:r>
          </a:p>
        </p:txBody>
      </p:sp>
      <p:sp>
        <p:nvSpPr>
          <p:cNvPr id="3" name="Content Placeholder 2">
            <a:extLst>
              <a:ext uri="{FF2B5EF4-FFF2-40B4-BE49-F238E27FC236}">
                <a16:creationId xmlns:a16="http://schemas.microsoft.com/office/drawing/2014/main" id="{4B5DF625-56A9-44FB-B047-104D88290B4D}"/>
              </a:ext>
            </a:extLst>
          </p:cNvPr>
          <p:cNvSpPr>
            <a:spLocks noGrp="1"/>
          </p:cNvSpPr>
          <p:nvPr>
            <p:ph idx="1"/>
          </p:nvPr>
        </p:nvSpPr>
        <p:spPr>
          <a:xfrm>
            <a:off x="381000" y="1828800"/>
            <a:ext cx="8229600" cy="4190513"/>
          </a:xfrm>
        </p:spPr>
        <p:txBody>
          <a:bodyPr/>
          <a:lstStyle/>
          <a:p>
            <a:pPr marL="0" indent="0">
              <a:buNone/>
            </a:pPr>
            <a:r>
              <a:rPr lang="en-US" sz="2000" u="sng" dirty="0"/>
              <a:t>Answer</a:t>
            </a:r>
            <a:r>
              <a:rPr lang="en-US" sz="2000" dirty="0"/>
              <a:t>:  No.  The R&amp;D Committee is not required to conduct continuing review of the non-exempt human subjects research activities because the research activities remain under the continuing oversight of the IRB. </a:t>
            </a:r>
          </a:p>
        </p:txBody>
      </p:sp>
    </p:spTree>
    <p:extLst>
      <p:ext uri="{BB962C8B-B14F-4D97-AF65-F5344CB8AC3E}">
        <p14:creationId xmlns:p14="http://schemas.microsoft.com/office/powerpoint/2010/main" val="226442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D18-9011-4BF3-A91F-BFB731BF237E}"/>
              </a:ext>
            </a:extLst>
          </p:cNvPr>
          <p:cNvSpPr>
            <a:spLocks noGrp="1"/>
          </p:cNvSpPr>
          <p:nvPr>
            <p:ph type="title"/>
          </p:nvPr>
        </p:nvSpPr>
        <p:spPr/>
        <p:txBody>
          <a:bodyPr/>
          <a:lstStyle/>
          <a:p>
            <a:r>
              <a:rPr lang="en-US" b="1" dirty="0"/>
              <a:t>R&amp;D Committee Chair and Members’ Required Training – CITI Modules</a:t>
            </a:r>
            <a:endParaRPr lang="en-US" dirty="0"/>
          </a:p>
        </p:txBody>
      </p:sp>
      <p:sp>
        <p:nvSpPr>
          <p:cNvPr id="3" name="Content Placeholder 2">
            <a:extLst>
              <a:ext uri="{FF2B5EF4-FFF2-40B4-BE49-F238E27FC236}">
                <a16:creationId xmlns:a16="http://schemas.microsoft.com/office/drawing/2014/main" id="{4B5DF625-56A9-44FB-B047-104D88290B4D}"/>
              </a:ext>
            </a:extLst>
          </p:cNvPr>
          <p:cNvSpPr>
            <a:spLocks noGrp="1"/>
          </p:cNvSpPr>
          <p:nvPr>
            <p:ph idx="1"/>
          </p:nvPr>
        </p:nvSpPr>
        <p:spPr>
          <a:xfrm>
            <a:off x="381000" y="1828800"/>
            <a:ext cx="8229600" cy="4190513"/>
          </a:xfrm>
        </p:spPr>
        <p:txBody>
          <a:bodyPr/>
          <a:lstStyle/>
          <a:p>
            <a:pPr marL="0" indent="0">
              <a:buNone/>
            </a:pPr>
            <a:r>
              <a:rPr lang="en-US" sz="2000" u="sng" dirty="0"/>
              <a:t>Question #11</a:t>
            </a:r>
            <a:r>
              <a:rPr lang="en-US" sz="2000" dirty="0"/>
              <a:t>: Which two modules in the Collaborative Institutional Training Initiative (CITI) are required by ORD for the R&amp;D Committee Chair and voting members to complete to meet the ORD training requirement in VHA Directive 1200.01 for training on ethical protections of human research protections?</a:t>
            </a:r>
          </a:p>
        </p:txBody>
      </p:sp>
    </p:spTree>
    <p:extLst>
      <p:ext uri="{BB962C8B-B14F-4D97-AF65-F5344CB8AC3E}">
        <p14:creationId xmlns:p14="http://schemas.microsoft.com/office/powerpoint/2010/main" val="385898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of R&amp;D FAQs</a:t>
            </a:r>
          </a:p>
        </p:txBody>
      </p:sp>
      <p:sp>
        <p:nvSpPr>
          <p:cNvPr id="3" name="Content Placeholder 2"/>
          <p:cNvSpPr>
            <a:spLocks noGrp="1"/>
          </p:cNvSpPr>
          <p:nvPr>
            <p:ph idx="1"/>
          </p:nvPr>
        </p:nvSpPr>
        <p:spPr/>
        <p:txBody>
          <a:bodyPr/>
          <a:lstStyle/>
          <a:p>
            <a:r>
              <a:rPr lang="en-US" sz="2400" dirty="0"/>
              <a:t>R&amp;D Committee Review of Subcommittee and Committees</a:t>
            </a:r>
          </a:p>
          <a:p>
            <a:r>
              <a:rPr lang="en-US" sz="2400" dirty="0"/>
              <a:t>R&amp;D Committee Quality Assurance Reviews</a:t>
            </a:r>
          </a:p>
          <a:p>
            <a:r>
              <a:rPr lang="en-US" sz="2400" dirty="0"/>
              <a:t>R&amp;D Continuing Review</a:t>
            </a:r>
          </a:p>
          <a:p>
            <a:r>
              <a:rPr lang="en-US" sz="2400" dirty="0"/>
              <a:t>R&amp;D Committee Approval of Inclusion of Non-Veterans in VA Research</a:t>
            </a:r>
          </a:p>
          <a:p>
            <a:r>
              <a:rPr lang="en-US" sz="2400" dirty="0"/>
              <a:t>VA Central IRB</a:t>
            </a:r>
          </a:p>
          <a:p>
            <a:r>
              <a:rPr lang="en-US" sz="2400" dirty="0"/>
              <a:t>Single Patient Expanded Access Protocols</a:t>
            </a:r>
          </a:p>
          <a:p>
            <a:r>
              <a:rPr lang="en-US" sz="2400" dirty="0"/>
              <a:t>R&amp;D Committee Chair and Members’ Required Training – CITI modules</a:t>
            </a:r>
          </a:p>
        </p:txBody>
      </p:sp>
      <p:sp>
        <p:nvSpPr>
          <p:cNvPr id="4" name="TextBox 3">
            <a:extLst>
              <a:ext uri="{FF2B5EF4-FFF2-40B4-BE49-F238E27FC236}">
                <a16:creationId xmlns:a16="http://schemas.microsoft.com/office/drawing/2014/main" id="{59502B34-AF2A-4B81-B7F9-1CD9B123FEEA}"/>
              </a:ext>
            </a:extLst>
          </p:cNvPr>
          <p:cNvSpPr txBox="1"/>
          <p:nvPr/>
        </p:nvSpPr>
        <p:spPr>
          <a:xfrm>
            <a:off x="6429375" y="533400"/>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(415) 655-0060</a:t>
            </a:r>
          </a:p>
          <a:p>
            <a:r>
              <a:rPr lang="en-US" sz="1400" dirty="0"/>
              <a:t>Access Code: 143-332-858</a:t>
            </a:r>
          </a:p>
          <a:p>
            <a:r>
              <a:rPr lang="en-US" sz="1400" dirty="0"/>
              <a:t>Slides in “Handout” Tab</a:t>
            </a:r>
          </a:p>
        </p:txBody>
      </p:sp>
    </p:spTree>
    <p:extLst>
      <p:ext uri="{BB962C8B-B14F-4D97-AF65-F5344CB8AC3E}">
        <p14:creationId xmlns:p14="http://schemas.microsoft.com/office/powerpoint/2010/main" val="1258861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D18-9011-4BF3-A91F-BFB731BF237E}"/>
              </a:ext>
            </a:extLst>
          </p:cNvPr>
          <p:cNvSpPr>
            <a:spLocks noGrp="1"/>
          </p:cNvSpPr>
          <p:nvPr>
            <p:ph type="title"/>
          </p:nvPr>
        </p:nvSpPr>
        <p:spPr/>
        <p:txBody>
          <a:bodyPr/>
          <a:lstStyle/>
          <a:p>
            <a:r>
              <a:rPr lang="en-US" b="1" dirty="0"/>
              <a:t>R&amp;D Committee Chair and Members’ Required Training – CITI Modules</a:t>
            </a:r>
            <a:endParaRPr lang="en-US" dirty="0"/>
          </a:p>
        </p:txBody>
      </p:sp>
      <p:sp>
        <p:nvSpPr>
          <p:cNvPr id="3" name="Content Placeholder 2">
            <a:extLst>
              <a:ext uri="{FF2B5EF4-FFF2-40B4-BE49-F238E27FC236}">
                <a16:creationId xmlns:a16="http://schemas.microsoft.com/office/drawing/2014/main" id="{4B5DF625-56A9-44FB-B047-104D88290B4D}"/>
              </a:ext>
            </a:extLst>
          </p:cNvPr>
          <p:cNvSpPr>
            <a:spLocks noGrp="1"/>
          </p:cNvSpPr>
          <p:nvPr>
            <p:ph idx="1"/>
          </p:nvPr>
        </p:nvSpPr>
        <p:spPr>
          <a:xfrm>
            <a:off x="381000" y="1828800"/>
            <a:ext cx="8229600" cy="4190513"/>
          </a:xfrm>
        </p:spPr>
        <p:txBody>
          <a:bodyPr/>
          <a:lstStyle/>
          <a:p>
            <a:pPr marL="0" indent="0">
              <a:buNone/>
            </a:pPr>
            <a:r>
              <a:rPr lang="en-US" sz="1400" u="sng" dirty="0"/>
              <a:t>Question #11</a:t>
            </a:r>
            <a:r>
              <a:rPr lang="en-US" sz="1400" dirty="0"/>
              <a:t>: VHA </a:t>
            </a:r>
            <a:r>
              <a:rPr lang="en-US" sz="1400"/>
              <a:t>Directive 1200.01, </a:t>
            </a:r>
            <a:r>
              <a:rPr lang="en-US" sz="1400" dirty="0"/>
              <a:t>Paragraph 14, states </a:t>
            </a:r>
            <a:r>
              <a:rPr lang="en-US" sz="1400" i="1" dirty="0"/>
              <a:t>“Every 3 years the Chair and voting members of the R&amp;D Committee are required to complete two modules from ORD and Collaborative Institutional Training Initiative (CITI) on ethical principles of human research protection. See https://www.research.va.gov/pride/training/options.cfm for approved courses and VHA Handbook 1200.05(2) for additional information.”</a:t>
            </a:r>
            <a:endParaRPr lang="en-US" sz="1400" dirty="0"/>
          </a:p>
          <a:p>
            <a:pPr marL="0" indent="0">
              <a:buNone/>
            </a:pPr>
            <a:r>
              <a:rPr lang="en-US" sz="1400" dirty="0"/>
              <a:t>There are two stages (basic and refresher) in CITI for VA’s Human Subjects Protections course.  The required modules in the Human Subjects Protection course are: </a:t>
            </a:r>
          </a:p>
          <a:p>
            <a:pPr marL="0" indent="0">
              <a:buNone/>
            </a:pPr>
            <a:r>
              <a:rPr lang="en-US" sz="1400" u="sng" dirty="0"/>
              <a:t>For the basic stage:</a:t>
            </a:r>
            <a:endParaRPr lang="en-US" sz="1400" dirty="0"/>
          </a:p>
          <a:p>
            <a:pPr marL="0" indent="0">
              <a:buNone/>
            </a:pPr>
            <a:r>
              <a:rPr lang="en-US" sz="1400" dirty="0"/>
              <a:t>History and Ethics of Human Subjects Research (ID: 498)</a:t>
            </a:r>
          </a:p>
          <a:p>
            <a:pPr marL="0" indent="0">
              <a:buNone/>
            </a:pPr>
            <a:r>
              <a:rPr lang="en-US" sz="1400" dirty="0"/>
              <a:t>Informed Consent (ID: 3)</a:t>
            </a:r>
          </a:p>
          <a:p>
            <a:pPr marL="0" indent="0">
              <a:buNone/>
            </a:pPr>
            <a:r>
              <a:rPr lang="en-US" sz="1400" u="sng" dirty="0"/>
              <a:t>For the refresher stages</a:t>
            </a:r>
            <a:r>
              <a:rPr lang="en-US" sz="1400" dirty="0"/>
              <a:t>:</a:t>
            </a:r>
          </a:p>
          <a:p>
            <a:pPr marL="0" indent="0">
              <a:buNone/>
            </a:pPr>
            <a:r>
              <a:rPr lang="en-US" sz="1400" dirty="0"/>
              <a:t>History and Ethical Principles (ID: 511)</a:t>
            </a:r>
          </a:p>
          <a:p>
            <a:pPr marL="0" indent="0">
              <a:buNone/>
            </a:pPr>
            <a:r>
              <a:rPr lang="en-US" sz="1400" dirty="0"/>
              <a:t>History and Ethical Principles – Research vs. Practice (ID 993)</a:t>
            </a:r>
          </a:p>
        </p:txBody>
      </p:sp>
    </p:spTree>
    <p:extLst>
      <p:ext uri="{BB962C8B-B14F-4D97-AF65-F5344CB8AC3E}">
        <p14:creationId xmlns:p14="http://schemas.microsoft.com/office/powerpoint/2010/main" val="3128499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D18-9011-4BF3-A91F-BFB731BF237E}"/>
              </a:ext>
            </a:extLst>
          </p:cNvPr>
          <p:cNvSpPr>
            <a:spLocks noGrp="1"/>
          </p:cNvSpPr>
          <p:nvPr>
            <p:ph type="title"/>
          </p:nvPr>
        </p:nvSpPr>
        <p:spPr/>
        <p:txBody>
          <a:bodyPr/>
          <a:lstStyle/>
          <a:p>
            <a:r>
              <a:rPr lang="en-US" b="1" dirty="0"/>
              <a:t>R&amp;D Committee Chair and Members’ Required Training – CITI Modules</a:t>
            </a:r>
            <a:endParaRPr lang="en-US" dirty="0"/>
          </a:p>
        </p:txBody>
      </p:sp>
      <p:sp>
        <p:nvSpPr>
          <p:cNvPr id="3" name="Content Placeholder 2">
            <a:extLst>
              <a:ext uri="{FF2B5EF4-FFF2-40B4-BE49-F238E27FC236}">
                <a16:creationId xmlns:a16="http://schemas.microsoft.com/office/drawing/2014/main" id="{4B5DF625-56A9-44FB-B047-104D88290B4D}"/>
              </a:ext>
            </a:extLst>
          </p:cNvPr>
          <p:cNvSpPr>
            <a:spLocks noGrp="1"/>
          </p:cNvSpPr>
          <p:nvPr>
            <p:ph idx="1"/>
          </p:nvPr>
        </p:nvSpPr>
        <p:spPr>
          <a:xfrm>
            <a:off x="381000" y="1828800"/>
            <a:ext cx="8229600" cy="4190513"/>
          </a:xfrm>
        </p:spPr>
        <p:txBody>
          <a:bodyPr/>
          <a:lstStyle/>
          <a:p>
            <a:pPr marL="0" indent="0">
              <a:buNone/>
            </a:pPr>
            <a:r>
              <a:rPr lang="en-US" sz="1800" u="sng" dirty="0"/>
              <a:t>Answer</a:t>
            </a:r>
            <a:r>
              <a:rPr lang="en-US" sz="1800" dirty="0"/>
              <a:t>:  ORD has set up the above modules as a separate course for R&amp;D Committee members at each of the VA Facilities.  Learners can get to it via the “add a course” link in their own accounts.  </a:t>
            </a:r>
          </a:p>
          <a:p>
            <a:pPr marL="0" indent="0">
              <a:buNone/>
            </a:pPr>
            <a:r>
              <a:rPr lang="en-US" sz="1800" dirty="0"/>
              <a:t>Those who have already taken the VA Human Subjects Protection training in CITI, which includes the training required of R&amp;D Committee members, will not have to take additional training;  CITI will automatically grant those individuals credit for having already completed the training for R&amp;D Committee members, when they enroll in the new course.  </a:t>
            </a:r>
          </a:p>
          <a:p>
            <a:pPr marL="0" indent="0">
              <a:buNone/>
            </a:pPr>
            <a:r>
              <a:rPr lang="en-US" sz="1800" dirty="0"/>
              <a:t>Please contact Dr. Alice Huang at </a:t>
            </a:r>
            <a:r>
              <a:rPr lang="en-US" sz="1800" u="sng" dirty="0">
                <a:hlinkClick r:id="rId3"/>
              </a:rPr>
              <a:t>alice.huang@va.gov</a:t>
            </a:r>
            <a:r>
              <a:rPr lang="en-US" sz="1800" dirty="0"/>
              <a:t> with any questions about this training.</a:t>
            </a:r>
          </a:p>
          <a:p>
            <a:pPr marL="0" indent="0">
              <a:buNone/>
            </a:pPr>
            <a:endParaRPr lang="en-US" sz="1400" dirty="0"/>
          </a:p>
        </p:txBody>
      </p:sp>
    </p:spTree>
    <p:extLst>
      <p:ext uri="{BB962C8B-B14F-4D97-AF65-F5344CB8AC3E}">
        <p14:creationId xmlns:p14="http://schemas.microsoft.com/office/powerpoint/2010/main" val="2674107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F281B-AD92-469C-8EF9-3D2382D63885}"/>
              </a:ext>
            </a:extLst>
          </p:cNvPr>
          <p:cNvSpPr>
            <a:spLocks noGrp="1"/>
          </p:cNvSpPr>
          <p:nvPr>
            <p:ph type="title"/>
          </p:nvPr>
        </p:nvSpPr>
        <p:spPr/>
        <p:txBody>
          <a:bodyPr/>
          <a:lstStyle/>
          <a:p>
            <a:r>
              <a:rPr lang="en-US" dirty="0"/>
              <a:t> QUESTIONS?</a:t>
            </a:r>
          </a:p>
        </p:txBody>
      </p:sp>
      <p:sp>
        <p:nvSpPr>
          <p:cNvPr id="3" name="Content Placeholder 2">
            <a:extLst>
              <a:ext uri="{FF2B5EF4-FFF2-40B4-BE49-F238E27FC236}">
                <a16:creationId xmlns:a16="http://schemas.microsoft.com/office/drawing/2014/main" id="{1C991E1C-500E-4CFB-AD97-E8308038CDE2}"/>
              </a:ext>
            </a:extLst>
          </p:cNvPr>
          <p:cNvSpPr>
            <a:spLocks noGrp="1"/>
          </p:cNvSpPr>
          <p:nvPr>
            <p:ph idx="1"/>
          </p:nvPr>
        </p:nvSpPr>
        <p:spPr/>
        <p:txBody>
          <a:bodyPr/>
          <a:lstStyle/>
          <a:p>
            <a:pPr marL="0" indent="0">
              <a:buNone/>
            </a:pPr>
            <a:r>
              <a:rPr lang="en-US" dirty="0"/>
              <a:t> </a:t>
            </a:r>
          </a:p>
        </p:txBody>
      </p:sp>
    </p:spTree>
    <p:extLst>
      <p:ext uri="{BB962C8B-B14F-4D97-AF65-F5344CB8AC3E}">
        <p14:creationId xmlns:p14="http://schemas.microsoft.com/office/powerpoint/2010/main" val="73338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0637"/>
          </a:xfrm>
        </p:spPr>
        <p:txBody>
          <a:bodyPr/>
          <a:lstStyle/>
          <a:p>
            <a:r>
              <a:rPr lang="en-US" sz="3200" dirty="0"/>
              <a:t>VHA Directive 1200.01: Research and Development (R&amp;D) Committee</a:t>
            </a:r>
          </a:p>
        </p:txBody>
      </p:sp>
      <p:sp>
        <p:nvSpPr>
          <p:cNvPr id="3" name="Content Placeholder 2"/>
          <p:cNvSpPr>
            <a:spLocks noGrp="1"/>
          </p:cNvSpPr>
          <p:nvPr>
            <p:ph idx="1"/>
          </p:nvPr>
        </p:nvSpPr>
        <p:spPr>
          <a:xfrm>
            <a:off x="381000" y="2209800"/>
            <a:ext cx="8229600" cy="4190513"/>
          </a:xfrm>
        </p:spPr>
        <p:txBody>
          <a:bodyPr/>
          <a:lstStyle/>
          <a:p>
            <a:r>
              <a:rPr lang="en-US" b="1" dirty="0"/>
              <a:t> </a:t>
            </a:r>
          </a:p>
        </p:txBody>
      </p:sp>
      <p:sp>
        <p:nvSpPr>
          <p:cNvPr id="8" name="Rounded Rectangle 7"/>
          <p:cNvSpPr/>
          <p:nvPr/>
        </p:nvSpPr>
        <p:spPr>
          <a:xfrm>
            <a:off x="7315200" y="3276600"/>
            <a:ext cx="1743075" cy="2971800"/>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Discretionary Enforcement ends. All policies in VHA Directive 1200.01 must be complied with as of this date.  </a:t>
            </a:r>
          </a:p>
        </p:txBody>
      </p:sp>
      <p:sp>
        <p:nvSpPr>
          <p:cNvPr id="9" name="Rounded Rectangle 8"/>
          <p:cNvSpPr/>
          <p:nvPr/>
        </p:nvSpPr>
        <p:spPr>
          <a:xfrm>
            <a:off x="3733800" y="3200400"/>
            <a:ext cx="1809750" cy="3048000"/>
          </a:xfrm>
          <a:prstGeom prst="round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solidFill>
                  <a:prstClr val="white"/>
                </a:solidFill>
              </a:rPr>
              <a:t>Discretionary Enforcement of new requirements in VHA Directive 1200.01 or substantial alterations until May 1,2019 </a:t>
            </a:r>
          </a:p>
        </p:txBody>
      </p:sp>
      <p:sp>
        <p:nvSpPr>
          <p:cNvPr id="10" name="Rounded Rectangle 9"/>
          <p:cNvSpPr/>
          <p:nvPr/>
        </p:nvSpPr>
        <p:spPr>
          <a:xfrm>
            <a:off x="1828800" y="3200399"/>
            <a:ext cx="1981200" cy="3047999"/>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sz="2400" dirty="0">
                <a:solidFill>
                  <a:prstClr val="white"/>
                </a:solidFill>
              </a:rPr>
              <a:t>VHA Directive 1200.01 Issued</a:t>
            </a:r>
          </a:p>
        </p:txBody>
      </p:sp>
      <p:sp>
        <p:nvSpPr>
          <p:cNvPr id="11" name="Rounded Rectangle 10"/>
          <p:cNvSpPr/>
          <p:nvPr/>
        </p:nvSpPr>
        <p:spPr>
          <a:xfrm>
            <a:off x="152400" y="3200400"/>
            <a:ext cx="1676400" cy="3047998"/>
          </a:xfrm>
          <a:prstGeom prst="round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VHA Handbook 1200.01 Issued</a:t>
            </a:r>
          </a:p>
        </p:txBody>
      </p:sp>
      <p:sp>
        <p:nvSpPr>
          <p:cNvPr id="26" name="Pentagon 25"/>
          <p:cNvSpPr/>
          <p:nvPr/>
        </p:nvSpPr>
        <p:spPr>
          <a:xfrm>
            <a:off x="3810000" y="2362200"/>
            <a:ext cx="1828800" cy="838200"/>
          </a:xfrm>
          <a:prstGeom prst="homePlat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prstClr val="white"/>
                </a:solidFill>
              </a:rPr>
              <a:t>January 24 to April 30, 2019</a:t>
            </a:r>
          </a:p>
        </p:txBody>
      </p:sp>
      <p:sp>
        <p:nvSpPr>
          <p:cNvPr id="27" name="Pentagon 26"/>
          <p:cNvSpPr/>
          <p:nvPr/>
        </p:nvSpPr>
        <p:spPr>
          <a:xfrm>
            <a:off x="7477125" y="2371344"/>
            <a:ext cx="1666875" cy="905256"/>
          </a:xfrm>
          <a:prstGeom prst="homePlat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a:ea typeface="+mn-ea"/>
                <a:cs typeface="+mn-cs"/>
              </a:rPr>
              <a:t>September 1, 2019</a:t>
            </a:r>
          </a:p>
        </p:txBody>
      </p:sp>
      <p:sp>
        <p:nvSpPr>
          <p:cNvPr id="28" name="Pentagon 27"/>
          <p:cNvSpPr/>
          <p:nvPr/>
        </p:nvSpPr>
        <p:spPr>
          <a:xfrm>
            <a:off x="1981200" y="2362200"/>
            <a:ext cx="1828800" cy="838200"/>
          </a:xfrm>
          <a:prstGeom prst="homePlat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sz="2400" dirty="0">
                <a:solidFill>
                  <a:prstClr val="white"/>
                </a:solidFill>
              </a:rPr>
              <a:t>January 24, 2019</a:t>
            </a:r>
          </a:p>
        </p:txBody>
      </p:sp>
      <p:sp>
        <p:nvSpPr>
          <p:cNvPr id="29" name="Pentagon 28"/>
          <p:cNvSpPr/>
          <p:nvPr/>
        </p:nvSpPr>
        <p:spPr>
          <a:xfrm>
            <a:off x="152400" y="2362200"/>
            <a:ext cx="1828800" cy="838200"/>
          </a:xfrm>
          <a:prstGeom prst="homePlat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June 16, 2009</a:t>
            </a:r>
          </a:p>
        </p:txBody>
      </p:sp>
      <p:sp>
        <p:nvSpPr>
          <p:cNvPr id="30" name="Pentagon 29"/>
          <p:cNvSpPr/>
          <p:nvPr/>
        </p:nvSpPr>
        <p:spPr>
          <a:xfrm>
            <a:off x="5643561" y="2362200"/>
            <a:ext cx="1833563" cy="905256"/>
          </a:xfrm>
          <a:prstGeom prst="homePlate">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sz="2000" dirty="0">
                <a:solidFill>
                  <a:prstClr val="white"/>
                </a:solidFill>
              </a:rPr>
              <a:t>April 19, 2019</a:t>
            </a:r>
          </a:p>
        </p:txBody>
      </p:sp>
      <p:sp>
        <p:nvSpPr>
          <p:cNvPr id="32" name="Rounded Rectangle 31"/>
          <p:cNvSpPr/>
          <p:nvPr/>
        </p:nvSpPr>
        <p:spPr>
          <a:xfrm>
            <a:off x="5562600" y="3276600"/>
            <a:ext cx="1743075" cy="2971800"/>
          </a:xfrm>
          <a:prstGeom prst="round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sz="1400" dirty="0">
                <a:solidFill>
                  <a:prstClr val="white"/>
                </a:solidFill>
              </a:rPr>
              <a:t>Signed Concurrence Memorandum from DUSH-DEAN for Discretionary Enforcement of three specific policy areas until September 1, 2019. All other policies in VHA Directive must be complied with as of May 1, 2019. </a:t>
            </a:r>
          </a:p>
        </p:txBody>
      </p:sp>
      <p:pic>
        <p:nvPicPr>
          <p:cNvPr id="14" name="Picture 2" descr="Image result for we are he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9425" y="1681162"/>
            <a:ext cx="914399" cy="9490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6797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0637"/>
          </a:xfrm>
        </p:spPr>
        <p:txBody>
          <a:bodyPr/>
          <a:lstStyle/>
          <a:p>
            <a:r>
              <a:rPr lang="en-US" sz="2800" dirty="0"/>
              <a:t>Three Policy Areas in VHA Directive 1200.01 under Discretionary Enforcement until September 1, 2019</a:t>
            </a:r>
          </a:p>
        </p:txBody>
      </p:sp>
      <p:sp>
        <p:nvSpPr>
          <p:cNvPr id="3" name="Content Placeholder 2"/>
          <p:cNvSpPr>
            <a:spLocks noGrp="1"/>
          </p:cNvSpPr>
          <p:nvPr>
            <p:ph idx="1"/>
          </p:nvPr>
        </p:nvSpPr>
        <p:spPr>
          <a:xfrm>
            <a:off x="381000" y="2209800"/>
            <a:ext cx="8229600" cy="4190513"/>
          </a:xfrm>
        </p:spPr>
        <p:txBody>
          <a:bodyPr/>
          <a:lstStyle/>
          <a:p>
            <a:pPr marL="0" indent="0">
              <a:buNone/>
            </a:pPr>
            <a:r>
              <a:rPr lang="en-US" b="1" dirty="0"/>
              <a:t> </a:t>
            </a:r>
          </a:p>
        </p:txBody>
      </p:sp>
      <p:sp>
        <p:nvSpPr>
          <p:cNvPr id="9" name="Rounded Rectangle 8"/>
          <p:cNvSpPr/>
          <p:nvPr/>
        </p:nvSpPr>
        <p:spPr>
          <a:xfrm>
            <a:off x="3295649" y="3171823"/>
            <a:ext cx="2828925" cy="3076577"/>
          </a:xfrm>
          <a:prstGeom prst="round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t>Completion of Information System Security Officer (ISSO) and Privacy Officer (PO) review before any VA study is given final approval</a:t>
            </a:r>
            <a:endParaRPr lang="en-US" dirty="0">
              <a:solidFill>
                <a:prstClr val="white"/>
              </a:solidFill>
            </a:endParaRPr>
          </a:p>
        </p:txBody>
      </p:sp>
      <p:sp>
        <p:nvSpPr>
          <p:cNvPr id="10" name="Rounded Rectangle 9"/>
          <p:cNvSpPr/>
          <p:nvPr/>
        </p:nvSpPr>
        <p:spPr>
          <a:xfrm>
            <a:off x="457199" y="3171823"/>
            <a:ext cx="2828925" cy="3076577"/>
          </a:xfrm>
          <a:prstGeom prst="round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dirty="0"/>
              <a:t>Establishment of Research &amp; Development Committee Conflict of Interest Committees for review of the OGE Form 450 Alternative – VA, Research Financial Conflict of Interest Statement.  </a:t>
            </a:r>
            <a:endParaRPr lang="en-US" sz="2400" dirty="0">
              <a:solidFill>
                <a:prstClr val="white"/>
              </a:solidFill>
            </a:endParaRPr>
          </a:p>
        </p:txBody>
      </p:sp>
      <p:sp>
        <p:nvSpPr>
          <p:cNvPr id="32" name="Rounded Rectangle 31"/>
          <p:cNvSpPr/>
          <p:nvPr/>
        </p:nvSpPr>
        <p:spPr>
          <a:xfrm>
            <a:off x="6124575" y="3171822"/>
            <a:ext cx="2638425" cy="3076577"/>
          </a:xfrm>
          <a:prstGeom prst="round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lvl="0" algn="ctr">
              <a:defRPr/>
            </a:pPr>
            <a:r>
              <a:rPr lang="en-US" dirty="0"/>
              <a:t>Use of Material Transfer Agreements (MTA) for transfer of biospecimens from VA in collaborative research activities</a:t>
            </a:r>
            <a:endParaRPr lang="en-US" sz="1400" dirty="0">
              <a:solidFill>
                <a:prstClr val="white"/>
              </a:solidFill>
            </a:endParaRPr>
          </a:p>
        </p:txBody>
      </p:sp>
      <p:sp>
        <p:nvSpPr>
          <p:cNvPr id="4" name="Rectangle 3">
            <a:extLst>
              <a:ext uri="{FF2B5EF4-FFF2-40B4-BE49-F238E27FC236}">
                <a16:creationId xmlns:a16="http://schemas.microsoft.com/office/drawing/2014/main" id="{3DD20DBF-165C-4EDE-B778-0027B5AE6D72}"/>
              </a:ext>
            </a:extLst>
          </p:cNvPr>
          <p:cNvSpPr/>
          <p:nvPr/>
        </p:nvSpPr>
        <p:spPr>
          <a:xfrm>
            <a:off x="457199" y="2438400"/>
            <a:ext cx="2838450" cy="733423"/>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Paragraphs 5.h.(9); 5.i., and 5.l.(3</a:t>
            </a:r>
          </a:p>
        </p:txBody>
      </p:sp>
      <p:sp>
        <p:nvSpPr>
          <p:cNvPr id="16" name="Rectangle 15">
            <a:extLst>
              <a:ext uri="{FF2B5EF4-FFF2-40B4-BE49-F238E27FC236}">
                <a16:creationId xmlns:a16="http://schemas.microsoft.com/office/drawing/2014/main" id="{575A9E28-458F-42F5-96E9-D506ABDD4038}"/>
              </a:ext>
            </a:extLst>
          </p:cNvPr>
          <p:cNvSpPr/>
          <p:nvPr/>
        </p:nvSpPr>
        <p:spPr>
          <a:xfrm>
            <a:off x="3286124" y="2440782"/>
            <a:ext cx="2838450" cy="733423"/>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Paragraphs 5.h.(6), 5.j, and 5.k </a:t>
            </a:r>
          </a:p>
        </p:txBody>
      </p:sp>
      <p:sp>
        <p:nvSpPr>
          <p:cNvPr id="17" name="Rectangle 16">
            <a:extLst>
              <a:ext uri="{FF2B5EF4-FFF2-40B4-BE49-F238E27FC236}">
                <a16:creationId xmlns:a16="http://schemas.microsoft.com/office/drawing/2014/main" id="{00C6E7BD-CEAC-4328-9173-7A51E8ED0823}"/>
              </a:ext>
            </a:extLst>
          </p:cNvPr>
          <p:cNvSpPr/>
          <p:nvPr/>
        </p:nvSpPr>
        <p:spPr>
          <a:xfrm>
            <a:off x="6134099" y="2438399"/>
            <a:ext cx="2838450" cy="73342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Paragraph 10.c</a:t>
            </a:r>
          </a:p>
        </p:txBody>
      </p:sp>
    </p:spTree>
    <p:extLst>
      <p:ext uri="{BB962C8B-B14F-4D97-AF65-F5344CB8AC3E}">
        <p14:creationId xmlns:p14="http://schemas.microsoft.com/office/powerpoint/2010/main" val="269129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946F-4DCC-498D-B453-FBCDE7FF98A3}"/>
              </a:ext>
            </a:extLst>
          </p:cNvPr>
          <p:cNvSpPr>
            <a:spLocks noGrp="1"/>
          </p:cNvSpPr>
          <p:nvPr>
            <p:ph type="title"/>
          </p:nvPr>
        </p:nvSpPr>
        <p:spPr/>
        <p:txBody>
          <a:bodyPr/>
          <a:lstStyle/>
          <a:p>
            <a:r>
              <a:rPr lang="en-US" sz="3600" dirty="0"/>
              <a:t>R&amp;D Committee Review of Subcommittee and Committees</a:t>
            </a:r>
          </a:p>
        </p:txBody>
      </p:sp>
      <p:sp>
        <p:nvSpPr>
          <p:cNvPr id="3" name="Content Placeholder 2">
            <a:extLst>
              <a:ext uri="{FF2B5EF4-FFF2-40B4-BE49-F238E27FC236}">
                <a16:creationId xmlns:a16="http://schemas.microsoft.com/office/drawing/2014/main" id="{9FC85ACB-E77D-4799-94A3-F989294E20C9}"/>
              </a:ext>
            </a:extLst>
          </p:cNvPr>
          <p:cNvSpPr>
            <a:spLocks noGrp="1"/>
          </p:cNvSpPr>
          <p:nvPr>
            <p:ph idx="1"/>
          </p:nvPr>
        </p:nvSpPr>
        <p:spPr/>
        <p:txBody>
          <a:bodyPr/>
          <a:lstStyle/>
          <a:p>
            <a:pPr marL="0" indent="0">
              <a:buNone/>
            </a:pPr>
            <a:r>
              <a:rPr lang="en-US" sz="2200" u="sng" dirty="0"/>
              <a:t>Question #1</a:t>
            </a:r>
            <a:r>
              <a:rPr lang="en-US" sz="2200" dirty="0"/>
              <a:t>:  Is the R&amp;D Committee required to “approve” subcommittee minutes as part of the requirement for it to review subcommittees as described in VHA Directive 1200.01, Paragraph 6.f.? </a:t>
            </a:r>
          </a:p>
          <a:p>
            <a:pPr marL="0" indent="0">
              <a:buNone/>
            </a:pPr>
            <a:r>
              <a:rPr lang="en-US" sz="2200" i="1" dirty="0"/>
              <a:t>	“The R&amp;D Committee reviews all research related 	committees and subcommittees at least annually in part by: 	reviewing the minutes of each subcommittee that reviews VA 	research protocols; by close communication with the 	subcommittees; and through Quality Assurance and Quality 	Improvement activities . . .” </a:t>
            </a:r>
          </a:p>
        </p:txBody>
      </p:sp>
    </p:spTree>
    <p:extLst>
      <p:ext uri="{BB962C8B-B14F-4D97-AF65-F5344CB8AC3E}">
        <p14:creationId xmlns:p14="http://schemas.microsoft.com/office/powerpoint/2010/main" val="126860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946F-4DCC-498D-B453-FBCDE7FF98A3}"/>
              </a:ext>
            </a:extLst>
          </p:cNvPr>
          <p:cNvSpPr>
            <a:spLocks noGrp="1"/>
          </p:cNvSpPr>
          <p:nvPr>
            <p:ph type="title"/>
          </p:nvPr>
        </p:nvSpPr>
        <p:spPr/>
        <p:txBody>
          <a:bodyPr/>
          <a:lstStyle/>
          <a:p>
            <a:r>
              <a:rPr lang="en-US" sz="3600" dirty="0"/>
              <a:t>R&amp;D Committee Review of Subcommittee and Committees</a:t>
            </a:r>
          </a:p>
        </p:txBody>
      </p:sp>
      <p:sp>
        <p:nvSpPr>
          <p:cNvPr id="3" name="Content Placeholder 2">
            <a:extLst>
              <a:ext uri="{FF2B5EF4-FFF2-40B4-BE49-F238E27FC236}">
                <a16:creationId xmlns:a16="http://schemas.microsoft.com/office/drawing/2014/main" id="{9FC85ACB-E77D-4799-94A3-F989294E20C9}"/>
              </a:ext>
            </a:extLst>
          </p:cNvPr>
          <p:cNvSpPr>
            <a:spLocks noGrp="1"/>
          </p:cNvSpPr>
          <p:nvPr>
            <p:ph idx="1"/>
          </p:nvPr>
        </p:nvSpPr>
        <p:spPr>
          <a:xfrm>
            <a:off x="457200" y="1752600"/>
            <a:ext cx="8229600" cy="4190513"/>
          </a:xfrm>
        </p:spPr>
        <p:txBody>
          <a:bodyPr/>
          <a:lstStyle/>
          <a:p>
            <a:pPr marL="0" indent="0">
              <a:buNone/>
            </a:pPr>
            <a:r>
              <a:rPr lang="en-US" sz="1600" u="sng" dirty="0"/>
              <a:t>Answer</a:t>
            </a:r>
            <a:r>
              <a:rPr lang="en-US" sz="1600" dirty="0"/>
              <a:t>: No. The R&amp;D Committee is not required to approve subcommittee minutes, but it must document in its minutes its review of the subcommittee minutes within 60 days of the subcommittee’s finalization of the minutes (VHA Directive 1200.01, Paragraph 8.a.(3)).  </a:t>
            </a:r>
          </a:p>
          <a:p>
            <a:pPr marL="0" indent="0">
              <a:buNone/>
            </a:pPr>
            <a:r>
              <a:rPr lang="en-US" sz="1600" dirty="0"/>
              <a:t>An example of documentation of the R&amp;D Committee’s review of minutes when no issues required action is as follows: </a:t>
            </a:r>
          </a:p>
          <a:p>
            <a:pPr marL="0" indent="0">
              <a:buNone/>
            </a:pPr>
            <a:r>
              <a:rPr lang="en-US" sz="1600" dirty="0"/>
              <a:t>	“</a:t>
            </a:r>
            <a:r>
              <a:rPr lang="en-US" sz="1600" i="1" dirty="0"/>
              <a:t>The IRB’s minutes were reviewed by the R&amp;D Committee; there were no issues 	requiring discussion or action.”  </a:t>
            </a:r>
          </a:p>
          <a:p>
            <a:pPr marL="0" indent="0">
              <a:buNone/>
            </a:pPr>
            <a:r>
              <a:rPr lang="en-US" sz="1600" dirty="0"/>
              <a:t>An example of documentation of the R&amp;D Committee’s review of minutes when issues required action is as follows: </a:t>
            </a:r>
          </a:p>
          <a:p>
            <a:pPr marL="0" indent="0">
              <a:buNone/>
            </a:pPr>
            <a:r>
              <a:rPr lang="en-US" sz="1600" i="1" dirty="0"/>
              <a:t>	“The IRB’s minutes were reviewed by the R&amp;D Committee; the IRB reviewed 	101 protocol deviations for Dr. “121” in its last meeting, but there Is no indication 	that any actions were taken by the IRB.  Additional information will be requested 	from the IRB regarding its review of the protocol deviations for Dr. “121” and any 	required reporting.” </a:t>
            </a:r>
          </a:p>
        </p:txBody>
      </p:sp>
    </p:spTree>
    <p:extLst>
      <p:ext uri="{BB962C8B-B14F-4D97-AF65-F5344CB8AC3E}">
        <p14:creationId xmlns:p14="http://schemas.microsoft.com/office/powerpoint/2010/main" val="253306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D2C67-846A-427E-9C0A-217D595EA77C}"/>
              </a:ext>
            </a:extLst>
          </p:cNvPr>
          <p:cNvSpPr>
            <a:spLocks noGrp="1"/>
          </p:cNvSpPr>
          <p:nvPr>
            <p:ph type="title"/>
          </p:nvPr>
        </p:nvSpPr>
        <p:spPr/>
        <p:txBody>
          <a:bodyPr/>
          <a:lstStyle/>
          <a:p>
            <a:r>
              <a:rPr lang="en-US" sz="3200" dirty="0"/>
              <a:t>R&amp;D Committee Review of Subcommittee and Committees</a:t>
            </a:r>
            <a:endParaRPr lang="en-US" dirty="0"/>
          </a:p>
        </p:txBody>
      </p:sp>
      <p:sp>
        <p:nvSpPr>
          <p:cNvPr id="3" name="Content Placeholder 2">
            <a:extLst>
              <a:ext uri="{FF2B5EF4-FFF2-40B4-BE49-F238E27FC236}">
                <a16:creationId xmlns:a16="http://schemas.microsoft.com/office/drawing/2014/main" id="{E7053B3F-E773-4A04-85F0-30EB88D15874}"/>
              </a:ext>
            </a:extLst>
          </p:cNvPr>
          <p:cNvSpPr>
            <a:spLocks noGrp="1"/>
          </p:cNvSpPr>
          <p:nvPr>
            <p:ph idx="1"/>
          </p:nvPr>
        </p:nvSpPr>
        <p:spPr/>
        <p:txBody>
          <a:bodyPr/>
          <a:lstStyle/>
          <a:p>
            <a:pPr marL="0" indent="0">
              <a:buNone/>
            </a:pPr>
            <a:r>
              <a:rPr lang="en-US" sz="2000" u="sng" dirty="0"/>
              <a:t>Question #2:</a:t>
            </a:r>
            <a:r>
              <a:rPr lang="en-US" sz="2000" b="1" dirty="0"/>
              <a:t>  </a:t>
            </a:r>
            <a:r>
              <a:rPr lang="en-US" sz="2000" dirty="0"/>
              <a:t>What are the quality assurance and quality improvement activities the Office of Research and Development (ORD) requires the R&amp;D Committee to conduct as part of its review of research related committees and subcommittees as stated in VHA Directive 1200.01, Paragraph 6.f.: </a:t>
            </a:r>
          </a:p>
          <a:p>
            <a:pPr marL="0" indent="0">
              <a:buNone/>
            </a:pPr>
            <a:r>
              <a:rPr lang="en-US" sz="2000" i="1" dirty="0"/>
              <a:t>	“The R&amp;D Committee reviews all research related committees and 	subcommittees at least annually in part by: reviewing the minutes 	of each subcommittee that reviews VA research protocols; by close 	communication with the subcommittees; and through Quality 	Assurance and Quality Improvement activities. . . .” </a:t>
            </a:r>
            <a:r>
              <a:rPr lang="en-US" sz="2000" dirty="0"/>
              <a:t>? </a:t>
            </a:r>
          </a:p>
          <a:p>
            <a:pPr marL="0" indent="0">
              <a:buNone/>
            </a:pPr>
            <a:endParaRPr lang="en-US" sz="1600" dirty="0"/>
          </a:p>
        </p:txBody>
      </p:sp>
    </p:spTree>
    <p:extLst>
      <p:ext uri="{BB962C8B-B14F-4D97-AF65-F5344CB8AC3E}">
        <p14:creationId xmlns:p14="http://schemas.microsoft.com/office/powerpoint/2010/main" val="253308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D2C67-846A-427E-9C0A-217D595EA77C}"/>
              </a:ext>
            </a:extLst>
          </p:cNvPr>
          <p:cNvSpPr>
            <a:spLocks noGrp="1"/>
          </p:cNvSpPr>
          <p:nvPr>
            <p:ph type="title"/>
          </p:nvPr>
        </p:nvSpPr>
        <p:spPr/>
        <p:txBody>
          <a:bodyPr/>
          <a:lstStyle/>
          <a:p>
            <a:r>
              <a:rPr lang="en-US" sz="3200" dirty="0"/>
              <a:t>R&amp;D Committee Review of Subcommittee and Committees</a:t>
            </a:r>
            <a:endParaRPr lang="en-US" dirty="0"/>
          </a:p>
        </p:txBody>
      </p:sp>
      <p:sp>
        <p:nvSpPr>
          <p:cNvPr id="3" name="Content Placeholder 2">
            <a:extLst>
              <a:ext uri="{FF2B5EF4-FFF2-40B4-BE49-F238E27FC236}">
                <a16:creationId xmlns:a16="http://schemas.microsoft.com/office/drawing/2014/main" id="{E7053B3F-E773-4A04-85F0-30EB88D15874}"/>
              </a:ext>
            </a:extLst>
          </p:cNvPr>
          <p:cNvSpPr>
            <a:spLocks noGrp="1"/>
          </p:cNvSpPr>
          <p:nvPr>
            <p:ph idx="1"/>
          </p:nvPr>
        </p:nvSpPr>
        <p:spPr/>
        <p:txBody>
          <a:bodyPr/>
          <a:lstStyle/>
          <a:p>
            <a:pPr marL="0" indent="0">
              <a:buNone/>
            </a:pPr>
            <a:r>
              <a:rPr lang="en-US" sz="2000" u="sng" dirty="0"/>
              <a:t>Answer:</a:t>
            </a:r>
            <a:r>
              <a:rPr lang="en-US" sz="2000" b="1" dirty="0"/>
              <a:t>  </a:t>
            </a:r>
            <a:r>
              <a:rPr lang="en-US" sz="2000" dirty="0"/>
              <a:t>ORD does not prescribe the specific number or types of quality assurance and quality improvement activities that the R&amp;D Committee uses for its periodic review (at least annually) of its research-related committees and subcommittees.  The R&amp;D Committee has discretion to select the quality indicators or quality measures it considers most meaningful to its review. </a:t>
            </a:r>
            <a:endParaRPr lang="en-US" sz="1600" dirty="0"/>
          </a:p>
        </p:txBody>
      </p:sp>
    </p:spTree>
    <p:extLst>
      <p:ext uri="{BB962C8B-B14F-4D97-AF65-F5344CB8AC3E}">
        <p14:creationId xmlns:p14="http://schemas.microsoft.com/office/powerpoint/2010/main" val="181822966"/>
      </p:ext>
    </p:extLst>
  </p:cSld>
  <p:clrMapOvr>
    <a:masterClrMapping/>
  </p:clrMapOvr>
</p:sld>
</file>

<file path=ppt/theme/theme1.xml><?xml version="1.0" encoding="utf-8"?>
<a:theme xmlns:a="http://schemas.openxmlformats.org/drawingml/2006/main" name="PPT_VHA_Templat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20397</TotalTime>
  <Words>2681</Words>
  <Application>Microsoft Office PowerPoint</Application>
  <PresentationFormat>On-screen Show (4:3)</PresentationFormat>
  <Paragraphs>176</Paragraphs>
  <Slides>32</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Calibri</vt:lpstr>
      <vt:lpstr>Georgia</vt:lpstr>
      <vt:lpstr>Tahoma</vt:lpstr>
      <vt:lpstr>PPT_VHA_Template</vt:lpstr>
      <vt:lpstr>                   VA Research and Development Committee Frequently Asked Questions    </vt:lpstr>
      <vt:lpstr>Objectives</vt:lpstr>
      <vt:lpstr>Topics of R&amp;D FAQs</vt:lpstr>
      <vt:lpstr>VHA Directive 1200.01: Research and Development (R&amp;D) Committee</vt:lpstr>
      <vt:lpstr>Three Policy Areas in VHA Directive 1200.01 under Discretionary Enforcement until September 1, 2019</vt:lpstr>
      <vt:lpstr>R&amp;D Committee Review of Subcommittee and Committees</vt:lpstr>
      <vt:lpstr>R&amp;D Committee Review of Subcommittee and Committees</vt:lpstr>
      <vt:lpstr>R&amp;D Committee Review of Subcommittee and Committees</vt:lpstr>
      <vt:lpstr>R&amp;D Committee Review of Subcommittee and Committees</vt:lpstr>
      <vt:lpstr>R&amp;D Committee Review of Subcommittee and Committees</vt:lpstr>
      <vt:lpstr>R&amp;D Committee Approval of Inclusion of Non-Veterans in VA Research</vt:lpstr>
      <vt:lpstr>R&amp;D Committee Approval of Inclusion of Non-Veterans in VA Research</vt:lpstr>
      <vt:lpstr>R&amp;D Committee Approval of Inclusion of Non-Veterans in VA Research</vt:lpstr>
      <vt:lpstr>R&amp;D Committee Approval of Inclusion of Non-Veterans in VA Research</vt:lpstr>
      <vt:lpstr>R&amp;D Committee Approval of Inclusion of Non-Veterans in VA Research</vt:lpstr>
      <vt:lpstr>List of Activities that May be Approved by Designated Review</vt:lpstr>
      <vt:lpstr>R&amp;D Committee Review of Subcommittee and Committees</vt:lpstr>
      <vt:lpstr>R&amp;D Committee Review of Subcommittee and Committees</vt:lpstr>
      <vt:lpstr>R&amp;D Committee Quality Assurance Reviews</vt:lpstr>
      <vt:lpstr>R&amp;D Committee Quality Assurance Reviews</vt:lpstr>
      <vt:lpstr>VA Central IRB</vt:lpstr>
      <vt:lpstr>VA Central IRB</vt:lpstr>
      <vt:lpstr>VA Central IRB</vt:lpstr>
      <vt:lpstr>VA Central IRB</vt:lpstr>
      <vt:lpstr>Single Patient Expanded Access Protocols</vt:lpstr>
      <vt:lpstr>Single Patient Expanded Access Protocols</vt:lpstr>
      <vt:lpstr>R&amp;D Continuing Review</vt:lpstr>
      <vt:lpstr>R&amp;D Continuing Review</vt:lpstr>
      <vt:lpstr>R&amp;D Committee Chair and Members’ Required Training – CITI Modules</vt:lpstr>
      <vt:lpstr>R&amp;D Committee Chair and Members’ Required Training – CITI Modules</vt:lpstr>
      <vt:lpstr>R&amp;D Committee Chair and Members’ Required Training – CITI Modules</vt:lpstr>
      <vt:lpstr> QUESTIONS?</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 Research and Development Committee Frequently Asked Questions</dc:title>
  <dc:subject>VA Research and Development Committee Frequently Asked Questions</dc:subject>
  <dc:creator>Duche, Soundia</dc:creator>
  <cp:keywords>VA Research and Development Committee Frequently Asked Questions</cp:keywords>
  <cp:lastModifiedBy>Rivera, Portia T</cp:lastModifiedBy>
  <cp:revision>722</cp:revision>
  <cp:lastPrinted>2019-05-28T20:43:25Z</cp:lastPrinted>
  <dcterms:created xsi:type="dcterms:W3CDTF">2013-05-15T16:43:55Z</dcterms:created>
  <dcterms:modified xsi:type="dcterms:W3CDTF">2019-06-11T14:47:14Z</dcterms:modified>
</cp:coreProperties>
</file>