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7" r:id="rId2"/>
    <p:sldId id="338" r:id="rId3"/>
    <p:sldId id="262" r:id="rId4"/>
    <p:sldId id="268" r:id="rId5"/>
    <p:sldId id="308" r:id="rId6"/>
    <p:sldId id="328" r:id="rId7"/>
    <p:sldId id="310" r:id="rId8"/>
    <p:sldId id="329" r:id="rId9"/>
    <p:sldId id="330" r:id="rId10"/>
    <p:sldId id="309" r:id="rId11"/>
    <p:sldId id="311" r:id="rId12"/>
    <p:sldId id="339" r:id="rId13"/>
    <p:sldId id="312" r:id="rId14"/>
    <p:sldId id="313" r:id="rId15"/>
    <p:sldId id="314" r:id="rId16"/>
    <p:sldId id="315" r:id="rId17"/>
    <p:sldId id="316" r:id="rId18"/>
    <p:sldId id="317" r:id="rId19"/>
    <p:sldId id="340" r:id="rId20"/>
    <p:sldId id="324" r:id="rId21"/>
    <p:sldId id="341" r:id="rId22"/>
    <p:sldId id="335" r:id="rId23"/>
    <p:sldId id="318" r:id="rId24"/>
    <p:sldId id="334" r:id="rId25"/>
    <p:sldId id="336" r:id="rId26"/>
    <p:sldId id="342" r:id="rId27"/>
    <p:sldId id="321" r:id="rId28"/>
    <p:sldId id="322" r:id="rId29"/>
    <p:sldId id="337" r:id="rId30"/>
    <p:sldId id="332" r:id="rId31"/>
    <p:sldId id="333" r:id="rId32"/>
    <p:sldId id="343" r:id="rId33"/>
    <p:sldId id="345" r:id="rId34"/>
    <p:sldId id="325" r:id="rId35"/>
    <p:sldId id="326" r:id="rId36"/>
    <p:sldId id="327" r:id="rId37"/>
    <p:sldId id="297" r:id="rId38"/>
    <p:sldId id="307" r:id="rId39"/>
    <p:sldId id="269" r:id="rId4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ngenecker, Petrice B." initials="LPB" lastIdx="8" clrIdx="0">
    <p:extLst/>
  </p:cmAuthor>
  <p:cmAuthor id="2" name="Charlotte Jeans" initials="" lastIdx="2" clrIdx="1"/>
  <p:cmAuthor id="3" name="Duche, Soundia" initials="DS" lastIdx="9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20135" autoAdjust="0"/>
    <p:restoredTop sz="93169" autoAdjust="0"/>
  </p:normalViewPr>
  <p:slideViewPr>
    <p:cSldViewPr>
      <p:cViewPr varScale="1">
        <p:scale>
          <a:sx n="100" d="100"/>
          <a:sy n="100" d="100"/>
        </p:scale>
        <p:origin x="1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99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088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8D1F3C7B-FC70-4711-BC45-E540C48E6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5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D34EA58A-39E5-4D21-9D36-B59FED999B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38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>
              <a:ea typeface="ＭＳ Ｐゴシック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A8AC77-AA18-4B2E-A059-F88CAA9F383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9E1B000E-821C-4B64-8C0E-DDA3BC2EC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49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8D641233-8D8B-4EF8-8418-B5616F6FA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2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42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890EB8A3-FD97-4BEE-9E16-62306124F0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01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36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660AC0FA-1AF7-44A0-987C-FA23B9764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79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83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EF78719A-40DD-4BE9-A005-CB8E23E5F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151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8DC26843-31E8-41E7-8D3F-6175E651E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70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70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64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32B3DD1F-F822-4F43-9A06-140C56683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230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205F2365-C334-4E6B-AA62-FABF59CAB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230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481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674E8842-ADA8-4000-9BC5-7D083B36B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290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DDEDA08E-41A2-47E3-9EB5-469070ED0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215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553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85AAEEC-80B3-44FC-BD91-E80D488D0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53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473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0BAAAA6B-7E22-4F6D-8A07-CD8FD45EA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358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75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50CD8-3DC0-4D51-9F0F-9FA8CBAFAED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95B629B2-8F2F-4318-A259-94B663A2B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743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4ABA6B14-D4B7-4B53-AC49-5CAFE3ECD5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793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0C7B863F-48BF-4653-B5D5-A46A3E4F12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287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740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164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34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F0D7AAC7-8786-4A8D-B8D4-5C40B0829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827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574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DA22D37E-E370-4AA1-9D6D-DEC3A20B9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903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077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398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39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650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2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635B87A7-FBBC-4B6F-BB33-1D43877C41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13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BCAC8E2A-D5B6-4BC0-9A38-DBD1B2B7F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0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07441C00-8CC9-4B4E-83A4-6A538B595A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20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827416BB-5AB9-45D1-B2DB-C3C9E4082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90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C9CCAB54-04B4-4B6E-B2A1-23EF97796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ackground cover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880" y="3178162"/>
            <a:ext cx="7772400" cy="730127"/>
          </a:xfrm>
        </p:spPr>
        <p:txBody>
          <a:bodyPr>
            <a:normAutofit/>
          </a:bodyPr>
          <a:lstStyle>
            <a:lvl1pPr algn="l">
              <a:defRPr sz="3400" b="1"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696" y="4004454"/>
            <a:ext cx="7753584" cy="914813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2" descr="Z:\Identity\Logo\R&amp;Dhoriz.jpg"/>
          <p:cNvPicPr>
            <a:picLocks noChangeAspect="1" noChangeArrowheads="1"/>
          </p:cNvPicPr>
          <p:nvPr userDrawn="1"/>
        </p:nvPicPr>
        <p:blipFill>
          <a:blip r:embed="rId3"/>
          <a:srcRect l="16805"/>
          <a:stretch>
            <a:fillRect/>
          </a:stretch>
        </p:blipFill>
        <p:spPr bwMode="auto">
          <a:xfrm>
            <a:off x="177272" y="6229568"/>
            <a:ext cx="1882309" cy="437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539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650"/>
            <a:ext cx="8229600" cy="4190513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87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711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3322"/>
            <a:ext cx="4038600" cy="4202841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800"/>
            </a:lvl1pPr>
            <a:lvl2pPr>
              <a:spcAft>
                <a:spcPts val="1200"/>
              </a:spcAft>
              <a:defRPr sz="2400"/>
            </a:lvl2pPr>
            <a:lvl3pPr>
              <a:spcAft>
                <a:spcPts val="1200"/>
              </a:spcAft>
              <a:defRPr sz="2200"/>
            </a:lvl3pPr>
            <a:lvl4pPr>
              <a:spcAft>
                <a:spcPts val="1200"/>
              </a:spcAft>
              <a:defRPr sz="2200"/>
            </a:lvl4pPr>
            <a:lvl5pPr>
              <a:spcAft>
                <a:spcPts val="12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4831958" y="1927805"/>
            <a:ext cx="4038600" cy="4202841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800"/>
            </a:lvl1pPr>
            <a:lvl2pPr>
              <a:spcAft>
                <a:spcPts val="1200"/>
              </a:spcAft>
              <a:defRPr sz="2400"/>
            </a:lvl2pPr>
            <a:lvl3pPr>
              <a:spcAft>
                <a:spcPts val="1200"/>
              </a:spcAft>
              <a:defRPr sz="2200"/>
            </a:lvl3pPr>
            <a:lvl4pPr>
              <a:spcAft>
                <a:spcPts val="1200"/>
              </a:spcAft>
              <a:defRPr sz="2200"/>
            </a:lvl4pPr>
            <a:lvl5pPr>
              <a:spcAft>
                <a:spcPts val="12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126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91824"/>
            <a:ext cx="5486400" cy="2724039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82602"/>
            <a:ext cx="5486400" cy="6135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715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71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2534" y="2760397"/>
            <a:ext cx="6798733" cy="112580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2533" y="3886200"/>
            <a:ext cx="6798733" cy="142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643063" y="5308600"/>
            <a:ext cx="6797675" cy="804863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850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background interior.pd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9438"/>
            <a:ext cx="8229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1030" name="Picture 4" descr="Department of Veterans Affairs, Veterans Health Administration, Office of Health Information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911225" y="49530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37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bg1"/>
          </a:solidFill>
          <a:latin typeface="Tahoma" pitchFamily="34" charset="0"/>
          <a:ea typeface="ＭＳ Ｐゴシック" charset="0"/>
          <a:cs typeface="Tahoma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9pPr>
    </p:titleStyle>
    <p:bodyStyle>
      <a:lvl1pPr marL="342900" indent="-3429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Georgia"/>
          <a:ea typeface="Georgia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Agenda%20Tool%20Template%20-%20Model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Voting%20Matrix%20051619%20-%20Model.doc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Sample%20Minutes%20Template%20Model.doc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Soundia.Duche@va.gov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ileen.McCarty-Dorsey@va.gov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earch.va.gov/resources/policies/" TargetMode="External"/><Relationship Id="rId3" Type="http://schemas.openxmlformats.org/officeDocument/2006/relationships/hyperlink" Target="https://www.gpo.gov/fdsys/pkg/FR-2018-06-19/pdf/2018-13187.pdf" TargetMode="External"/><Relationship Id="rId7" Type="http://schemas.openxmlformats.org/officeDocument/2006/relationships/hyperlink" Target="https://www.va.gov/vhapublications/ViewPublication.asp?pub_ID=8191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a.gov/vhapublications/ViewPublication.asp?pub_ID=8171" TargetMode="External"/><Relationship Id="rId5" Type="http://schemas.openxmlformats.org/officeDocument/2006/relationships/hyperlink" Target="https://www.gpo.gov/fdsys/pkg/CFR-2002-title38-vol1/pdf/CFR-2002-title38-vol1-part16.pdf" TargetMode="External"/><Relationship Id="rId4" Type="http://schemas.openxmlformats.org/officeDocument/2006/relationships/hyperlink" Target="https://www.gpo.gov/fdsys/pkg/FR-2017-01-19/pdf/2017-01058.pdf" TargetMode="External"/><Relationship Id="rId9" Type="http://schemas.openxmlformats.org/officeDocument/2006/relationships/hyperlink" Target="https://www.research.va.gov/pride/cyberseminars/default.cf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86480" y="3056716"/>
            <a:ext cx="8957520" cy="2232038"/>
          </a:xfrm>
        </p:spPr>
        <p:txBody>
          <a:bodyPr>
            <a:normAutofit fontScale="90000"/>
          </a:bodyPr>
          <a:lstStyle/>
          <a:p>
            <a:pPr marL="4763" indent="-4763">
              <a:spcBef>
                <a:spcPct val="20000"/>
              </a:spcBef>
              <a:defRPr/>
            </a:pP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pc="100" dirty="0">
                <a:latin typeface="Tahoma" pitchFamily="34" charset="0"/>
                <a:cs typeface="Tahoma" pitchFamily="34" charset="0"/>
              </a:rPr>
            </a:br>
            <a:br>
              <a:rPr lang="en-US" spc="100" dirty="0">
                <a:latin typeface="Tahoma" pitchFamily="34" charset="0"/>
                <a:cs typeface="Tahoma" pitchFamily="34" charset="0"/>
              </a:rPr>
            </a:br>
            <a:br>
              <a:rPr lang="en-US" spc="100" dirty="0">
                <a:latin typeface="Tahoma" pitchFamily="34" charset="0"/>
                <a:cs typeface="Tahoma" pitchFamily="34" charset="0"/>
              </a:rPr>
            </a:br>
            <a:br>
              <a:rPr lang="en-US" spc="100" dirty="0">
                <a:latin typeface="Tahoma" pitchFamily="34" charset="0"/>
                <a:cs typeface="Tahoma" pitchFamily="34" charset="0"/>
              </a:rPr>
            </a:br>
            <a:br>
              <a:rPr lang="en-US" spc="100" dirty="0">
                <a:latin typeface="Tahoma" pitchFamily="34" charset="0"/>
                <a:cs typeface="Tahoma" pitchFamily="34" charset="0"/>
              </a:rPr>
            </a:br>
            <a:br>
              <a:rPr lang="en-US" spc="100" dirty="0">
                <a:latin typeface="Tahoma" pitchFamily="34" charset="0"/>
                <a:cs typeface="Tahoma" pitchFamily="34" charset="0"/>
              </a:rPr>
            </a:br>
            <a:r>
              <a:rPr lang="en-US" spc="100" dirty="0">
                <a:latin typeface="Tahoma" pitchFamily="34" charset="0"/>
                <a:cs typeface="Tahoma" pitchFamily="34" charset="0"/>
              </a:rPr>
              <a:t>The </a:t>
            </a:r>
            <a:r>
              <a:rPr lang="en-US" sz="3100" spc="100" dirty="0">
                <a:latin typeface="Tahoma" pitchFamily="34" charset="0"/>
                <a:cs typeface="Tahoma" pitchFamily="34" charset="0"/>
              </a:rPr>
              <a:t>IRB Meeting:  A Primer</a:t>
            </a:r>
            <a:br>
              <a:rPr lang="en-US" sz="3100" spc="100" dirty="0">
                <a:latin typeface="Tahoma" pitchFamily="34" charset="0"/>
                <a:cs typeface="Tahoma" pitchFamily="34" charset="0"/>
              </a:rPr>
            </a:br>
            <a:br>
              <a:rPr lang="en-US" sz="3100" spc="100" dirty="0">
                <a:latin typeface="Tahoma" pitchFamily="34" charset="0"/>
                <a:cs typeface="Tahoma" pitchFamily="34" charset="0"/>
              </a:rPr>
            </a:br>
            <a:br>
              <a:rPr lang="en-US" sz="3100" spc="100" dirty="0">
                <a:latin typeface="Tahoma" pitchFamily="34" charset="0"/>
                <a:cs typeface="Tahoma" pitchFamily="34" charset="0"/>
              </a:rPr>
            </a:br>
            <a:r>
              <a:rPr lang="en-US" sz="3100" spc="100" dirty="0">
                <a:latin typeface="Tahoma" pitchFamily="34" charset="0"/>
                <a:cs typeface="Tahoma" pitchFamily="34" charset="0"/>
              </a:rPr>
              <a:t>	</a:t>
            </a:r>
            <a:endParaRPr lang="en-US" sz="3100" b="0" spc="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5610225"/>
            <a:ext cx="310242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prstClr val="white"/>
                </a:solidFill>
                <a:latin typeface="Tahoma" pitchFamily="34" charset="0"/>
                <a:ea typeface="ＭＳ Ｐゴシック" pitchFamily="1" charset="-128"/>
                <a:cs typeface="Tahoma" pitchFamily="34" charset="0"/>
              </a:rPr>
              <a:t>May 31,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EAE64-B11D-481C-BB6D-0B4DF16A926A}"/>
              </a:ext>
            </a:extLst>
          </p:cNvPr>
          <p:cNvSpPr txBox="1"/>
          <p:nvPr/>
        </p:nvSpPr>
        <p:spPr>
          <a:xfrm>
            <a:off x="6400800" y="3056716"/>
            <a:ext cx="24166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(914) 614-3221</a:t>
            </a:r>
          </a:p>
          <a:p>
            <a:r>
              <a:rPr lang="en-US" sz="1400" dirty="0"/>
              <a:t>Access Code: 711-964-284</a:t>
            </a:r>
          </a:p>
          <a:p>
            <a:r>
              <a:rPr lang="en-US" sz="1400" dirty="0"/>
              <a:t>Slides in “Handout” Tab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3537DCF-D50C-44DA-B414-FE5C86C28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188" y="4517136"/>
            <a:ext cx="8329612" cy="1093088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000" spc="100" dirty="0">
                <a:latin typeface="Tahoma" pitchFamily="34" charset="0"/>
              </a:rPr>
              <a:t>Soundia Duche, MA, MS				Eileen McCarthy-Dorsey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spc="100" dirty="0">
                <a:latin typeface="Tahoma" pitchFamily="34" charset="0"/>
              </a:rPr>
              <a:t>Chief, Education and Training			IRB Administrator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spc="100" dirty="0">
                <a:latin typeface="Tahoma" pitchFamily="34" charset="0"/>
              </a:rPr>
              <a:t>ORPP&amp;E (formerly PRIDE)			Philadelphia VA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000" spc="100" dirty="0">
                <a:cs typeface="Calibri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380494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34654-C985-4771-921C-2C88D973F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Agenda: 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39A16-9441-4E81-85FD-AB72B6A87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88950"/>
          </a:xfrm>
        </p:spPr>
        <p:txBody>
          <a:bodyPr/>
          <a:lstStyle/>
          <a:p>
            <a:r>
              <a:rPr lang="en-US" sz="1800" dirty="0"/>
              <a:t>Determining when a study should be placed on the agenda</a:t>
            </a:r>
          </a:p>
          <a:p>
            <a:pPr lvl="1"/>
            <a:r>
              <a:rPr lang="en-US" sz="1800" dirty="0"/>
              <a:t>Pre-specified cut-off date prior to the meeting</a:t>
            </a:r>
          </a:p>
          <a:p>
            <a:pPr lvl="1"/>
            <a:r>
              <a:rPr lang="en-US" sz="1800" dirty="0"/>
              <a:t>After administrative review and/or primary reviewer’s initial review</a:t>
            </a:r>
          </a:p>
          <a:p>
            <a:pPr lvl="1"/>
            <a:r>
              <a:rPr lang="en-US" sz="1800" dirty="0"/>
              <a:t>After study team addresses reviewer’s initial set of comments</a:t>
            </a:r>
          </a:p>
          <a:p>
            <a:r>
              <a:rPr lang="en-US" sz="1800" dirty="0"/>
              <a:t>Determining the order of the Agenda</a:t>
            </a:r>
          </a:p>
          <a:p>
            <a:pPr lvl="1"/>
            <a:r>
              <a:rPr lang="en-US" sz="1800" dirty="0"/>
              <a:t>Items related to ongoing studies should be prioritized</a:t>
            </a:r>
          </a:p>
          <a:p>
            <a:pPr lvl="1"/>
            <a:r>
              <a:rPr lang="en-US" sz="1800" dirty="0"/>
              <a:t>Continuing reviews have to be reviewed prior to the study expiration date</a:t>
            </a:r>
          </a:p>
          <a:p>
            <a:pPr lvl="1"/>
            <a:r>
              <a:rPr lang="en-US" sz="1800" dirty="0"/>
              <a:t>Reportable events need to be reviewed by the timeframe specified in VHA Handbook 1058.01</a:t>
            </a:r>
          </a:p>
          <a:p>
            <a:pPr lvl="1"/>
            <a:r>
              <a:rPr lang="en-US" sz="1800" dirty="0"/>
              <a:t>New studies usually take the longest to review</a:t>
            </a:r>
          </a:p>
          <a:p>
            <a:pPr lvl="1"/>
            <a:r>
              <a:rPr lang="en-US" sz="1800" dirty="0"/>
              <a:t>Availability of Study Team if invited to the meeting (not required)</a:t>
            </a:r>
          </a:p>
          <a:p>
            <a:pPr lvl="1"/>
            <a:endParaRPr lang="en-US" sz="1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98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B6D18-9011-4BF3-A91F-BFB731BF2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Expedited Listing: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DF625-56A9-44FB-B047-104D88290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190513"/>
          </a:xfrm>
        </p:spPr>
        <p:txBody>
          <a:bodyPr/>
          <a:lstStyle/>
          <a:p>
            <a:r>
              <a:rPr lang="en-US" sz="2000" dirty="0"/>
              <a:t>Each IRB that uses an expedited review procedure shall adopt a method for keeping all members advised of research proposals that have been approved under the procedure. </a:t>
            </a:r>
          </a:p>
          <a:p>
            <a:pPr marL="0" indent="0">
              <a:buNone/>
            </a:pPr>
            <a:r>
              <a:rPr lang="en-US" sz="2000" dirty="0"/>
              <a:t>					Reference: 38 CFR 16.110(c)</a:t>
            </a:r>
          </a:p>
          <a:p>
            <a:r>
              <a:rPr lang="en-US" sz="2000" dirty="0"/>
              <a:t>The IRB must have written procedures for informing all members, investigators, and the R&amp;D Committee of the decision and the expedited review eligibility category for any expedited review actions. </a:t>
            </a:r>
          </a:p>
          <a:p>
            <a:pPr marL="0" indent="0">
              <a:buNone/>
            </a:pPr>
            <a:r>
              <a:rPr lang="en-US" sz="2000" dirty="0"/>
              <a:t>					Reference: VHA Directive 1200.05 Paragraph 11d.</a:t>
            </a:r>
          </a:p>
        </p:txBody>
      </p:sp>
    </p:spTree>
    <p:extLst>
      <p:ext uri="{BB962C8B-B14F-4D97-AF65-F5344CB8AC3E}">
        <p14:creationId xmlns:p14="http://schemas.microsoft.com/office/powerpoint/2010/main" val="2840884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B6D18-9011-4BF3-A91F-BFB731BF2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Expedited Listing: Common and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DF625-56A9-44FB-B047-104D88290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190513"/>
          </a:xfrm>
        </p:spPr>
        <p:txBody>
          <a:bodyPr/>
          <a:lstStyle/>
          <a:p>
            <a:r>
              <a:rPr lang="en-US" sz="2200" dirty="0"/>
              <a:t>Many IRBs choose to distribute the expedited listing before or at the meeting (appending it to the Agenda),</a:t>
            </a:r>
          </a:p>
          <a:p>
            <a:r>
              <a:rPr lang="en-US" sz="2400" dirty="0"/>
              <a:t>IRB members can raise questions about any expedited action.</a:t>
            </a:r>
          </a:p>
          <a:p>
            <a:r>
              <a:rPr lang="en-US" sz="2400" dirty="0"/>
              <a:t>At a minimum, expedited listing should include the protocol number, title, PI name, expedited category, and date of the approval by the expedited reviewer(s).</a:t>
            </a:r>
          </a:p>
          <a:p>
            <a:pPr lvl="1"/>
            <a:r>
              <a:rPr lang="en-US" dirty="0"/>
              <a:t>Including a short summary of the action may also be helpful but not required.  Example:  Approved minor change in informed consent document.  </a:t>
            </a:r>
          </a:p>
        </p:txBody>
      </p:sp>
    </p:spTree>
    <p:extLst>
      <p:ext uri="{BB962C8B-B14F-4D97-AF65-F5344CB8AC3E}">
        <p14:creationId xmlns:p14="http://schemas.microsoft.com/office/powerpoint/2010/main" val="854944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544BF-ACAA-4CA8-8210-AC2DD920C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D0EE0-EFE6-41DA-BC19-6B5275978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/>
          <a:lstStyle/>
          <a:p>
            <a:r>
              <a:rPr lang="en-US" sz="2200" dirty="0"/>
              <a:t>Tools are often used to assist reviewers and aid in minutes preparations.  Meetings tools are not required to be used by federal regulations or ORD polices. </a:t>
            </a:r>
          </a:p>
          <a:p>
            <a:r>
              <a:rPr lang="en-US" sz="2200" dirty="0">
                <a:hlinkClick r:id="rId3" action="ppaction://hlinkfile"/>
              </a:rPr>
              <a:t>Agenda Tools </a:t>
            </a:r>
            <a:endParaRPr lang="en-US" sz="2200" dirty="0"/>
          </a:p>
          <a:p>
            <a:pPr lvl="1"/>
            <a:r>
              <a:rPr lang="en-US" sz="2200" dirty="0"/>
              <a:t>Used to ensure that required determinations are made when reviewing new protocols and/or reportable events</a:t>
            </a:r>
          </a:p>
          <a:p>
            <a:r>
              <a:rPr lang="en-US" sz="2200" dirty="0">
                <a:hlinkClick r:id="rId4" action="ppaction://hlinkfile"/>
              </a:rPr>
              <a:t>Voting Matrices</a:t>
            </a:r>
            <a:endParaRPr lang="en-US" sz="2200" dirty="0"/>
          </a:p>
          <a:p>
            <a:pPr lvl="1"/>
            <a:r>
              <a:rPr lang="en-US" sz="2200" dirty="0"/>
              <a:t>Used to track votes for each item</a:t>
            </a:r>
          </a:p>
          <a:p>
            <a:r>
              <a:rPr lang="en-US" sz="2200" dirty="0"/>
              <a:t>Reviewer Forms </a:t>
            </a:r>
          </a:p>
          <a:p>
            <a:pPr lvl="1"/>
            <a:r>
              <a:rPr lang="en-US" sz="2200" dirty="0"/>
              <a:t>Used to document reviewer’s comments as well as required determinations to support IRB’s discussion and decisions at the meeting</a:t>
            </a:r>
          </a:p>
        </p:txBody>
      </p:sp>
    </p:spTree>
    <p:extLst>
      <p:ext uri="{BB962C8B-B14F-4D97-AF65-F5344CB8AC3E}">
        <p14:creationId xmlns:p14="http://schemas.microsoft.com/office/powerpoint/2010/main" val="2884041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8880" y="3178162"/>
            <a:ext cx="8236160" cy="13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indent="-4763" algn="ctr">
              <a:spcBef>
                <a:spcPct val="20000"/>
              </a:spcBef>
              <a:defRPr/>
            </a:pPr>
            <a:r>
              <a:rPr lang="en-US" spc="100" dirty="0">
                <a:solidFill>
                  <a:prstClr val="black"/>
                </a:solidFill>
              </a:rPr>
              <a:t>Meeting Activities	</a:t>
            </a:r>
            <a:endParaRPr lang="en-US" sz="3100" spc="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827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4ADEF-5DEB-403B-BED4-69DB3BF4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and Tracking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11992-496D-4EB3-A882-25A87E554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Using audio recording in addition to handwritten notes</a:t>
            </a:r>
          </a:p>
          <a:p>
            <a:pPr lvl="1"/>
            <a:r>
              <a:rPr lang="en-US" sz="2000" dirty="0"/>
              <a:t>Note recordings cannot take the place of written meeting minutes </a:t>
            </a:r>
          </a:p>
          <a:p>
            <a:r>
              <a:rPr lang="en-US" sz="2000" dirty="0"/>
              <a:t>Recording meeting start and end times</a:t>
            </a:r>
          </a:p>
          <a:p>
            <a:r>
              <a:rPr lang="en-US" sz="2000" dirty="0"/>
              <a:t>Confirming and tracking recusals for COIs</a:t>
            </a:r>
          </a:p>
          <a:p>
            <a:r>
              <a:rPr lang="en-US" sz="2000" dirty="0"/>
              <a:t>Documenting attendance of members to include which members are serving as alternates</a:t>
            </a:r>
          </a:p>
          <a:p>
            <a:r>
              <a:rPr lang="en-US" sz="2000" dirty="0"/>
              <a:t>Tracking members to ensure quorum is maintained throughout the meeting</a:t>
            </a:r>
          </a:p>
          <a:p>
            <a:pPr lvl="1"/>
            <a:r>
              <a:rPr lang="en-US" sz="2000" dirty="0"/>
              <a:t>Tracking recusals (particularly recusals by the non-scientist)</a:t>
            </a:r>
          </a:p>
          <a:p>
            <a:pPr lvl="1"/>
            <a:r>
              <a:rPr lang="en-US" sz="2000" dirty="0"/>
              <a:t>Tracking members who arrive late and/or leave early</a:t>
            </a:r>
          </a:p>
        </p:txBody>
      </p:sp>
    </p:spTree>
    <p:extLst>
      <p:ext uri="{BB962C8B-B14F-4D97-AF65-F5344CB8AC3E}">
        <p14:creationId xmlns:p14="http://schemas.microsoft.com/office/powerpoint/2010/main" val="1833441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A31B1-EEAA-4849-8EA8-68664485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Items During a Convened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1667B-B6A3-434F-B017-F8D810FAE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  <a:p>
            <a:r>
              <a:rPr lang="en-US" dirty="0"/>
              <a:t>Review and vote on previous meeting minutes</a:t>
            </a:r>
          </a:p>
          <a:p>
            <a:pPr lvl="1"/>
            <a:r>
              <a:rPr lang="en-US" dirty="0"/>
              <a:t>No regulatory requirement to approve/vote on meeting minutes.  </a:t>
            </a:r>
          </a:p>
          <a:p>
            <a:pPr lvl="1"/>
            <a:r>
              <a:rPr lang="en-US" dirty="0"/>
              <a:t>Local SOPs dictate processes</a:t>
            </a:r>
          </a:p>
          <a:p>
            <a:r>
              <a:rPr lang="en-US" dirty="0"/>
              <a:t>Review of expedited listing</a:t>
            </a:r>
          </a:p>
          <a:p>
            <a:pPr lvl="1"/>
            <a:r>
              <a:rPr lang="en-US" dirty="0"/>
              <a:t>Local SOPs dictate processes</a:t>
            </a:r>
          </a:p>
          <a:p>
            <a:r>
              <a:rPr lang="en-US" dirty="0"/>
              <a:t>Keeping track of time if a study team is on standby to call in</a:t>
            </a:r>
          </a:p>
        </p:txBody>
      </p:sp>
    </p:spTree>
    <p:extLst>
      <p:ext uri="{BB962C8B-B14F-4D97-AF65-F5344CB8AC3E}">
        <p14:creationId xmlns:p14="http://schemas.microsoft.com/office/powerpoint/2010/main" val="1729140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B7BED-F2FC-40ED-B2C2-D54E917F7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Items on the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8AC63-CBE8-4AE9-8F96-BA2776867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5105400"/>
          </a:xfrm>
        </p:spPr>
        <p:txBody>
          <a:bodyPr/>
          <a:lstStyle/>
          <a:p>
            <a:r>
              <a:rPr lang="en-US" sz="2000" dirty="0"/>
              <a:t>Continuing Reviews</a:t>
            </a:r>
          </a:p>
          <a:p>
            <a:r>
              <a:rPr lang="en-US" sz="2000" dirty="0"/>
              <a:t>Amendments</a:t>
            </a:r>
          </a:p>
          <a:p>
            <a:r>
              <a:rPr lang="en-US" sz="2000" dirty="0"/>
              <a:t>Reportable Events</a:t>
            </a:r>
          </a:p>
          <a:p>
            <a:pPr lvl="1"/>
            <a:r>
              <a:rPr lang="en-US" sz="2000" dirty="0"/>
              <a:t>Unanticipated Problems Involving Risks to Subjects or Others</a:t>
            </a:r>
          </a:p>
          <a:p>
            <a:pPr lvl="1"/>
            <a:r>
              <a:rPr lang="en-US" sz="2000" dirty="0"/>
              <a:t>Serious Adverse Events</a:t>
            </a:r>
          </a:p>
          <a:p>
            <a:pPr lvl="1"/>
            <a:r>
              <a:rPr lang="en-US" sz="2000" dirty="0"/>
              <a:t>Serious or Continuing Noncompliance</a:t>
            </a:r>
          </a:p>
          <a:p>
            <a:pPr lvl="1"/>
            <a:r>
              <a:rPr lang="en-US" sz="2000" dirty="0"/>
              <a:t>Suspensions and Terminations</a:t>
            </a:r>
          </a:p>
          <a:p>
            <a:r>
              <a:rPr lang="en-US" sz="2000" dirty="0"/>
              <a:t>Re-review of Protocols Initially Reviewed by the Convened IRB requiring return to convened IRB</a:t>
            </a:r>
          </a:p>
          <a:p>
            <a:r>
              <a:rPr lang="en-US" sz="2000" dirty="0"/>
              <a:t>New Protocols</a:t>
            </a:r>
          </a:p>
          <a:p>
            <a:r>
              <a:rPr lang="en-US" sz="2000" dirty="0"/>
              <a:t>Other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65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795CE-7D8D-482C-9487-3CC2302A8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Protocols and Amendments:  IRB Discussion and Determinations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87E77-ECB9-474A-8D2F-E46A8BF33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IRB Discussion of item to include Controverted issues and resolution</a:t>
            </a:r>
          </a:p>
          <a:p>
            <a:pPr lvl="1"/>
            <a:r>
              <a:rPr lang="en-US" dirty="0"/>
              <a:t>Controverted issues are those that cause controversy, dispute/disagreement, and/or debate among members</a:t>
            </a:r>
          </a:p>
          <a:p>
            <a:r>
              <a:rPr lang="en-US" sz="2400" dirty="0"/>
              <a:t>Risk Level Determinations</a:t>
            </a:r>
          </a:p>
          <a:p>
            <a:pPr lvl="1"/>
            <a:r>
              <a:rPr lang="en-US" dirty="0"/>
              <a:t>Minimal risk, Greater than minimal risk study</a:t>
            </a:r>
          </a:p>
          <a:p>
            <a:pPr lvl="1"/>
            <a:r>
              <a:rPr lang="en-US" dirty="0"/>
              <a:t>Significant/Non-Significant Risk Device Determinations</a:t>
            </a:r>
          </a:p>
          <a:p>
            <a:r>
              <a:rPr lang="en-US" sz="2400" dirty="0"/>
              <a:t>.111 Approval Criteria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54318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795CE-7D8D-482C-9487-3CC2302A8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Protocols and Amendments:  IRB Discussion and Determinations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87E77-ECB9-474A-8D2F-E46A8BF33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Informed consent requirements to include waivers</a:t>
            </a:r>
          </a:p>
          <a:p>
            <a:r>
              <a:rPr lang="en-US" sz="2400" dirty="0"/>
              <a:t>Waivers of HIPAA Authorization</a:t>
            </a:r>
          </a:p>
          <a:p>
            <a:r>
              <a:rPr lang="en-US" sz="2400" dirty="0"/>
              <a:t>FDA Requirements for FDA-Regulated Studies</a:t>
            </a:r>
          </a:p>
          <a:p>
            <a:r>
              <a:rPr lang="en-US" sz="2400" dirty="0"/>
              <a:t>Required determinations for research involving vulnerable populations (examples - Children, Prisoners; Pregnant Women)</a:t>
            </a:r>
          </a:p>
          <a:p>
            <a:r>
              <a:rPr lang="en-US" sz="2400" dirty="0"/>
              <a:t>Required modifications</a:t>
            </a:r>
          </a:p>
          <a:p>
            <a:r>
              <a:rPr lang="en-US" sz="2400" dirty="0"/>
              <a:t>Approval period and frequency of continuing review when applicable</a:t>
            </a:r>
          </a:p>
          <a:p>
            <a:r>
              <a:rPr lang="en-US" sz="2400" dirty="0"/>
              <a:t>Reasons for deferrals or disapprovals</a:t>
            </a:r>
          </a:p>
          <a:p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7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key regulatory requirements to convene and conduct an IRB meeting</a:t>
            </a:r>
          </a:p>
          <a:p>
            <a:r>
              <a:rPr lang="en-US" dirty="0"/>
              <a:t>Describe best practices for preparing and conducting a convened IRB meeting</a:t>
            </a:r>
          </a:p>
          <a:p>
            <a:r>
              <a:rPr lang="en-US" dirty="0"/>
              <a:t>Identify key regulatory requirements that must be included in IRB minutes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90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B9484-CB4A-4E4E-9137-99A0FA132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IRB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A04D1-7138-4C0B-A75E-A310B3929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650"/>
            <a:ext cx="8305800" cy="4693750"/>
          </a:xfrm>
        </p:spPr>
        <p:txBody>
          <a:bodyPr/>
          <a:lstStyle/>
          <a:p>
            <a:r>
              <a:rPr lang="en-US" sz="1800" dirty="0"/>
              <a:t>Approve</a:t>
            </a:r>
          </a:p>
          <a:p>
            <a:pPr lvl="1"/>
            <a:r>
              <a:rPr lang="en-US" sz="1600" dirty="0"/>
              <a:t>Approve with conditions (aka approve with minor mods)</a:t>
            </a:r>
          </a:p>
          <a:p>
            <a:pPr lvl="2"/>
            <a:r>
              <a:rPr lang="en-US" sz="1600" dirty="0"/>
              <a:t>IRB must be able to stipulate what modifications are required (must be directive)</a:t>
            </a:r>
          </a:p>
          <a:p>
            <a:pPr lvl="2"/>
            <a:r>
              <a:rPr lang="en-US" sz="1600" dirty="0"/>
              <a:t>IRB minutes or SOPs should specify who can review the response outside of the convened IRB.</a:t>
            </a:r>
          </a:p>
          <a:p>
            <a:r>
              <a:rPr lang="en-US" sz="1800" dirty="0"/>
              <a:t>Require modifications in (to secure approval)</a:t>
            </a:r>
          </a:p>
          <a:p>
            <a:pPr lvl="1"/>
            <a:r>
              <a:rPr lang="en-US" sz="1600" dirty="0"/>
              <a:t>IRB is unable to make all determinations required for approval</a:t>
            </a:r>
          </a:p>
          <a:p>
            <a:pPr lvl="1"/>
            <a:r>
              <a:rPr lang="en-US" sz="1600" dirty="0"/>
              <a:t>Requested modifications must be reviewed by the convened board</a:t>
            </a:r>
          </a:p>
          <a:p>
            <a:r>
              <a:rPr lang="en-US" sz="1800" dirty="0"/>
              <a:t>Suspend</a:t>
            </a:r>
          </a:p>
          <a:p>
            <a:r>
              <a:rPr lang="en-US" sz="1800" dirty="0"/>
              <a:t>Disapprove</a:t>
            </a:r>
          </a:p>
          <a:p>
            <a:r>
              <a:rPr lang="en-US" sz="1800" dirty="0"/>
              <a:t>Terminate</a:t>
            </a:r>
          </a:p>
          <a:p>
            <a:pPr marL="0" indent="0">
              <a:buNone/>
            </a:pPr>
            <a:r>
              <a:rPr lang="en-US" sz="1800" dirty="0"/>
              <a:t>					</a:t>
            </a:r>
            <a:r>
              <a:rPr lang="en-US" sz="1600" dirty="0"/>
              <a:t>References:  38 CFR 16.109(a); 38 CFR 16.113</a:t>
            </a:r>
          </a:p>
        </p:txBody>
      </p:sp>
    </p:spTree>
    <p:extLst>
      <p:ext uri="{BB962C8B-B14F-4D97-AF65-F5344CB8AC3E}">
        <p14:creationId xmlns:p14="http://schemas.microsoft.com/office/powerpoint/2010/main" val="2813081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B9484-CB4A-4E4E-9137-99A0FA132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IRB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A04D1-7138-4C0B-A75E-A310B3929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IRB or institution may develop a range of other allowable actions the IRB may take when reviewing proposed research activities. The IRB’s written procedures should describe the range of possible actions the IRB can take.  </a:t>
            </a:r>
          </a:p>
          <a:p>
            <a:r>
              <a:rPr lang="en-US" sz="2400" dirty="0"/>
              <a:t>Examples include, but are not limited to:</a:t>
            </a:r>
          </a:p>
          <a:p>
            <a:pPr lvl="1"/>
            <a:r>
              <a:rPr lang="en-US" dirty="0"/>
              <a:t>Defer</a:t>
            </a:r>
          </a:p>
          <a:p>
            <a:pPr lvl="1"/>
            <a:r>
              <a:rPr lang="en-US" dirty="0"/>
              <a:t>Table</a:t>
            </a:r>
          </a:p>
          <a:p>
            <a:pPr lvl="1"/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977467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29F3-910C-47B0-A264-6064BDC2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Voting on IRB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7547F-DF45-449D-B65E-14283D7FD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Only voting members can vote on IRB actions (to include alternates that are substituting for a voting member).</a:t>
            </a:r>
          </a:p>
          <a:p>
            <a:r>
              <a:rPr lang="en-US" sz="2400" dirty="0"/>
              <a:t>Members that are absent can send in comments and opinions that can be presented at the meeting however they cannot vote in absentia.</a:t>
            </a:r>
          </a:p>
          <a:p>
            <a:r>
              <a:rPr lang="en-US" sz="2400" dirty="0"/>
              <a:t>Use of Voting matrix as a tool helps to keep track of actual votes.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1944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8E8E2-FC7B-4FD9-83CE-DEBA5FEE5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 on IRB Actions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393DB-4E15-4B7C-9A68-27517E3C6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 order for the IRB to approve research, it must receive the approval of a majority of voting members present at the meeting.</a:t>
            </a:r>
          </a:p>
          <a:p>
            <a:r>
              <a:rPr lang="en-US" sz="2000" dirty="0"/>
              <a:t>If 10 voting members are present at the time of the vote on the action, at least 6 of them must vote to approve the action for the action to be approved.</a:t>
            </a:r>
          </a:p>
          <a:p>
            <a:r>
              <a:rPr lang="en-US" sz="2000" dirty="0"/>
              <a:t>Record the vote on actions including the number of voting members voting</a:t>
            </a:r>
          </a:p>
          <a:p>
            <a:pPr lvl="1"/>
            <a:r>
              <a:rPr lang="en-US" sz="2000" dirty="0"/>
              <a:t>For</a:t>
            </a:r>
          </a:p>
          <a:p>
            <a:pPr lvl="1"/>
            <a:r>
              <a:rPr lang="en-US" sz="2000" dirty="0"/>
              <a:t>Against</a:t>
            </a:r>
          </a:p>
          <a:p>
            <a:pPr lvl="1"/>
            <a:r>
              <a:rPr lang="en-US" sz="2000" dirty="0"/>
              <a:t>Abstaining</a:t>
            </a:r>
          </a:p>
          <a:p>
            <a:pPr lvl="1"/>
            <a:r>
              <a:rPr lang="en-US" sz="2000" dirty="0"/>
              <a:t>Track any recusals or members not present for the vote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2154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6E78-40A7-45BD-A5F8-511FCCB62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3:  Case Study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18CC1-46CC-4EEA-BB0F-349C30CF9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15 voting members are present during the review and vote of a new study to include 2 non-scientists (Quorum for this IRB is 11)</a:t>
            </a:r>
          </a:p>
          <a:p>
            <a:pPr lvl="1"/>
            <a:r>
              <a:rPr lang="en-US" sz="2000" dirty="0"/>
              <a:t>No conflicts of interest have been declared</a:t>
            </a:r>
          </a:p>
          <a:p>
            <a:r>
              <a:rPr lang="en-US" sz="2000" dirty="0"/>
              <a:t>A motion is made to approve the study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What is the minimum number of members that must vote in favor of the motion for the study to be approved?</a:t>
            </a:r>
          </a:p>
          <a:p>
            <a:pPr lvl="1"/>
            <a:r>
              <a:rPr lang="en-US" sz="2000" dirty="0"/>
              <a:t>8</a:t>
            </a:r>
          </a:p>
          <a:p>
            <a:pPr lvl="1"/>
            <a:r>
              <a:rPr lang="en-US" sz="2000" dirty="0"/>
              <a:t>9</a:t>
            </a:r>
          </a:p>
          <a:p>
            <a:pPr lvl="1"/>
            <a:r>
              <a:rPr lang="en-US" sz="2000" dirty="0"/>
              <a:t>10</a:t>
            </a:r>
          </a:p>
          <a:p>
            <a:pPr lvl="1"/>
            <a:r>
              <a:rPr lang="en-US" sz="2000" dirty="0"/>
              <a:t>15</a:t>
            </a:r>
          </a:p>
          <a:p>
            <a:endParaRPr lang="en-US" sz="20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52A1458-F020-4519-8EC4-9154D4F4E21D}"/>
              </a:ext>
            </a:extLst>
          </p:cNvPr>
          <p:cNvSpPr/>
          <p:nvPr/>
        </p:nvSpPr>
        <p:spPr>
          <a:xfrm>
            <a:off x="152400" y="48768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2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3E57F-2B06-4F56-BAB4-C8533A7DF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4:  Case Study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D865D-3549-4513-A45F-713DFC19C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The next item on the agenda is a reportable Serious Adverse Event (SAE) according to VHA Handbook 1058.01 for the same IRB that has 15 members present (including two non-scientists). Quorum is 11.</a:t>
            </a:r>
          </a:p>
          <a:p>
            <a:r>
              <a:rPr lang="en-US" sz="2000" dirty="0"/>
              <a:t>One (1) non-scientist member receives an urgent call and has to leave the room during the discussion and does not return to the meeting.</a:t>
            </a:r>
          </a:p>
          <a:p>
            <a:r>
              <a:rPr lang="en-US" sz="2000" dirty="0"/>
              <a:t>One (1) scientific member declares a COI and recuses herself from the entire meeting and also does not return.</a:t>
            </a:r>
          </a:p>
          <a:p>
            <a:r>
              <a:rPr lang="en-US" sz="2000" dirty="0"/>
              <a:t>A motion is made that the reportable event is not serious, and/or the incident was not unanticipated, and/or the incident was not related to the research 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					Reference: VHA Handbook 1058.01, Paragraph 6.d. </a:t>
            </a:r>
          </a:p>
        </p:txBody>
      </p:sp>
    </p:spTree>
    <p:extLst>
      <p:ext uri="{BB962C8B-B14F-4D97-AF65-F5344CB8AC3E}">
        <p14:creationId xmlns:p14="http://schemas.microsoft.com/office/powerpoint/2010/main" val="3316462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3E57F-2B06-4F56-BAB4-C8533A7DF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4:  Case Study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D865D-3549-4513-A45F-713DFC19C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What is the minimum number of members that must vote in favor of the motion for it to be approved ?</a:t>
            </a:r>
          </a:p>
          <a:p>
            <a:pPr lvl="1"/>
            <a:r>
              <a:rPr lang="en-US" dirty="0"/>
              <a:t>7</a:t>
            </a:r>
          </a:p>
          <a:p>
            <a:pPr lvl="1"/>
            <a:r>
              <a:rPr lang="en-US" dirty="0"/>
              <a:t>8</a:t>
            </a:r>
          </a:p>
          <a:p>
            <a:pPr lvl="1"/>
            <a:r>
              <a:rPr lang="en-US" dirty="0"/>
              <a:t>9</a:t>
            </a:r>
          </a:p>
          <a:p>
            <a:pPr lvl="1"/>
            <a:r>
              <a:rPr lang="en-US" dirty="0"/>
              <a:t>13</a:t>
            </a:r>
          </a:p>
          <a:p>
            <a:pPr lvl="1"/>
            <a:r>
              <a:rPr lang="en-US" dirty="0"/>
              <a:t>Vote cannot take place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5279832-C354-4200-99FF-2A1E86F919D1}"/>
              </a:ext>
            </a:extLst>
          </p:cNvPr>
          <p:cNvSpPr/>
          <p:nvPr/>
        </p:nvSpPr>
        <p:spPr>
          <a:xfrm flipV="1">
            <a:off x="190500" y="2895600"/>
            <a:ext cx="5334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8880" y="3178162"/>
            <a:ext cx="8236160" cy="13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indent="-4763" algn="ctr">
              <a:spcBef>
                <a:spcPct val="20000"/>
              </a:spcBef>
              <a:defRPr/>
            </a:pPr>
            <a:r>
              <a:rPr lang="en-US" spc="100" dirty="0">
                <a:solidFill>
                  <a:prstClr val="black"/>
                </a:solidFill>
              </a:rPr>
              <a:t>Post-Meeting Activities	</a:t>
            </a:r>
            <a:endParaRPr lang="en-US" sz="3100" spc="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50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B0365-E431-4FA0-A76E-0CB6E3BE5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Minutes:  Common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7543E-A732-4490-AC63-C8F82CAC3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Minutes of IRB meetings must include the following:</a:t>
            </a:r>
          </a:p>
          <a:p>
            <a:pPr lvl="1"/>
            <a:r>
              <a:rPr lang="en-US" dirty="0"/>
              <a:t>attendance at the meetings; </a:t>
            </a:r>
          </a:p>
          <a:p>
            <a:pPr lvl="1"/>
            <a:r>
              <a:rPr lang="en-US" dirty="0"/>
              <a:t>actions taken by the IRB; </a:t>
            </a:r>
          </a:p>
          <a:p>
            <a:pPr lvl="1"/>
            <a:r>
              <a:rPr lang="en-US" dirty="0"/>
              <a:t>the vote on these actions including the number of members voting for, against, and abstaining; </a:t>
            </a:r>
          </a:p>
          <a:p>
            <a:pPr lvl="1"/>
            <a:r>
              <a:rPr lang="en-US" dirty="0"/>
              <a:t>the basis for requiring changes in or disapproving research; </a:t>
            </a:r>
          </a:p>
          <a:p>
            <a:pPr lvl="1"/>
            <a:r>
              <a:rPr lang="en-US" dirty="0"/>
              <a:t>written summary of the discussion of controverted issues and their resolution. </a:t>
            </a:r>
          </a:p>
          <a:p>
            <a:pPr marL="457200" lvl="1" indent="0">
              <a:buNone/>
            </a:pPr>
            <a:r>
              <a:rPr lang="en-US" dirty="0"/>
              <a:t>						Reference: 	38 CFR 16.115(a)(2)</a:t>
            </a:r>
          </a:p>
        </p:txBody>
      </p:sp>
    </p:spTree>
    <p:extLst>
      <p:ext uri="{BB962C8B-B14F-4D97-AF65-F5344CB8AC3E}">
        <p14:creationId xmlns:p14="http://schemas.microsoft.com/office/powerpoint/2010/main" val="3527298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3460A-0E5B-4F13-B343-12D77DAF2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Minutes:  VHA Directive 1200.05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AE848-D2DB-4B43-8019-0A2C5AD5E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In addition to the requirements included in the Common Rule, VHA Directive 1200.05, Paragraph 8.c.(1) also states that the following determinations must be included in the IRB Minutes.</a:t>
            </a:r>
          </a:p>
          <a:p>
            <a:r>
              <a:rPr lang="en-US" sz="2400" dirty="0"/>
              <a:t>IRB determination that all criteria for approval of the research are satisfied.</a:t>
            </a:r>
          </a:p>
          <a:p>
            <a:r>
              <a:rPr lang="en-US" sz="2400" dirty="0"/>
              <a:t>Documentation that all criteria for a waiver or alteration of informed consent/documentation of informed consent have been met, when applicable.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2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Pre-Meeting Activities</a:t>
            </a:r>
          </a:p>
          <a:p>
            <a:r>
              <a:rPr lang="en-US" sz="2400" dirty="0"/>
              <a:t>Meeting Activities</a:t>
            </a:r>
          </a:p>
          <a:p>
            <a:r>
              <a:rPr lang="en-US" sz="2400" dirty="0"/>
              <a:t>Post-Meeting Activities</a:t>
            </a:r>
          </a:p>
          <a:p>
            <a:r>
              <a:rPr lang="en-US" sz="2400" dirty="0"/>
              <a:t>Challenges Encountered</a:t>
            </a:r>
          </a:p>
          <a:p>
            <a:r>
              <a:rPr lang="en-US" sz="2400" dirty="0"/>
              <a:t>Open Q&amp;A Session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2A45AF-B97C-4D50-AF19-30B0DAA0E1FF}"/>
              </a:ext>
            </a:extLst>
          </p:cNvPr>
          <p:cNvSpPr txBox="1"/>
          <p:nvPr/>
        </p:nvSpPr>
        <p:spPr>
          <a:xfrm>
            <a:off x="6274933" y="557932"/>
            <a:ext cx="24166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(914) 614-3221</a:t>
            </a:r>
          </a:p>
          <a:p>
            <a:r>
              <a:rPr lang="en-US" sz="1400" dirty="0"/>
              <a:t>Access Code: 711-964-284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1258861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3E534-BC82-4A57-B427-C696DD879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Beyond the Regulatory and ORD Policy Requirements for IRB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249A2-81A0-49EC-A02D-364F7C1C0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Local VA policies may be more robust with respect to what must be included in meeting minutes</a:t>
            </a:r>
          </a:p>
          <a:p>
            <a:pPr lvl="1"/>
            <a:r>
              <a:rPr lang="en-US" sz="2200" dirty="0"/>
              <a:t>If your SOPs state that you will include a determination in your minutes then you must include it in your minutes</a:t>
            </a:r>
          </a:p>
          <a:p>
            <a:pPr marL="400050"/>
            <a:r>
              <a:rPr lang="en-US" sz="2200" dirty="0"/>
              <a:t>Additional IRB Required Determinations must still be documented</a:t>
            </a:r>
          </a:p>
          <a:p>
            <a:pPr lvl="1"/>
            <a:r>
              <a:rPr lang="en-US" sz="2200" dirty="0"/>
              <a:t>Best Practices should be taken into consideration when determining what should be included in meeting minutes vs other sources like reviewer forms, checklists, approval notices, etc.</a:t>
            </a:r>
          </a:p>
          <a:p>
            <a:pPr lvl="1"/>
            <a:r>
              <a:rPr lang="en-US" sz="2200" dirty="0"/>
              <a:t>Reviewer Forms can provide supporting documentation of specific determinations made by the IRB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16406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BE1E2-9CEB-4B9E-9179-4A83405C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Minutes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07E0F-4D05-4945-8EEC-06260C6E3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 action="ppaction://hlinkfile"/>
              </a:rPr>
              <a:t>VA CIRB Meeting Minutes Template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21642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 of IRB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copy of the final IRB minutes must be submitted to the R&amp;D Committee in accordance with local SOPs. </a:t>
            </a:r>
          </a:p>
          <a:p>
            <a:r>
              <a:rPr lang="en-US" sz="2200" dirty="0"/>
              <a:t>When the IRB of Record for a VA facility is the IRB of a      non-VA entity, the non-VA entity must </a:t>
            </a:r>
          </a:p>
          <a:p>
            <a:pPr marL="0" indent="0">
              <a:buNone/>
            </a:pPr>
            <a:r>
              <a:rPr lang="en-US" sz="2200" dirty="0"/>
              <a:t>	(a)	Provide VA with, or access to </a:t>
            </a:r>
            <a:r>
              <a:rPr lang="en-US" sz="2200" dirty="0" err="1"/>
              <a:t>unredacted</a:t>
            </a:r>
            <a:r>
              <a:rPr lang="en-US" sz="2200" dirty="0"/>
              <a:t> copies of 			meeting minutes in a timely manner that allows the 		R&amp;D Committee to review the IRB’s deliberations on 		VA  protocols; or	</a:t>
            </a:r>
          </a:p>
          <a:p>
            <a:pPr marL="0" indent="0">
              <a:buNone/>
            </a:pPr>
            <a:r>
              <a:rPr lang="en-US" sz="2200"/>
              <a:t>	</a:t>
            </a:r>
            <a:endParaRPr lang="en-US" sz="2200" dirty="0"/>
          </a:p>
          <a:p>
            <a:pPr marL="0" indent="0">
              <a:buNone/>
            </a:pPr>
            <a:r>
              <a:rPr lang="en-US" sz="2400" dirty="0"/>
              <a:t>				</a:t>
            </a:r>
            <a:r>
              <a:rPr lang="en-US" sz="2000" dirty="0"/>
              <a:t>Reference:  VHA Directive 1200.05, Paragraph 8.c.(3)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64309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 of IRB Minutes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When the IRB of Record for a VA facility is the IRB of a      non-VA entity, the non-VA entity must </a:t>
            </a:r>
          </a:p>
          <a:p>
            <a:pPr marL="0" indent="0">
              <a:buNone/>
            </a:pPr>
            <a:r>
              <a:rPr lang="en-US" sz="2200" dirty="0"/>
              <a:t>	(b)Provide VA with, or access to, redacted copies of 			meeting minutes in a timely manner that allows the R&amp;D 		Committee to review the IRB’s deliberations on VA 				protocols. The non-VA entity must permit relevant VA 	personnel (including, but not limited to, ORO staff, local VA 	research office staff, local RCOs, and R&amp;D Committee 	members) to review the unredacted meeting minutes within 	2 business days of a written request from VA.</a:t>
            </a:r>
          </a:p>
          <a:p>
            <a:pPr marL="0" indent="0">
              <a:buNone/>
            </a:pPr>
            <a:r>
              <a:rPr lang="en-US" sz="2000" dirty="0"/>
              <a:t>				Reference:  VHA Directive 1200.05, Paragraph 8.c.(3)</a:t>
            </a:r>
          </a:p>
          <a:p>
            <a:pPr marL="0" indent="0">
              <a:buNone/>
            </a:pPr>
            <a:r>
              <a:rPr lang="en-US" sz="2200" dirty="0"/>
              <a:t> 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25061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6BEB5-3473-42D4-8FA4-620A9F18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IRB Letters and Notifications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41117-2F70-4268-BCF5-08AE52590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Create templates for various notification letters</a:t>
            </a:r>
          </a:p>
          <a:p>
            <a:r>
              <a:rPr lang="en-US" sz="2400" dirty="0"/>
              <a:t>Notification letters are usually written prior to the meeting minutes</a:t>
            </a:r>
          </a:p>
          <a:p>
            <a:pPr lvl="1"/>
            <a:r>
              <a:rPr lang="en-US" dirty="0"/>
              <a:t>Use information from notification letter in meeting minutes (e.g. summary, modifications required, and required statements)</a:t>
            </a:r>
          </a:p>
          <a:p>
            <a:pPr lvl="1"/>
            <a:r>
              <a:rPr lang="en-US" dirty="0"/>
              <a:t>Write in 3</a:t>
            </a:r>
            <a:r>
              <a:rPr lang="en-US" baseline="30000" dirty="0"/>
              <a:t>rd</a:t>
            </a:r>
            <a:r>
              <a:rPr lang="en-US" dirty="0"/>
              <a:t> person so that you don’t have to edit the content when placing it in meeting minutes</a:t>
            </a:r>
          </a:p>
          <a:p>
            <a:r>
              <a:rPr lang="en-US" sz="2400" dirty="0"/>
              <a:t>Include list of items approved in notification letter</a:t>
            </a:r>
          </a:p>
        </p:txBody>
      </p:sp>
    </p:spTree>
    <p:extLst>
      <p:ext uri="{BB962C8B-B14F-4D97-AF65-F5344CB8AC3E}">
        <p14:creationId xmlns:p14="http://schemas.microsoft.com/office/powerpoint/2010/main" val="4422016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8880" y="3178162"/>
            <a:ext cx="8236160" cy="13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indent="-4763" algn="ctr">
              <a:spcBef>
                <a:spcPct val="20000"/>
              </a:spcBef>
              <a:defRPr/>
            </a:pPr>
            <a:r>
              <a:rPr lang="en-US" spc="100" dirty="0">
                <a:solidFill>
                  <a:prstClr val="black"/>
                </a:solidFill>
              </a:rPr>
              <a:t>Challenges	</a:t>
            </a:r>
            <a:endParaRPr lang="en-US" sz="3100" spc="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2841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119E-7EDA-49A1-924C-64C96B6F4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Challenges and Struggles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DC8E8-9686-4B9D-963F-61964B145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items require return to the convened IRB after an initial review</a:t>
            </a:r>
          </a:p>
          <a:p>
            <a:r>
              <a:rPr lang="en-US" dirty="0"/>
              <a:t>Meeting minutes are too long</a:t>
            </a:r>
          </a:p>
          <a:p>
            <a:r>
              <a:rPr lang="en-US" dirty="0"/>
              <a:t>Pages and pages of required modifications </a:t>
            </a:r>
          </a:p>
          <a:p>
            <a:r>
              <a:rPr lang="en-US" dirty="0"/>
              <a:t>Takes a very long time to prepare meeting minutes and/or IRB letters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498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8880" y="3178162"/>
            <a:ext cx="8236160" cy="13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indent="-4763" algn="ctr">
              <a:spcBef>
                <a:spcPct val="20000"/>
              </a:spcBef>
              <a:defRPr/>
            </a:pPr>
            <a:r>
              <a:rPr lang="en-US" spc="100" dirty="0">
                <a:solidFill>
                  <a:prstClr val="black"/>
                </a:solidFill>
              </a:rPr>
              <a:t>Questions	</a:t>
            </a:r>
            <a:endParaRPr lang="en-US" sz="3100" spc="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1770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2E761-DAFC-42C7-8B1F-BDD06CE3F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E23871D-CE47-486F-BCC6-C79DE6BC9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Soundia Duche									Eileen McCarthy-Dorsey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Chief, Education and Training						IRB 1 Administrator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Office of Research Protections, Policy, and Education	Cpl. Michael J. </a:t>
            </a:r>
            <a:r>
              <a:rPr lang="en-US" sz="1600" dirty="0" err="1"/>
              <a:t>Crescenz</a:t>
            </a:r>
            <a:r>
              <a:rPr lang="en-US" sz="1600" dirty="0"/>
              <a:t> VAMC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Office of Research and Development				Research &amp; Development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Washington, DC								Philadelphia, PA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>
                <a:hlinkClick r:id="rId3"/>
              </a:rPr>
              <a:t>Soundia.Duche@va.gov</a:t>
            </a:r>
            <a:r>
              <a:rPr lang="en-US" sz="1600" dirty="0"/>
              <a:t>							</a:t>
            </a:r>
            <a:r>
              <a:rPr lang="en-US" sz="1600" dirty="0">
                <a:hlinkClick r:id="rId4"/>
              </a:rPr>
              <a:t>Eileen.McCarty-Dorsey@va.gov</a:t>
            </a:r>
            <a:endParaRPr lang="en-US" sz="16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341616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229600" cy="4190513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en-US" sz="1600" dirty="0">
                <a:hlinkClick r:id="rId3"/>
              </a:rPr>
              <a:t>Final Rule for the Delay (published June 19, 2018)</a:t>
            </a:r>
            <a:endParaRPr lang="en-US" sz="1600" dirty="0"/>
          </a:p>
          <a:p>
            <a:pPr>
              <a:spcAft>
                <a:spcPts val="3000"/>
              </a:spcAft>
            </a:pPr>
            <a:r>
              <a:rPr lang="en-US" sz="1600" dirty="0">
                <a:hlinkClick r:id="rId4"/>
              </a:rPr>
              <a:t>Revised Common Rule (published January 19, 2017)</a:t>
            </a:r>
            <a:endParaRPr lang="en-US" sz="1600" dirty="0"/>
          </a:p>
          <a:p>
            <a:pPr lvl="1">
              <a:spcAft>
                <a:spcPts val="3000"/>
              </a:spcAft>
            </a:pPr>
            <a:r>
              <a:rPr lang="en-US" sz="1400" dirty="0"/>
              <a:t>Pages 7259 to 7274 contain the Text of the Final Rule</a:t>
            </a:r>
          </a:p>
          <a:p>
            <a:pPr>
              <a:spcAft>
                <a:spcPts val="3000"/>
              </a:spcAft>
            </a:pPr>
            <a:r>
              <a:rPr lang="en-US" sz="1600" dirty="0">
                <a:hlinkClick r:id="rId5"/>
              </a:rPr>
              <a:t>Current Common Rule</a:t>
            </a:r>
            <a:endParaRPr lang="en-US" sz="1600" dirty="0"/>
          </a:p>
          <a:p>
            <a:pPr>
              <a:spcAft>
                <a:spcPts val="3000"/>
              </a:spcAft>
            </a:pPr>
            <a:r>
              <a:rPr lang="en-US" sz="1600" dirty="0">
                <a:hlinkClick r:id="rId6"/>
              </a:rPr>
              <a:t>VHA Directive 1200.05</a:t>
            </a:r>
            <a:endParaRPr lang="en-US" sz="1600" dirty="0"/>
          </a:p>
          <a:p>
            <a:pPr>
              <a:spcAft>
                <a:spcPts val="3000"/>
              </a:spcAft>
            </a:pPr>
            <a:r>
              <a:rPr lang="en-US" sz="1600" dirty="0">
                <a:hlinkClick r:id="rId7"/>
              </a:rPr>
              <a:t>VHA Directive 1200.01</a:t>
            </a:r>
            <a:endParaRPr lang="en-US" sz="1600" dirty="0"/>
          </a:p>
          <a:p>
            <a:pPr>
              <a:spcAft>
                <a:spcPts val="3000"/>
              </a:spcAft>
            </a:pPr>
            <a:r>
              <a:rPr lang="en-US" sz="1600" dirty="0">
                <a:hlinkClick r:id="rId8"/>
              </a:rPr>
              <a:t>ORD Policies and Guidance Documents</a:t>
            </a:r>
            <a:endParaRPr lang="en-US" sz="1600" dirty="0"/>
          </a:p>
          <a:p>
            <a:pPr>
              <a:spcAft>
                <a:spcPts val="3000"/>
              </a:spcAft>
            </a:pPr>
            <a:r>
              <a:rPr lang="en-US" sz="1600" dirty="0">
                <a:hlinkClick r:id="rId9"/>
              </a:rPr>
              <a:t>ORPP&amp;E </a:t>
            </a:r>
            <a:r>
              <a:rPr lang="en-US" sz="1600" dirty="0" err="1">
                <a:hlinkClick r:id="rId9"/>
              </a:rPr>
              <a:t>Cyberseminars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7940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8880" y="3178162"/>
            <a:ext cx="8236160" cy="13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indent="-4763" algn="ctr">
              <a:spcBef>
                <a:spcPct val="20000"/>
              </a:spcBef>
              <a:defRPr/>
            </a:pPr>
            <a:r>
              <a:rPr lang="en-US" spc="100" dirty="0">
                <a:solidFill>
                  <a:prstClr val="black"/>
                </a:solidFill>
              </a:rPr>
              <a:t>Pre-Meeting Activities	</a:t>
            </a:r>
            <a:endParaRPr lang="en-US" sz="3100" spc="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63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3946F-4DCC-498D-B453-FBCDE7FF9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Anticipating Member Attendance and Ability to Achieve Quorum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85ACB-E77D-4799-94A3-F989294E2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Confirm Who is Planning to Attend </a:t>
            </a:r>
          </a:p>
          <a:p>
            <a:pPr lvl="1"/>
            <a:r>
              <a:rPr lang="en-US" sz="2200" dirty="0"/>
              <a:t>Members (voting and non-voting)</a:t>
            </a:r>
          </a:p>
          <a:p>
            <a:pPr lvl="1"/>
            <a:r>
              <a:rPr lang="en-US" sz="2200" dirty="0"/>
              <a:t>Alternate members of voting members</a:t>
            </a:r>
          </a:p>
          <a:p>
            <a:pPr lvl="1"/>
            <a:r>
              <a:rPr lang="en-US" sz="2200" dirty="0"/>
              <a:t>Non-Scientific voting member(s)</a:t>
            </a:r>
          </a:p>
          <a:p>
            <a:pPr lvl="1"/>
            <a:r>
              <a:rPr lang="en-US" sz="2200" dirty="0"/>
              <a:t>Guests (consultants, observers, study teams)</a:t>
            </a:r>
          </a:p>
          <a:p>
            <a:r>
              <a:rPr lang="en-US" sz="2200" dirty="0"/>
              <a:t>Identify Conflicts of Interest (COI)</a:t>
            </a:r>
          </a:p>
          <a:p>
            <a:pPr lvl="1"/>
            <a:r>
              <a:rPr lang="en-US" sz="2200" dirty="0"/>
              <a:t>Conflicted members must recuse themselves (should leave the room) and cannot count towards quorum</a:t>
            </a:r>
          </a:p>
          <a:p>
            <a:r>
              <a:rPr lang="en-US" sz="2200" dirty="0"/>
              <a:t>Ensure ability to achieve quorum</a:t>
            </a:r>
          </a:p>
        </p:txBody>
      </p:sp>
    </p:spTree>
    <p:extLst>
      <p:ext uri="{BB962C8B-B14F-4D97-AF65-F5344CB8AC3E}">
        <p14:creationId xmlns:p14="http://schemas.microsoft.com/office/powerpoint/2010/main" val="126860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D2C67-846A-427E-9C0A-217D595EA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3B3F-E773-4A04-85F0-30EB88D15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Quorum is the minimum number and type of IRB member that must be present at a convened IRB meeting.</a:t>
            </a:r>
          </a:p>
          <a:p>
            <a:pPr lvl="1"/>
            <a:r>
              <a:rPr lang="en-US" sz="2000" dirty="0"/>
              <a:t>Quorum calculation: majority of voting IRB members on the IRB Roster, to include a non-scientist</a:t>
            </a:r>
          </a:p>
          <a:p>
            <a:pPr lvl="2"/>
            <a:r>
              <a:rPr lang="en-US" sz="1800" dirty="0"/>
              <a:t>SOPs should specify how “majority” is defined (e.g. simple majority)</a:t>
            </a:r>
          </a:p>
          <a:p>
            <a:r>
              <a:rPr lang="en-US" sz="2200" dirty="0"/>
              <a:t>No review (discussion and/or vote) of proposed research can take place if quorum is lost.</a:t>
            </a:r>
          </a:p>
          <a:p>
            <a:r>
              <a:rPr lang="en-US" sz="2200" dirty="0"/>
              <a:t>A member who chooses to abstain from the vote is still counted towards quorum.</a:t>
            </a:r>
          </a:p>
          <a:p>
            <a:r>
              <a:rPr lang="en-US" sz="2200" dirty="0"/>
              <a:t>A member who recuses him/herself due to a conflict of interest does not count towards quorum.</a:t>
            </a:r>
          </a:p>
          <a:p>
            <a:pPr marL="0" indent="0">
              <a:buNone/>
            </a:pPr>
            <a:r>
              <a:rPr lang="en-US" sz="2200" dirty="0"/>
              <a:t>                                               </a:t>
            </a:r>
            <a:r>
              <a:rPr lang="en-US" sz="1800" dirty="0"/>
              <a:t>Reference:    38 CFR 16.108(b)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308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F1C3-EABE-44E8-86F9-BFEAC8836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Quorum: 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5F85A-A93C-4B57-A4E5-8344D3175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IRB Roster has ten (10) voting members</a:t>
            </a:r>
          </a:p>
          <a:p>
            <a:pPr lvl="1"/>
            <a:r>
              <a:rPr lang="en-US" sz="2200" dirty="0"/>
              <a:t>Quorum (simple majority):  At least six voting members, one of whom is a non-scientist</a:t>
            </a:r>
          </a:p>
          <a:p>
            <a:r>
              <a:rPr lang="en-US" sz="2200" dirty="0"/>
              <a:t>IRB Roster has seven (7) voting members</a:t>
            </a:r>
          </a:p>
          <a:p>
            <a:pPr lvl="1"/>
            <a:r>
              <a:rPr lang="en-US" sz="2200" dirty="0"/>
              <a:t>Quorum (simple majority): At least four voting members, one of whom is a non-scientist</a:t>
            </a:r>
          </a:p>
          <a:p>
            <a:pPr lvl="1"/>
            <a:r>
              <a:rPr lang="en-US" sz="2200" dirty="0"/>
              <a:t>If only four voting members are present at the meeting and one or more has to recuse themselves due to a COI, quorum has been lost and no further review and voting actions can take place until quorum has been reestablished.</a:t>
            </a:r>
          </a:p>
        </p:txBody>
      </p:sp>
    </p:spTree>
    <p:extLst>
      <p:ext uri="{BB962C8B-B14F-4D97-AF65-F5344CB8AC3E}">
        <p14:creationId xmlns:p14="http://schemas.microsoft.com/office/powerpoint/2010/main" val="38600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B1CD-1875-43B7-9A52-A196E9EC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1:  Case Study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EA5DE-D34E-4248-812D-2E35C6CE7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IRB has 11 voting members on its roster. </a:t>
            </a:r>
          </a:p>
          <a:p>
            <a:pPr marL="0" indent="0">
              <a:buNone/>
            </a:pPr>
            <a:r>
              <a:rPr lang="en-US" b="1" dirty="0"/>
              <a:t>What is the number of members required for quorum (simple majority)?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4, including the non-scientist</a:t>
            </a:r>
          </a:p>
          <a:p>
            <a:r>
              <a:rPr lang="en-US" dirty="0"/>
              <a:t>5, including the non-scientist</a:t>
            </a:r>
          </a:p>
          <a:p>
            <a:r>
              <a:rPr lang="en-US" dirty="0"/>
              <a:t>6, including the non-scientist</a:t>
            </a:r>
          </a:p>
          <a:p>
            <a:r>
              <a:rPr lang="en-US" dirty="0"/>
              <a:t>11, including the non-scientist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24C5F766-E46E-40D9-A36F-08D87D6329C6}"/>
              </a:ext>
            </a:extLst>
          </p:cNvPr>
          <p:cNvSpPr/>
          <p:nvPr/>
        </p:nvSpPr>
        <p:spPr>
          <a:xfrm>
            <a:off x="0" y="5334000"/>
            <a:ext cx="457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1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A4B0-209C-4B04-93D1-0277937AD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2:  Case Study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EC5E3-2000-46A2-85CB-0B50B8E3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650"/>
            <a:ext cx="8229600" cy="43889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/>
              <a:t>The IRB total membership is 8 voting members prior to the convened meeting of May 31st.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Quorum is 5 including the non-scientist voting member. 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During today’s convened IRB meeting in which 5 voting members are present, a scientist member states he or she no longer wants to be on the IRB and is quitting immediately.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The member leaves the convened meeting.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FF0000"/>
                </a:solidFill>
              </a:rPr>
              <a:t>HINT:  Quorum is the minimum number and type of IRB member that must be present at a convened IRB meeting</a:t>
            </a:r>
          </a:p>
          <a:p>
            <a:pPr marL="0" indent="0">
              <a:buNone/>
            </a:pPr>
            <a:r>
              <a:rPr lang="en-US" sz="2000" b="1" dirty="0"/>
              <a:t>Has the number of members required for quorum changed for the remainder of the convened meeting?</a:t>
            </a:r>
          </a:p>
          <a:p>
            <a:pPr lvl="1"/>
            <a:r>
              <a:rPr lang="en-US" sz="2000" dirty="0"/>
              <a:t>Yes</a:t>
            </a:r>
          </a:p>
          <a:p>
            <a:pPr lvl="1"/>
            <a:r>
              <a:rPr lang="en-US" sz="2000" dirty="0"/>
              <a:t>No</a:t>
            </a:r>
          </a:p>
        </p:txBody>
      </p:sp>
      <p:sp>
        <p:nvSpPr>
          <p:cNvPr id="6" name="Arrow: Right 3">
            <a:extLst>
              <a:ext uri="{FF2B5EF4-FFF2-40B4-BE49-F238E27FC236}">
                <a16:creationId xmlns:a16="http://schemas.microsoft.com/office/drawing/2014/main" id="{F7547B65-BE6C-4E87-8CD4-AE1B103128FE}"/>
              </a:ext>
            </a:extLst>
          </p:cNvPr>
          <p:cNvSpPr/>
          <p:nvPr/>
        </p:nvSpPr>
        <p:spPr>
          <a:xfrm>
            <a:off x="381000" y="6324600"/>
            <a:ext cx="457200" cy="381000"/>
          </a:xfrm>
          <a:prstGeom prst="rightArrow">
            <a:avLst>
              <a:gd name="adj1" fmla="val 50000"/>
              <a:gd name="adj2" fmla="val 299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2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PPT_VHA_Templat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20300</TotalTime>
  <Words>2194</Words>
  <Application>Microsoft Office PowerPoint</Application>
  <PresentationFormat>On-screen Show (4:3)</PresentationFormat>
  <Paragraphs>315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ＭＳ Ｐゴシック</vt:lpstr>
      <vt:lpstr>Arial</vt:lpstr>
      <vt:lpstr>Calibri</vt:lpstr>
      <vt:lpstr>Georgia</vt:lpstr>
      <vt:lpstr>Tahoma</vt:lpstr>
      <vt:lpstr>PPT_VHA_Template</vt:lpstr>
      <vt:lpstr>           The IRB Meeting:  A Primer    </vt:lpstr>
      <vt:lpstr>Objectives</vt:lpstr>
      <vt:lpstr>Overview</vt:lpstr>
      <vt:lpstr> </vt:lpstr>
      <vt:lpstr>Anticipating Member Attendance and Ability to Achieve Quorum</vt:lpstr>
      <vt:lpstr>Quorum</vt:lpstr>
      <vt:lpstr>Quorum:  Examples</vt:lpstr>
      <vt:lpstr>Poll 1:  Case Study 1 </vt:lpstr>
      <vt:lpstr>Poll 2:  Case Study 1</vt:lpstr>
      <vt:lpstr>Meeting Agenda:  Considerations</vt:lpstr>
      <vt:lpstr>Expedited Listing: Requirements</vt:lpstr>
      <vt:lpstr>Expedited Listing: Common and Best Practices</vt:lpstr>
      <vt:lpstr>Meeting Tools</vt:lpstr>
      <vt:lpstr> </vt:lpstr>
      <vt:lpstr>Logistics and Tracking</vt:lpstr>
      <vt:lpstr>Miscellaneous Items During a Convened Meeting</vt:lpstr>
      <vt:lpstr>Order of Items on the Agenda</vt:lpstr>
      <vt:lpstr>New Protocols and Amendments:  IRB Discussion and Determinations</vt:lpstr>
      <vt:lpstr>New Protocols and Amendments:  IRB Discussion and Determinations (cont.)</vt:lpstr>
      <vt:lpstr>IRB Actions </vt:lpstr>
      <vt:lpstr>IRB Actions </vt:lpstr>
      <vt:lpstr>Voting on IRB Actions</vt:lpstr>
      <vt:lpstr>Vote on IRB Actions (cont.)</vt:lpstr>
      <vt:lpstr>Poll 3:  Case Study 2</vt:lpstr>
      <vt:lpstr>Poll 4:  Case Study 2</vt:lpstr>
      <vt:lpstr>Poll 4:  Case Study 2</vt:lpstr>
      <vt:lpstr> </vt:lpstr>
      <vt:lpstr>Meeting Minutes:  Common Rule</vt:lpstr>
      <vt:lpstr>Meeting Minutes:  VHA Directive 1200.05 Requirements</vt:lpstr>
      <vt:lpstr>Going Beyond the Regulatory and ORD Policy Requirements for IRB minutes</vt:lpstr>
      <vt:lpstr>Meeting Minutes Template</vt:lpstr>
      <vt:lpstr>Circulation of IRB Minutes</vt:lpstr>
      <vt:lpstr>Circulation of IRB Minutes (cont.)</vt:lpstr>
      <vt:lpstr>IRB Letters and Notifications</vt:lpstr>
      <vt:lpstr> </vt:lpstr>
      <vt:lpstr>Common Challenges and Struggles</vt:lpstr>
      <vt:lpstr> </vt:lpstr>
      <vt:lpstr>Contact Information</vt:lpstr>
      <vt:lpstr>Important Links</vt:lpstr>
    </vt:vector>
  </TitlesOfParts>
  <Company>Dept.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IRB Meeeting: A Primer</dc:title>
  <dc:subject>The IRB Meeeting: A Primer</dc:subject>
  <dc:creator>Duche, Soundia</dc:creator>
  <cp:keywords>The IRB Meeeting: A Primer</cp:keywords>
  <cp:lastModifiedBy>Rivera, Portia T</cp:lastModifiedBy>
  <cp:revision>708</cp:revision>
  <cp:lastPrinted>2019-05-28T20:43:25Z</cp:lastPrinted>
  <dcterms:created xsi:type="dcterms:W3CDTF">2013-05-15T16:43:55Z</dcterms:created>
  <dcterms:modified xsi:type="dcterms:W3CDTF">2019-06-04T15:21:12Z</dcterms:modified>
</cp:coreProperties>
</file>