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  <p:sldMasterId id="2147483962" r:id="rId5"/>
    <p:sldMasterId id="2147483932" r:id="rId6"/>
    <p:sldMasterId id="2147483965" r:id="rId7"/>
    <p:sldMasterId id="2147483977" r:id="rId8"/>
  </p:sldMasterIdLst>
  <p:notesMasterIdLst>
    <p:notesMasterId r:id="rId42"/>
  </p:notesMasterIdLst>
  <p:handoutMasterIdLst>
    <p:handoutMasterId r:id="rId43"/>
  </p:handoutMasterIdLst>
  <p:sldIdLst>
    <p:sldId id="1102" r:id="rId9"/>
    <p:sldId id="349" r:id="rId10"/>
    <p:sldId id="4266" r:id="rId11"/>
    <p:sldId id="4246" r:id="rId12"/>
    <p:sldId id="1053" r:id="rId13"/>
    <p:sldId id="259" r:id="rId14"/>
    <p:sldId id="4287" r:id="rId15"/>
    <p:sldId id="4288" r:id="rId16"/>
    <p:sldId id="4289" r:id="rId17"/>
    <p:sldId id="4290" r:id="rId18"/>
    <p:sldId id="1055" r:id="rId19"/>
    <p:sldId id="4267" r:id="rId20"/>
    <p:sldId id="4268" r:id="rId21"/>
    <p:sldId id="4270" r:id="rId22"/>
    <p:sldId id="4269" r:id="rId23"/>
    <p:sldId id="4276" r:id="rId24"/>
    <p:sldId id="4273" r:id="rId25"/>
    <p:sldId id="1045" r:id="rId26"/>
    <p:sldId id="4294" r:id="rId27"/>
    <p:sldId id="4298" r:id="rId28"/>
    <p:sldId id="4299" r:id="rId29"/>
    <p:sldId id="4311" r:id="rId30"/>
    <p:sldId id="4306" r:id="rId31"/>
    <p:sldId id="4300" r:id="rId32"/>
    <p:sldId id="4303" r:id="rId33"/>
    <p:sldId id="4293" r:id="rId34"/>
    <p:sldId id="4309" r:id="rId35"/>
    <p:sldId id="4310" r:id="rId36"/>
    <p:sldId id="4302" r:id="rId37"/>
    <p:sldId id="4304" r:id="rId38"/>
    <p:sldId id="4292" r:id="rId39"/>
    <p:sldId id="1048" r:id="rId40"/>
    <p:sldId id="4262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16ACA29-3550-DA80-AF50-429694CD9A47}" name="Luis Vargas (PFS)" initials="LV(" userId="S::lvargas@pfs.us::81f2f49b-18c1-4f4b-8702-b0b478624702" providerId="AD"/>
  <p188:author id="{E307FB74-FBFA-58E5-F320-36AD1F5D2E00}" name="Martin, Lindsey" initials="ML" userId="S::Lindsey.Martin2@va.gov::6224d292-d16d-4ed3-be4e-b067e6f42584" providerId="AD"/>
  <p188:author id="{1B706A7B-4C40-2904-5BD3-4A7C9682A275}" name="Megan Wiltsie" initials="MW" userId="S::meganwiltsie@cvpcorp.com::768c0d5c-683c-4fc0-a968-4fe522885fe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E72"/>
    <a:srgbClr val="4472C4"/>
    <a:srgbClr val="F4F1F2"/>
    <a:srgbClr val="2C508E"/>
    <a:srgbClr val="FFC000"/>
    <a:srgbClr val="AACA96"/>
    <a:srgbClr val="0070C0"/>
    <a:srgbClr val="AEB0B6"/>
    <a:srgbClr val="B0D3EB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220668-C85A-411A-A6D9-C106F9D827DA}" v="80" dt="2023-02-22T22:58:22.5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981" autoAdjust="0"/>
  </p:normalViewPr>
  <p:slideViewPr>
    <p:cSldViewPr snapToGrid="0">
      <p:cViewPr varScale="1">
        <p:scale>
          <a:sx n="112" d="100"/>
          <a:sy n="112" d="100"/>
        </p:scale>
        <p:origin x="94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microsoft.com/office/2018/10/relationships/authors" Target="author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handoutMaster" Target="handoutMasters/handoutMaster1.xml"/><Relationship Id="rId48" Type="http://schemas.microsoft.com/office/2015/10/relationships/revisionInfo" Target="revisionInfo.xml"/><Relationship Id="rId8" Type="http://schemas.openxmlformats.org/officeDocument/2006/relationships/slideMaster" Target="slideMasters/slideMaster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hacomartil\Desktop\QA%20QI%20Initiative\VA%20Central%20IRB%20IRBNet%20QA%20QI%20Panel%201%20LM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Panel 5:  Review Detail</a:t>
            </a:r>
            <a:r>
              <a:rPr lang="en-US" baseline="0" dirty="0"/>
              <a:t> </a:t>
            </a:r>
            <a:r>
              <a:rPr lang="en-US" dirty="0"/>
              <a:t>Requirements for New Projects</a:t>
            </a:r>
          </a:p>
        </c:rich>
      </c:tx>
      <c:layout>
        <c:manualLayout>
          <c:xMode val="edge"/>
          <c:yMode val="edge"/>
          <c:x val="0.19889195629232745"/>
          <c:y val="2.71065989414339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solidFill>
                  <a:srgbClr val="FF0000"/>
                </a:solidFill>
                <a:ln>
                  <a:solidFill>
                    <a:sysClr val="windowText" lastClr="000000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250B-44F1-95D1-4681182F0B26}"/>
                </c:ext>
              </c:extLst>
            </c:dLbl>
            <c:dLbl>
              <c:idx val="2"/>
              <c:spPr>
                <a:solidFill>
                  <a:srgbClr val="FFFF00"/>
                </a:solidFill>
                <a:ln>
                  <a:solidFill>
                    <a:sysClr val="windowText" lastClr="000000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250B-44F1-95D1-4681182F0B26}"/>
                </c:ext>
              </c:extLst>
            </c:dLbl>
            <c:dLbl>
              <c:idx val="4"/>
              <c:spPr>
                <a:solidFill>
                  <a:srgbClr val="FF0000"/>
                </a:solidFill>
                <a:ln>
                  <a:solidFill>
                    <a:sysClr val="windowText" lastClr="000000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2-250B-44F1-95D1-4681182F0B26}"/>
                </c:ext>
              </c:extLst>
            </c:dLbl>
            <c:dLbl>
              <c:idx val="7"/>
              <c:spPr>
                <a:solidFill>
                  <a:srgbClr val="FF0000"/>
                </a:solidFill>
                <a:ln>
                  <a:solidFill>
                    <a:sysClr val="windowText" lastClr="000000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250B-44F1-95D1-4681182F0B26}"/>
                </c:ext>
              </c:extLst>
            </c:dLbl>
            <c:dLbl>
              <c:idx val="8"/>
              <c:spPr>
                <a:solidFill>
                  <a:srgbClr val="FF0000"/>
                </a:solidFill>
                <a:ln>
                  <a:solidFill>
                    <a:sysClr val="windowText" lastClr="000000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4-250B-44F1-95D1-4681182F0B26}"/>
                </c:ext>
              </c:extLst>
            </c:dLbl>
            <c:spPr>
              <a:solidFill>
                <a:srgbClr val="00B050"/>
              </a:solidFill>
              <a:ln>
                <a:solidFill>
                  <a:sysClr val="windowText" lastClr="000000"/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Summary!$B$33:$B$41</c:f>
              <c:strCache>
                <c:ptCount val="9"/>
                <c:pt idx="0">
                  <c:v>Review details complete</c:v>
                </c:pt>
                <c:pt idx="1">
                  <c:v>Review Type =  Admin. or Expedited</c:v>
                </c:pt>
                <c:pt idx="2">
                  <c:v>Action = Closed</c:v>
                </c:pt>
                <c:pt idx="3">
                  <c:v>Effective Date entered</c:v>
                </c:pt>
                <c:pt idx="4">
                  <c:v>Project Status = Closed</c:v>
                </c:pt>
                <c:pt idx="5">
                  <c:v>Expiration = Blank</c:v>
                </c:pt>
                <c:pt idx="6">
                  <c:v>Next Report Due = Blank</c:v>
                </c:pt>
                <c:pt idx="7">
                  <c:v>Initial Approval Date entered</c:v>
                </c:pt>
                <c:pt idx="8">
                  <c:v>Risk Level entered</c:v>
                </c:pt>
              </c:strCache>
            </c:strRef>
          </c:cat>
          <c:val>
            <c:numRef>
              <c:f>Summary!$F$33:$F$41</c:f>
              <c:numCache>
                <c:formatCode>0%</c:formatCode>
                <c:ptCount val="9"/>
                <c:pt idx="0">
                  <c:v>0.5</c:v>
                </c:pt>
                <c:pt idx="1">
                  <c:v>1</c:v>
                </c:pt>
                <c:pt idx="2">
                  <c:v>0.9</c:v>
                </c:pt>
                <c:pt idx="3">
                  <c:v>1</c:v>
                </c:pt>
                <c:pt idx="4">
                  <c:v>0.7</c:v>
                </c:pt>
                <c:pt idx="5">
                  <c:v>1</c:v>
                </c:pt>
                <c:pt idx="6">
                  <c:v>1</c:v>
                </c:pt>
                <c:pt idx="7">
                  <c:v>0.6</c:v>
                </c:pt>
                <c:pt idx="8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50B-44F1-95D1-4681182F0B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17463984"/>
        <c:axId val="717464312"/>
      </c:barChart>
      <c:catAx>
        <c:axId val="717463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7464312"/>
        <c:crosses val="autoZero"/>
        <c:auto val="1"/>
        <c:lblAlgn val="ctr"/>
        <c:lblOffset val="100"/>
        <c:noMultiLvlLbl val="0"/>
      </c:catAx>
      <c:valAx>
        <c:axId val="717464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7463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D0AEDE0-782A-2A47-B9DC-ECEF64A8249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C8A7FA-BE55-E548-BFB6-CE24D24A780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C64CB-F274-C241-B622-F373B895B19A}" type="datetimeFigureOut">
              <a:rPr lang="en-US" smtClean="0"/>
              <a:t>3/6/2023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07E3BB-FE9E-8C42-A9AF-0F242FEC108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06A978-349F-D14C-A016-D2F409AC23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F0C6A3-30D1-6C4D-9DE4-190C4ED975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049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5E06E-1E0C-6B47-BC3A-DE5BA92E9EF0}" type="datetimeFigureOut">
              <a:rPr lang="en-US" smtClean="0"/>
              <a:t>3/6/2023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A3390-9212-B34C-85F4-E1FD24A52B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33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A3390-9212-B34C-85F4-E1FD24A52B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26819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A3390-9212-B34C-85F4-E1FD24A52B6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5729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A3390-9212-B34C-85F4-E1FD24A52B6E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928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A3390-9212-B34C-85F4-E1FD24A52B6E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4423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A3390-9212-B34C-85F4-E1FD24A52B6E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4329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A3390-9212-B34C-85F4-E1FD24A52B6E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2487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A3390-9212-B34C-85F4-E1FD24A52B6E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2418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A3390-9212-B34C-85F4-E1FD24A52B6E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3221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A3390-9212-B34C-85F4-E1FD24A52B6E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3278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A3390-9212-B34C-85F4-E1FD24A52B6E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664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A3390-9212-B34C-85F4-E1FD24A52B6E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170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A3390-9212-B34C-85F4-E1FD24A52B6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6819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A3390-9212-B34C-85F4-E1FD24A52B6E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4365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A3390-9212-B34C-85F4-E1FD24A52B6E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1692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A3390-9212-B34C-85F4-E1FD24A52B6E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4654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A3390-9212-B34C-85F4-E1FD24A52B6E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7737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A3390-9212-B34C-85F4-E1FD24A52B6E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1227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A3390-9212-B34C-85F4-E1FD24A52B6E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52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A3390-9212-B34C-85F4-E1FD24A52B6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83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A3390-9212-B34C-85F4-E1FD24A52B6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887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A3390-9212-B34C-85F4-E1FD24A52B6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0228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A3390-9212-B34C-85F4-E1FD24A52B6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77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A3390-9212-B34C-85F4-E1FD24A52B6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5110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A3390-9212-B34C-85F4-E1FD24A52B6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778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A3390-9212-B34C-85F4-E1FD24A52B6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029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7.xml"/><Relationship Id="rId4" Type="http://schemas.openxmlformats.org/officeDocument/2006/relationships/image" Target="../media/image11.emf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DCF8BCC-BFA1-F642-84C1-3DEA215A8F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720" y="1408662"/>
            <a:ext cx="1850690" cy="1845013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4EA5574D-B6EB-E740-8A91-12831F4C7E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0583" y="6104140"/>
            <a:ext cx="2014330" cy="542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01BF60-2DBF-1E47-9C6F-A3D6EDF8AE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35055" y="5983730"/>
            <a:ext cx="1942545" cy="783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DF474DC-59F3-1341-B2A0-63B5F03ED8C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5316" y="6254833"/>
            <a:ext cx="2014330" cy="3913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74649" y="1887450"/>
            <a:ext cx="9097758" cy="8756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65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4649" y="2820512"/>
            <a:ext cx="8382000" cy="433163"/>
          </a:xfrm>
        </p:spPr>
        <p:txBody>
          <a:bodyPr>
            <a:no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E38B46A-E2D9-F648-8C4B-C6DF64595C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70258" y="3364874"/>
            <a:ext cx="8382000" cy="7747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Briefer: Name and Title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77BA728-AC6C-684D-BB5C-2B6A95902E8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4609" y="6256905"/>
            <a:ext cx="2092994" cy="38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9659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Slide 1">
    <p:bg>
      <p:bgPr>
        <a:solidFill>
          <a:srgbClr val="003E72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E4FA9B3C-1FF1-914D-A59E-CA40875151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1" y="2039304"/>
            <a:ext cx="10743200" cy="243252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7500">
                <a:solidFill>
                  <a:srgbClr val="002F56"/>
                </a:solidFill>
              </a:defRPr>
            </a:lvl1pPr>
          </a:lstStyle>
          <a:p>
            <a:r>
              <a:rPr lang="en-US"/>
              <a:t>Divider Slide 1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E9C71DBD-D8D2-214C-B1E3-2AB8492B1B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4743" y="0"/>
            <a:ext cx="1545237" cy="123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992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B1F91D4F-A932-4FA6-A468-BF18A7F35BC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84913" y="0"/>
            <a:ext cx="5907087" cy="6858000"/>
          </a:xfrm>
          <a:prstGeom prst="parallelogram">
            <a:avLst>
              <a:gd name="adj" fmla="val 36907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AD26C11-437E-8849-AD78-852C2DBB3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1" y="311632"/>
            <a:ext cx="6479628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E7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24C876-91BF-9E48-815B-4D70F72C991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4800" y="2159165"/>
            <a:ext cx="6479628" cy="36734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E72"/>
                </a:solidFill>
              </a:defRPr>
            </a:lvl1pPr>
            <a:lvl2pPr>
              <a:defRPr>
                <a:solidFill>
                  <a:srgbClr val="003E72"/>
                </a:solidFill>
              </a:defRPr>
            </a:lvl2pPr>
            <a:lvl3pPr>
              <a:defRPr>
                <a:solidFill>
                  <a:srgbClr val="003E72"/>
                </a:solidFill>
              </a:defRPr>
            </a:lvl3pPr>
            <a:lvl4pPr>
              <a:defRPr>
                <a:solidFill>
                  <a:srgbClr val="003E72"/>
                </a:solidFill>
              </a:defRPr>
            </a:lvl4pPr>
            <a:lvl5pPr>
              <a:defRPr>
                <a:solidFill>
                  <a:srgbClr val="003E7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E3A6B5E9-6E3C-A548-BB49-0AD830571E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15821" y="5842067"/>
            <a:ext cx="1476179" cy="117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305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Photo Layout">
    <p:bg>
      <p:bgPr>
        <a:solidFill>
          <a:srgbClr val="003E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F18A60AC-D3F3-D24B-A172-52CFAE0E1A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0583" y="6104140"/>
            <a:ext cx="2014330" cy="542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56CBECB-F5B7-8A41-92AE-ECDF0C8825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35055" y="5983730"/>
            <a:ext cx="1942545" cy="783000"/>
          </a:xfrm>
          <a:prstGeom prst="rect">
            <a:avLst/>
          </a:prstGeom>
        </p:spPr>
      </p:pic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328F3A10-74EB-8140-B1C8-BC0BFB03775C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576975" y="1881280"/>
            <a:ext cx="3227735" cy="300938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D956D3E6-4960-D34F-AE75-227EC434ECBF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4465820" y="1881280"/>
            <a:ext cx="3227735" cy="300938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D77A81EA-B9F9-6F49-AC46-6C7F9ED9A41E}"/>
              </a:ext>
            </a:extLst>
          </p:cNvPr>
          <p:cNvSpPr>
            <a:spLocks noGrp="1" noChangeAspect="1"/>
          </p:cNvSpPr>
          <p:nvPr>
            <p:ph type="pic" idx="14"/>
          </p:nvPr>
        </p:nvSpPr>
        <p:spPr>
          <a:xfrm>
            <a:off x="8354665" y="1881280"/>
            <a:ext cx="3227735" cy="300938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312B1E8F-ACEB-9F41-94E8-EF89588815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975" y="5050728"/>
            <a:ext cx="3227735" cy="7747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Name &amp; Title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FF7D5364-A98E-324B-9640-119711DAB25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65820" y="5050728"/>
            <a:ext cx="3227735" cy="7747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Name &amp; Title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88199739-712B-5F46-9CB6-5E91993A68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54664" y="5067352"/>
            <a:ext cx="3227735" cy="7747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Name &amp; Title</a:t>
            </a:r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1AF3DDBD-7805-8049-9EB3-C88D4D6ECB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092" y="5807370"/>
            <a:ext cx="1599784" cy="127572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4E842729-BF0B-E849-B126-924832507D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42841"/>
            <a:ext cx="8665564" cy="752929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26607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, Two Subhead">
    <p:bg>
      <p:bgPr>
        <a:solidFill>
          <a:srgbClr val="003E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DAFEDC8-B2AA-5548-AEB5-CF8F71E10219}"/>
              </a:ext>
            </a:extLst>
          </p:cNvPr>
          <p:cNvSpPr>
            <a:spLocks noGrp="1" noChangeAspect="1"/>
          </p:cNvSpPr>
          <p:nvPr>
            <p:ph type="pic" idx="14"/>
          </p:nvPr>
        </p:nvSpPr>
        <p:spPr>
          <a:xfrm>
            <a:off x="876451" y="1678906"/>
            <a:ext cx="4011391" cy="374003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CBDB8C3-DD75-FA40-8422-6A1EF64343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42841"/>
            <a:ext cx="8665564" cy="752929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988CD6E-51F9-EB4F-AFCC-453F7A9E5FE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86937" y="1663923"/>
            <a:ext cx="2788997" cy="42119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Sub-heading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A897506-57E8-6A4E-8941-937752535483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5185348" y="2168246"/>
            <a:ext cx="2789419" cy="3250691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1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1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8328745-A902-D746-BA15-6A29117B0B2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273862" y="1663923"/>
            <a:ext cx="2788997" cy="42119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Sub-heading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D98BE3D-4285-6842-9B83-D5D197550E78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272273" y="2168246"/>
            <a:ext cx="2789419" cy="3250691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1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1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14BEC88C-2F09-384A-863F-9886F90485C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0583" y="6104140"/>
            <a:ext cx="2014330" cy="542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A5DE173-5CB3-804F-81FA-101080272F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35055" y="5983730"/>
            <a:ext cx="1942545" cy="783000"/>
          </a:xfrm>
          <a:prstGeom prst="rect">
            <a:avLst/>
          </a:prstGeom>
        </p:spPr>
      </p:pic>
      <p:pic>
        <p:nvPicPr>
          <p:cNvPr id="19" name="Picture 18" descr="Logo, company name&#10;&#10;Description automatically generated">
            <a:extLst>
              <a:ext uri="{FF2B5EF4-FFF2-40B4-BE49-F238E27FC236}">
                <a16:creationId xmlns:a16="http://schemas.microsoft.com/office/drawing/2014/main" id="{78A4FEF8-97ED-FC4E-97C0-49461AA4F24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842" y="5802073"/>
            <a:ext cx="1599784" cy="127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2117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rgbClr val="003E72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FDEF38D-2163-434C-8A18-2294507C79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903751"/>
            <a:ext cx="10515600" cy="3252865"/>
          </a:xfrm>
          <a:prstGeom prst="rect">
            <a:avLst/>
          </a:prstGeom>
        </p:spPr>
        <p:txBody>
          <a:bodyPr/>
          <a:lstStyle>
            <a:lvl1pPr algn="l">
              <a:defRPr sz="5000" i="1">
                <a:solidFill>
                  <a:srgbClr val="002F56"/>
                </a:solidFill>
              </a:defRPr>
            </a:lvl1pPr>
          </a:lstStyle>
          <a:p>
            <a:r>
              <a:rPr lang="en-US"/>
              <a:t>Lorem Ipsum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turpis</a:t>
            </a:r>
            <a:r>
              <a:rPr lang="en-US"/>
              <a:t> </a:t>
            </a:r>
            <a:r>
              <a:rPr lang="en-US" err="1"/>
              <a:t>sodales</a:t>
            </a:r>
            <a:r>
              <a:rPr lang="en-US"/>
              <a:t>, </a:t>
            </a:r>
            <a:r>
              <a:rPr lang="en-US" err="1"/>
              <a:t>rutrum</a:t>
            </a:r>
            <a:r>
              <a:rPr lang="en-US"/>
              <a:t> </a:t>
            </a:r>
            <a:r>
              <a:rPr lang="en-US" err="1"/>
              <a:t>purus</a:t>
            </a:r>
            <a:r>
              <a:rPr lang="en-US"/>
              <a:t> vel,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mauris</a:t>
            </a:r>
            <a:r>
              <a:rPr lang="en-US"/>
              <a:t>. </a:t>
            </a:r>
            <a:r>
              <a:rPr lang="en-US" err="1"/>
              <a:t>Vivamus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felis</a:t>
            </a:r>
            <a:r>
              <a:rPr lang="en-US"/>
              <a:t>,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egetq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pretium</a:t>
            </a:r>
            <a:r>
              <a:rPr lang="en-US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2E7323-F360-A944-A23F-8BB1C2872039}"/>
              </a:ext>
            </a:extLst>
          </p:cNvPr>
          <p:cNvSpPr txBox="1"/>
          <p:nvPr userDrawn="1"/>
        </p:nvSpPr>
        <p:spPr>
          <a:xfrm>
            <a:off x="835986" y="360084"/>
            <a:ext cx="154523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0" b="1" i="0" dirty="0">
                <a:solidFill>
                  <a:srgbClr val="003E72"/>
                </a:solidFill>
              </a:rPr>
              <a:t>“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EEAF3F8E-9328-744E-8628-D661FED5EF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4743" y="0"/>
            <a:ext cx="1545237" cy="123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077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D93F441-8708-4C57-BEDD-F16299BFD6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9897" y="1609820"/>
            <a:ext cx="3056468" cy="3056468"/>
          </a:xfrm>
          <a:prstGeom prst="ellipse">
            <a:avLst/>
          </a:prstGeom>
          <a:pattFill prst="pct25">
            <a:fgClr>
              <a:srgbClr val="0077FA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1FC8916-CB8D-4F38-992F-8D87C4D9F56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67765" y="1609819"/>
            <a:ext cx="3056468" cy="3056468"/>
          </a:xfrm>
          <a:prstGeom prst="ellipse">
            <a:avLst/>
          </a:prstGeom>
          <a:pattFill prst="pct25">
            <a:fgClr>
              <a:srgbClr val="0077FA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13181C31-464D-4C1B-ADB2-8D3E6AE9D6F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95633" y="1609819"/>
            <a:ext cx="3056468" cy="3056468"/>
          </a:xfrm>
          <a:prstGeom prst="ellipse">
            <a:avLst/>
          </a:prstGeom>
          <a:pattFill prst="pct25">
            <a:fgClr>
              <a:srgbClr val="0077FA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E5F0E2A-8186-5E42-A58F-014EC1A9C2F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36133" y="4803844"/>
            <a:ext cx="2788997" cy="88867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000" b="1">
                <a:solidFill>
                  <a:srgbClr val="002F5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Sub-heading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B9267EE-DF95-4F41-9970-DED2AE73302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715675" y="4803844"/>
            <a:ext cx="2788997" cy="88867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000" b="1">
                <a:solidFill>
                  <a:srgbClr val="002F5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Sub-heading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8C5E8EA-96B5-ED40-A322-AAE2CED1813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295217" y="4835081"/>
            <a:ext cx="2788997" cy="88867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000" b="1">
                <a:solidFill>
                  <a:srgbClr val="002F5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Sub-heading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89DB99-6AB8-364D-8E5F-07A10D3D2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071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800B02D9-1626-F840-B779-F9B1050065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4743" y="0"/>
            <a:ext cx="1545237" cy="123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9682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Slide 1">
    <p:bg>
      <p:bgPr>
        <a:solidFill>
          <a:srgbClr val="003E72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E4FA9B3C-1FF1-914D-A59E-CA40875151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1" y="2039304"/>
            <a:ext cx="10743200" cy="243252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7500">
                <a:solidFill>
                  <a:srgbClr val="002F56"/>
                </a:solidFill>
              </a:defRPr>
            </a:lvl1pPr>
          </a:lstStyle>
          <a:p>
            <a:r>
              <a:rPr lang="en-US"/>
              <a:t>Divider Slide 1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E9C71DBD-D8D2-214C-B1E3-2AB8492B1B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4743" y="0"/>
            <a:ext cx="1545237" cy="123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0510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6">
    <p:bg>
      <p:bgPr>
        <a:solidFill>
          <a:srgbClr val="B0D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C8323BE-9E26-47CD-AF69-527649A5D2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46840" y="236895"/>
            <a:ext cx="4792717" cy="5559564"/>
          </a:xfrm>
          <a:custGeom>
            <a:avLst/>
            <a:gdLst>
              <a:gd name="connsiteX0" fmla="*/ 2484410 w 4968822"/>
              <a:gd name="connsiteY0" fmla="*/ 0 h 5763845"/>
              <a:gd name="connsiteX1" fmla="*/ 4968822 w 4968822"/>
              <a:gd name="connsiteY1" fmla="*/ 1242206 h 5763845"/>
              <a:gd name="connsiteX2" fmla="*/ 4968822 w 4968822"/>
              <a:gd name="connsiteY2" fmla="*/ 4521639 h 5763845"/>
              <a:gd name="connsiteX3" fmla="*/ 2484410 w 4968822"/>
              <a:gd name="connsiteY3" fmla="*/ 5763845 h 5763845"/>
              <a:gd name="connsiteX4" fmla="*/ 0 w 4968822"/>
              <a:gd name="connsiteY4" fmla="*/ 4521639 h 5763845"/>
              <a:gd name="connsiteX5" fmla="*/ 0 w 4968822"/>
              <a:gd name="connsiteY5" fmla="*/ 1242206 h 5763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68822" h="5763845">
                <a:moveTo>
                  <a:pt x="2484410" y="0"/>
                </a:moveTo>
                <a:lnTo>
                  <a:pt x="4968822" y="1242206"/>
                </a:lnTo>
                <a:lnTo>
                  <a:pt x="4968822" y="4521639"/>
                </a:lnTo>
                <a:lnTo>
                  <a:pt x="2484410" y="5763845"/>
                </a:lnTo>
                <a:lnTo>
                  <a:pt x="0" y="4521639"/>
                </a:lnTo>
                <a:lnTo>
                  <a:pt x="0" y="1242206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000000"/>
                </a:solidFill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97407D2-1EA1-894D-91F4-58963C3418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07572" y="1954213"/>
            <a:ext cx="6479628" cy="36734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E72"/>
                </a:solidFill>
              </a:defRPr>
            </a:lvl1pPr>
            <a:lvl2pPr>
              <a:defRPr>
                <a:solidFill>
                  <a:srgbClr val="003E72"/>
                </a:solidFill>
              </a:defRPr>
            </a:lvl2pPr>
            <a:lvl3pPr>
              <a:defRPr>
                <a:solidFill>
                  <a:srgbClr val="003E72"/>
                </a:solidFill>
              </a:defRPr>
            </a:lvl3pPr>
            <a:lvl4pPr>
              <a:defRPr>
                <a:solidFill>
                  <a:srgbClr val="003E72"/>
                </a:solidFill>
              </a:defRPr>
            </a:lvl4pPr>
            <a:lvl5pPr>
              <a:defRPr>
                <a:solidFill>
                  <a:srgbClr val="003E7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AAEE0D94-5597-4F06-8B94-7037B7B5F0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4743" y="0"/>
            <a:ext cx="1545237" cy="123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5331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DCF8BCC-BFA1-F642-84C1-3DEA215A8F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720" y="1408662"/>
            <a:ext cx="1850690" cy="1845013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4EA5574D-B6EB-E740-8A91-12831F4C7E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0583" y="6104140"/>
            <a:ext cx="2014330" cy="542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01BF60-2DBF-1E47-9C6F-A3D6EDF8AE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35055" y="5983730"/>
            <a:ext cx="1942545" cy="783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DF474DC-59F3-1341-B2A0-63B5F03ED8C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5316" y="6254833"/>
            <a:ext cx="2014330" cy="3913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74649" y="1887450"/>
            <a:ext cx="9097758" cy="8756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65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4649" y="2820512"/>
            <a:ext cx="8382000" cy="433163"/>
          </a:xfrm>
        </p:spPr>
        <p:txBody>
          <a:bodyPr>
            <a:no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E38B46A-E2D9-F648-8C4B-C6DF64595C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70258" y="3364874"/>
            <a:ext cx="8382000" cy="7747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Briefer: Name and Title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77BA728-AC6C-684D-BB5C-2B6A95902E8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4609" y="6256905"/>
            <a:ext cx="2092994" cy="38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0733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9B2F2091-4844-1342-94E2-DC2F648FF5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0583" y="6104140"/>
            <a:ext cx="2014330" cy="542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106A736-79AC-A048-93FE-4C721D363A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35055" y="5983730"/>
            <a:ext cx="1942545" cy="7830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C911D7E5-8A3A-F64E-A06A-CAFF5987E8D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65891" y="2644653"/>
            <a:ext cx="7189495" cy="82623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/>
              <a:t>Secondary Title Slide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6078D3B-F6C7-4240-AC3C-B026F3CB3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0875" y="1299235"/>
            <a:ext cx="1288389" cy="128443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58CD825-6DAB-8F4B-95D3-27D3B3AE57E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5316" y="6254833"/>
            <a:ext cx="2014330" cy="39131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A000996-E3D9-5341-8AA8-E880295C63D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4609" y="6256905"/>
            <a:ext cx="2092994" cy="389246"/>
          </a:xfrm>
          <a:prstGeom prst="rect">
            <a:avLst/>
          </a:prstGeom>
        </p:spPr>
      </p:pic>
      <p:sp>
        <p:nvSpPr>
          <p:cNvPr id="25" name="Subtitle 2">
            <a:extLst>
              <a:ext uri="{FF2B5EF4-FFF2-40B4-BE49-F238E27FC236}">
                <a16:creationId xmlns:a16="http://schemas.microsoft.com/office/drawing/2014/main" id="{A152C89E-3F7B-A649-BD19-DCA765D1A474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4465891" y="3529009"/>
            <a:ext cx="7189495" cy="43316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38A4B7F9-CB13-6D4D-883C-AE5DAB64D54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61500" y="4073371"/>
            <a:ext cx="7189495" cy="7747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Briefer: Name and Title</a:t>
            </a:r>
          </a:p>
        </p:txBody>
      </p:sp>
    </p:spTree>
    <p:extLst>
      <p:ext uri="{BB962C8B-B14F-4D97-AF65-F5344CB8AC3E}">
        <p14:creationId xmlns:p14="http://schemas.microsoft.com/office/powerpoint/2010/main" val="3894358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9B2F2091-4844-1342-94E2-DC2F648FF5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0583" y="6104140"/>
            <a:ext cx="2014330" cy="542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106A736-79AC-A048-93FE-4C721D363A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35055" y="5983730"/>
            <a:ext cx="1942545" cy="7830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C911D7E5-8A3A-F64E-A06A-CAFF5987E8D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65891" y="2644653"/>
            <a:ext cx="7189495" cy="82623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/>
              <a:t>Secondary Title Slide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6078D3B-F6C7-4240-AC3C-B026F3CB3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0875" y="1299235"/>
            <a:ext cx="1288389" cy="128443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58CD825-6DAB-8F4B-95D3-27D3B3AE57E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5316" y="6254833"/>
            <a:ext cx="2014330" cy="39131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A000996-E3D9-5341-8AA8-E880295C63D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4609" y="6256905"/>
            <a:ext cx="2092994" cy="389246"/>
          </a:xfrm>
          <a:prstGeom prst="rect">
            <a:avLst/>
          </a:prstGeom>
        </p:spPr>
      </p:pic>
      <p:sp>
        <p:nvSpPr>
          <p:cNvPr id="25" name="Subtitle 2">
            <a:extLst>
              <a:ext uri="{FF2B5EF4-FFF2-40B4-BE49-F238E27FC236}">
                <a16:creationId xmlns:a16="http://schemas.microsoft.com/office/drawing/2014/main" id="{A152C89E-3F7B-A649-BD19-DCA765D1A474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4465891" y="3529009"/>
            <a:ext cx="7189495" cy="43316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38A4B7F9-CB13-6D4D-883C-AE5DAB64D54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61500" y="4073371"/>
            <a:ext cx="7189495" cy="7747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Briefer: Name and Title</a:t>
            </a:r>
          </a:p>
        </p:txBody>
      </p:sp>
    </p:spTree>
    <p:extLst>
      <p:ext uri="{BB962C8B-B14F-4D97-AF65-F5344CB8AC3E}">
        <p14:creationId xmlns:p14="http://schemas.microsoft.com/office/powerpoint/2010/main" val="41542776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42841"/>
            <a:ext cx="8665564" cy="752929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8667"/>
            <a:ext cx="10515600" cy="4247991"/>
          </a:xfrm>
        </p:spPr>
        <p:txBody>
          <a:bodyPr/>
          <a:lstStyle>
            <a:lvl1pPr>
              <a:lnSpc>
                <a:spcPct val="11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1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1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4046ADFF-DF08-E348-A78E-E69C296627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108" y="5768959"/>
            <a:ext cx="1599784" cy="127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738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Sidebar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95C181A-A9BA-764D-9C94-AB35096B24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903" b="4214"/>
          <a:stretch/>
        </p:blipFill>
        <p:spPr>
          <a:xfrm>
            <a:off x="0" y="1431561"/>
            <a:ext cx="12192000" cy="4289763"/>
          </a:xfrm>
          <a:prstGeom prst="rect">
            <a:avLst/>
          </a:prstGeom>
        </p:spPr>
      </p:pic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89232B3-75B4-4844-BDA8-8CA59EC50269}"/>
              </a:ext>
            </a:extLst>
          </p:cNvPr>
          <p:cNvSpPr>
            <a:spLocks noGrp="1" noChangeAspect="1"/>
          </p:cNvSpPr>
          <p:nvPr>
            <p:ph type="pic" idx="14"/>
          </p:nvPr>
        </p:nvSpPr>
        <p:spPr>
          <a:xfrm>
            <a:off x="7342409" y="1686408"/>
            <a:ext cx="4011391" cy="3740031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00C3B68-8455-D448-9503-AB8AC173F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686408"/>
            <a:ext cx="6117234" cy="3740031"/>
          </a:xfrm>
        </p:spPr>
        <p:txBody>
          <a:bodyPr/>
          <a:lstStyle>
            <a:lvl1pPr>
              <a:lnSpc>
                <a:spcPct val="11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1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1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54B5D15-7620-8943-B1D6-C4989A375A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42841"/>
            <a:ext cx="8665564" cy="752929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79A78958-F6FE-AB8A-B162-FC6BA19285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108" y="5768959"/>
            <a:ext cx="1599784" cy="127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867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42841"/>
            <a:ext cx="8665564" cy="752929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799999"/>
            <a:ext cx="5119139" cy="3499302"/>
          </a:xfrm>
        </p:spPr>
        <p:txBody>
          <a:bodyPr numCol="1"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 marL="1828800" indent="0">
              <a:lnSpc>
                <a:spcPct val="110000"/>
              </a:lnSpc>
              <a:buNone/>
              <a:defRPr/>
            </a:lvl5pPr>
          </a:lstStyle>
          <a:p>
            <a:pPr lvl="0"/>
            <a:r>
              <a:rPr lang="en-US"/>
              <a:t>Two Column Text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18FA6DC-767D-C246-9E72-AEBCA386F482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153464" y="1799999"/>
            <a:ext cx="5119139" cy="3499302"/>
          </a:xfrm>
        </p:spPr>
        <p:txBody>
          <a:bodyPr numCol="1"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 marL="1828800" indent="0">
              <a:lnSpc>
                <a:spcPct val="110000"/>
              </a:lnSpc>
              <a:buNone/>
              <a:defRPr/>
            </a:lvl5pPr>
          </a:lstStyle>
          <a:p>
            <a:pPr lvl="0"/>
            <a:r>
              <a:rPr lang="en-US"/>
              <a:t>Two Column Text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96B2F5B-5BF6-8EDD-9D17-B55BE29793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108" y="5768959"/>
            <a:ext cx="1599784" cy="127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2526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42841"/>
            <a:ext cx="8665564" cy="752929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1" y="1799999"/>
            <a:ext cx="3161670" cy="3499302"/>
          </a:xfrm>
        </p:spPr>
        <p:txBody>
          <a:bodyPr numCol="1"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 marL="1828800" indent="0">
              <a:lnSpc>
                <a:spcPct val="110000"/>
              </a:lnSpc>
              <a:buNone/>
              <a:defRPr/>
            </a:lvl5pPr>
          </a:lstStyle>
          <a:p>
            <a:pPr lvl="0"/>
            <a:r>
              <a:rPr lang="en-US"/>
              <a:t>Three Column Text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18FA6DC-767D-C246-9E72-AEBCA386F482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515165" y="1799999"/>
            <a:ext cx="3161670" cy="3499302"/>
          </a:xfrm>
        </p:spPr>
        <p:txBody>
          <a:bodyPr numCol="1"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 marL="1828800" indent="0">
              <a:lnSpc>
                <a:spcPct val="110000"/>
              </a:lnSpc>
              <a:buNone/>
              <a:defRPr/>
            </a:lvl5pPr>
          </a:lstStyle>
          <a:p>
            <a:pPr lvl="0"/>
            <a:r>
              <a:rPr lang="en-US"/>
              <a:t>Three Column Text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41E6513-3F0C-8343-90AD-D2400055D19D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192129" y="1799999"/>
            <a:ext cx="3161670" cy="3499302"/>
          </a:xfrm>
        </p:spPr>
        <p:txBody>
          <a:bodyPr numCol="1"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 marL="1828800" indent="0">
              <a:lnSpc>
                <a:spcPct val="110000"/>
              </a:lnSpc>
              <a:buNone/>
              <a:defRPr/>
            </a:lvl5pPr>
          </a:lstStyle>
          <a:p>
            <a:pPr lvl="0"/>
            <a:r>
              <a:rPr lang="en-US"/>
              <a:t>Three Column Text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1391183-0167-3204-7809-52B1B7C356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108" y="5768959"/>
            <a:ext cx="1599784" cy="127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7519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55ED376-3B63-4BF5-8FE7-6E13F6B5E102}"/>
              </a:ext>
            </a:extLst>
          </p:cNvPr>
          <p:cNvSpPr/>
          <p:nvPr userDrawn="1"/>
        </p:nvSpPr>
        <p:spPr>
          <a:xfrm>
            <a:off x="4130566" y="6274676"/>
            <a:ext cx="3728544" cy="464451"/>
          </a:xfrm>
          <a:prstGeom prst="rect">
            <a:avLst/>
          </a:prstGeom>
          <a:solidFill>
            <a:srgbClr val="002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E4FA9B3C-1FF1-914D-A59E-CA40875151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1" y="2039304"/>
            <a:ext cx="10743200" cy="243252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7500">
                <a:solidFill>
                  <a:schemeClr val="bg1"/>
                </a:solidFill>
              </a:defRPr>
            </a:lvl1pPr>
          </a:lstStyle>
          <a:p>
            <a:r>
              <a:rPr lang="en-US"/>
              <a:t>Divider Slide 2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95BE4FA8-2428-1D2B-DEF5-94AD270EED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108" y="5768959"/>
            <a:ext cx="1599784" cy="127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913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e Chart 1">
    <p:bg>
      <p:bgPr>
        <a:solidFill>
          <a:srgbClr val="FFF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FBD5ED0-A7AC-1E4A-805A-1A86C021CA9E}"/>
              </a:ext>
            </a:extLst>
          </p:cNvPr>
          <p:cNvCxnSpPr/>
          <p:nvPr userDrawn="1"/>
        </p:nvCxnSpPr>
        <p:spPr>
          <a:xfrm>
            <a:off x="0" y="2301240"/>
            <a:ext cx="12192000" cy="0"/>
          </a:xfrm>
          <a:prstGeom prst="line">
            <a:avLst/>
          </a:prstGeom>
          <a:ln w="698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E87624B8-2A3F-4234-B65D-84C63F7AC2A9}"/>
              </a:ext>
            </a:extLst>
          </p:cNvPr>
          <p:cNvSpPr/>
          <p:nvPr userDrawn="1"/>
        </p:nvSpPr>
        <p:spPr>
          <a:xfrm>
            <a:off x="4130566" y="6274676"/>
            <a:ext cx="3728544" cy="464451"/>
          </a:xfrm>
          <a:prstGeom prst="rect">
            <a:avLst/>
          </a:prstGeom>
          <a:solidFill>
            <a:srgbClr val="002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C62E5F35-D24D-1548-AC40-C09D150F2D40}"/>
              </a:ext>
            </a:extLst>
          </p:cNvPr>
          <p:cNvSpPr>
            <a:spLocks/>
          </p:cNvSpPr>
          <p:nvPr userDrawn="1"/>
        </p:nvSpPr>
        <p:spPr>
          <a:xfrm>
            <a:off x="1113017" y="1691638"/>
            <a:ext cx="1375261" cy="1188720"/>
          </a:xfrm>
          <a:prstGeom prst="hexagon">
            <a:avLst/>
          </a:prstGeom>
          <a:solidFill>
            <a:srgbClr val="003E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5F4EDF85-509D-EF49-87BA-059B1A183414}"/>
              </a:ext>
            </a:extLst>
          </p:cNvPr>
          <p:cNvSpPr>
            <a:spLocks/>
          </p:cNvSpPr>
          <p:nvPr userDrawn="1"/>
        </p:nvSpPr>
        <p:spPr>
          <a:xfrm>
            <a:off x="3286725" y="1691638"/>
            <a:ext cx="1375261" cy="1188720"/>
          </a:xfrm>
          <a:prstGeom prst="hexagon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CCAE2731-5447-104D-A243-3FA237F3239D}"/>
              </a:ext>
            </a:extLst>
          </p:cNvPr>
          <p:cNvSpPr>
            <a:spLocks/>
          </p:cNvSpPr>
          <p:nvPr userDrawn="1"/>
        </p:nvSpPr>
        <p:spPr>
          <a:xfrm>
            <a:off x="7634141" y="1691636"/>
            <a:ext cx="1375261" cy="1188720"/>
          </a:xfrm>
          <a:prstGeom prst="hexagon">
            <a:avLst/>
          </a:prstGeom>
          <a:solidFill>
            <a:srgbClr val="B0D3E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E197F718-EB2E-2B46-88FD-4CF0004C359C}"/>
              </a:ext>
            </a:extLst>
          </p:cNvPr>
          <p:cNvSpPr>
            <a:spLocks/>
          </p:cNvSpPr>
          <p:nvPr userDrawn="1"/>
        </p:nvSpPr>
        <p:spPr>
          <a:xfrm>
            <a:off x="9807850" y="1691635"/>
            <a:ext cx="1375261" cy="1188720"/>
          </a:xfrm>
          <a:prstGeom prst="hexagon">
            <a:avLst/>
          </a:prstGeom>
          <a:solidFill>
            <a:srgbClr val="66666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08825400-135B-1D4A-9A53-CD11C5C5B8F9}"/>
              </a:ext>
            </a:extLst>
          </p:cNvPr>
          <p:cNvSpPr>
            <a:spLocks/>
          </p:cNvSpPr>
          <p:nvPr userDrawn="1"/>
        </p:nvSpPr>
        <p:spPr>
          <a:xfrm>
            <a:off x="5460433" y="1691637"/>
            <a:ext cx="1375261" cy="1188720"/>
          </a:xfrm>
          <a:prstGeom prst="hexagon">
            <a:avLst/>
          </a:prstGeom>
          <a:solidFill>
            <a:srgbClr val="6DABD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D6481BA6-A1B1-9442-AE32-0598A33AA38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86315" y="3133060"/>
            <a:ext cx="1867675" cy="42119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b="1">
                <a:solidFill>
                  <a:srgbClr val="003E7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Sub-heading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D45BF9D4-0066-2543-B201-7496D2F88B01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784727" y="3637384"/>
            <a:ext cx="1867958" cy="1927800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003E72"/>
                </a:solidFill>
              </a:defRPr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Edit Master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Edit Master text</a:t>
            </a:r>
          </a:p>
          <a:p>
            <a:pPr lvl="0"/>
            <a:endParaRPr lang="en-US"/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8B671FC8-0E69-8A44-995B-F85D7A0B93FF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2971833" y="3149468"/>
            <a:ext cx="1867675" cy="42119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b="1">
                <a:solidFill>
                  <a:srgbClr val="003E7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Sub-heading</a:t>
            </a: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AE173DC9-2DA6-9B44-9A18-093E325C7DD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970245" y="3653792"/>
            <a:ext cx="1867958" cy="1927800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003E72"/>
                </a:solidFill>
              </a:defRPr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Edit Master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Edit Master text</a:t>
            </a:r>
          </a:p>
          <a:p>
            <a:pPr lvl="0"/>
            <a:endParaRPr lang="en-US"/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5834E881-EFBA-7A4A-B3B2-CD87BEDD5C2D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131251" y="3133060"/>
            <a:ext cx="1867675" cy="42119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b="1">
                <a:solidFill>
                  <a:srgbClr val="003E7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Sub-heading</a:t>
            </a:r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5AEB8A8F-6E37-8A4F-A35F-0606DDA7015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129663" y="3637384"/>
            <a:ext cx="1867958" cy="1927800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003E72"/>
                </a:solidFill>
              </a:defRPr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Edit Master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Edit Master text</a:t>
            </a:r>
          </a:p>
          <a:p>
            <a:pPr lvl="0"/>
            <a:endParaRPr lang="en-US"/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43F887E5-53F4-4B45-8A7F-1287C355517D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7316769" y="3149468"/>
            <a:ext cx="1867675" cy="42119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b="1">
                <a:solidFill>
                  <a:srgbClr val="003E7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Sub-heading</a:t>
            </a: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B30963FA-92AE-2547-B3E1-077EF0796C21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7315181" y="3653792"/>
            <a:ext cx="1867958" cy="1927800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003E72"/>
                </a:solidFill>
              </a:defRPr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Edit Master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Edit Master text</a:t>
            </a:r>
          </a:p>
          <a:p>
            <a:pPr lvl="0"/>
            <a:endParaRPr lang="en-US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F423E667-7B78-264B-B728-BF11CCDEDE5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9538010" y="3150061"/>
            <a:ext cx="1867675" cy="42119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b="1">
                <a:solidFill>
                  <a:srgbClr val="003E7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Sub-heading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F4810DE5-5EF9-5643-BDF2-F3510AA92A66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9536422" y="3654385"/>
            <a:ext cx="1867958" cy="1927800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003E72"/>
                </a:solidFill>
              </a:defRPr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Edit Master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Edit Master text</a:t>
            </a:r>
          </a:p>
          <a:p>
            <a:pPr lvl="0"/>
            <a:endParaRPr lang="en-US"/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id="{34C7C329-D5D5-5A4B-BF6D-98F84A28F5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42841"/>
            <a:ext cx="8665564" cy="752929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3E7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01F57C16-FA00-558F-66BE-74CAC06830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108" y="5768959"/>
            <a:ext cx="1599784" cy="127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180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223C36F-F942-431A-AE32-315502B0000D}"/>
              </a:ext>
            </a:extLst>
          </p:cNvPr>
          <p:cNvSpPr/>
          <p:nvPr userDrawn="1"/>
        </p:nvSpPr>
        <p:spPr>
          <a:xfrm>
            <a:off x="4130566" y="6274676"/>
            <a:ext cx="3728544" cy="464451"/>
          </a:xfrm>
          <a:prstGeom prst="rect">
            <a:avLst/>
          </a:prstGeom>
          <a:solidFill>
            <a:srgbClr val="002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47E9A00-2A21-5844-8CE2-64885373E5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1" y="2039304"/>
            <a:ext cx="10743200" cy="243252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75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You!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ACE6E558-B413-BE79-7B2A-6B0C243736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108" y="5768959"/>
            <a:ext cx="1599784" cy="127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5185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bg>
      <p:bgPr>
        <a:gradFill>
          <a:gsLst>
            <a:gs pos="0">
              <a:schemeClr val="bg1"/>
            </a:gs>
            <a:gs pos="9000">
              <a:schemeClr val="bg1">
                <a:lumMod val="95000"/>
              </a:schemeClr>
            </a:gs>
            <a:gs pos="50000">
              <a:schemeClr val="accent1">
                <a:lumMod val="45000"/>
                <a:lumOff val="55000"/>
              </a:schemeClr>
            </a:gs>
            <a:gs pos="100000">
              <a:srgbClr val="003E7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B96A341C-89DC-5F46-9911-7EB8FD7F05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42841"/>
            <a:ext cx="8665564" cy="752929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3E7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10179F9-0715-734C-99AD-940B6EF573B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1" y="1799999"/>
            <a:ext cx="3161670" cy="3499302"/>
          </a:xfrm>
          <a:prstGeom prst="rect">
            <a:avLst/>
          </a:prstGeom>
        </p:spPr>
        <p:txBody>
          <a:bodyPr numCol="1"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3E72"/>
                </a:solidFill>
              </a:defRPr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 marL="1828800" indent="0">
              <a:lnSpc>
                <a:spcPct val="110000"/>
              </a:lnSpc>
              <a:buNone/>
              <a:defRPr/>
            </a:lvl5pPr>
          </a:lstStyle>
          <a:p>
            <a:pPr lvl="0"/>
            <a:r>
              <a:rPr lang="en-US"/>
              <a:t>Three Column Text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F1D72AC-B8F7-464A-8DDC-CFD0A0AF9BC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515165" y="1799999"/>
            <a:ext cx="3161670" cy="3499302"/>
          </a:xfrm>
          <a:prstGeom prst="rect">
            <a:avLst/>
          </a:prstGeom>
        </p:spPr>
        <p:txBody>
          <a:bodyPr numCol="1"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3E72"/>
                </a:solidFill>
              </a:defRPr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 marL="1828800" indent="0">
              <a:lnSpc>
                <a:spcPct val="110000"/>
              </a:lnSpc>
              <a:buNone/>
              <a:defRPr/>
            </a:lvl5pPr>
          </a:lstStyle>
          <a:p>
            <a:pPr lvl="0"/>
            <a:r>
              <a:rPr lang="en-US"/>
              <a:t>Three Column Text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7B6D4F6-8B3D-4A4B-95DB-B534135A81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192129" y="1799999"/>
            <a:ext cx="3161670" cy="3499302"/>
          </a:xfrm>
          <a:prstGeom prst="rect">
            <a:avLst/>
          </a:prstGeom>
        </p:spPr>
        <p:txBody>
          <a:bodyPr numCol="1"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3E72"/>
                </a:solidFill>
              </a:defRPr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 marL="1828800" indent="0">
              <a:lnSpc>
                <a:spcPct val="110000"/>
              </a:lnSpc>
              <a:buNone/>
              <a:defRPr/>
            </a:lvl5pPr>
          </a:lstStyle>
          <a:p>
            <a:pPr lvl="0"/>
            <a:r>
              <a:rPr lang="en-US"/>
              <a:t>Three Column Text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967522DE-49D6-221D-57EB-7B58FE81E8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108" y="5768959"/>
            <a:ext cx="1599784" cy="127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4597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2964AF03-F442-573C-B70C-4D2A796778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108" y="5768959"/>
            <a:ext cx="1599784" cy="127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4656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E9596-4C46-47D4-A545-08389D598C62}" type="datetimeFigureOut">
              <a:rPr lang="en-US" smtClean="0"/>
              <a:t>3/6/2023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E7798-284D-44E6-BD33-EC3C7F4CA8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866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42841"/>
            <a:ext cx="8665564" cy="752929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8667"/>
            <a:ext cx="10515600" cy="4247991"/>
          </a:xfrm>
        </p:spPr>
        <p:txBody>
          <a:bodyPr/>
          <a:lstStyle>
            <a:lvl1pPr>
              <a:lnSpc>
                <a:spcPct val="11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1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1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4046ADFF-DF08-E348-A78E-E69C296627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929" y="5768959"/>
            <a:ext cx="1599784" cy="127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9824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6DD2AB52-3520-4185-840D-69649027815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196084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6DD2AB52-3520-4185-840D-6964902781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166264"/>
            <a:ext cx="10515600" cy="618385"/>
          </a:xfr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E9596-4C46-47D4-A545-08389D598C62}" type="datetimeFigureOut">
              <a:rPr lang="en-US" smtClean="0"/>
              <a:t>3/6/2023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E7798-284D-44E6-BD33-EC3C7F4CA8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95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E9596-4C46-47D4-A545-08389D598C62}" type="datetimeFigureOut">
              <a:rPr lang="en-US" smtClean="0"/>
              <a:t>3/6/2023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E7798-284D-44E6-BD33-EC3C7F4CA87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 descr="&quot;&quot;">
            <a:extLst>
              <a:ext uri="{FF2B5EF4-FFF2-40B4-BE49-F238E27FC236}">
                <a16:creationId xmlns:a16="http://schemas.microsoft.com/office/drawing/2014/main" id="{BEAC91FE-22FD-4E6A-87EB-4B75B31CDEB8}"/>
              </a:ext>
            </a:extLst>
          </p:cNvPr>
          <p:cNvCxnSpPr/>
          <p:nvPr/>
        </p:nvCxnSpPr>
        <p:spPr>
          <a:xfrm>
            <a:off x="831851" y="3571876"/>
            <a:ext cx="10515600" cy="0"/>
          </a:xfrm>
          <a:prstGeom prst="line">
            <a:avLst/>
          </a:prstGeom>
          <a:ln>
            <a:solidFill>
              <a:srgbClr val="003F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40817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E9596-4C46-47D4-A545-08389D598C62}" type="datetimeFigureOut">
              <a:rPr lang="en-US" smtClean="0"/>
              <a:t>3/6/2023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E7798-284D-44E6-BD33-EC3C7F4CA8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1879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E9596-4C46-47D4-A545-08389D598C62}" type="datetimeFigureOut">
              <a:rPr lang="en-US" smtClean="0"/>
              <a:t>3/6/2023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E7798-284D-44E6-BD33-EC3C7F4CA8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058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E9596-4C46-47D4-A545-08389D598C62}" type="datetimeFigureOut">
              <a:rPr lang="en-US" smtClean="0"/>
              <a:t>3/6/2023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E7798-284D-44E6-BD33-EC3C7F4CA8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9315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E9596-4C46-47D4-A545-08389D598C62}" type="datetimeFigureOut">
              <a:rPr lang="en-US" smtClean="0"/>
              <a:t>3/6/2023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E7798-284D-44E6-BD33-EC3C7F4CA8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7891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E9596-4C46-47D4-A545-08389D598C62}" type="datetimeFigureOut">
              <a:rPr lang="en-US" smtClean="0"/>
              <a:t>3/6/2023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E7798-284D-44E6-BD33-EC3C7F4CA8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3892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E9596-4C46-47D4-A545-08389D598C62}" type="datetimeFigureOut">
              <a:rPr lang="en-US" smtClean="0"/>
              <a:t>3/6/2023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E7798-284D-44E6-BD33-EC3C7F4CA8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20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E9596-4C46-47D4-A545-08389D598C62}" type="datetimeFigureOut">
              <a:rPr lang="en-US" smtClean="0"/>
              <a:t>3/6/2023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E7798-284D-44E6-BD33-EC3C7F4CA8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5808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E9596-4C46-47D4-A545-08389D598C62}" type="datetimeFigureOut">
              <a:rPr lang="en-US" smtClean="0"/>
              <a:t>3/6/2023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E7798-284D-44E6-BD33-EC3C7F4CA8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044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Sidebar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95C181A-A9BA-764D-9C94-AB35096B24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903" b="4214"/>
          <a:stretch/>
        </p:blipFill>
        <p:spPr>
          <a:xfrm>
            <a:off x="0" y="1431561"/>
            <a:ext cx="12192000" cy="4289763"/>
          </a:xfrm>
          <a:prstGeom prst="rect">
            <a:avLst/>
          </a:prstGeom>
        </p:spPr>
      </p:pic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89232B3-75B4-4844-BDA8-8CA59EC50269}"/>
              </a:ext>
            </a:extLst>
          </p:cNvPr>
          <p:cNvSpPr>
            <a:spLocks noGrp="1" noChangeAspect="1"/>
          </p:cNvSpPr>
          <p:nvPr>
            <p:ph type="pic" idx="14"/>
          </p:nvPr>
        </p:nvSpPr>
        <p:spPr>
          <a:xfrm>
            <a:off x="7342409" y="1686408"/>
            <a:ext cx="4011391" cy="3740031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00C3B68-8455-D448-9503-AB8AC173F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686408"/>
            <a:ext cx="6117234" cy="3740031"/>
          </a:xfrm>
        </p:spPr>
        <p:txBody>
          <a:bodyPr/>
          <a:lstStyle>
            <a:lvl1pPr>
              <a:lnSpc>
                <a:spcPct val="11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1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1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54B5D15-7620-8943-B1D6-C4989A375A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42841"/>
            <a:ext cx="8665564" cy="752929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DAA478E0-F909-784A-A63D-F82E05F8AB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929" y="5768959"/>
            <a:ext cx="1599784" cy="127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0375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763838"/>
            <a:ext cx="10363200" cy="1330324"/>
          </a:xfrm>
        </p:spPr>
        <p:txBody>
          <a:bodyPr anchor="ctr">
            <a:norm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6415"/>
            <a:ext cx="9144000" cy="6905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E38B46A-E2D9-F648-8C4B-C6DF64595C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5006977"/>
            <a:ext cx="9144000" cy="7747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Briefer: Name and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05287A-C762-B04C-8C78-1932680E8B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EE7798-284D-44E6-BD33-EC3C7F4CA87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CF8BCC-BFA1-F642-84C1-3DEA215A8F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320" y="1076323"/>
            <a:ext cx="1737360" cy="163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7918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/ Al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18873"/>
            <a:ext cx="10515600" cy="7529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3857"/>
            <a:ext cx="10515600" cy="4818857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D912DB-CF58-2B44-B78F-FA5C3CCFF1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3383279" y="982664"/>
            <a:ext cx="3108113" cy="50641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Insert alt text for complex graphic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E7798-284D-44E6-BD33-EC3C7F4CA8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5715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wo content holder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18873"/>
            <a:ext cx="10515600" cy="7529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3857"/>
            <a:ext cx="10515600" cy="2076935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9A16403-64DA-D349-9AAF-2952A411FC8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3523766"/>
            <a:ext cx="10515600" cy="2076935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E7798-284D-44E6-BD33-EC3C7F4CA8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1958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Sidebar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18873"/>
            <a:ext cx="10515600" cy="7529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133856"/>
            <a:ext cx="6878781" cy="4830526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3EDEFD9-BFED-434F-8D05-9CA4431F495F}"/>
              </a:ext>
            </a:extLst>
          </p:cNvPr>
          <p:cNvCxnSpPr/>
          <p:nvPr/>
        </p:nvCxnSpPr>
        <p:spPr>
          <a:xfrm>
            <a:off x="7790688" y="1133856"/>
            <a:ext cx="0" cy="483052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710610B-BCCF-034B-B401-A7C2A95FDAB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854696" y="1133857"/>
            <a:ext cx="3499104" cy="2586089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1EE1AA3-98A0-E149-81B7-A4FC8FBABDD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854697" y="3719946"/>
            <a:ext cx="3499104" cy="2244437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E7798-284D-44E6-BD33-EC3C7F4CA8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1569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Two Supporting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18873"/>
            <a:ext cx="10515600" cy="7529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133856"/>
            <a:ext cx="4438649" cy="4830526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710610B-BCCF-034B-B401-A7C2A95FDAB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486400" y="1133857"/>
            <a:ext cx="5867400" cy="2586089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1EE1AA3-98A0-E149-81B7-A4FC8FBABDD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486401" y="3719946"/>
            <a:ext cx="5867401" cy="2244437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E7798-284D-44E6-BD33-EC3C7F4CA8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5672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18873"/>
            <a:ext cx="10515600" cy="7529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838201" y="1133856"/>
            <a:ext cx="10515599" cy="1858726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710610B-BCCF-034B-B401-A7C2A95FDAB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3087348"/>
            <a:ext cx="3413760" cy="1391135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b">
            <a:extLst>
              <a:ext uri="{FF2B5EF4-FFF2-40B4-BE49-F238E27FC236}">
                <a16:creationId xmlns:a16="http://schemas.microsoft.com/office/drawing/2014/main" id="{7ADB0280-2725-5348-9620-05FFA815C35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38200" y="4573248"/>
            <a:ext cx="3413760" cy="1388641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11EE1AA3-98A0-E149-81B7-A4FC8FBABDD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389119" y="3088594"/>
            <a:ext cx="3413760" cy="1389888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3b">
            <a:extLst>
              <a:ext uri="{FF2B5EF4-FFF2-40B4-BE49-F238E27FC236}">
                <a16:creationId xmlns:a16="http://schemas.microsoft.com/office/drawing/2014/main" id="{C41BE50D-B3FE-114C-BA57-58A4DEA04B56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389119" y="4574494"/>
            <a:ext cx="3413760" cy="1389888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255A5921-CC24-C744-992F-90BB2C7F7737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7940039" y="3089841"/>
            <a:ext cx="3413760" cy="1389888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4b">
            <a:extLst>
              <a:ext uri="{FF2B5EF4-FFF2-40B4-BE49-F238E27FC236}">
                <a16:creationId xmlns:a16="http://schemas.microsoft.com/office/drawing/2014/main" id="{1F9DC565-F7CD-4D49-BBFE-54E017FCDBC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7940039" y="4573247"/>
            <a:ext cx="3413760" cy="1389888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E7798-284D-44E6-BD33-EC3C7F4CA8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2399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Head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9B824-BC4D-BC4E-8F89-7891519784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8873"/>
            <a:ext cx="10515600" cy="75292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126D2C3-64E2-7440-99AC-F8DC77F0E96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9" y="1137442"/>
            <a:ext cx="10514011" cy="421194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Sub-heading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3D4B0C3-AED5-1149-A608-D92E5AF5417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38200" y="1641764"/>
            <a:ext cx="10515600" cy="4281993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79C999-42AF-3D4F-A523-E1CD404839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E7798-284D-44E6-BD33-EC3C7F4CA8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8807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wo subheading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9B824-BC4D-BC4E-8F89-7891519784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8873"/>
            <a:ext cx="10515600" cy="75292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126D2C3-64E2-7440-99AC-F8DC77F0E96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9" y="1137442"/>
            <a:ext cx="10514011" cy="421194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Sub-heading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3D4B0C3-AED5-1149-A608-D92E5AF5417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38200" y="1641765"/>
            <a:ext cx="10515600" cy="1735281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02669C5-C031-0949-BCEF-538915E07FD2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39789" y="3589697"/>
            <a:ext cx="10514011" cy="421194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Sub-heading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5809810-9DB7-E84D-9C39-5D795F1B7EE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4094020"/>
            <a:ext cx="10515600" cy="1735281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79C999-42AF-3D4F-A523-E1CD404839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E7798-284D-44E6-BD33-EC3C7F4CA8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6276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wo Column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079501"/>
            <a:ext cx="5181600" cy="4831442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079501"/>
            <a:ext cx="5181600" cy="4831443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E7798-284D-44E6-BD33-EC3C7F4CA8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3891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hree content 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19743"/>
            <a:ext cx="10515600" cy="7529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2EBA3E1E-B72D-5841-BE68-B0030368BE0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058864"/>
            <a:ext cx="5471584" cy="21174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2D7FA09-D982-8A4E-B298-316DB9B05D1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3401011"/>
            <a:ext cx="5471584" cy="25352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DDD0237-E847-CA45-B519-10F5341252A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85021" y="1058864"/>
            <a:ext cx="5471584" cy="48773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E7798-284D-44E6-BD33-EC3C7F4CA8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73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42841"/>
            <a:ext cx="8665564" cy="752929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799999"/>
            <a:ext cx="5119139" cy="3499302"/>
          </a:xfrm>
        </p:spPr>
        <p:txBody>
          <a:bodyPr numCol="1"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 marL="1828800" indent="0">
              <a:lnSpc>
                <a:spcPct val="110000"/>
              </a:lnSpc>
              <a:buNone/>
              <a:defRPr/>
            </a:lvl5pPr>
          </a:lstStyle>
          <a:p>
            <a:pPr lvl="0"/>
            <a:r>
              <a:rPr lang="en-US"/>
              <a:t>Two Column Text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18FA6DC-767D-C246-9E72-AEBCA386F482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153464" y="1799999"/>
            <a:ext cx="5119139" cy="3499302"/>
          </a:xfrm>
        </p:spPr>
        <p:txBody>
          <a:bodyPr numCol="1"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 marL="1828800" indent="0">
              <a:lnSpc>
                <a:spcPct val="110000"/>
              </a:lnSpc>
              <a:buNone/>
              <a:defRPr/>
            </a:lvl5pPr>
          </a:lstStyle>
          <a:p>
            <a:pPr lvl="0"/>
            <a:r>
              <a:rPr lang="en-US"/>
              <a:t>Two Column Text</a:t>
            </a: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71B2279C-BA82-B944-B459-7A5CC3B8E2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929" y="5768959"/>
            <a:ext cx="1599784" cy="127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659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42841"/>
            <a:ext cx="8665564" cy="752929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1" y="1799999"/>
            <a:ext cx="3161670" cy="3499302"/>
          </a:xfrm>
        </p:spPr>
        <p:txBody>
          <a:bodyPr numCol="1"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 marL="1828800" indent="0">
              <a:lnSpc>
                <a:spcPct val="110000"/>
              </a:lnSpc>
              <a:buNone/>
              <a:defRPr/>
            </a:lvl5pPr>
          </a:lstStyle>
          <a:p>
            <a:pPr lvl="0"/>
            <a:r>
              <a:rPr lang="en-US"/>
              <a:t>Three Column Text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18FA6DC-767D-C246-9E72-AEBCA386F482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515165" y="1799999"/>
            <a:ext cx="3161670" cy="3499302"/>
          </a:xfrm>
        </p:spPr>
        <p:txBody>
          <a:bodyPr numCol="1"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 marL="1828800" indent="0">
              <a:lnSpc>
                <a:spcPct val="110000"/>
              </a:lnSpc>
              <a:buNone/>
              <a:defRPr/>
            </a:lvl5pPr>
          </a:lstStyle>
          <a:p>
            <a:pPr lvl="0"/>
            <a:r>
              <a:rPr lang="en-US"/>
              <a:t>Three Column Text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41E6513-3F0C-8343-90AD-D2400055D19D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192129" y="1799999"/>
            <a:ext cx="3161670" cy="3499302"/>
          </a:xfrm>
        </p:spPr>
        <p:txBody>
          <a:bodyPr numCol="1"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 marL="1828800" indent="0">
              <a:lnSpc>
                <a:spcPct val="110000"/>
              </a:lnSpc>
              <a:buNone/>
              <a:defRPr/>
            </a:lvl5pPr>
          </a:lstStyle>
          <a:p>
            <a:pPr lvl="0"/>
            <a:r>
              <a:rPr lang="en-US"/>
              <a:t>Three Column Text</a:t>
            </a: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05EED5E6-EBB3-7340-A33A-0010AA934C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929" y="5768959"/>
            <a:ext cx="1599784" cy="127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58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55ED376-3B63-4BF5-8FE7-6E13F6B5E102}"/>
              </a:ext>
            </a:extLst>
          </p:cNvPr>
          <p:cNvSpPr/>
          <p:nvPr userDrawn="1"/>
        </p:nvSpPr>
        <p:spPr>
          <a:xfrm>
            <a:off x="4130566" y="6274676"/>
            <a:ext cx="3728544" cy="464451"/>
          </a:xfrm>
          <a:prstGeom prst="rect">
            <a:avLst/>
          </a:prstGeom>
          <a:solidFill>
            <a:srgbClr val="002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E4FA9B3C-1FF1-914D-A59E-CA40875151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1" y="2039304"/>
            <a:ext cx="10743200" cy="243252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7500">
                <a:solidFill>
                  <a:schemeClr val="bg1"/>
                </a:solidFill>
              </a:defRPr>
            </a:lvl1pPr>
          </a:lstStyle>
          <a:p>
            <a:r>
              <a:rPr lang="en-US"/>
              <a:t>Divider Slide 2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526B9AC0-3295-8643-92DB-CE1EAC070E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929" y="5768959"/>
            <a:ext cx="1599784" cy="127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342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e Chart 1">
    <p:bg>
      <p:bgPr>
        <a:solidFill>
          <a:srgbClr val="FFF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FBD5ED0-A7AC-1E4A-805A-1A86C021CA9E}"/>
              </a:ext>
            </a:extLst>
          </p:cNvPr>
          <p:cNvCxnSpPr/>
          <p:nvPr userDrawn="1"/>
        </p:nvCxnSpPr>
        <p:spPr>
          <a:xfrm>
            <a:off x="0" y="2301240"/>
            <a:ext cx="12192000" cy="0"/>
          </a:xfrm>
          <a:prstGeom prst="line">
            <a:avLst/>
          </a:prstGeom>
          <a:ln w="698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E87624B8-2A3F-4234-B65D-84C63F7AC2A9}"/>
              </a:ext>
            </a:extLst>
          </p:cNvPr>
          <p:cNvSpPr/>
          <p:nvPr userDrawn="1"/>
        </p:nvSpPr>
        <p:spPr>
          <a:xfrm>
            <a:off x="4130566" y="6274676"/>
            <a:ext cx="3728544" cy="464451"/>
          </a:xfrm>
          <a:prstGeom prst="rect">
            <a:avLst/>
          </a:prstGeom>
          <a:solidFill>
            <a:srgbClr val="002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C62E5F35-D24D-1548-AC40-C09D150F2D40}"/>
              </a:ext>
            </a:extLst>
          </p:cNvPr>
          <p:cNvSpPr>
            <a:spLocks/>
          </p:cNvSpPr>
          <p:nvPr userDrawn="1"/>
        </p:nvSpPr>
        <p:spPr>
          <a:xfrm>
            <a:off x="1113017" y="1691638"/>
            <a:ext cx="1375261" cy="1188720"/>
          </a:xfrm>
          <a:prstGeom prst="hexagon">
            <a:avLst/>
          </a:prstGeom>
          <a:solidFill>
            <a:srgbClr val="003E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5F4EDF85-509D-EF49-87BA-059B1A183414}"/>
              </a:ext>
            </a:extLst>
          </p:cNvPr>
          <p:cNvSpPr>
            <a:spLocks/>
          </p:cNvSpPr>
          <p:nvPr userDrawn="1"/>
        </p:nvSpPr>
        <p:spPr>
          <a:xfrm>
            <a:off x="3286725" y="1691638"/>
            <a:ext cx="1375261" cy="1188720"/>
          </a:xfrm>
          <a:prstGeom prst="hexagon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CCAE2731-5447-104D-A243-3FA237F3239D}"/>
              </a:ext>
            </a:extLst>
          </p:cNvPr>
          <p:cNvSpPr>
            <a:spLocks/>
          </p:cNvSpPr>
          <p:nvPr userDrawn="1"/>
        </p:nvSpPr>
        <p:spPr>
          <a:xfrm>
            <a:off x="7634141" y="1691636"/>
            <a:ext cx="1375261" cy="1188720"/>
          </a:xfrm>
          <a:prstGeom prst="hexagon">
            <a:avLst/>
          </a:prstGeom>
          <a:solidFill>
            <a:srgbClr val="B0D3E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E197F718-EB2E-2B46-88FD-4CF0004C359C}"/>
              </a:ext>
            </a:extLst>
          </p:cNvPr>
          <p:cNvSpPr>
            <a:spLocks/>
          </p:cNvSpPr>
          <p:nvPr userDrawn="1"/>
        </p:nvSpPr>
        <p:spPr>
          <a:xfrm>
            <a:off x="9807850" y="1691635"/>
            <a:ext cx="1375261" cy="1188720"/>
          </a:xfrm>
          <a:prstGeom prst="hexagon">
            <a:avLst/>
          </a:prstGeom>
          <a:solidFill>
            <a:srgbClr val="66666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08825400-135B-1D4A-9A53-CD11C5C5B8F9}"/>
              </a:ext>
            </a:extLst>
          </p:cNvPr>
          <p:cNvSpPr>
            <a:spLocks/>
          </p:cNvSpPr>
          <p:nvPr userDrawn="1"/>
        </p:nvSpPr>
        <p:spPr>
          <a:xfrm>
            <a:off x="5460433" y="1691637"/>
            <a:ext cx="1375261" cy="1188720"/>
          </a:xfrm>
          <a:prstGeom prst="hexagon">
            <a:avLst/>
          </a:prstGeom>
          <a:solidFill>
            <a:srgbClr val="6DABD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D6481BA6-A1B1-9442-AE32-0598A33AA38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86315" y="3133060"/>
            <a:ext cx="1867675" cy="42119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b="1">
                <a:solidFill>
                  <a:srgbClr val="003E7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Sub-heading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D45BF9D4-0066-2543-B201-7496D2F88B01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784727" y="3637384"/>
            <a:ext cx="1867958" cy="1927800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003E72"/>
                </a:solidFill>
              </a:defRPr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Edit Master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Edit Master text</a:t>
            </a:r>
          </a:p>
          <a:p>
            <a:pPr lvl="0"/>
            <a:endParaRPr lang="en-US"/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8B671FC8-0E69-8A44-995B-F85D7A0B93FF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2971833" y="3149468"/>
            <a:ext cx="1867675" cy="42119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b="1">
                <a:solidFill>
                  <a:srgbClr val="003E7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Sub-heading</a:t>
            </a: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AE173DC9-2DA6-9B44-9A18-093E325C7DD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970245" y="3653792"/>
            <a:ext cx="1867958" cy="1927800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003E72"/>
                </a:solidFill>
              </a:defRPr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Edit Master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Edit Master text</a:t>
            </a:r>
          </a:p>
          <a:p>
            <a:pPr lvl="0"/>
            <a:endParaRPr lang="en-US"/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5834E881-EFBA-7A4A-B3B2-CD87BEDD5C2D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131251" y="3133060"/>
            <a:ext cx="1867675" cy="42119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b="1">
                <a:solidFill>
                  <a:srgbClr val="003E7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Sub-heading</a:t>
            </a:r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5AEB8A8F-6E37-8A4F-A35F-0606DDA7015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129663" y="3637384"/>
            <a:ext cx="1867958" cy="1927800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003E72"/>
                </a:solidFill>
              </a:defRPr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Edit Master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Edit Master text</a:t>
            </a:r>
          </a:p>
          <a:p>
            <a:pPr lvl="0"/>
            <a:endParaRPr lang="en-US"/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43F887E5-53F4-4B45-8A7F-1287C355517D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7316769" y="3149468"/>
            <a:ext cx="1867675" cy="42119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b="1">
                <a:solidFill>
                  <a:srgbClr val="003E7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Sub-heading</a:t>
            </a: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B30963FA-92AE-2547-B3E1-077EF0796C21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7315181" y="3653792"/>
            <a:ext cx="1867958" cy="1927800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003E72"/>
                </a:solidFill>
              </a:defRPr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Edit Master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Edit Master text</a:t>
            </a:r>
          </a:p>
          <a:p>
            <a:pPr lvl="0"/>
            <a:endParaRPr lang="en-US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F423E667-7B78-264B-B728-BF11CCDEDE5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9538010" y="3150061"/>
            <a:ext cx="1867675" cy="42119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b="1">
                <a:solidFill>
                  <a:srgbClr val="003E7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Sub-heading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F4810DE5-5EF9-5643-BDF2-F3510AA92A66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9536422" y="3654385"/>
            <a:ext cx="1867958" cy="1927800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003E72"/>
                </a:solidFill>
              </a:defRPr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Edit Master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Edit Master text</a:t>
            </a:r>
          </a:p>
          <a:p>
            <a:pPr lvl="0"/>
            <a:endParaRPr lang="en-US"/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id="{34C7C329-D5D5-5A4B-BF6D-98F84A28F5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42841"/>
            <a:ext cx="8665564" cy="752929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3E7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0" name="Picture 19" descr="Logo, company name&#10;&#10;Description automatically generated">
            <a:extLst>
              <a:ext uri="{FF2B5EF4-FFF2-40B4-BE49-F238E27FC236}">
                <a16:creationId xmlns:a16="http://schemas.microsoft.com/office/drawing/2014/main" id="{E313958D-CD1E-6D4B-BEC8-227BD80ED7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929" y="5768959"/>
            <a:ext cx="1599784" cy="127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994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223C36F-F942-431A-AE32-315502B0000D}"/>
              </a:ext>
            </a:extLst>
          </p:cNvPr>
          <p:cNvSpPr/>
          <p:nvPr userDrawn="1"/>
        </p:nvSpPr>
        <p:spPr>
          <a:xfrm>
            <a:off x="4130566" y="6274676"/>
            <a:ext cx="3728544" cy="464451"/>
          </a:xfrm>
          <a:prstGeom prst="rect">
            <a:avLst/>
          </a:prstGeom>
          <a:solidFill>
            <a:srgbClr val="002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47E9A00-2A21-5844-8CE2-64885373E5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1" y="2039304"/>
            <a:ext cx="10743200" cy="243252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75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You!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845FB539-F55A-D348-9782-B64688EEB4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929" y="5768959"/>
            <a:ext cx="1599784" cy="127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191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ags" Target="../tags/tag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4.xml"/><Relationship Id="rId17" Type="http://schemas.openxmlformats.org/officeDocument/2006/relationships/oleObject" Target="../embeddings/oleObject2.bin"/><Relationship Id="rId2" Type="http://schemas.openxmlformats.org/officeDocument/2006/relationships/slideLayout" Target="../slideLayouts/slideLayout19.xml"/><Relationship Id="rId16" Type="http://schemas.microsoft.com/office/2007/relationships/hdphoto" Target="../media/hdphoto1.wdp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ags" Target="../tags/tag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9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5" Type="http://schemas.openxmlformats.org/officeDocument/2006/relationships/oleObject" Target="../embeddings/oleObject3.bin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29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tags" Target="../tags/tag5.xml"/><Relationship Id="rId28" Type="http://schemas.openxmlformats.org/officeDocument/2006/relationships/image" Target="../media/image3.png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theme" Target="../theme/theme5.xml"/><Relationship Id="rId27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E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9BD078E2-9CB4-46A0-895E-ACAA51683EE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23512091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395" imgH="396" progId="TCLayout.ActiveDocument.1">
                  <p:embed/>
                </p:oleObj>
              </mc:Choice>
              <mc:Fallback>
                <p:oleObj name="think-cell Slide" r:id="rId14" imgW="395" imgH="39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9BD078E2-9CB4-46A0-895E-ACAA51683E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D9D75F2B-26F1-4B72-B4D6-4920F47D18C5}"/>
              </a:ext>
            </a:extLst>
          </p:cNvPr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95770"/>
            <a:ext cx="10515600" cy="4627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282AFD7-9EFA-6C4F-B6A5-7614434EE618}"/>
              </a:ext>
            </a:extLst>
          </p:cNvPr>
          <p:cNvSpPr/>
          <p:nvPr userDrawn="1"/>
        </p:nvSpPr>
        <p:spPr>
          <a:xfrm>
            <a:off x="0" y="5909238"/>
            <a:ext cx="12192000" cy="948762"/>
          </a:xfrm>
          <a:prstGeom prst="rect">
            <a:avLst/>
          </a:prstGeom>
          <a:solidFill>
            <a:srgbClr val="002F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0702F4D-6426-7044-909B-49A607610E7A}"/>
              </a:ext>
            </a:extLst>
          </p:cNvPr>
          <p:cNvSpPr txBox="1">
            <a:spLocks/>
          </p:cNvSpPr>
          <p:nvPr userDrawn="1"/>
        </p:nvSpPr>
        <p:spPr>
          <a:xfrm>
            <a:off x="11363723" y="6224260"/>
            <a:ext cx="512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002F5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0A9334-4E67-F94F-A05E-0CE8B74A054E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B941147B-FE17-AB42-9B70-841071650AC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0583" y="6104140"/>
            <a:ext cx="2014330" cy="542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8720615-61FF-6E41-A7ED-80FB5D7C4C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35055" y="5983730"/>
            <a:ext cx="1942545" cy="783000"/>
          </a:xfrm>
          <a:prstGeom prst="rect">
            <a:avLst/>
          </a:prstGeom>
        </p:spPr>
      </p:pic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A9785E65-CEE9-7640-BA66-5C98791A3E14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alphaModFix amt="7000"/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-9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914319" y="-355819"/>
            <a:ext cx="8950817" cy="756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850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8" r:id="rId5"/>
    <p:sldLayoutId id="2147483679" r:id="rId6"/>
    <p:sldLayoutId id="2147483683" r:id="rId7"/>
    <p:sldLayoutId id="2147483684" r:id="rId8"/>
    <p:sldLayoutId id="2147483689" r:id="rId9"/>
    <p:sldLayoutId id="2147483964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C8056E-0520-4D42-B356-B34BAF6AD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5F5B07-6D3B-C447-8AEE-02B9E4D5AE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52977F-34F9-3F4C-B27E-8076EE8CAE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7B706-5948-6248-B5A8-2CC906FD9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869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53A8CAA9-C3D0-C049-9CBF-4A2A27260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9357575-0367-E641-A7BD-38FFBFCE86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D5CC820A-8CAC-4A47-9968-81376DE68A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7B706-5948-6248-B5A8-2CC906FD9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77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77" r:id="rId3"/>
    <p:sldLayoutId id="2147483719" r:id="rId4"/>
    <p:sldLayoutId id="2147483933" r:id="rId5"/>
    <p:sldLayoutId id="214748396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E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A9785E65-CEE9-7640-BA66-5C98791A3E1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alphaModFix amt="7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-9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914319" y="-355819"/>
            <a:ext cx="8950817" cy="7569638"/>
          </a:xfrm>
          <a:prstGeom prst="rect">
            <a:avLst/>
          </a:prstGeom>
        </p:spPr>
      </p:pic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9BD078E2-9CB4-46A0-895E-ACAA51683EE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23512091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7" imgW="395" imgH="396" progId="TCLayout.ActiveDocument.1">
                  <p:embed/>
                </p:oleObj>
              </mc:Choice>
              <mc:Fallback>
                <p:oleObj name="think-cell Slide" r:id="rId17" imgW="395" imgH="39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9BD078E2-9CB4-46A0-895E-ACAA51683E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D9D75F2B-26F1-4B72-B4D6-4920F47D18C5}"/>
              </a:ext>
            </a:extLst>
          </p:cNvPr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95770"/>
            <a:ext cx="10515600" cy="4627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282AFD7-9EFA-6C4F-B6A5-7614434EE618}"/>
              </a:ext>
            </a:extLst>
          </p:cNvPr>
          <p:cNvSpPr/>
          <p:nvPr userDrawn="1"/>
        </p:nvSpPr>
        <p:spPr>
          <a:xfrm>
            <a:off x="0" y="5909238"/>
            <a:ext cx="12192000" cy="948762"/>
          </a:xfrm>
          <a:prstGeom prst="rect">
            <a:avLst/>
          </a:prstGeom>
          <a:solidFill>
            <a:srgbClr val="002F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0702F4D-6426-7044-909B-49A607610E7A}"/>
              </a:ext>
            </a:extLst>
          </p:cNvPr>
          <p:cNvSpPr txBox="1">
            <a:spLocks/>
          </p:cNvSpPr>
          <p:nvPr userDrawn="1"/>
        </p:nvSpPr>
        <p:spPr>
          <a:xfrm>
            <a:off x="11363723" y="6224260"/>
            <a:ext cx="512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002F5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0A9334-4E67-F94F-A05E-0CE8B74A054E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B941147B-FE17-AB42-9B70-841071650AC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0583" y="6104140"/>
            <a:ext cx="2014330" cy="542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8720615-61FF-6E41-A7ED-80FB5D7C4C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35055" y="5983730"/>
            <a:ext cx="1942545" cy="78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885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BCCC815A-F2C9-434C-A69F-6B52C370B91D}"/>
              </a:ext>
            </a:extLst>
          </p:cNvPr>
          <p:cNvGraphicFramePr>
            <a:graphicFrameLocks noChangeAspect="1"/>
          </p:cNvGraphicFramePr>
          <p:nvPr>
            <p:custDataLst>
              <p:tags r:id="rId23"/>
            </p:custDataLst>
            <p:extLst>
              <p:ext uri="{D42A27DB-BD31-4B8C-83A1-F6EECF244321}">
                <p14:modId xmlns:p14="http://schemas.microsoft.com/office/powerpoint/2010/main" val="36011887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5" imgW="395" imgH="396" progId="TCLayout.ActiveDocument.1">
                  <p:embed/>
                </p:oleObj>
              </mc:Choice>
              <mc:Fallback>
                <p:oleObj name="think-cell Slide" r:id="rId25" imgW="395" imgH="396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BCCC815A-F2C9-434C-A69F-6B52C370B9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 hidden="1">
            <a:extLst>
              <a:ext uri="{FF2B5EF4-FFF2-40B4-BE49-F238E27FC236}">
                <a16:creationId xmlns:a16="http://schemas.microsoft.com/office/drawing/2014/main" id="{7E99BCBC-83A5-40D0-8DE3-4DB102CDECA1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4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475" y="136162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E9596-4C46-47D4-A545-08389D598C62}" type="datetimeFigureOut">
              <a:rPr lang="en-US" smtClean="0"/>
              <a:t>3/6/2023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E7798-284D-44E6-BD33-EC3C7F4CA87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 descr="&quot;&quot;">
            <a:extLst>
              <a:ext uri="{FF2B5EF4-FFF2-40B4-BE49-F238E27FC236}">
                <a16:creationId xmlns:a16="http://schemas.microsoft.com/office/drawing/2014/main" id="{9A344643-0805-4A78-8519-399E280674A5}"/>
              </a:ext>
            </a:extLst>
          </p:cNvPr>
          <p:cNvSpPr/>
          <p:nvPr/>
        </p:nvSpPr>
        <p:spPr>
          <a:xfrm>
            <a:off x="0" y="0"/>
            <a:ext cx="12192000" cy="872671"/>
          </a:xfrm>
          <a:prstGeom prst="rect">
            <a:avLst/>
          </a:prstGeom>
          <a:solidFill>
            <a:srgbClr val="002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1C4A79-7B67-4263-9C21-0F0F093D2ECB}"/>
              </a:ext>
            </a:extLst>
          </p:cNvPr>
          <p:cNvSpPr/>
          <p:nvPr/>
        </p:nvSpPr>
        <p:spPr>
          <a:xfrm>
            <a:off x="0" y="6140681"/>
            <a:ext cx="12192000" cy="731839"/>
          </a:xfrm>
          <a:prstGeom prst="rect">
            <a:avLst/>
          </a:prstGeom>
          <a:solidFill>
            <a:srgbClr val="002F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0525" y="97245"/>
            <a:ext cx="10515600" cy="6802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692BBBAA-FD89-E81C-4DD3-22452FD0ABF5}"/>
              </a:ext>
            </a:extLst>
          </p:cNvPr>
          <p:cNvSpPr txBox="1">
            <a:spLocks/>
          </p:cNvSpPr>
          <p:nvPr userDrawn="1"/>
        </p:nvSpPr>
        <p:spPr>
          <a:xfrm>
            <a:off x="11363723" y="6321918"/>
            <a:ext cx="512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002F5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0A9334-4E67-F94F-A05E-0CE8B74A054E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FAF6D570-948A-953E-01D6-196FC457214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0583" y="6219549"/>
            <a:ext cx="2014330" cy="542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97F2E7F-D31B-20F5-D5E0-FD7831D9A5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35055" y="6099139"/>
            <a:ext cx="1942545" cy="783000"/>
          </a:xfrm>
          <a:prstGeom prst="rect">
            <a:avLst/>
          </a:prstGeom>
        </p:spPr>
      </p:pic>
      <p:pic>
        <p:nvPicPr>
          <p:cNvPr id="23" name="Picture 22" descr="Logo, company name&#10;&#10;Description automatically generated">
            <a:extLst>
              <a:ext uri="{FF2B5EF4-FFF2-40B4-BE49-F238E27FC236}">
                <a16:creationId xmlns:a16="http://schemas.microsoft.com/office/drawing/2014/main" id="{5C79F58D-2289-5773-9A5F-7F125803BA08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108" y="5875495"/>
            <a:ext cx="1599784" cy="127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834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  <p:sldLayoutId id="2147483989" r:id="rId12"/>
    <p:sldLayoutId id="2147483990" r:id="rId13"/>
    <p:sldLayoutId id="2147483991" r:id="rId14"/>
    <p:sldLayoutId id="2147483992" r:id="rId15"/>
    <p:sldLayoutId id="2147483993" r:id="rId16"/>
    <p:sldLayoutId id="2147483994" r:id="rId17"/>
    <p:sldLayoutId id="2147483995" r:id="rId18"/>
    <p:sldLayoutId id="2147483996" r:id="rId19"/>
    <p:sldLayoutId id="2147483997" r:id="rId20"/>
    <p:sldLayoutId id="2147483998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sv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3.jpg"/><Relationship Id="rId7" Type="http://schemas.openxmlformats.org/officeDocument/2006/relationships/image" Target="../media/image27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6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Relationship Id="rId9" Type="http://schemas.openxmlformats.org/officeDocument/2006/relationships/image" Target="../media/image37.sv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.va.gov/programs/orppe/education/webinars/archives.cfm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Jessica.kroll@va.gov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Relationship Id="rId4" Type="http://schemas.openxmlformats.org/officeDocument/2006/relationships/hyperlink" Target="mailto:VAIRRS@va.go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nks.gd/l/eyJhbGciOiJIUzI1NiJ9.eyJidWxsZXRpbl9saW5rX2lkIjoxMDIsInVyaSI6ImJwMjpjbGljayIsImJ1bGxldGluX2lkIjoiMjAyMzAyMjMuNzIxMTU2ODEiLCJ1cmwiOiJodHRwczovL2R2YWdvdi5zaGFyZXBvaW50LmNvbS9zaXRlcy9WSEFPUlBQRS9WQUlSUlMvU2l0ZVBhZ2VzL1ZBSVJSUy1Vbml2ZXJzaXR5LmFzcHgifQ.e-ZLRvvgbdzj0OftTeXdfM4zXI17tKp4tfZ576dXnAc/s/1258529228/br/154968408596-l" TargetMode="External"/><Relationship Id="rId2" Type="http://schemas.openxmlformats.org/officeDocument/2006/relationships/hyperlink" Target="https://public.govdelivery.com/accounts/USVHA/subscriber/new?topic_id=USVHA_1952" TargetMode="External"/><Relationship Id="rId1" Type="http://schemas.openxmlformats.org/officeDocument/2006/relationships/slideLayout" Target="../slideLayouts/slideLayout27.xml"/><Relationship Id="rId5" Type="http://schemas.openxmlformats.org/officeDocument/2006/relationships/hyperlink" Target="https://lnks.gd/l/eyJhbGciOiJIUzI1NiJ9.eyJidWxsZXRpbl9saW5rX2lkIjoxMDEsInVyaSI6ImJwMjpjbGljayIsImJ1bGxldGluX2lkIjoiMjAyMzAyMjMuNzIxMTU2ODEiLCJ1cmwiOiJodHRwczovL2R2YWdvdi5zaGFyZXBvaW50LmNvbS9zaXRlcy9WSEFPUlBQRS9WQUlSUlMvU2l0ZVBhZ2VzL1ZBSVJSUy1NZW50b3ItUHJvZ3JhbS5hc3B4P2Zyb209U2VuZEJ5RW1haWwifQ.-12zWJy6ueniTrgf-Fg0hOfKFd1ulzp-PYQ0pp8JtuU/s/1258529228/br/154968408596-l" TargetMode="External"/><Relationship Id="rId4" Type="http://schemas.openxmlformats.org/officeDocument/2006/relationships/hyperlink" Target="https://gcc02.safelinks.protection.outlook.com/?url=https%3A%2F%2Fdvagov.sharepoint.com%2Fsites%2FVHAORPPE%2FVAIRRS%2FORPPE%2520Standard%2520Form%2520Library%2FForms%2FAllItems.aspx%3Fid%3D%252Fsites%252FVHAORPPE%252FVAIRRS%252FORPPE%2520Standard%2520Form%2520Library%252FIRB%2520Information%2520Sheet%2520Wizard%26viewid%3D80a38b80-f6c7-4442-8b68-3b05aa465e8d&amp;data=05%7C01%7C%7Cd44330ce34ff4f46bff708db142af74f%7Ce95f1b23abaf45ee821db7ab251ab3bf%7C0%7C0%7C638125946994479232%7CUnknown%7CTWFpbGZsb3d8eyJWIjoiMC4wLjAwMDAiLCJQIjoiV2luMzIiLCJBTiI6Ik1haWwiLCJXVCI6Mn0%3D%7C3000%7C%7C%7C&amp;sdata=pFIPxaHXgVpPtu2g64hhRDnB1RFLuXBTyrcG9K%2B7zwI%3D&amp;reserved=0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7497D-B5FB-8342-B87B-CDFA4F6A06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4648" y="1887450"/>
            <a:ext cx="9528929" cy="875609"/>
          </a:xfrm>
        </p:spPr>
        <p:txBody>
          <a:bodyPr lIns="91440" tIns="45720" rIns="91440" bIns="45720" anchor="ctr">
            <a:noAutofit/>
          </a:bodyPr>
          <a:lstStyle/>
          <a:p>
            <a:r>
              <a:rPr lang="en-US" sz="4800" dirty="0">
                <a:latin typeface="Calibri"/>
                <a:cs typeface="Calibri"/>
              </a:rPr>
              <a:t>VA Innovation and Research </a:t>
            </a:r>
            <a:br>
              <a:rPr lang="en-US" sz="4800" dirty="0">
                <a:latin typeface="Calibri"/>
                <a:cs typeface="Calibri"/>
              </a:rPr>
            </a:br>
            <a:r>
              <a:rPr lang="en-US" sz="4800" dirty="0">
                <a:latin typeface="Calibri"/>
                <a:cs typeface="Calibri"/>
              </a:rPr>
              <a:t>Review System (VAIRRS)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E600AA-50D8-B24B-A422-018B17C7CB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05338" y="3033908"/>
            <a:ext cx="8382000" cy="43316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i="1" dirty="0">
                <a:cs typeface="Calibri"/>
              </a:rPr>
              <a:t>Monthly Webinar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2AEE29-545C-A54E-8496-6917620271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05338" y="3429000"/>
            <a:ext cx="8382000" cy="875608"/>
          </a:xfrm>
        </p:spPr>
        <p:txBody>
          <a:bodyPr anchor="b"/>
          <a:lstStyle/>
          <a:p>
            <a:r>
              <a:rPr lang="en-US" dirty="0"/>
              <a:t>February 28, 2023</a:t>
            </a:r>
          </a:p>
        </p:txBody>
      </p:sp>
    </p:spTree>
    <p:extLst>
      <p:ext uri="{BB962C8B-B14F-4D97-AF65-F5344CB8AC3E}">
        <p14:creationId xmlns:p14="http://schemas.microsoft.com/office/powerpoint/2010/main" val="1840507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EB9E5EE-50CC-944C-A220-65F5615C84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1163" y="3218403"/>
            <a:ext cx="1867675" cy="421194"/>
          </a:xfrm>
        </p:spPr>
        <p:txBody>
          <a:bodyPr>
            <a:normAutofit/>
          </a:bodyPr>
          <a:lstStyle/>
          <a:p>
            <a:r>
              <a:rPr lang="en-US" sz="2000" dirty="0"/>
              <a:t>Define 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2E55C-6906-7C46-B2F1-0E0A1D373FFF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68595" y="3559487"/>
            <a:ext cx="1867958" cy="19278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1400" dirty="0"/>
              <a:t>Define common terms in IRBNet to ensure all staff are using them consistently when documenting reviews. </a:t>
            </a:r>
          </a:p>
          <a:p>
            <a:pPr marL="0" indent="0" algn="ctr">
              <a:buNone/>
            </a:pPr>
            <a:r>
              <a:rPr lang="en-US" sz="1400" dirty="0"/>
              <a:t>i.e., Approval with Conditions vs Modifications Required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ABC299-E54E-D641-BC71-50D55B61C9E0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2871339" y="3218403"/>
            <a:ext cx="2418068" cy="421194"/>
          </a:xfrm>
        </p:spPr>
        <p:txBody>
          <a:bodyPr>
            <a:normAutofit/>
          </a:bodyPr>
          <a:lstStyle/>
          <a:p>
            <a:r>
              <a:rPr lang="en-US" sz="2000" dirty="0"/>
              <a:t>Internal Workflows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24D5201-DB73-314B-A154-06458CC872F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108867" y="3559487"/>
            <a:ext cx="1867958" cy="192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dirty="0"/>
              <a:t>Develop internal workflows for staff to follow when processing a submission. </a:t>
            </a:r>
          </a:p>
          <a:p>
            <a:pPr marL="0" indent="0" algn="ctr">
              <a:buNone/>
            </a:pPr>
            <a:r>
              <a:rPr lang="en-US" sz="1400" dirty="0"/>
              <a:t>i.e., How to Complete Review Details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962704-E7E8-2447-BDF4-A5C7F56F03A1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5238790" y="3218403"/>
            <a:ext cx="1867675" cy="421194"/>
          </a:xfrm>
        </p:spPr>
        <p:txBody>
          <a:bodyPr>
            <a:normAutofit/>
          </a:bodyPr>
          <a:lstStyle/>
          <a:p>
            <a:r>
              <a:rPr lang="en-US" sz="2000" dirty="0"/>
              <a:t>Checklists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4C85F6-5525-844D-B948-8B226C12491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247587" y="3559487"/>
            <a:ext cx="1867958" cy="192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dirty="0"/>
              <a:t>Develop checklists for staff to ensure all required steps have been taken when documenting a review.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F102516-36FE-334B-A1F9-19F5C55D05E9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127549" y="3218403"/>
            <a:ext cx="2469292" cy="421194"/>
          </a:xfrm>
        </p:spPr>
        <p:txBody>
          <a:bodyPr>
            <a:normAutofit/>
          </a:bodyPr>
          <a:lstStyle/>
          <a:p>
            <a:r>
              <a:rPr lang="en-US" sz="2000" dirty="0"/>
              <a:t>Training &amp; Education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6712750-380F-E04B-A9BF-84C31BCDB7DF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7464210" y="3559487"/>
            <a:ext cx="1867958" cy="192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dirty="0"/>
              <a:t>Provide regular training and education on internal workflows and how to use checklists.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9497EE7-A5DC-7445-82CD-90BADC54A635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9596841" y="3218403"/>
            <a:ext cx="1867675" cy="421194"/>
          </a:xfrm>
        </p:spPr>
        <p:txBody>
          <a:bodyPr>
            <a:normAutofit/>
          </a:bodyPr>
          <a:lstStyle/>
          <a:p>
            <a:r>
              <a:rPr lang="en-US" sz="2000" dirty="0"/>
              <a:t>Time to Learn 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447E2D0-5E3B-5544-A17D-C875918F4AAB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9704482" y="3559487"/>
            <a:ext cx="1867958" cy="192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dirty="0"/>
              <a:t>Allow time for staff to learn and implement new workflows before beginning QA process.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B2C4FFDF-CCA0-0B4F-84B9-FE5B751E3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121" y="551198"/>
            <a:ext cx="8665564" cy="752929"/>
          </a:xfrm>
        </p:spPr>
        <p:txBody>
          <a:bodyPr/>
          <a:lstStyle/>
          <a:p>
            <a:r>
              <a:rPr lang="en-US" dirty="0"/>
              <a:t>Standardize Processes in IRBNet</a:t>
            </a:r>
          </a:p>
        </p:txBody>
      </p:sp>
      <p:pic>
        <p:nvPicPr>
          <p:cNvPr id="32" name="Graphic 31" descr="Teacher outline">
            <a:extLst>
              <a:ext uri="{FF2B5EF4-FFF2-40B4-BE49-F238E27FC236}">
                <a16:creationId xmlns:a16="http://schemas.microsoft.com/office/drawing/2014/main" id="{C9E188A2-2F0B-4CEA-8B42-99EC05580CF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94453" y="1724068"/>
            <a:ext cx="914400" cy="914400"/>
          </a:xfrm>
          <a:prstGeom prst="rect">
            <a:avLst/>
          </a:prstGeom>
        </p:spPr>
      </p:pic>
      <p:pic>
        <p:nvPicPr>
          <p:cNvPr id="34" name="Graphic 33" descr="Workflow with solid fill">
            <a:extLst>
              <a:ext uri="{FF2B5EF4-FFF2-40B4-BE49-F238E27FC236}">
                <a16:creationId xmlns:a16="http://schemas.microsoft.com/office/drawing/2014/main" id="{E53DD37F-89A6-4C16-96C7-C93A7B19F8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36403" y="1742730"/>
            <a:ext cx="914400" cy="914400"/>
          </a:xfrm>
          <a:prstGeom prst="rect">
            <a:avLst/>
          </a:prstGeom>
        </p:spPr>
      </p:pic>
      <p:pic>
        <p:nvPicPr>
          <p:cNvPr id="36" name="Graphic 35" descr="Idea outline">
            <a:extLst>
              <a:ext uri="{FF2B5EF4-FFF2-40B4-BE49-F238E27FC236}">
                <a16:creationId xmlns:a16="http://schemas.microsoft.com/office/drawing/2014/main" id="{41682061-2998-44F6-B417-8F04B9C4FD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073479" y="1803349"/>
            <a:ext cx="914400" cy="914400"/>
          </a:xfrm>
          <a:prstGeom prst="rect">
            <a:avLst/>
          </a:prstGeom>
        </p:spPr>
      </p:pic>
      <p:pic>
        <p:nvPicPr>
          <p:cNvPr id="38" name="Graphic 37" descr="Open book outline">
            <a:extLst>
              <a:ext uri="{FF2B5EF4-FFF2-40B4-BE49-F238E27FC236}">
                <a16:creationId xmlns:a16="http://schemas.microsoft.com/office/drawing/2014/main" id="{5CCB7977-4726-4251-BEF6-F87C72BD24D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57378" y="1780054"/>
            <a:ext cx="914400" cy="914400"/>
          </a:xfrm>
          <a:prstGeom prst="rect">
            <a:avLst/>
          </a:prstGeom>
        </p:spPr>
      </p:pic>
      <p:pic>
        <p:nvPicPr>
          <p:cNvPr id="40" name="Graphic 39" descr="Checklist with solid fill">
            <a:extLst>
              <a:ext uri="{FF2B5EF4-FFF2-40B4-BE49-F238E27FC236}">
                <a16:creationId xmlns:a16="http://schemas.microsoft.com/office/drawing/2014/main" id="{C0925C63-2FBB-49BC-BBA6-55494D66597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715428" y="179871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850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1CA87871-2056-417D-9B1B-2A2FCF29A0DC}"/>
              </a:ext>
            </a:extLst>
          </p:cNvPr>
          <p:cNvSpPr txBox="1">
            <a:spLocks/>
          </p:cNvSpPr>
          <p:nvPr/>
        </p:nvSpPr>
        <p:spPr>
          <a:xfrm>
            <a:off x="455066" y="2484158"/>
            <a:ext cx="2880828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500" kern="1200">
                <a:solidFill>
                  <a:srgbClr val="002F5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Sample Internal Workflow </a:t>
            </a:r>
          </a:p>
          <a:p>
            <a:pPr>
              <a:spcAft>
                <a:spcPts val="600"/>
              </a:spcAft>
            </a:pPr>
            <a:endParaRPr lang="en-US" sz="20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spcAft>
                <a:spcPts val="600"/>
              </a:spcAft>
            </a:pPr>
            <a: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IRBNet</a:t>
            </a:r>
          </a:p>
          <a:p>
            <a:pPr>
              <a:spcAft>
                <a:spcPts val="600"/>
              </a:spcAft>
            </a:pPr>
            <a:r>
              <a:rPr lang="en-US" sz="3000" dirty="0">
                <a:solidFill>
                  <a:srgbClr val="FFFFFF"/>
                </a:solidFill>
              </a:rPr>
              <a:t>Review Details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27ACAF-60FE-4116-AD64-30D07E40B3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270"/>
          <a:stretch/>
        </p:blipFill>
        <p:spPr>
          <a:xfrm>
            <a:off x="4870988" y="299687"/>
            <a:ext cx="6241132" cy="49141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125156F-527F-4734-953F-663DA64165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619"/>
          <a:stretch/>
        </p:blipFill>
        <p:spPr>
          <a:xfrm>
            <a:off x="4870988" y="5513530"/>
            <a:ext cx="6241132" cy="986187"/>
          </a:xfrm>
          <a:prstGeom prst="rect">
            <a:avLst/>
          </a:prstGeom>
          <a:ln>
            <a:solidFill>
              <a:srgbClr val="2C508E"/>
            </a:solidFill>
          </a:ln>
        </p:spPr>
      </p:pic>
    </p:spTree>
    <p:extLst>
      <p:ext uri="{BB962C8B-B14F-4D97-AF65-F5344CB8AC3E}">
        <p14:creationId xmlns:p14="http://schemas.microsoft.com/office/powerpoint/2010/main" val="4132498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1CA87871-2056-417D-9B1B-2A2FCF29A0DC}"/>
              </a:ext>
            </a:extLst>
          </p:cNvPr>
          <p:cNvSpPr txBox="1">
            <a:spLocks/>
          </p:cNvSpPr>
          <p:nvPr/>
        </p:nvSpPr>
        <p:spPr>
          <a:xfrm>
            <a:off x="455066" y="2484158"/>
            <a:ext cx="2880828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500" kern="1200">
                <a:solidFill>
                  <a:srgbClr val="002F5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Sample Internal Workflow </a:t>
            </a:r>
          </a:p>
          <a:p>
            <a:pPr>
              <a:spcAft>
                <a:spcPts val="600"/>
              </a:spcAft>
            </a:pPr>
            <a:endParaRPr lang="en-US" sz="20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spcAft>
                <a:spcPts val="600"/>
              </a:spcAft>
            </a:pPr>
            <a: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IRBNet</a:t>
            </a:r>
          </a:p>
          <a:p>
            <a:pPr>
              <a:spcAft>
                <a:spcPts val="600"/>
              </a:spcAft>
            </a:pPr>
            <a:r>
              <a:rPr lang="en-US" sz="3000" dirty="0">
                <a:solidFill>
                  <a:srgbClr val="FFFFFF"/>
                </a:solidFill>
              </a:rPr>
              <a:t>Review Details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EBBFCE-D942-423D-8E79-F3CBB22E42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614"/>
          <a:stretch/>
        </p:blipFill>
        <p:spPr>
          <a:xfrm>
            <a:off x="4722493" y="125588"/>
            <a:ext cx="6676783" cy="662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502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1CA87871-2056-417D-9B1B-2A2FCF29A0DC}"/>
              </a:ext>
            </a:extLst>
          </p:cNvPr>
          <p:cNvSpPr txBox="1">
            <a:spLocks/>
          </p:cNvSpPr>
          <p:nvPr/>
        </p:nvSpPr>
        <p:spPr>
          <a:xfrm>
            <a:off x="455066" y="2484158"/>
            <a:ext cx="2880828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500" kern="1200">
                <a:solidFill>
                  <a:srgbClr val="002F5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Sample Internal Workflow </a:t>
            </a:r>
          </a:p>
          <a:p>
            <a:pPr>
              <a:spcAft>
                <a:spcPts val="600"/>
              </a:spcAft>
            </a:pPr>
            <a:endParaRPr lang="en-US" sz="20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spcAft>
                <a:spcPts val="600"/>
              </a:spcAft>
            </a:pPr>
            <a: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IRBNet</a:t>
            </a:r>
          </a:p>
          <a:p>
            <a:pPr>
              <a:spcAft>
                <a:spcPts val="600"/>
              </a:spcAft>
            </a:pPr>
            <a:r>
              <a:rPr lang="en-US" sz="3000" dirty="0">
                <a:solidFill>
                  <a:srgbClr val="FFFFFF"/>
                </a:solidFill>
              </a:rPr>
              <a:t>Review Details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A8D71F-FC66-435C-9A06-B0F23D2291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00" b="6597"/>
          <a:stretch/>
        </p:blipFill>
        <p:spPr>
          <a:xfrm>
            <a:off x="4652501" y="268176"/>
            <a:ext cx="6886830" cy="645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652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1CA87871-2056-417D-9B1B-2A2FCF29A0DC}"/>
              </a:ext>
            </a:extLst>
          </p:cNvPr>
          <p:cNvSpPr txBox="1">
            <a:spLocks/>
          </p:cNvSpPr>
          <p:nvPr/>
        </p:nvSpPr>
        <p:spPr>
          <a:xfrm>
            <a:off x="455066" y="2484158"/>
            <a:ext cx="2880828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500" kern="1200">
                <a:solidFill>
                  <a:srgbClr val="002F5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Sample Internal Workflow </a:t>
            </a:r>
          </a:p>
          <a:p>
            <a:pPr>
              <a:spcAft>
                <a:spcPts val="600"/>
              </a:spcAft>
            </a:pPr>
            <a:endParaRPr lang="en-US" sz="20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spcAft>
                <a:spcPts val="600"/>
              </a:spcAft>
            </a:pPr>
            <a: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IRBNet</a:t>
            </a:r>
          </a:p>
          <a:p>
            <a:pPr>
              <a:spcAft>
                <a:spcPts val="600"/>
              </a:spcAft>
            </a:pPr>
            <a:r>
              <a:rPr lang="en-US" sz="3000" dirty="0">
                <a:solidFill>
                  <a:srgbClr val="FFFFFF"/>
                </a:solidFill>
              </a:rPr>
              <a:t>Review Details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6D6E39-3B50-44C1-8051-CAD91A1D9F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670" y="324526"/>
            <a:ext cx="7291514" cy="602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619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1CA87871-2056-417D-9B1B-2A2FCF29A0DC}"/>
              </a:ext>
            </a:extLst>
          </p:cNvPr>
          <p:cNvSpPr txBox="1">
            <a:spLocks/>
          </p:cNvSpPr>
          <p:nvPr/>
        </p:nvSpPr>
        <p:spPr>
          <a:xfrm>
            <a:off x="455066" y="2484158"/>
            <a:ext cx="2880828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500" kern="1200">
                <a:solidFill>
                  <a:srgbClr val="002F5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Sample Internal Workflow </a:t>
            </a:r>
          </a:p>
          <a:p>
            <a:pPr>
              <a:spcAft>
                <a:spcPts val="600"/>
              </a:spcAft>
            </a:pPr>
            <a:endParaRPr lang="en-US" sz="20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spcAft>
                <a:spcPts val="600"/>
              </a:spcAft>
            </a:pPr>
            <a: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IRBNet</a:t>
            </a:r>
          </a:p>
          <a:p>
            <a:pPr>
              <a:spcAft>
                <a:spcPts val="600"/>
              </a:spcAft>
            </a:pPr>
            <a:r>
              <a:rPr lang="en-US" sz="3000" dirty="0">
                <a:solidFill>
                  <a:srgbClr val="FFFFFF"/>
                </a:solidFill>
              </a:rPr>
              <a:t>Review Details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8DE79A-805A-4D18-ADC5-2EF8ED1C28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1118" y="292187"/>
            <a:ext cx="4974088" cy="627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2133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329E4-4FA7-8645-9168-D60973F25E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4400" y="939274"/>
            <a:ext cx="10743200" cy="2432522"/>
          </a:xfrm>
        </p:spPr>
        <p:txBody>
          <a:bodyPr/>
          <a:lstStyle/>
          <a:p>
            <a:r>
              <a:rPr lang="en-US" sz="6000" dirty="0"/>
              <a:t>Developing the QA Process</a:t>
            </a:r>
          </a:p>
        </p:txBody>
      </p:sp>
    </p:spTree>
    <p:extLst>
      <p:ext uri="{BB962C8B-B14F-4D97-AF65-F5344CB8AC3E}">
        <p14:creationId xmlns:p14="http://schemas.microsoft.com/office/powerpoint/2010/main" val="2293307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0DB10D0-8256-442A-A32C-EFB96C1A0405}"/>
              </a:ext>
            </a:extLst>
          </p:cNvPr>
          <p:cNvSpPr txBox="1"/>
          <p:nvPr/>
        </p:nvSpPr>
        <p:spPr>
          <a:xfrm>
            <a:off x="2202231" y="971384"/>
            <a:ext cx="3541525" cy="1323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400" dirty="0">
                <a:solidFill>
                  <a:srgbClr val="18181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Define objectives and goals</a:t>
            </a:r>
          </a:p>
          <a:p>
            <a:pPr>
              <a:lnSpc>
                <a:spcPct val="200000"/>
              </a:lnSpc>
            </a:pPr>
            <a:r>
              <a:rPr lang="en-US" sz="1400" dirty="0">
                <a:solidFill>
                  <a:srgbClr val="18181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Identify content to be reviewed</a:t>
            </a:r>
          </a:p>
          <a:p>
            <a:pPr>
              <a:lnSpc>
                <a:spcPct val="200000"/>
              </a:lnSpc>
            </a:pPr>
            <a:r>
              <a:rPr lang="en-US" sz="1400" dirty="0">
                <a:solidFill>
                  <a:srgbClr val="18181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Determine frequency</a:t>
            </a:r>
            <a:endParaRPr lang="en-ID" sz="1400" dirty="0">
              <a:solidFill>
                <a:srgbClr val="18181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D26974-F54B-40D9-9B11-B574C78ED884}"/>
              </a:ext>
            </a:extLst>
          </p:cNvPr>
          <p:cNvSpPr/>
          <p:nvPr/>
        </p:nvSpPr>
        <p:spPr>
          <a:xfrm>
            <a:off x="2202231" y="654304"/>
            <a:ext cx="21388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Plan</a:t>
            </a:r>
            <a:endParaRPr lang="en-ID" sz="1400" b="1" spc="300" dirty="0">
              <a:solidFill>
                <a:srgbClr val="1BACE2"/>
              </a:solidFill>
              <a:latin typeface="Montserrat" panose="00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7EBAF8-2813-4DB4-A7CB-827E3EDABDE6}"/>
              </a:ext>
            </a:extLst>
          </p:cNvPr>
          <p:cNvSpPr txBox="1"/>
          <p:nvPr/>
        </p:nvSpPr>
        <p:spPr>
          <a:xfrm>
            <a:off x="2193450" y="3060969"/>
            <a:ext cx="3541525" cy="892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400" dirty="0">
                <a:solidFill>
                  <a:srgbClr val="18181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IRBNet Insight Reports</a:t>
            </a:r>
          </a:p>
          <a:p>
            <a:pPr>
              <a:lnSpc>
                <a:spcPct val="200000"/>
              </a:lnSpc>
            </a:pPr>
            <a:r>
              <a:rPr lang="en-US" sz="1400" dirty="0">
                <a:solidFill>
                  <a:srgbClr val="18181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QA Checklist (Excel template)</a:t>
            </a:r>
            <a:endParaRPr lang="en-ID" sz="1400" dirty="0">
              <a:solidFill>
                <a:srgbClr val="18181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FD7758-B9B1-4AAE-8BBA-CC82277F3AC6}"/>
              </a:ext>
            </a:extLst>
          </p:cNvPr>
          <p:cNvSpPr/>
          <p:nvPr/>
        </p:nvSpPr>
        <p:spPr>
          <a:xfrm>
            <a:off x="2193450" y="2749353"/>
            <a:ext cx="21388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Tools</a:t>
            </a:r>
            <a:endParaRPr lang="en-ID" sz="1400" b="1" spc="300" dirty="0">
              <a:solidFill>
                <a:srgbClr val="1BACE2"/>
              </a:solidFill>
              <a:latin typeface="Montserrat" panose="000005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CE3BFD-6F34-45CA-96B1-FF4583F8AB15}"/>
              </a:ext>
            </a:extLst>
          </p:cNvPr>
          <p:cNvSpPr txBox="1"/>
          <p:nvPr/>
        </p:nvSpPr>
        <p:spPr>
          <a:xfrm>
            <a:off x="2202231" y="5004286"/>
            <a:ext cx="3541525" cy="1323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400" dirty="0">
                <a:solidFill>
                  <a:srgbClr val="18181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Establish percentage of compliance</a:t>
            </a:r>
          </a:p>
          <a:p>
            <a:pPr>
              <a:lnSpc>
                <a:spcPct val="200000"/>
              </a:lnSpc>
            </a:pPr>
            <a:r>
              <a:rPr lang="en-US" sz="1400" dirty="0">
                <a:solidFill>
                  <a:srgbClr val="18181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Report summary of findings </a:t>
            </a:r>
          </a:p>
          <a:p>
            <a:pPr>
              <a:lnSpc>
                <a:spcPct val="200000"/>
              </a:lnSpc>
            </a:pPr>
            <a:r>
              <a:rPr lang="en-US" sz="1400" dirty="0">
                <a:solidFill>
                  <a:srgbClr val="18181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Develop corrective action plan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B64C0E-5E58-4299-8A53-BB5729088B06}"/>
              </a:ext>
            </a:extLst>
          </p:cNvPr>
          <p:cNvSpPr/>
          <p:nvPr/>
        </p:nvSpPr>
        <p:spPr>
          <a:xfrm>
            <a:off x="2202231" y="4707048"/>
            <a:ext cx="21388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Evaluation</a:t>
            </a:r>
            <a:endParaRPr lang="en-ID" sz="2400" b="1" spc="300" dirty="0">
              <a:solidFill>
                <a:srgbClr val="1BACE2"/>
              </a:solidFill>
              <a:latin typeface="Montserrat" panose="000005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67B02C9-17D3-9E9E-1CD4-5CE332E2AAC7}"/>
              </a:ext>
            </a:extLst>
          </p:cNvPr>
          <p:cNvGrpSpPr/>
          <p:nvPr/>
        </p:nvGrpSpPr>
        <p:grpSpPr>
          <a:xfrm>
            <a:off x="970346" y="885136"/>
            <a:ext cx="780496" cy="4599744"/>
            <a:chOff x="963806" y="1129128"/>
            <a:chExt cx="780496" cy="4599744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DF00511-F570-4648-9731-2F15D9E2512D}"/>
                </a:ext>
              </a:extLst>
            </p:cNvPr>
            <p:cNvSpPr/>
            <p:nvPr/>
          </p:nvSpPr>
          <p:spPr>
            <a:xfrm>
              <a:off x="963806" y="1129128"/>
              <a:ext cx="780496" cy="78049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100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0329137-6569-4C38-8628-E6DFE2AE9782}"/>
                </a:ext>
              </a:extLst>
            </p:cNvPr>
            <p:cNvSpPr/>
            <p:nvPr/>
          </p:nvSpPr>
          <p:spPr>
            <a:xfrm>
              <a:off x="963806" y="3038752"/>
              <a:ext cx="780496" cy="78049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100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CC2ADC3-E0A6-40C9-9B9D-5CE93B9ADBFE}"/>
                </a:ext>
              </a:extLst>
            </p:cNvPr>
            <p:cNvSpPr/>
            <p:nvPr/>
          </p:nvSpPr>
          <p:spPr>
            <a:xfrm>
              <a:off x="963806" y="4948376"/>
              <a:ext cx="780496" cy="78049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100" dirty="0"/>
            </a:p>
          </p:txBody>
        </p:sp>
      </p:grpSp>
      <p:pic>
        <p:nvPicPr>
          <p:cNvPr id="13" name="Picture Placeholder 12" descr="Desk with productivity items">
            <a:extLst>
              <a:ext uri="{FF2B5EF4-FFF2-40B4-BE49-F238E27FC236}">
                <a16:creationId xmlns:a16="http://schemas.microsoft.com/office/drawing/2014/main" id="{8BFD9287-A7FA-401E-80A7-1EEC9CA6905E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/>
          <a:srcRect l="21296" r="21296"/>
          <a:stretch>
            <a:fillRect/>
          </a:stretch>
        </p:blipFill>
        <p:spPr>
          <a:xfrm>
            <a:off x="6284913" y="0"/>
            <a:ext cx="5907087" cy="6858000"/>
          </a:xfrm>
          <a:prstGeom prst="rect">
            <a:avLst/>
          </a:prstGeom>
        </p:spPr>
      </p:pic>
      <p:pic>
        <p:nvPicPr>
          <p:cNvPr id="17" name="Graphic 16" descr="Magnifying glass with solid fill">
            <a:extLst>
              <a:ext uri="{FF2B5EF4-FFF2-40B4-BE49-F238E27FC236}">
                <a16:creationId xmlns:a16="http://schemas.microsoft.com/office/drawing/2014/main" id="{46BE46F6-18A5-4127-AB2A-08112F0D55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1108480" y="971384"/>
            <a:ext cx="552594" cy="552594"/>
          </a:xfrm>
          <a:prstGeom prst="rect">
            <a:avLst/>
          </a:prstGeom>
        </p:spPr>
      </p:pic>
      <p:pic>
        <p:nvPicPr>
          <p:cNvPr id="26" name="Graphic 25" descr="Checklist with solid fill">
            <a:extLst>
              <a:ext uri="{FF2B5EF4-FFF2-40B4-BE49-F238E27FC236}">
                <a16:creationId xmlns:a16="http://schemas.microsoft.com/office/drawing/2014/main" id="{397A529F-8AE5-4451-B940-CA87F4175A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6943" y="2881699"/>
            <a:ext cx="547301" cy="547301"/>
          </a:xfrm>
          <a:prstGeom prst="rect">
            <a:avLst/>
          </a:prstGeom>
        </p:spPr>
      </p:pic>
      <p:pic>
        <p:nvPicPr>
          <p:cNvPr id="28" name="Graphic 27" descr="Statistics with solid fill">
            <a:extLst>
              <a:ext uri="{FF2B5EF4-FFF2-40B4-BE49-F238E27FC236}">
                <a16:creationId xmlns:a16="http://schemas.microsoft.com/office/drawing/2014/main" id="{5C550BA7-C79F-4265-AAF8-CEAF0AAE25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13773" y="4840903"/>
            <a:ext cx="547301" cy="54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591366"/>
      </p:ext>
    </p:extLst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BE6845E-466C-074F-A522-159BB8C59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547FEB-F3FA-F248-A7A0-0794191197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9888" y="1632392"/>
            <a:ext cx="2788997" cy="421194"/>
          </a:xfrm>
        </p:spPr>
        <p:txBody>
          <a:bodyPr/>
          <a:lstStyle/>
          <a:p>
            <a:pPr algn="ctr"/>
            <a:r>
              <a:rPr lang="en-US" b="0" dirty="0"/>
              <a:t>Area of Focus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0244507-F728-7C43-9705-04FDE3D2952F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89466" y="2136715"/>
            <a:ext cx="2789419" cy="3707037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1700" dirty="0">
                <a:solidFill>
                  <a:srgbClr val="003E72"/>
                </a:solidFill>
              </a:rPr>
              <a:t>IRBNet Review Details and Submission Details </a:t>
            </a:r>
          </a:p>
          <a:p>
            <a:r>
              <a:rPr lang="en-US" sz="1700" dirty="0">
                <a:solidFill>
                  <a:srgbClr val="003E72"/>
                </a:solidFill>
              </a:rPr>
              <a:t>Operational review of processes in IRBNet, not a regulatory review </a:t>
            </a:r>
          </a:p>
          <a:p>
            <a:r>
              <a:rPr lang="en-US" sz="1700" dirty="0">
                <a:solidFill>
                  <a:srgbClr val="003E72"/>
                </a:solidFill>
              </a:rPr>
              <a:t>Review data and processing of submission packages according to VA CIRB Internal Workflows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0896230-6FA3-7648-A1E0-133021F8D124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325315" y="1632392"/>
            <a:ext cx="2788997" cy="421194"/>
          </a:xfrm>
        </p:spPr>
        <p:txBody>
          <a:bodyPr/>
          <a:lstStyle/>
          <a:p>
            <a:pPr algn="ctr"/>
            <a:r>
              <a:rPr lang="en-US" b="0" dirty="0"/>
              <a:t>Frequency</a:t>
            </a:r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648CED8-8595-6F40-A003-8401C83FB470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399260" y="2136715"/>
            <a:ext cx="2789419" cy="3707037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700" dirty="0">
                <a:solidFill>
                  <a:srgbClr val="003E72"/>
                </a:solidFill>
              </a:rPr>
              <a:t>QA on a quarterly basis</a:t>
            </a:r>
          </a:p>
          <a:p>
            <a:r>
              <a:rPr lang="en-US" sz="1700" dirty="0">
                <a:solidFill>
                  <a:srgbClr val="003E72"/>
                </a:solidFill>
              </a:rPr>
              <a:t>Include every IRB Panel Meeting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C2D31FFC-3782-4445-8325-CA0DDA90EC75}"/>
              </a:ext>
            </a:extLst>
          </p:cNvPr>
          <p:cNvSpPr txBox="1">
            <a:spLocks/>
          </p:cNvSpPr>
          <p:nvPr/>
        </p:nvSpPr>
        <p:spPr>
          <a:xfrm>
            <a:off x="8110643" y="1632392"/>
            <a:ext cx="2788997" cy="4211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0" dirty="0"/>
              <a:t>Content Selection</a:t>
            </a:r>
          </a:p>
          <a:p>
            <a:endParaRPr lang="en-US" dirty="0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3523CE6E-72DF-483C-9F3C-BE1F0E48B7FA}"/>
              </a:ext>
            </a:extLst>
          </p:cNvPr>
          <p:cNvSpPr txBox="1">
            <a:spLocks/>
          </p:cNvSpPr>
          <p:nvPr/>
        </p:nvSpPr>
        <p:spPr>
          <a:xfrm>
            <a:off x="8109054" y="2136714"/>
            <a:ext cx="2789419" cy="3707037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>
                <a:solidFill>
                  <a:srgbClr val="003E72"/>
                </a:solidFill>
              </a:rPr>
              <a:t>Expedited items reported on a full board agenda</a:t>
            </a:r>
          </a:p>
          <a:p>
            <a:r>
              <a:rPr lang="en-US" sz="1700" dirty="0">
                <a:solidFill>
                  <a:srgbClr val="003E72"/>
                </a:solidFill>
              </a:rPr>
              <a:t>Random selection of submission packages</a:t>
            </a:r>
          </a:p>
          <a:p>
            <a:r>
              <a:rPr lang="en-US" sz="1700" dirty="0">
                <a:solidFill>
                  <a:srgbClr val="003E72"/>
                </a:solidFill>
              </a:rPr>
              <a:t>20% of each Submission Type</a:t>
            </a:r>
          </a:p>
        </p:txBody>
      </p:sp>
    </p:spTree>
    <p:extLst>
      <p:ext uri="{BB962C8B-B14F-4D97-AF65-F5344CB8AC3E}">
        <p14:creationId xmlns:p14="http://schemas.microsoft.com/office/powerpoint/2010/main" val="3512212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908E8-CC8E-A341-BA44-5FEE8B137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C4282-0D98-CC45-9277-A73BAA1D9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8667"/>
            <a:ext cx="10515600" cy="4153035"/>
          </a:xfrm>
        </p:spPr>
        <p:txBody>
          <a:bodyPr>
            <a:normAutofit/>
          </a:bodyPr>
          <a:lstStyle/>
          <a:p>
            <a:r>
              <a:rPr lang="en-US" sz="2400" dirty="0"/>
              <a:t>IRBNet Insight Reports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Used to randomly select submission packages</a:t>
            </a:r>
          </a:p>
          <a:p>
            <a:r>
              <a:rPr lang="en-US" sz="2400" dirty="0"/>
              <a:t>Created a QA Checklist using an excel spreadsheet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Covers all required fields of Review Details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Used to verify missing or incorrect data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Identify percentage of compliance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Report on summary of findings  </a:t>
            </a:r>
          </a:p>
          <a:p>
            <a:r>
              <a:rPr lang="en-US" sz="2400" dirty="0"/>
              <a:t>Tested the QA Checklist first before implementing 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34328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F4E96-D75E-43BE-87C1-D720B6A99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Webinar Housekeeping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B2984B-CB31-47C7-AD3B-A39C9166CA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7"/>
          <a:stretch/>
        </p:blipFill>
        <p:spPr>
          <a:xfrm>
            <a:off x="4798474" y="904126"/>
            <a:ext cx="2595053" cy="165667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9C948FE-873A-4396-AD92-FC9DEBAA8E20}"/>
              </a:ext>
            </a:extLst>
          </p:cNvPr>
          <p:cNvSpPr txBox="1">
            <a:spLocks/>
          </p:cNvSpPr>
          <p:nvPr/>
        </p:nvSpPr>
        <p:spPr>
          <a:xfrm>
            <a:off x="757572" y="2598986"/>
            <a:ext cx="4443383" cy="32627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Recording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This session is recorded, and the associated handouts will be available on ORPP&amp;E’s Education and Training website within a week after the webinar.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Close Captioning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Now available in the new Webex platform. Click the “CC” button at the bottom left of the Webex screen.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Experiencing Sound Issues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 - Call in using the number in your Webex chat box or in your registration confirmation email.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76D54A4-5B54-4112-ACC6-B635EFB16713}"/>
              </a:ext>
            </a:extLst>
          </p:cNvPr>
          <p:cNvSpPr txBox="1">
            <a:spLocks/>
          </p:cNvSpPr>
          <p:nvPr/>
        </p:nvSpPr>
        <p:spPr>
          <a:xfrm>
            <a:off x="6239755" y="2598986"/>
            <a:ext cx="5308973" cy="3440347"/>
          </a:xfrm>
          <a:prstGeom prst="rect">
            <a:avLst/>
          </a:prstGeom>
        </p:spPr>
        <p:txBody>
          <a:bodyPr vert="horz" lIns="51435" tIns="25718" rIns="51435" bIns="25718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Q&amp;A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Please use the Q&amp;A feature to submit questions. 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 sure to send questions to “All Panelists”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Questions will be addressed at the end of the webinar</a:t>
            </a:r>
          </a:p>
          <a:p>
            <a:pPr marL="128588" marR="0" lvl="0" indent="-128588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Webinar Archive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Most ORPP&amp;E webinars can be found here: 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1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https://www.research.va.gov/programs/orppe/education/webinars/archives.cfm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71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28588" marR="0" lvl="0" indent="-128588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Post-Webinar Evaluation Survey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We are grateful to everyone who completes the post-webinar evaluation survey, which will automatically pop up once the webinar is exited. </a:t>
            </a:r>
          </a:p>
          <a:p>
            <a:pPr marL="128588" marR="0" lvl="0" indent="-128588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E662F65-850D-4631-AD6A-04DDDD8F7309}"/>
              </a:ext>
            </a:extLst>
          </p:cNvPr>
          <p:cNvSpPr txBox="1">
            <a:spLocks/>
          </p:cNvSpPr>
          <p:nvPr/>
        </p:nvSpPr>
        <p:spPr>
          <a:xfrm>
            <a:off x="4961183" y="1829466"/>
            <a:ext cx="1633919" cy="1995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adley Hand ITC" panose="03070402050302030203" pitchFamily="66" charset="0"/>
                <a:ea typeface="+mj-ea"/>
                <a:cs typeface="+mj-cs"/>
              </a:rPr>
              <a:t>Webinar </a:t>
            </a:r>
            <a:br>
              <a:rPr kumimoji="0" lang="en-US" sz="135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adley Hand ITC" panose="03070402050302030203" pitchFamily="66" charset="0"/>
                <a:ea typeface="+mj-ea"/>
                <a:cs typeface="+mj-cs"/>
              </a:rPr>
            </a:br>
            <a:r>
              <a:rPr kumimoji="0" lang="en-US" sz="135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adley Hand ITC" panose="03070402050302030203" pitchFamily="66" charset="0"/>
                <a:ea typeface="+mj-ea"/>
                <a:cs typeface="+mj-cs"/>
              </a:rPr>
              <a:t>Housekeeping</a:t>
            </a:r>
          </a:p>
        </p:txBody>
      </p:sp>
    </p:spTree>
    <p:extLst>
      <p:ext uri="{BB962C8B-B14F-4D97-AF65-F5344CB8AC3E}">
        <p14:creationId xmlns:p14="http://schemas.microsoft.com/office/powerpoint/2010/main" val="13038122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1CA87871-2056-417D-9B1B-2A2FCF29A0DC}"/>
              </a:ext>
            </a:extLst>
          </p:cNvPr>
          <p:cNvSpPr txBox="1">
            <a:spLocks/>
          </p:cNvSpPr>
          <p:nvPr/>
        </p:nvSpPr>
        <p:spPr>
          <a:xfrm>
            <a:off x="455066" y="2484158"/>
            <a:ext cx="2880828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500" kern="1200">
                <a:solidFill>
                  <a:srgbClr val="002F5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600" b="1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IRBNet Insight Report</a:t>
            </a:r>
          </a:p>
          <a:p>
            <a:pPr>
              <a:spcAft>
                <a:spcPts val="600"/>
              </a:spcAft>
            </a:pPr>
            <a:endParaRPr lang="en-US" sz="20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spcAft>
                <a:spcPts val="600"/>
              </a:spcAft>
            </a:pPr>
            <a:r>
              <a:rPr lang="en-US" sz="3000" dirty="0">
                <a:solidFill>
                  <a:srgbClr val="FFFFFF"/>
                </a:solidFill>
              </a:rPr>
              <a:t>Review Process (filtered)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Placeholder 6" descr="Spreadsheet and calculator">
            <a:extLst>
              <a:ext uri="{FF2B5EF4-FFF2-40B4-BE49-F238E27FC236}">
                <a16:creationId xmlns:a16="http://schemas.microsoft.com/office/drawing/2014/main" id="{115B7800-EEDD-4BCB-8473-2C55C6CBDA7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21264" r="21264"/>
          <a:stretch>
            <a:fillRect/>
          </a:stretch>
        </p:blipFill>
        <p:spPr>
          <a:xfrm>
            <a:off x="315913" y="649288"/>
            <a:ext cx="4792662" cy="555942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5954A9-6778-4155-9A3B-0509EAB559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89005" y="1926088"/>
            <a:ext cx="6426014" cy="4563201"/>
          </a:xfrm>
        </p:spPr>
        <p:txBody>
          <a:bodyPr>
            <a:normAutofit fontScale="77500" lnSpcReduction="20000"/>
          </a:bodyPr>
          <a:lstStyle/>
          <a:p>
            <a:r>
              <a:rPr lang="en-US" sz="3100" b="0" i="0" u="none" strike="noStrike" baseline="0" dirty="0">
                <a:cs typeface="Adobe Devanagari" panose="02040503050201020203" pitchFamily="18" charset="0"/>
              </a:rPr>
              <a:t>Provides a list of every submission with key data points to assess review performance. </a:t>
            </a:r>
          </a:p>
          <a:p>
            <a:r>
              <a:rPr lang="en-US" sz="3100" dirty="0">
                <a:cs typeface="Adobe Devanagari" panose="02040503050201020203" pitchFamily="18" charset="0"/>
              </a:rPr>
              <a:t>R</a:t>
            </a:r>
            <a:r>
              <a:rPr lang="en-US" sz="3100" b="0" i="0" u="none" strike="noStrike" baseline="0" dirty="0">
                <a:cs typeface="Adobe Devanagari" panose="02040503050201020203" pitchFamily="18" charset="0"/>
              </a:rPr>
              <a:t>eport may be filtered to specific operational activities, characterize committee workload and monitor office output.</a:t>
            </a:r>
          </a:p>
          <a:p>
            <a:r>
              <a:rPr lang="en-US" sz="3100" dirty="0">
                <a:cs typeface="Adobe Devanagari" panose="02040503050201020203" pitchFamily="18" charset="0"/>
              </a:rPr>
              <a:t>R</a:t>
            </a:r>
            <a:r>
              <a:rPr lang="en-US" sz="3100" b="0" i="0" u="none" strike="noStrike" baseline="0" dirty="0">
                <a:cs typeface="Adobe Devanagari" panose="02040503050201020203" pitchFamily="18" charset="0"/>
              </a:rPr>
              <a:t>eport includes information such as:</a:t>
            </a:r>
          </a:p>
          <a:p>
            <a:pPr lvl="1"/>
            <a:r>
              <a:rPr lang="en-US" sz="3100" dirty="0">
                <a:cs typeface="Adobe Devanagari" panose="02040503050201020203" pitchFamily="18" charset="0"/>
              </a:rPr>
              <a:t>S</a:t>
            </a:r>
            <a:r>
              <a:rPr lang="en-US" sz="3100" b="0" i="0" u="none" strike="noStrike" baseline="0" dirty="0">
                <a:cs typeface="Adobe Devanagari" panose="02040503050201020203" pitchFamily="18" charset="0"/>
              </a:rPr>
              <a:t>ubmission date</a:t>
            </a:r>
          </a:p>
          <a:p>
            <a:pPr lvl="1"/>
            <a:r>
              <a:rPr lang="en-US" sz="3100" b="0" i="0" u="none" strike="noStrike" baseline="0" dirty="0">
                <a:cs typeface="Adobe Devanagari" panose="02040503050201020203" pitchFamily="18" charset="0"/>
              </a:rPr>
              <a:t>Submission type</a:t>
            </a:r>
          </a:p>
          <a:p>
            <a:pPr lvl="1"/>
            <a:r>
              <a:rPr lang="en-US" sz="3100" b="0" i="0" u="none" strike="noStrike" baseline="0" dirty="0">
                <a:cs typeface="Adobe Devanagari" panose="02040503050201020203" pitchFamily="18" charset="0"/>
              </a:rPr>
              <a:t>Review type</a:t>
            </a:r>
          </a:p>
          <a:p>
            <a:pPr lvl="1"/>
            <a:r>
              <a:rPr lang="en-US" sz="3100" b="0" i="0" u="none" strike="noStrike" baseline="0" dirty="0">
                <a:cs typeface="Adobe Devanagari" panose="02040503050201020203" pitchFamily="18" charset="0"/>
              </a:rPr>
              <a:t>Agenda date</a:t>
            </a:r>
          </a:p>
          <a:p>
            <a:pPr lvl="1"/>
            <a:r>
              <a:rPr lang="en-US" sz="3100" dirty="0">
                <a:cs typeface="Adobe Devanagari" panose="02040503050201020203" pitchFamily="18" charset="0"/>
              </a:rPr>
              <a:t>E</a:t>
            </a:r>
            <a:r>
              <a:rPr lang="en-US" sz="3100" b="0" i="0" u="none" strike="noStrike" baseline="0" dirty="0">
                <a:cs typeface="Adobe Devanagari" panose="02040503050201020203" pitchFamily="18" charset="0"/>
              </a:rPr>
              <a:t>ffective date of the action on the submission</a:t>
            </a:r>
          </a:p>
          <a:p>
            <a:pPr lvl="1"/>
            <a:r>
              <a:rPr lang="en-US" sz="3100" dirty="0">
                <a:cs typeface="Adobe Devanagari" panose="02040503050201020203" pitchFamily="18" charset="0"/>
              </a:rPr>
              <a:t>W</a:t>
            </a:r>
            <a:r>
              <a:rPr lang="en-US" sz="3100" b="0" i="0" u="none" strike="noStrike" baseline="0" dirty="0">
                <a:cs typeface="Adobe Devanagari" panose="02040503050201020203" pitchFamily="18" charset="0"/>
              </a:rPr>
              <a:t>hen the first and last board documents were published. </a:t>
            </a:r>
            <a:endParaRPr lang="en-US" sz="3100" dirty="0">
              <a:cs typeface="Adobe Devanagari" panose="02040503050201020203" pitchFamily="18" charset="0"/>
            </a:endParaRP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027B7E-7A2A-4F0E-82D2-F24C771BD47A}"/>
              </a:ext>
            </a:extLst>
          </p:cNvPr>
          <p:cNvSpPr txBox="1"/>
          <p:nvPr/>
        </p:nvSpPr>
        <p:spPr>
          <a:xfrm>
            <a:off x="5589005" y="1324632"/>
            <a:ext cx="60387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3E72"/>
                </a:solidFill>
              </a:rPr>
              <a:t>IRBNet Insight Report – Review Process</a:t>
            </a:r>
          </a:p>
        </p:txBody>
      </p:sp>
    </p:spTree>
    <p:extLst>
      <p:ext uri="{BB962C8B-B14F-4D97-AF65-F5344CB8AC3E}">
        <p14:creationId xmlns:p14="http://schemas.microsoft.com/office/powerpoint/2010/main" val="5869765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267D403-3847-442D-8CA9-7C63095D522A}"/>
              </a:ext>
            </a:extLst>
          </p:cNvPr>
          <p:cNvSpPr txBox="1"/>
          <p:nvPr/>
        </p:nvSpPr>
        <p:spPr>
          <a:xfrm>
            <a:off x="722125" y="329825"/>
            <a:ext cx="2318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3E72"/>
                </a:solidFill>
              </a:rPr>
              <a:t>QA Checklist Template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C8F7F61-8704-42D8-920D-821B9A8901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77" r="715" b="2312"/>
          <a:stretch/>
        </p:blipFill>
        <p:spPr>
          <a:xfrm>
            <a:off x="503268" y="872734"/>
            <a:ext cx="11185464" cy="5655441"/>
          </a:xfrm>
          <a:prstGeom prst="rect">
            <a:avLst/>
          </a:prstGeom>
          <a:ln>
            <a:solidFill>
              <a:srgbClr val="003E72"/>
            </a:solidFill>
          </a:ln>
        </p:spPr>
      </p:pic>
    </p:spTree>
    <p:extLst>
      <p:ext uri="{BB962C8B-B14F-4D97-AF65-F5344CB8AC3E}">
        <p14:creationId xmlns:p14="http://schemas.microsoft.com/office/powerpoint/2010/main" val="31030625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267D403-3847-442D-8CA9-7C63095D522A}"/>
              </a:ext>
            </a:extLst>
          </p:cNvPr>
          <p:cNvSpPr txBox="1"/>
          <p:nvPr/>
        </p:nvSpPr>
        <p:spPr>
          <a:xfrm>
            <a:off x="722125" y="329825"/>
            <a:ext cx="2318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3E72"/>
                </a:solidFill>
              </a:rPr>
              <a:t>QA Checklist Template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F6003D-430F-4203-8119-7209AE1040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7" r="304" b="1035"/>
          <a:stretch/>
        </p:blipFill>
        <p:spPr>
          <a:xfrm>
            <a:off x="740438" y="843285"/>
            <a:ext cx="10729437" cy="5697751"/>
          </a:xfrm>
          <a:prstGeom prst="rect">
            <a:avLst/>
          </a:prstGeom>
          <a:ln>
            <a:solidFill>
              <a:srgbClr val="003E72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4E7C4B-BD77-4F03-BF44-952CB429D5EF}"/>
              </a:ext>
            </a:extLst>
          </p:cNvPr>
          <p:cNvSpPr txBox="1"/>
          <p:nvPr/>
        </p:nvSpPr>
        <p:spPr>
          <a:xfrm>
            <a:off x="722125" y="6541036"/>
            <a:ext cx="25394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kern="1200" dirty="0">
                <a:solidFill>
                  <a:srgbClr val="003E72"/>
                </a:solidFill>
                <a:latin typeface="+mj-lt"/>
                <a:ea typeface="+mj-ea"/>
                <a:cs typeface="+mj-cs"/>
              </a:rPr>
              <a:t>*</a:t>
            </a:r>
            <a:r>
              <a:rPr lang="en-US" sz="1000" i="1" dirty="0">
                <a:solidFill>
                  <a:srgbClr val="003E72"/>
                </a:solidFill>
                <a:latin typeface="+mj-lt"/>
                <a:ea typeface="+mj-ea"/>
                <a:cs typeface="+mj-cs"/>
              </a:rPr>
              <a:t>D</a:t>
            </a:r>
            <a:r>
              <a:rPr lang="en-US" sz="1000" i="1" kern="1200" dirty="0">
                <a:solidFill>
                  <a:srgbClr val="003E72"/>
                </a:solidFill>
                <a:latin typeface="+mj-lt"/>
                <a:ea typeface="+mj-ea"/>
                <a:cs typeface="+mj-cs"/>
              </a:rPr>
              <a:t>ata in graphics are for illustration purposes</a:t>
            </a:r>
          </a:p>
        </p:txBody>
      </p:sp>
    </p:spTree>
    <p:extLst>
      <p:ext uri="{BB962C8B-B14F-4D97-AF65-F5344CB8AC3E}">
        <p14:creationId xmlns:p14="http://schemas.microsoft.com/office/powerpoint/2010/main" val="40090156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1CA87871-2056-417D-9B1B-2A2FCF29A0DC}"/>
              </a:ext>
            </a:extLst>
          </p:cNvPr>
          <p:cNvSpPr txBox="1">
            <a:spLocks/>
          </p:cNvSpPr>
          <p:nvPr/>
        </p:nvSpPr>
        <p:spPr>
          <a:xfrm>
            <a:off x="457202" y="2538374"/>
            <a:ext cx="2880828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500" kern="1200">
                <a:solidFill>
                  <a:srgbClr val="002F5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000" b="1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Sample</a:t>
            </a:r>
          </a:p>
          <a:p>
            <a:pPr>
              <a:spcAft>
                <a:spcPts val="600"/>
              </a:spcAft>
            </a:pPr>
            <a:r>
              <a:rPr lang="en-US" sz="4000" b="1" dirty="0">
                <a:solidFill>
                  <a:srgbClr val="FFFFFF"/>
                </a:solidFill>
                <a:latin typeface="+mn-lt"/>
              </a:rPr>
              <a:t>QA Checklist</a:t>
            </a:r>
          </a:p>
          <a:p>
            <a:pPr>
              <a:spcAft>
                <a:spcPts val="600"/>
              </a:spcAft>
            </a:pPr>
            <a:endParaRPr lang="en-US" sz="4000" b="1" dirty="0">
              <a:solidFill>
                <a:srgbClr val="FFFFFF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FFFFFF"/>
                </a:solidFill>
              </a:rPr>
              <a:t>Submission Details</a:t>
            </a:r>
            <a:endParaRPr lang="en-US" sz="36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spcAft>
                <a:spcPts val="600"/>
              </a:spcAft>
            </a:pPr>
            <a:endParaRPr lang="en-US" sz="20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6DF928-0934-44E9-85FE-61B6F84ADE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8523" y="1355272"/>
            <a:ext cx="7779277" cy="4147457"/>
          </a:xfrm>
          <a:prstGeom prst="rect">
            <a:avLst/>
          </a:prstGeom>
          <a:ln>
            <a:solidFill>
              <a:srgbClr val="003E72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DA7ABCF-A3F8-4489-B9A7-6DEA83BC18D7}"/>
              </a:ext>
            </a:extLst>
          </p:cNvPr>
          <p:cNvSpPr txBox="1"/>
          <p:nvPr/>
        </p:nvSpPr>
        <p:spPr>
          <a:xfrm>
            <a:off x="4158523" y="5610280"/>
            <a:ext cx="25394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kern="1200" dirty="0">
                <a:solidFill>
                  <a:srgbClr val="003E72"/>
                </a:solidFill>
                <a:latin typeface="+mj-lt"/>
                <a:ea typeface="+mj-ea"/>
                <a:cs typeface="+mj-cs"/>
              </a:rPr>
              <a:t>*</a:t>
            </a:r>
            <a:r>
              <a:rPr lang="en-US" sz="1000" i="1" dirty="0">
                <a:solidFill>
                  <a:srgbClr val="003E72"/>
                </a:solidFill>
                <a:latin typeface="+mj-lt"/>
                <a:ea typeface="+mj-ea"/>
                <a:cs typeface="+mj-cs"/>
              </a:rPr>
              <a:t>D</a:t>
            </a:r>
            <a:r>
              <a:rPr lang="en-US" sz="1000" i="1" kern="1200" dirty="0">
                <a:solidFill>
                  <a:srgbClr val="003E72"/>
                </a:solidFill>
                <a:latin typeface="+mj-lt"/>
                <a:ea typeface="+mj-ea"/>
                <a:cs typeface="+mj-cs"/>
              </a:rPr>
              <a:t>ata in graphics are for illustration purposes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233C525-D495-441A-A08D-9A876043BD72}"/>
              </a:ext>
            </a:extLst>
          </p:cNvPr>
          <p:cNvSpPr/>
          <p:nvPr/>
        </p:nvSpPr>
        <p:spPr>
          <a:xfrm>
            <a:off x="8086953" y="2042769"/>
            <a:ext cx="1291132" cy="991209"/>
          </a:xfrm>
          <a:prstGeom prst="rect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2E5AC5-2423-477D-8F90-CB1453A161F0}"/>
              </a:ext>
            </a:extLst>
          </p:cNvPr>
          <p:cNvSpPr/>
          <p:nvPr/>
        </p:nvSpPr>
        <p:spPr>
          <a:xfrm>
            <a:off x="8180439" y="3430342"/>
            <a:ext cx="3554358" cy="241277"/>
          </a:xfrm>
          <a:prstGeom prst="rect">
            <a:avLst/>
          </a:prstGeom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2921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1CA87871-2056-417D-9B1B-2A2FCF29A0DC}"/>
              </a:ext>
            </a:extLst>
          </p:cNvPr>
          <p:cNvSpPr txBox="1">
            <a:spLocks/>
          </p:cNvSpPr>
          <p:nvPr/>
        </p:nvSpPr>
        <p:spPr>
          <a:xfrm>
            <a:off x="455066" y="2484158"/>
            <a:ext cx="2880828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500" kern="1200">
                <a:solidFill>
                  <a:srgbClr val="002F5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000" b="1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Sample</a:t>
            </a:r>
          </a:p>
          <a:p>
            <a:pPr>
              <a:spcAft>
                <a:spcPts val="600"/>
              </a:spcAft>
            </a:pPr>
            <a:r>
              <a:rPr lang="en-US" sz="4000" b="1" dirty="0">
                <a:solidFill>
                  <a:srgbClr val="FFFFFF"/>
                </a:solidFill>
                <a:latin typeface="+mn-lt"/>
              </a:rPr>
              <a:t>QA Checklist</a:t>
            </a:r>
          </a:p>
          <a:p>
            <a:pPr>
              <a:spcAft>
                <a:spcPts val="600"/>
              </a:spcAft>
            </a:pPr>
            <a:endParaRPr lang="en-US" sz="4000" b="1" dirty="0">
              <a:solidFill>
                <a:srgbClr val="FFFFFF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FFFFFF"/>
                </a:solidFill>
              </a:rPr>
              <a:t>Review Details</a:t>
            </a:r>
            <a:endParaRPr lang="en-US" sz="36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spcAft>
                <a:spcPts val="600"/>
              </a:spcAft>
            </a:pPr>
            <a:endParaRPr lang="en-US" sz="20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0EE05F-033C-4EAB-B755-D42BA86DEB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1005" y="1037987"/>
            <a:ext cx="7529738" cy="4782027"/>
          </a:xfrm>
          <a:prstGeom prst="rect">
            <a:avLst/>
          </a:prstGeom>
          <a:ln>
            <a:solidFill>
              <a:srgbClr val="003E72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6B5B9EF-AAD6-4EB5-ACB6-A0EF744DFB11}"/>
              </a:ext>
            </a:extLst>
          </p:cNvPr>
          <p:cNvSpPr txBox="1"/>
          <p:nvPr/>
        </p:nvSpPr>
        <p:spPr>
          <a:xfrm>
            <a:off x="4401005" y="5889467"/>
            <a:ext cx="27991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kern="1200" dirty="0">
                <a:solidFill>
                  <a:srgbClr val="003E72"/>
                </a:solidFill>
                <a:latin typeface="+mj-lt"/>
                <a:ea typeface="+mj-ea"/>
                <a:cs typeface="+mj-cs"/>
              </a:rPr>
              <a:t>*</a:t>
            </a:r>
            <a:r>
              <a:rPr lang="en-US" sz="1000" i="1" dirty="0">
                <a:solidFill>
                  <a:srgbClr val="003E72"/>
                </a:solidFill>
                <a:latin typeface="+mj-lt"/>
                <a:ea typeface="+mj-ea"/>
                <a:cs typeface="+mj-cs"/>
              </a:rPr>
              <a:t>D</a:t>
            </a:r>
            <a:r>
              <a:rPr lang="en-US" sz="1000" i="1" kern="1200" dirty="0">
                <a:solidFill>
                  <a:srgbClr val="003E72"/>
                </a:solidFill>
                <a:latin typeface="+mj-lt"/>
                <a:ea typeface="+mj-ea"/>
                <a:cs typeface="+mj-cs"/>
              </a:rPr>
              <a:t>ata in graphics are for illustration purposes only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D7099F0-4CB9-4355-B117-5C84A4BCB5D8}"/>
              </a:ext>
            </a:extLst>
          </p:cNvPr>
          <p:cNvSpPr/>
          <p:nvPr/>
        </p:nvSpPr>
        <p:spPr>
          <a:xfrm>
            <a:off x="8967187" y="1528759"/>
            <a:ext cx="1510618" cy="785284"/>
          </a:xfrm>
          <a:prstGeom prst="rect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5B61A0D-CF3C-45C3-B640-54087126081D}"/>
              </a:ext>
            </a:extLst>
          </p:cNvPr>
          <p:cNvSpPr/>
          <p:nvPr/>
        </p:nvSpPr>
        <p:spPr>
          <a:xfrm>
            <a:off x="9045677" y="2595716"/>
            <a:ext cx="2792362" cy="226142"/>
          </a:xfrm>
          <a:prstGeom prst="rect">
            <a:avLst/>
          </a:prstGeom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6267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1CA87871-2056-417D-9B1B-2A2FCF29A0DC}"/>
              </a:ext>
            </a:extLst>
          </p:cNvPr>
          <p:cNvSpPr txBox="1">
            <a:spLocks/>
          </p:cNvSpPr>
          <p:nvPr/>
        </p:nvSpPr>
        <p:spPr>
          <a:xfrm>
            <a:off x="455066" y="2484158"/>
            <a:ext cx="2880828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500" kern="1200">
                <a:solidFill>
                  <a:srgbClr val="002F5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000" b="1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Sample</a:t>
            </a:r>
          </a:p>
          <a:p>
            <a:pPr>
              <a:spcAft>
                <a:spcPts val="600"/>
              </a:spcAft>
            </a:pPr>
            <a:r>
              <a:rPr lang="en-US" sz="4000" b="1" dirty="0">
                <a:solidFill>
                  <a:srgbClr val="FFFFFF"/>
                </a:solidFill>
                <a:latin typeface="+mn-lt"/>
              </a:rPr>
              <a:t>QA Checklist</a:t>
            </a:r>
          </a:p>
          <a:p>
            <a:pPr>
              <a:spcAft>
                <a:spcPts val="600"/>
              </a:spcAft>
            </a:pPr>
            <a:endParaRPr lang="en-US" sz="4000" b="1" dirty="0">
              <a:solidFill>
                <a:srgbClr val="FFFFFF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FFFFFF"/>
                </a:solidFill>
              </a:rPr>
              <a:t>Review Details</a:t>
            </a:r>
            <a:endParaRPr lang="en-US" sz="36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spcAft>
                <a:spcPts val="600"/>
              </a:spcAft>
            </a:pPr>
            <a:endParaRPr lang="en-US" sz="20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A23505-4A2B-4E68-A047-D0F737D951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8906" y="1578429"/>
            <a:ext cx="7068599" cy="3701143"/>
          </a:xfrm>
          <a:prstGeom prst="rect">
            <a:avLst/>
          </a:prstGeom>
          <a:ln>
            <a:solidFill>
              <a:srgbClr val="003E72"/>
            </a:solidFill>
          </a:ln>
        </p:spPr>
      </p:pic>
    </p:spTree>
    <p:extLst>
      <p:ext uri="{BB962C8B-B14F-4D97-AF65-F5344CB8AC3E}">
        <p14:creationId xmlns:p14="http://schemas.microsoft.com/office/powerpoint/2010/main" val="2521231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908E8-CC8E-A341-BA44-5FEE8B137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C4282-0D98-CC45-9277-A73BAA1D9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5175"/>
            <a:ext cx="10515600" cy="4316360"/>
          </a:xfrm>
        </p:spPr>
        <p:txBody>
          <a:bodyPr>
            <a:normAutofit fontScale="47500" lnSpcReduction="20000"/>
          </a:bodyPr>
          <a:lstStyle/>
          <a:p>
            <a:r>
              <a:rPr lang="en-US" sz="5100" dirty="0"/>
              <a:t>Established a percentage of compliance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5100" dirty="0"/>
              <a:t>100%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5100" dirty="0"/>
              <a:t>76% to 99%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5100" dirty="0"/>
              <a:t>Below 75%</a:t>
            </a:r>
          </a:p>
          <a:p>
            <a:r>
              <a:rPr lang="en-US" sz="5100" dirty="0"/>
              <a:t>QA Checklist has built in formulas to summarize findings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5100" dirty="0"/>
              <a:t>Findings can be generated into graphs and charts</a:t>
            </a:r>
          </a:p>
          <a:p>
            <a:r>
              <a:rPr lang="en-US" sz="5100" dirty="0"/>
              <a:t>Shared findings with staff</a:t>
            </a:r>
          </a:p>
          <a:p>
            <a:r>
              <a:rPr lang="en-US" sz="5100" dirty="0"/>
              <a:t>Developed corrective action plans</a:t>
            </a:r>
          </a:p>
          <a:p>
            <a:r>
              <a:rPr lang="en-US" sz="5100" dirty="0"/>
              <a:t>Conducted additional training and education </a:t>
            </a:r>
          </a:p>
          <a:p>
            <a:r>
              <a:rPr lang="en-US" sz="5100" dirty="0"/>
              <a:t>Compared results over each quarter </a:t>
            </a:r>
          </a:p>
          <a:p>
            <a:endParaRPr lang="en-US" sz="20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1FFD109-5420-42CA-8BEA-474E4B714B1E}"/>
              </a:ext>
            </a:extLst>
          </p:cNvPr>
          <p:cNvSpPr/>
          <p:nvPr/>
        </p:nvSpPr>
        <p:spPr>
          <a:xfrm>
            <a:off x="1290099" y="1920819"/>
            <a:ext cx="274320" cy="27432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EC4F832-D3A5-44A0-ABD8-C2CF173D1F14}"/>
              </a:ext>
            </a:extLst>
          </p:cNvPr>
          <p:cNvSpPr/>
          <p:nvPr/>
        </p:nvSpPr>
        <p:spPr>
          <a:xfrm>
            <a:off x="1290099" y="2309172"/>
            <a:ext cx="274320" cy="27432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D01BBFD-E87D-41F5-BC1A-6E8391BA2A19}"/>
              </a:ext>
            </a:extLst>
          </p:cNvPr>
          <p:cNvSpPr/>
          <p:nvPr/>
        </p:nvSpPr>
        <p:spPr>
          <a:xfrm>
            <a:off x="1290099" y="2702124"/>
            <a:ext cx="274320" cy="2743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6799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1CA87871-2056-417D-9B1B-2A2FCF29A0DC}"/>
              </a:ext>
            </a:extLst>
          </p:cNvPr>
          <p:cNvSpPr txBox="1">
            <a:spLocks/>
          </p:cNvSpPr>
          <p:nvPr/>
        </p:nvSpPr>
        <p:spPr>
          <a:xfrm>
            <a:off x="455066" y="2484158"/>
            <a:ext cx="2880828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500" kern="1200">
                <a:solidFill>
                  <a:srgbClr val="002F5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000" b="1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Sample</a:t>
            </a:r>
          </a:p>
          <a:p>
            <a:pPr>
              <a:spcAft>
                <a:spcPts val="600"/>
              </a:spcAft>
            </a:pPr>
            <a:r>
              <a:rPr lang="en-US" sz="4000" b="1" dirty="0">
                <a:solidFill>
                  <a:srgbClr val="FFFFFF"/>
                </a:solidFill>
                <a:latin typeface="+mn-lt"/>
              </a:rPr>
              <a:t>QA Summary</a:t>
            </a:r>
          </a:p>
          <a:p>
            <a:pPr>
              <a:spcAft>
                <a:spcPts val="600"/>
              </a:spcAft>
            </a:pPr>
            <a:endParaRPr lang="en-US" sz="4000" b="1" dirty="0">
              <a:solidFill>
                <a:srgbClr val="FFFFFF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4000" b="1" dirty="0">
                <a:solidFill>
                  <a:srgbClr val="FFFFFF"/>
                </a:solidFill>
              </a:rPr>
              <a:t>Summary of Findings</a:t>
            </a:r>
            <a:endParaRPr lang="en-US" sz="20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566D8E-550E-4507-AD50-E77D1B9F26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3" t="500" r="618"/>
          <a:stretch/>
        </p:blipFill>
        <p:spPr>
          <a:xfrm>
            <a:off x="5192314" y="67627"/>
            <a:ext cx="5845975" cy="6487709"/>
          </a:xfrm>
          <a:prstGeom prst="rect">
            <a:avLst/>
          </a:prstGeom>
          <a:ln>
            <a:solidFill>
              <a:srgbClr val="003E72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E33DD29-1F9E-428F-975E-D8E8978EF343}"/>
              </a:ext>
            </a:extLst>
          </p:cNvPr>
          <p:cNvSpPr txBox="1"/>
          <p:nvPr/>
        </p:nvSpPr>
        <p:spPr>
          <a:xfrm>
            <a:off x="5190176" y="6555336"/>
            <a:ext cx="25394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kern="1200" dirty="0">
                <a:solidFill>
                  <a:srgbClr val="003E72"/>
                </a:solidFill>
                <a:latin typeface="+mj-lt"/>
                <a:ea typeface="+mj-ea"/>
                <a:cs typeface="+mj-cs"/>
              </a:rPr>
              <a:t>*</a:t>
            </a:r>
            <a:r>
              <a:rPr lang="en-US" sz="1000" i="1" dirty="0">
                <a:solidFill>
                  <a:srgbClr val="003E72"/>
                </a:solidFill>
                <a:latin typeface="+mj-lt"/>
                <a:ea typeface="+mj-ea"/>
                <a:cs typeface="+mj-cs"/>
              </a:rPr>
              <a:t>D</a:t>
            </a:r>
            <a:r>
              <a:rPr lang="en-US" sz="1000" i="1" kern="1200" dirty="0">
                <a:solidFill>
                  <a:srgbClr val="003E72"/>
                </a:solidFill>
                <a:latin typeface="+mj-lt"/>
                <a:ea typeface="+mj-ea"/>
                <a:cs typeface="+mj-cs"/>
              </a:rPr>
              <a:t>ata in graphics are for illustration purposes</a:t>
            </a:r>
          </a:p>
        </p:txBody>
      </p:sp>
    </p:spTree>
    <p:extLst>
      <p:ext uri="{BB962C8B-B14F-4D97-AF65-F5344CB8AC3E}">
        <p14:creationId xmlns:p14="http://schemas.microsoft.com/office/powerpoint/2010/main" val="27526266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1CA87871-2056-417D-9B1B-2A2FCF29A0DC}"/>
              </a:ext>
            </a:extLst>
          </p:cNvPr>
          <p:cNvSpPr txBox="1">
            <a:spLocks/>
          </p:cNvSpPr>
          <p:nvPr/>
        </p:nvSpPr>
        <p:spPr>
          <a:xfrm>
            <a:off x="455066" y="2484158"/>
            <a:ext cx="2880828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500" kern="1200">
                <a:solidFill>
                  <a:srgbClr val="002F5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000" b="1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Sample</a:t>
            </a:r>
          </a:p>
          <a:p>
            <a:pPr>
              <a:spcAft>
                <a:spcPts val="600"/>
              </a:spcAft>
            </a:pPr>
            <a:r>
              <a:rPr lang="en-US" sz="4000" b="1" dirty="0">
                <a:solidFill>
                  <a:srgbClr val="FFFFFF"/>
                </a:solidFill>
                <a:latin typeface="+mn-lt"/>
              </a:rPr>
              <a:t>QA Summary</a:t>
            </a:r>
          </a:p>
          <a:p>
            <a:pPr>
              <a:spcAft>
                <a:spcPts val="600"/>
              </a:spcAft>
            </a:pPr>
            <a:endParaRPr lang="en-US" sz="4000" b="1" dirty="0">
              <a:solidFill>
                <a:srgbClr val="FFFFFF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4000" b="1" dirty="0">
                <a:solidFill>
                  <a:srgbClr val="FFFFFF"/>
                </a:solidFill>
              </a:rPr>
              <a:t>Summary of Findings</a:t>
            </a:r>
            <a:endParaRPr lang="en-US" sz="20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spcAft>
                <a:spcPts val="600"/>
              </a:spcAft>
            </a:pPr>
            <a:endParaRPr lang="en-US" sz="20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944FAD-ED33-49F4-B8A2-0C90516CE9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6789" y="1715042"/>
            <a:ext cx="7084437" cy="3427917"/>
          </a:xfrm>
          <a:prstGeom prst="rect">
            <a:avLst/>
          </a:prstGeom>
          <a:ln>
            <a:solidFill>
              <a:srgbClr val="003E72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DF768C0-88CC-4672-B533-D5D8CD5F9C5F}"/>
              </a:ext>
            </a:extLst>
          </p:cNvPr>
          <p:cNvSpPr txBox="1"/>
          <p:nvPr/>
        </p:nvSpPr>
        <p:spPr>
          <a:xfrm>
            <a:off x="4566789" y="5211473"/>
            <a:ext cx="25394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kern="1200" dirty="0">
                <a:solidFill>
                  <a:srgbClr val="003E72"/>
                </a:solidFill>
                <a:latin typeface="+mj-lt"/>
                <a:ea typeface="+mj-ea"/>
                <a:cs typeface="+mj-cs"/>
              </a:rPr>
              <a:t>*</a:t>
            </a:r>
            <a:r>
              <a:rPr lang="en-US" sz="1000" i="1" dirty="0">
                <a:solidFill>
                  <a:srgbClr val="003E72"/>
                </a:solidFill>
                <a:latin typeface="+mj-lt"/>
                <a:ea typeface="+mj-ea"/>
                <a:cs typeface="+mj-cs"/>
              </a:rPr>
              <a:t>D</a:t>
            </a:r>
            <a:r>
              <a:rPr lang="en-US" sz="1000" i="1" kern="1200" dirty="0">
                <a:solidFill>
                  <a:srgbClr val="003E72"/>
                </a:solidFill>
                <a:latin typeface="+mj-lt"/>
                <a:ea typeface="+mj-ea"/>
                <a:cs typeface="+mj-cs"/>
              </a:rPr>
              <a:t>ata in graphics are for illustration purposes</a:t>
            </a:r>
          </a:p>
        </p:txBody>
      </p:sp>
    </p:spTree>
    <p:extLst>
      <p:ext uri="{BB962C8B-B14F-4D97-AF65-F5344CB8AC3E}">
        <p14:creationId xmlns:p14="http://schemas.microsoft.com/office/powerpoint/2010/main" val="33573461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1CA87871-2056-417D-9B1B-2A2FCF29A0DC}"/>
              </a:ext>
            </a:extLst>
          </p:cNvPr>
          <p:cNvSpPr txBox="1">
            <a:spLocks/>
          </p:cNvSpPr>
          <p:nvPr/>
        </p:nvSpPr>
        <p:spPr>
          <a:xfrm>
            <a:off x="455066" y="2484158"/>
            <a:ext cx="2880828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500" kern="1200">
                <a:solidFill>
                  <a:srgbClr val="002F5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000" b="1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Sample</a:t>
            </a:r>
          </a:p>
          <a:p>
            <a:pPr>
              <a:spcAft>
                <a:spcPts val="600"/>
              </a:spcAft>
            </a:pPr>
            <a:r>
              <a:rPr lang="en-US" sz="4000" b="1" dirty="0">
                <a:solidFill>
                  <a:srgbClr val="FFFFFF"/>
                </a:solidFill>
                <a:latin typeface="+mn-lt"/>
              </a:rPr>
              <a:t>QA Summary</a:t>
            </a:r>
          </a:p>
          <a:p>
            <a:pPr>
              <a:spcAft>
                <a:spcPts val="600"/>
              </a:spcAft>
            </a:pPr>
            <a:endParaRPr lang="en-US" sz="4000" b="1" dirty="0">
              <a:solidFill>
                <a:srgbClr val="FFFFFF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4000" b="1" dirty="0">
                <a:solidFill>
                  <a:srgbClr val="FFFFFF"/>
                </a:solidFill>
              </a:rPr>
              <a:t>Summary of Findings</a:t>
            </a:r>
            <a:endParaRPr lang="en-US" sz="20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spcAft>
                <a:spcPts val="600"/>
              </a:spcAft>
            </a:pPr>
            <a:endParaRPr lang="en-US" sz="20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9DF635-5098-404D-AB0C-DA3DDA12F6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3864" y="1324434"/>
            <a:ext cx="7208536" cy="4209133"/>
          </a:xfrm>
          <a:prstGeom prst="rect">
            <a:avLst/>
          </a:prstGeom>
          <a:ln>
            <a:solidFill>
              <a:srgbClr val="003E72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2629875-5A51-47F4-BE11-34530A477C04}"/>
              </a:ext>
            </a:extLst>
          </p:cNvPr>
          <p:cNvSpPr txBox="1"/>
          <p:nvPr/>
        </p:nvSpPr>
        <p:spPr>
          <a:xfrm>
            <a:off x="4358703" y="5649370"/>
            <a:ext cx="25394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kern="1200" dirty="0">
                <a:solidFill>
                  <a:srgbClr val="003E72"/>
                </a:solidFill>
                <a:latin typeface="+mj-lt"/>
                <a:ea typeface="+mj-ea"/>
                <a:cs typeface="+mj-cs"/>
              </a:rPr>
              <a:t>*</a:t>
            </a:r>
            <a:r>
              <a:rPr lang="en-US" sz="1000" i="1" dirty="0">
                <a:solidFill>
                  <a:srgbClr val="003E72"/>
                </a:solidFill>
                <a:latin typeface="+mj-lt"/>
                <a:ea typeface="+mj-ea"/>
                <a:cs typeface="+mj-cs"/>
              </a:rPr>
              <a:t>D</a:t>
            </a:r>
            <a:r>
              <a:rPr lang="en-US" sz="1000" i="1" kern="1200" dirty="0">
                <a:solidFill>
                  <a:srgbClr val="003E72"/>
                </a:solidFill>
                <a:latin typeface="+mj-lt"/>
                <a:ea typeface="+mj-ea"/>
                <a:cs typeface="+mj-cs"/>
              </a:rPr>
              <a:t>ata in graphics are for illustration purposes</a:t>
            </a:r>
          </a:p>
        </p:txBody>
      </p:sp>
    </p:spTree>
    <p:extLst>
      <p:ext uri="{BB962C8B-B14F-4D97-AF65-F5344CB8AC3E}">
        <p14:creationId xmlns:p14="http://schemas.microsoft.com/office/powerpoint/2010/main" val="636259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2A9C270-A40C-E3C7-C20A-3A206C16B00C}"/>
              </a:ext>
            </a:extLst>
          </p:cNvPr>
          <p:cNvSpPr txBox="1">
            <a:spLocks/>
          </p:cNvSpPr>
          <p:nvPr/>
        </p:nvSpPr>
        <p:spPr>
          <a:xfrm>
            <a:off x="838200" y="542841"/>
            <a:ext cx="8665564" cy="75292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5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Contents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B529BE1-C2A4-964E-853C-F71ECAE9BD82}"/>
              </a:ext>
            </a:extLst>
          </p:cNvPr>
          <p:cNvSpPr txBox="1">
            <a:spLocks/>
          </p:cNvSpPr>
          <p:nvPr/>
        </p:nvSpPr>
        <p:spPr>
          <a:xfrm>
            <a:off x="838199" y="1295770"/>
            <a:ext cx="9647583" cy="424799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01	Welcome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02	Announcements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03	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 Central IRB Quality Assurance Process in IRBNet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en-US" sz="200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Presented </a:t>
            </a:r>
            <a:r>
              <a:rPr lang="en-US" sz="2000" i="1" dirty="0">
                <a:solidFill>
                  <a:prstClr val="white"/>
                </a:solidFill>
                <a:latin typeface="Calibri" panose="020F0502020204030204"/>
              </a:rPr>
              <a:t>by: </a:t>
            </a:r>
            <a:r>
              <a:rPr kumimoji="0" lang="en-US" sz="200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Jessica Kroll, MA, CIP – VA Central IRB Administrator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i="1" dirty="0">
                <a:solidFill>
                  <a:prstClr val="white"/>
                </a:solidFill>
                <a:latin typeface="Calibri" panose="020F0502020204030204"/>
              </a:rPr>
              <a:t>	</a:t>
            </a:r>
            <a:r>
              <a:rPr kumimoji="0" lang="en-US" sz="200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Lindsey Martin, BS – VA Central IRB Program Specialist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1892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1CA87871-2056-417D-9B1B-2A2FCF29A0DC}"/>
              </a:ext>
            </a:extLst>
          </p:cNvPr>
          <p:cNvSpPr txBox="1">
            <a:spLocks/>
          </p:cNvSpPr>
          <p:nvPr/>
        </p:nvSpPr>
        <p:spPr>
          <a:xfrm>
            <a:off x="455066" y="2484158"/>
            <a:ext cx="2880828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500" kern="1200">
                <a:solidFill>
                  <a:srgbClr val="002F5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000" b="1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Sample</a:t>
            </a:r>
          </a:p>
          <a:p>
            <a:pPr>
              <a:spcAft>
                <a:spcPts val="600"/>
              </a:spcAft>
            </a:pPr>
            <a:r>
              <a:rPr lang="en-US" sz="4000" b="1" dirty="0">
                <a:solidFill>
                  <a:srgbClr val="FFFFFF"/>
                </a:solidFill>
                <a:latin typeface="+mn-lt"/>
              </a:rPr>
              <a:t>QA Summary</a:t>
            </a:r>
          </a:p>
          <a:p>
            <a:pPr>
              <a:spcAft>
                <a:spcPts val="600"/>
              </a:spcAft>
            </a:pPr>
            <a:endParaRPr lang="en-US" sz="4000" b="1" dirty="0">
              <a:solidFill>
                <a:srgbClr val="FFFFFF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4000" b="1" dirty="0">
                <a:solidFill>
                  <a:srgbClr val="FFFFFF"/>
                </a:solidFill>
              </a:rPr>
              <a:t>Summary of Findings</a:t>
            </a:r>
            <a:endParaRPr lang="en-US" sz="20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spcAft>
                <a:spcPts val="600"/>
              </a:spcAft>
            </a:pPr>
            <a:endParaRPr lang="en-US" sz="20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E4DC8F0A-13E5-4DDF-9427-87D734039A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8753408"/>
              </p:ext>
            </p:extLst>
          </p:nvPr>
        </p:nvGraphicFramePr>
        <p:xfrm>
          <a:off x="4598906" y="624637"/>
          <a:ext cx="6994380" cy="4931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C193667F-D5D3-4F60-9925-66BB2C9994BD}"/>
              </a:ext>
            </a:extLst>
          </p:cNvPr>
          <p:cNvSpPr txBox="1"/>
          <p:nvPr/>
        </p:nvSpPr>
        <p:spPr>
          <a:xfrm>
            <a:off x="4782940" y="5615711"/>
            <a:ext cx="25394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kern="1200" dirty="0">
                <a:solidFill>
                  <a:srgbClr val="003E72"/>
                </a:solidFill>
                <a:latin typeface="+mj-lt"/>
                <a:ea typeface="+mj-ea"/>
                <a:cs typeface="+mj-cs"/>
              </a:rPr>
              <a:t>*</a:t>
            </a:r>
            <a:r>
              <a:rPr lang="en-US" sz="1000" i="1" dirty="0">
                <a:solidFill>
                  <a:srgbClr val="003E72"/>
                </a:solidFill>
                <a:latin typeface="+mj-lt"/>
                <a:ea typeface="+mj-ea"/>
                <a:cs typeface="+mj-cs"/>
              </a:rPr>
              <a:t>D</a:t>
            </a:r>
            <a:r>
              <a:rPr lang="en-US" sz="1000" i="1" kern="1200" dirty="0">
                <a:solidFill>
                  <a:srgbClr val="003E72"/>
                </a:solidFill>
                <a:latin typeface="+mj-lt"/>
                <a:ea typeface="+mj-ea"/>
                <a:cs typeface="+mj-cs"/>
              </a:rPr>
              <a:t>ata in graphics are for illustration purposes</a:t>
            </a:r>
          </a:p>
        </p:txBody>
      </p:sp>
    </p:spTree>
    <p:extLst>
      <p:ext uri="{BB962C8B-B14F-4D97-AF65-F5344CB8AC3E}">
        <p14:creationId xmlns:p14="http://schemas.microsoft.com/office/powerpoint/2010/main" val="40039063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908E8-CC8E-A341-BA44-5FEE8B137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Outcomes of QA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C4282-0D98-CC45-9277-A73BAA1D9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6181"/>
            <a:ext cx="10515600" cy="4463845"/>
          </a:xfrm>
        </p:spPr>
        <p:txBody>
          <a:bodyPr>
            <a:normAutofit/>
          </a:bodyPr>
          <a:lstStyle/>
          <a:p>
            <a:r>
              <a:rPr lang="en-US" sz="2400" dirty="0"/>
              <a:t>Reductions in inconsistencies and errors in IRBNet</a:t>
            </a:r>
          </a:p>
          <a:p>
            <a:r>
              <a:rPr lang="en-US" sz="2400" dirty="0"/>
              <a:t>Started with a focus on Review Details and have expanded to other areas</a:t>
            </a:r>
          </a:p>
          <a:p>
            <a:r>
              <a:rPr lang="en-US" sz="2400" dirty="0"/>
              <a:t>Created beneficial uses of IRBNet Insight Reports </a:t>
            </a:r>
          </a:p>
          <a:p>
            <a:r>
              <a:rPr lang="en-US" sz="2400" dirty="0"/>
              <a:t>Standardized processes and Internal Workflows supported the measurement of IRB staff performance</a:t>
            </a:r>
          </a:p>
          <a:p>
            <a:r>
              <a:rPr lang="en-US" sz="2400" dirty="0"/>
              <a:t>Mechanism to evaluate performance as an IRB</a:t>
            </a:r>
          </a:p>
          <a:p>
            <a:r>
              <a:rPr lang="en-US" sz="2400" dirty="0"/>
              <a:t>Foster a system of accountability within the team </a:t>
            </a:r>
          </a:p>
          <a:p>
            <a:r>
              <a:rPr lang="en-US" sz="2400" dirty="0"/>
              <a:t>Confidence in data to support metrics and reporting 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250292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3661A-F277-394D-9DA2-A73218BC5D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4400" y="1293070"/>
            <a:ext cx="10743200" cy="2432522"/>
          </a:xfrm>
        </p:spPr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9981583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7497D-B5FB-8342-B87B-CDFA4F6A065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84426" y="270510"/>
            <a:ext cx="6480175" cy="1325563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/>
          <a:p>
            <a:r>
              <a:rPr lang="en-US" sz="4400" dirty="0">
                <a:solidFill>
                  <a:srgbClr val="003E72"/>
                </a:solidFill>
              </a:rPr>
              <a:t>Contact Information</a:t>
            </a:r>
            <a:r>
              <a:rPr lang="en-US" sz="4800" dirty="0">
                <a:solidFill>
                  <a:srgbClr val="003E72"/>
                </a:solidFill>
              </a:rPr>
              <a:t>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10C895F-2C95-46BD-B8A7-53C405F3D248}"/>
              </a:ext>
            </a:extLst>
          </p:cNvPr>
          <p:cNvGrpSpPr/>
          <p:nvPr/>
        </p:nvGrpSpPr>
        <p:grpSpPr>
          <a:xfrm>
            <a:off x="3080126" y="1596073"/>
            <a:ext cx="5889786" cy="1607993"/>
            <a:chOff x="315100" y="2252318"/>
            <a:chExt cx="5889786" cy="1607993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BE5879F5-5726-B18C-B5CA-558E19E472AC}"/>
                </a:ext>
              </a:extLst>
            </p:cNvPr>
            <p:cNvSpPr/>
            <p:nvPr/>
          </p:nvSpPr>
          <p:spPr>
            <a:xfrm>
              <a:off x="315100" y="2252318"/>
              <a:ext cx="5889786" cy="160799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97AAF9C-6589-C461-8751-7258CE708C6B}"/>
                </a:ext>
              </a:extLst>
            </p:cNvPr>
            <p:cNvSpPr txBox="1"/>
            <p:nvPr/>
          </p:nvSpPr>
          <p:spPr>
            <a:xfrm>
              <a:off x="1409035" y="2594649"/>
              <a:ext cx="3701916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2060"/>
                  </a:solidFill>
                </a:rPr>
                <a:t>Jessica Kroll</a:t>
              </a:r>
              <a:endParaRPr lang="en-US" sz="2000" b="1" i="0" dirty="0">
                <a:solidFill>
                  <a:schemeClr val="tx1"/>
                </a:solidFill>
              </a:endParaRPr>
            </a:p>
            <a:p>
              <a:pPr algn="ctr"/>
              <a:r>
                <a:rPr lang="en-US" sz="2000" i="1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VA Central IRB Administrator</a:t>
              </a:r>
            </a:p>
            <a:p>
              <a:pPr algn="ctr"/>
              <a:r>
                <a:rPr lang="en-US" sz="2000" u="sng" dirty="0">
                  <a:solidFill>
                    <a:srgbClr val="0563C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hlinkClick r:id="rId3"/>
                </a:rPr>
                <a:t>Jessica.kroll@va.gov</a:t>
              </a:r>
              <a:r>
                <a: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76AFAF1-D6EA-2C6F-7D30-6F4AD25067B3}"/>
              </a:ext>
            </a:extLst>
          </p:cNvPr>
          <p:cNvSpPr txBox="1"/>
          <p:nvPr/>
        </p:nvSpPr>
        <p:spPr>
          <a:xfrm>
            <a:off x="3080126" y="5588548"/>
            <a:ext cx="59924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000" b="0" i="1" dirty="0">
                <a:solidFill>
                  <a:srgbClr val="002060"/>
                </a:solidFill>
              </a:rPr>
              <a:t>For general VAIRRS support, please contact </a:t>
            </a:r>
            <a:r>
              <a:rPr lang="en-US" sz="2000" b="0" i="1" dirty="0">
                <a:solidFill>
                  <a:srgbClr val="002060"/>
                </a:solidFill>
                <a:hlinkClick r:id="rId4"/>
              </a:rPr>
              <a:t>VAIRRS@va.gov</a:t>
            </a:r>
            <a:r>
              <a:rPr lang="en-US" sz="2000" b="0" i="1" dirty="0">
                <a:solidFill>
                  <a:srgbClr val="002060"/>
                </a:solidFill>
              </a:rPr>
              <a:t> </a:t>
            </a:r>
            <a:endParaRPr lang="en-US" sz="2000" i="1" dirty="0">
              <a:solidFill>
                <a:srgbClr val="002060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59931E1-EBAF-46BE-89E0-7A8063EF581A}"/>
              </a:ext>
            </a:extLst>
          </p:cNvPr>
          <p:cNvGrpSpPr/>
          <p:nvPr/>
        </p:nvGrpSpPr>
        <p:grpSpPr>
          <a:xfrm>
            <a:off x="3080126" y="3429000"/>
            <a:ext cx="5889786" cy="1607993"/>
            <a:chOff x="315100" y="2252318"/>
            <a:chExt cx="5889786" cy="1607993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72C2C205-0A41-4BCF-9222-71B8240FCB5B}"/>
                </a:ext>
              </a:extLst>
            </p:cNvPr>
            <p:cNvSpPr/>
            <p:nvPr/>
          </p:nvSpPr>
          <p:spPr>
            <a:xfrm>
              <a:off x="315100" y="2252318"/>
              <a:ext cx="5889786" cy="160799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90C1BF3-F142-41C1-ACAB-3C015A8EE805}"/>
                </a:ext>
              </a:extLst>
            </p:cNvPr>
            <p:cNvSpPr txBox="1"/>
            <p:nvPr/>
          </p:nvSpPr>
          <p:spPr>
            <a:xfrm>
              <a:off x="1409035" y="2594649"/>
              <a:ext cx="3701916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2060"/>
                  </a:solidFill>
                </a:rPr>
                <a:t>Lindsey Martin</a:t>
              </a:r>
              <a:endParaRPr lang="en-US" sz="2000" b="1" i="0" dirty="0">
                <a:solidFill>
                  <a:schemeClr val="tx1"/>
                </a:solidFill>
              </a:endParaRPr>
            </a:p>
            <a:p>
              <a:pPr algn="ctr"/>
              <a:r>
                <a:rPr lang="en-US" sz="2000" i="1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VA Central IRB Program Specialist</a:t>
              </a:r>
            </a:p>
            <a:p>
              <a:pPr algn="ctr"/>
              <a:r>
                <a:rPr lang="en-US" sz="2000" u="sng" dirty="0">
                  <a:solidFill>
                    <a:srgbClr val="0563C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hlinkClick r:id="rId3"/>
                </a:rPr>
                <a:t>lindsey.martin2@va.gov</a:t>
              </a:r>
              <a:r>
                <a: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2436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1">
            <a:extLst>
              <a:ext uri="{FF2B5EF4-FFF2-40B4-BE49-F238E27FC236}">
                <a16:creationId xmlns:a16="http://schemas.microsoft.com/office/drawing/2014/main" id="{B1317869-F441-714D-8755-329103A4E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545" y="311012"/>
            <a:ext cx="8665564" cy="752929"/>
          </a:xfrm>
        </p:spPr>
        <p:txBody>
          <a:bodyPr/>
          <a:lstStyle/>
          <a:p>
            <a:r>
              <a:rPr lang="en-US" b="1" dirty="0">
                <a:latin typeface="+mn-lt"/>
              </a:rPr>
              <a:t>Important Announcements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AFBBBD6-591D-48D6-A0E4-345644144C6B}"/>
              </a:ext>
            </a:extLst>
          </p:cNvPr>
          <p:cNvGrpSpPr/>
          <p:nvPr/>
        </p:nvGrpSpPr>
        <p:grpSpPr>
          <a:xfrm>
            <a:off x="202758" y="1320918"/>
            <a:ext cx="3869337" cy="3465270"/>
            <a:chOff x="723740" y="2099379"/>
            <a:chExt cx="3862225" cy="2437741"/>
          </a:xfrm>
        </p:grpSpPr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29DCDAEF-ADE6-4EF1-9812-FC3E3B0E4DAB}"/>
                </a:ext>
              </a:extLst>
            </p:cNvPr>
            <p:cNvSpPr>
              <a:spLocks/>
            </p:cNvSpPr>
            <p:nvPr/>
          </p:nvSpPr>
          <p:spPr bwMode="auto">
            <a:xfrm rot="2700000">
              <a:off x="2812694" y="2080821"/>
              <a:ext cx="448147" cy="515959"/>
            </a:xfrm>
            <a:custGeom>
              <a:avLst/>
              <a:gdLst/>
              <a:ahLst/>
              <a:cxnLst>
                <a:cxn ang="0">
                  <a:pos x="0" y="122"/>
                </a:cxn>
                <a:cxn ang="0">
                  <a:pos x="29" y="239"/>
                </a:cxn>
                <a:cxn ang="0">
                  <a:pos x="248" y="20"/>
                </a:cxn>
                <a:cxn ang="0">
                  <a:pos x="7" y="76"/>
                </a:cxn>
                <a:cxn ang="0">
                  <a:pos x="0" y="122"/>
                </a:cxn>
              </a:cxnLst>
              <a:rect l="0" t="0" r="r" b="b"/>
              <a:pathLst>
                <a:path w="248" h="286">
                  <a:moveTo>
                    <a:pt x="0" y="122"/>
                  </a:moveTo>
                  <a:cubicBezTo>
                    <a:pt x="0" y="122"/>
                    <a:pt x="7" y="192"/>
                    <a:pt x="29" y="239"/>
                  </a:cubicBezTo>
                  <a:cubicBezTo>
                    <a:pt x="51" y="286"/>
                    <a:pt x="248" y="20"/>
                    <a:pt x="248" y="20"/>
                  </a:cubicBezTo>
                  <a:cubicBezTo>
                    <a:pt x="248" y="20"/>
                    <a:pt x="38" y="0"/>
                    <a:pt x="7" y="76"/>
                  </a:cubicBezTo>
                  <a:cubicBezTo>
                    <a:pt x="0" y="122"/>
                    <a:pt x="0" y="122"/>
                    <a:pt x="0" y="122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E7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FAA05AA-F041-422E-A49E-AF8FDF7B1616}"/>
                </a:ext>
              </a:extLst>
            </p:cNvPr>
            <p:cNvSpPr/>
            <p:nvPr/>
          </p:nvSpPr>
          <p:spPr>
            <a:xfrm>
              <a:off x="723740" y="2226751"/>
              <a:ext cx="3862225" cy="231036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E7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 4">
              <a:extLst>
                <a:ext uri="{FF2B5EF4-FFF2-40B4-BE49-F238E27FC236}">
                  <a16:creationId xmlns:a16="http://schemas.microsoft.com/office/drawing/2014/main" id="{86AFC989-F4F5-4AE8-BF74-BF90AC685681}"/>
                </a:ext>
              </a:extLst>
            </p:cNvPr>
            <p:cNvSpPr/>
            <p:nvPr/>
          </p:nvSpPr>
          <p:spPr>
            <a:xfrm>
              <a:off x="2855759" y="2099379"/>
              <a:ext cx="1524595" cy="855038"/>
            </a:xfrm>
            <a:custGeom>
              <a:avLst/>
              <a:gdLst>
                <a:gd name="connsiteX0" fmla="*/ 122855 w 1865670"/>
                <a:gd name="connsiteY0" fmla="*/ 1 h 1108831"/>
                <a:gd name="connsiteX1" fmla="*/ 1233131 w 1865670"/>
                <a:gd name="connsiteY1" fmla="*/ 46 h 1108831"/>
                <a:gd name="connsiteX2" fmla="*/ 1333240 w 1865670"/>
                <a:gd name="connsiteY2" fmla="*/ 36452 h 1108831"/>
                <a:gd name="connsiteX3" fmla="*/ 1721549 w 1865670"/>
                <a:gd name="connsiteY3" fmla="*/ 424762 h 1108831"/>
                <a:gd name="connsiteX4" fmla="*/ 1865636 w 1865670"/>
                <a:gd name="connsiteY4" fmla="*/ 280674 h 1108831"/>
                <a:gd name="connsiteX5" fmla="*/ 1865670 w 1865670"/>
                <a:gd name="connsiteY5" fmla="*/ 1108831 h 1108831"/>
                <a:gd name="connsiteX6" fmla="*/ 987460 w 1865670"/>
                <a:gd name="connsiteY6" fmla="*/ 1107279 h 1108831"/>
                <a:gd name="connsiteX7" fmla="*/ 1134580 w 1865670"/>
                <a:gd name="connsiteY7" fmla="*/ 960158 h 1108831"/>
                <a:gd name="connsiteX8" fmla="*/ 285154 w 1865670"/>
                <a:gd name="connsiteY8" fmla="*/ 110732 h 1108831"/>
                <a:gd name="connsiteX9" fmla="*/ 104655 w 1865670"/>
                <a:gd name="connsiteY9" fmla="*/ 33369 h 1108831"/>
                <a:gd name="connsiteX10" fmla="*/ 0 w 1865670"/>
                <a:gd name="connsiteY10" fmla="*/ 86452 h 1108831"/>
                <a:gd name="connsiteX11" fmla="*/ 122855 w 1865670"/>
                <a:gd name="connsiteY11" fmla="*/ 1 h 1108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65670" h="1108831">
                  <a:moveTo>
                    <a:pt x="122855" y="1"/>
                  </a:moveTo>
                  <a:cubicBezTo>
                    <a:pt x="122855" y="1"/>
                    <a:pt x="1166393" y="43"/>
                    <a:pt x="1233131" y="46"/>
                  </a:cubicBezTo>
                  <a:cubicBezTo>
                    <a:pt x="1301386" y="-1468"/>
                    <a:pt x="1333240" y="36452"/>
                    <a:pt x="1333240" y="36452"/>
                  </a:cubicBezTo>
                  <a:cubicBezTo>
                    <a:pt x="1333240" y="36452"/>
                    <a:pt x="1333240" y="36452"/>
                    <a:pt x="1721549" y="424762"/>
                  </a:cubicBezTo>
                  <a:lnTo>
                    <a:pt x="1865636" y="280674"/>
                  </a:lnTo>
                  <a:cubicBezTo>
                    <a:pt x="1865636" y="280674"/>
                    <a:pt x="1865636" y="280674"/>
                    <a:pt x="1865670" y="1108831"/>
                  </a:cubicBezTo>
                  <a:cubicBezTo>
                    <a:pt x="1865670" y="1108831"/>
                    <a:pt x="1865670" y="1108831"/>
                    <a:pt x="987460" y="1107279"/>
                  </a:cubicBezTo>
                  <a:cubicBezTo>
                    <a:pt x="987460" y="1107279"/>
                    <a:pt x="987460" y="1107279"/>
                    <a:pt x="1134580" y="960158"/>
                  </a:cubicBezTo>
                  <a:cubicBezTo>
                    <a:pt x="1134580" y="960158"/>
                    <a:pt x="333693" y="159270"/>
                    <a:pt x="285154" y="110732"/>
                  </a:cubicBezTo>
                  <a:cubicBezTo>
                    <a:pt x="235099" y="63710"/>
                    <a:pt x="165326" y="33371"/>
                    <a:pt x="104655" y="33369"/>
                  </a:cubicBezTo>
                  <a:cubicBezTo>
                    <a:pt x="40951" y="33366"/>
                    <a:pt x="0" y="86452"/>
                    <a:pt x="0" y="86452"/>
                  </a:cubicBezTo>
                  <a:cubicBezTo>
                    <a:pt x="54601" y="-1519"/>
                    <a:pt x="122855" y="1"/>
                    <a:pt x="122855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E7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201A73C-3ECC-46E5-AA6A-FE57535FCEB0}"/>
                </a:ext>
              </a:extLst>
            </p:cNvPr>
            <p:cNvSpPr txBox="1"/>
            <p:nvPr/>
          </p:nvSpPr>
          <p:spPr>
            <a:xfrm>
              <a:off x="767696" y="2264274"/>
              <a:ext cx="2885847" cy="5845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E72"/>
                  </a:solidFill>
                  <a:effectLst/>
                  <a:uLnTx/>
                  <a:uFillTx/>
                  <a:latin typeface="Calibri" panose="020F0502020204030204"/>
                  <a:ea typeface="Open Sans" panose="020B0606030504020204" pitchFamily="34" charset="0"/>
                  <a:cs typeface="Segoe UI" panose="020B0502040204020203" pitchFamily="34" charset="0"/>
                </a:rPr>
                <a:t>IRB Information Sheet Wizard Update 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44DD1DB-CFED-4E4F-9CF3-2B91BCDECE21}"/>
              </a:ext>
            </a:extLst>
          </p:cNvPr>
          <p:cNvGrpSpPr/>
          <p:nvPr/>
        </p:nvGrpSpPr>
        <p:grpSpPr>
          <a:xfrm>
            <a:off x="4151905" y="1320918"/>
            <a:ext cx="3869337" cy="3466434"/>
            <a:chOff x="787641" y="2104880"/>
            <a:chExt cx="3712360" cy="2543472"/>
          </a:xfrm>
        </p:grpSpPr>
        <p:sp>
          <p:nvSpPr>
            <p:cNvPr id="44" name="Freeform 21">
              <a:extLst>
                <a:ext uri="{FF2B5EF4-FFF2-40B4-BE49-F238E27FC236}">
                  <a16:creationId xmlns:a16="http://schemas.microsoft.com/office/drawing/2014/main" id="{EA267CC8-314A-4F1C-8A99-C2E459E1DFA1}"/>
                </a:ext>
              </a:extLst>
            </p:cNvPr>
            <p:cNvSpPr>
              <a:spLocks/>
            </p:cNvSpPr>
            <p:nvPr/>
          </p:nvSpPr>
          <p:spPr bwMode="auto">
            <a:xfrm rot="2700000">
              <a:off x="2812694" y="2080821"/>
              <a:ext cx="448147" cy="515959"/>
            </a:xfrm>
            <a:custGeom>
              <a:avLst/>
              <a:gdLst/>
              <a:ahLst/>
              <a:cxnLst>
                <a:cxn ang="0">
                  <a:pos x="0" y="122"/>
                </a:cxn>
                <a:cxn ang="0">
                  <a:pos x="29" y="239"/>
                </a:cxn>
                <a:cxn ang="0">
                  <a:pos x="248" y="20"/>
                </a:cxn>
                <a:cxn ang="0">
                  <a:pos x="7" y="76"/>
                </a:cxn>
                <a:cxn ang="0">
                  <a:pos x="0" y="122"/>
                </a:cxn>
              </a:cxnLst>
              <a:rect l="0" t="0" r="r" b="b"/>
              <a:pathLst>
                <a:path w="248" h="286">
                  <a:moveTo>
                    <a:pt x="0" y="122"/>
                  </a:moveTo>
                  <a:cubicBezTo>
                    <a:pt x="0" y="122"/>
                    <a:pt x="7" y="192"/>
                    <a:pt x="29" y="239"/>
                  </a:cubicBezTo>
                  <a:cubicBezTo>
                    <a:pt x="51" y="286"/>
                    <a:pt x="248" y="20"/>
                    <a:pt x="248" y="20"/>
                  </a:cubicBezTo>
                  <a:cubicBezTo>
                    <a:pt x="248" y="20"/>
                    <a:pt x="38" y="0"/>
                    <a:pt x="7" y="76"/>
                  </a:cubicBezTo>
                  <a:cubicBezTo>
                    <a:pt x="0" y="122"/>
                    <a:pt x="0" y="122"/>
                    <a:pt x="0" y="122"/>
                  </a:cubicBezTo>
                </a:path>
              </a:pathLst>
            </a:custGeom>
            <a:solidFill>
              <a:schemeClr val="accent6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E7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5B21EF2-6A4C-47E7-A630-EACD59FDFEAA}"/>
                </a:ext>
              </a:extLst>
            </p:cNvPr>
            <p:cNvSpPr/>
            <p:nvPr/>
          </p:nvSpPr>
          <p:spPr>
            <a:xfrm>
              <a:off x="787641" y="2237731"/>
              <a:ext cx="3712360" cy="241062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E7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E7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 4">
              <a:extLst>
                <a:ext uri="{FF2B5EF4-FFF2-40B4-BE49-F238E27FC236}">
                  <a16:creationId xmlns:a16="http://schemas.microsoft.com/office/drawing/2014/main" id="{647E3FCF-9DEE-406B-A9AD-798CAB0403EE}"/>
                </a:ext>
              </a:extLst>
            </p:cNvPr>
            <p:cNvSpPr/>
            <p:nvPr/>
          </p:nvSpPr>
          <p:spPr>
            <a:xfrm>
              <a:off x="2874585" y="2104880"/>
              <a:ext cx="1524595" cy="855038"/>
            </a:xfrm>
            <a:custGeom>
              <a:avLst/>
              <a:gdLst>
                <a:gd name="connsiteX0" fmla="*/ 122855 w 1865670"/>
                <a:gd name="connsiteY0" fmla="*/ 1 h 1108831"/>
                <a:gd name="connsiteX1" fmla="*/ 1233131 w 1865670"/>
                <a:gd name="connsiteY1" fmla="*/ 46 h 1108831"/>
                <a:gd name="connsiteX2" fmla="*/ 1333240 w 1865670"/>
                <a:gd name="connsiteY2" fmla="*/ 36452 h 1108831"/>
                <a:gd name="connsiteX3" fmla="*/ 1721549 w 1865670"/>
                <a:gd name="connsiteY3" fmla="*/ 424762 h 1108831"/>
                <a:gd name="connsiteX4" fmla="*/ 1865636 w 1865670"/>
                <a:gd name="connsiteY4" fmla="*/ 280674 h 1108831"/>
                <a:gd name="connsiteX5" fmla="*/ 1865670 w 1865670"/>
                <a:gd name="connsiteY5" fmla="*/ 1108831 h 1108831"/>
                <a:gd name="connsiteX6" fmla="*/ 987460 w 1865670"/>
                <a:gd name="connsiteY6" fmla="*/ 1107279 h 1108831"/>
                <a:gd name="connsiteX7" fmla="*/ 1134580 w 1865670"/>
                <a:gd name="connsiteY7" fmla="*/ 960158 h 1108831"/>
                <a:gd name="connsiteX8" fmla="*/ 285154 w 1865670"/>
                <a:gd name="connsiteY8" fmla="*/ 110732 h 1108831"/>
                <a:gd name="connsiteX9" fmla="*/ 104655 w 1865670"/>
                <a:gd name="connsiteY9" fmla="*/ 33369 h 1108831"/>
                <a:gd name="connsiteX10" fmla="*/ 0 w 1865670"/>
                <a:gd name="connsiteY10" fmla="*/ 86452 h 1108831"/>
                <a:gd name="connsiteX11" fmla="*/ 122855 w 1865670"/>
                <a:gd name="connsiteY11" fmla="*/ 1 h 1108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65670" h="1108831">
                  <a:moveTo>
                    <a:pt x="122855" y="1"/>
                  </a:moveTo>
                  <a:cubicBezTo>
                    <a:pt x="122855" y="1"/>
                    <a:pt x="1166393" y="43"/>
                    <a:pt x="1233131" y="46"/>
                  </a:cubicBezTo>
                  <a:cubicBezTo>
                    <a:pt x="1301386" y="-1468"/>
                    <a:pt x="1333240" y="36452"/>
                    <a:pt x="1333240" y="36452"/>
                  </a:cubicBezTo>
                  <a:cubicBezTo>
                    <a:pt x="1333240" y="36452"/>
                    <a:pt x="1333240" y="36452"/>
                    <a:pt x="1721549" y="424762"/>
                  </a:cubicBezTo>
                  <a:lnTo>
                    <a:pt x="1865636" y="280674"/>
                  </a:lnTo>
                  <a:cubicBezTo>
                    <a:pt x="1865636" y="280674"/>
                    <a:pt x="1865636" y="280674"/>
                    <a:pt x="1865670" y="1108831"/>
                  </a:cubicBezTo>
                  <a:cubicBezTo>
                    <a:pt x="1865670" y="1108831"/>
                    <a:pt x="1865670" y="1108831"/>
                    <a:pt x="987460" y="1107279"/>
                  </a:cubicBezTo>
                  <a:cubicBezTo>
                    <a:pt x="987460" y="1107279"/>
                    <a:pt x="987460" y="1107279"/>
                    <a:pt x="1134580" y="960158"/>
                  </a:cubicBezTo>
                  <a:cubicBezTo>
                    <a:pt x="1134580" y="960158"/>
                    <a:pt x="333693" y="159270"/>
                    <a:pt x="285154" y="110732"/>
                  </a:cubicBezTo>
                  <a:cubicBezTo>
                    <a:pt x="235099" y="63710"/>
                    <a:pt x="165326" y="33371"/>
                    <a:pt x="104655" y="33369"/>
                  </a:cubicBezTo>
                  <a:cubicBezTo>
                    <a:pt x="40951" y="33366"/>
                    <a:pt x="0" y="86452"/>
                    <a:pt x="0" y="86452"/>
                  </a:cubicBezTo>
                  <a:cubicBezTo>
                    <a:pt x="54601" y="-1519"/>
                    <a:pt x="122855" y="1"/>
                    <a:pt x="122855" y="1"/>
                  </a:cubicBezTo>
                  <a:close/>
                </a:path>
              </a:pathLst>
            </a:custGeom>
            <a:solidFill>
              <a:srgbClr val="AACA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E7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5F770CF-8764-4A82-9140-BB9FB981D4C6}"/>
                </a:ext>
              </a:extLst>
            </p:cNvPr>
            <p:cNvSpPr txBox="1"/>
            <p:nvPr/>
          </p:nvSpPr>
          <p:spPr>
            <a:xfrm>
              <a:off x="875634" y="2297988"/>
              <a:ext cx="2851820" cy="609738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E72"/>
                  </a:solidFill>
                  <a:effectLst/>
                  <a:uLnTx/>
                  <a:uFillTx/>
                  <a:latin typeface="Calibri" panose="020F0502020204030204"/>
                  <a:ea typeface="Open Sans" panose="020B0606030504020204" pitchFamily="34" charset="0"/>
                  <a:cs typeface="Segoe UI" panose="020B0502040204020203" pitchFamily="34" charset="0"/>
                </a:rPr>
                <a:t>VAIRRS Mentor Program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DEDFA24-B60F-47DF-BA85-5DF5A4B93BDB}"/>
              </a:ext>
            </a:extLst>
          </p:cNvPr>
          <p:cNvSpPr txBox="1"/>
          <p:nvPr/>
        </p:nvSpPr>
        <p:spPr>
          <a:xfrm>
            <a:off x="376419" y="5061207"/>
            <a:ext cx="11376213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Subscribe to the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VAIRRS Newsletter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keep up with important announcements and program updates: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AFD3E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https://public.govdelivery.com/accounts/USVHA/subscriber/new?topic_id=USVHA_1952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AFD3E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C9989A0-A538-95A2-5637-C88F0DBEA11E}"/>
              </a:ext>
            </a:extLst>
          </p:cNvPr>
          <p:cNvGrpSpPr/>
          <p:nvPr/>
        </p:nvGrpSpPr>
        <p:grpSpPr>
          <a:xfrm>
            <a:off x="8112956" y="1320918"/>
            <a:ext cx="3869337" cy="3465270"/>
            <a:chOff x="723740" y="2100528"/>
            <a:chExt cx="3862225" cy="2476784"/>
          </a:xfrm>
        </p:grpSpPr>
        <p:sp>
          <p:nvSpPr>
            <p:cNvPr id="18" name="Freeform 21">
              <a:extLst>
                <a:ext uri="{FF2B5EF4-FFF2-40B4-BE49-F238E27FC236}">
                  <a16:creationId xmlns:a16="http://schemas.microsoft.com/office/drawing/2014/main" id="{8C157776-4044-5D44-B15F-39E1931BF1FC}"/>
                </a:ext>
              </a:extLst>
            </p:cNvPr>
            <p:cNvSpPr>
              <a:spLocks/>
            </p:cNvSpPr>
            <p:nvPr/>
          </p:nvSpPr>
          <p:spPr bwMode="auto">
            <a:xfrm rot="2700000">
              <a:off x="2812694" y="2080821"/>
              <a:ext cx="448147" cy="515959"/>
            </a:xfrm>
            <a:custGeom>
              <a:avLst/>
              <a:gdLst/>
              <a:ahLst/>
              <a:cxnLst>
                <a:cxn ang="0">
                  <a:pos x="0" y="122"/>
                </a:cxn>
                <a:cxn ang="0">
                  <a:pos x="29" y="239"/>
                </a:cxn>
                <a:cxn ang="0">
                  <a:pos x="248" y="20"/>
                </a:cxn>
                <a:cxn ang="0">
                  <a:pos x="7" y="76"/>
                </a:cxn>
                <a:cxn ang="0">
                  <a:pos x="0" y="122"/>
                </a:cxn>
              </a:cxnLst>
              <a:rect l="0" t="0" r="r" b="b"/>
              <a:pathLst>
                <a:path w="248" h="286">
                  <a:moveTo>
                    <a:pt x="0" y="122"/>
                  </a:moveTo>
                  <a:cubicBezTo>
                    <a:pt x="0" y="122"/>
                    <a:pt x="7" y="192"/>
                    <a:pt x="29" y="239"/>
                  </a:cubicBezTo>
                  <a:cubicBezTo>
                    <a:pt x="51" y="286"/>
                    <a:pt x="248" y="20"/>
                    <a:pt x="248" y="20"/>
                  </a:cubicBezTo>
                  <a:cubicBezTo>
                    <a:pt x="248" y="20"/>
                    <a:pt x="38" y="0"/>
                    <a:pt x="7" y="76"/>
                  </a:cubicBezTo>
                  <a:cubicBezTo>
                    <a:pt x="0" y="122"/>
                    <a:pt x="0" y="122"/>
                    <a:pt x="0" y="122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E7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83EB563-60DE-6F0A-FEDB-2FCD52A4491C}"/>
                </a:ext>
              </a:extLst>
            </p:cNvPr>
            <p:cNvSpPr/>
            <p:nvPr/>
          </p:nvSpPr>
          <p:spPr>
            <a:xfrm>
              <a:off x="723740" y="2226751"/>
              <a:ext cx="3862225" cy="235056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E7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 4">
              <a:extLst>
                <a:ext uri="{FF2B5EF4-FFF2-40B4-BE49-F238E27FC236}">
                  <a16:creationId xmlns:a16="http://schemas.microsoft.com/office/drawing/2014/main" id="{10396576-3B7E-638D-6085-D54706B0FF30}"/>
                </a:ext>
              </a:extLst>
            </p:cNvPr>
            <p:cNvSpPr/>
            <p:nvPr/>
          </p:nvSpPr>
          <p:spPr>
            <a:xfrm>
              <a:off x="2858745" y="2100528"/>
              <a:ext cx="1524595" cy="855038"/>
            </a:xfrm>
            <a:custGeom>
              <a:avLst/>
              <a:gdLst>
                <a:gd name="connsiteX0" fmla="*/ 122855 w 1865670"/>
                <a:gd name="connsiteY0" fmla="*/ 1 h 1108831"/>
                <a:gd name="connsiteX1" fmla="*/ 1233131 w 1865670"/>
                <a:gd name="connsiteY1" fmla="*/ 46 h 1108831"/>
                <a:gd name="connsiteX2" fmla="*/ 1333240 w 1865670"/>
                <a:gd name="connsiteY2" fmla="*/ 36452 h 1108831"/>
                <a:gd name="connsiteX3" fmla="*/ 1721549 w 1865670"/>
                <a:gd name="connsiteY3" fmla="*/ 424762 h 1108831"/>
                <a:gd name="connsiteX4" fmla="*/ 1865636 w 1865670"/>
                <a:gd name="connsiteY4" fmla="*/ 280674 h 1108831"/>
                <a:gd name="connsiteX5" fmla="*/ 1865670 w 1865670"/>
                <a:gd name="connsiteY5" fmla="*/ 1108831 h 1108831"/>
                <a:gd name="connsiteX6" fmla="*/ 987460 w 1865670"/>
                <a:gd name="connsiteY6" fmla="*/ 1107279 h 1108831"/>
                <a:gd name="connsiteX7" fmla="*/ 1134580 w 1865670"/>
                <a:gd name="connsiteY7" fmla="*/ 960158 h 1108831"/>
                <a:gd name="connsiteX8" fmla="*/ 285154 w 1865670"/>
                <a:gd name="connsiteY8" fmla="*/ 110732 h 1108831"/>
                <a:gd name="connsiteX9" fmla="*/ 104655 w 1865670"/>
                <a:gd name="connsiteY9" fmla="*/ 33369 h 1108831"/>
                <a:gd name="connsiteX10" fmla="*/ 0 w 1865670"/>
                <a:gd name="connsiteY10" fmla="*/ 86452 h 1108831"/>
                <a:gd name="connsiteX11" fmla="*/ 122855 w 1865670"/>
                <a:gd name="connsiteY11" fmla="*/ 1 h 1108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65670" h="1108831">
                  <a:moveTo>
                    <a:pt x="122855" y="1"/>
                  </a:moveTo>
                  <a:cubicBezTo>
                    <a:pt x="122855" y="1"/>
                    <a:pt x="1166393" y="43"/>
                    <a:pt x="1233131" y="46"/>
                  </a:cubicBezTo>
                  <a:cubicBezTo>
                    <a:pt x="1301386" y="-1468"/>
                    <a:pt x="1333240" y="36452"/>
                    <a:pt x="1333240" y="36452"/>
                  </a:cubicBezTo>
                  <a:cubicBezTo>
                    <a:pt x="1333240" y="36452"/>
                    <a:pt x="1333240" y="36452"/>
                    <a:pt x="1721549" y="424762"/>
                  </a:cubicBezTo>
                  <a:lnTo>
                    <a:pt x="1865636" y="280674"/>
                  </a:lnTo>
                  <a:cubicBezTo>
                    <a:pt x="1865636" y="280674"/>
                    <a:pt x="1865636" y="280674"/>
                    <a:pt x="1865670" y="1108831"/>
                  </a:cubicBezTo>
                  <a:cubicBezTo>
                    <a:pt x="1865670" y="1108831"/>
                    <a:pt x="1865670" y="1108831"/>
                    <a:pt x="987460" y="1107279"/>
                  </a:cubicBezTo>
                  <a:cubicBezTo>
                    <a:pt x="987460" y="1107279"/>
                    <a:pt x="987460" y="1107279"/>
                    <a:pt x="1134580" y="960158"/>
                  </a:cubicBezTo>
                  <a:cubicBezTo>
                    <a:pt x="1134580" y="960158"/>
                    <a:pt x="333693" y="159270"/>
                    <a:pt x="285154" y="110732"/>
                  </a:cubicBezTo>
                  <a:cubicBezTo>
                    <a:pt x="235099" y="63710"/>
                    <a:pt x="165326" y="33371"/>
                    <a:pt x="104655" y="33369"/>
                  </a:cubicBezTo>
                  <a:cubicBezTo>
                    <a:pt x="40951" y="33366"/>
                    <a:pt x="0" y="86452"/>
                    <a:pt x="0" y="86452"/>
                  </a:cubicBezTo>
                  <a:cubicBezTo>
                    <a:pt x="54601" y="-1519"/>
                    <a:pt x="122855" y="1"/>
                    <a:pt x="122855" y="1"/>
                  </a:cubicBezTo>
                  <a:close/>
                </a:path>
              </a:pathLst>
            </a:custGeom>
            <a:solidFill>
              <a:srgbClr val="8BB8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E7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2FB0D4C-8614-7814-BF18-630654835B87}"/>
                </a:ext>
              </a:extLst>
            </p:cNvPr>
            <p:cNvSpPr txBox="1"/>
            <p:nvPr/>
          </p:nvSpPr>
          <p:spPr>
            <a:xfrm>
              <a:off x="772783" y="2323265"/>
              <a:ext cx="3658830" cy="5939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E72"/>
                  </a:solidFill>
                  <a:effectLst/>
                  <a:uLnTx/>
                  <a:uFillTx/>
                  <a:latin typeface="Calibri" panose="020F0502020204030204"/>
                  <a:ea typeface="Open Sans" panose="020B0606030504020204" pitchFamily="34" charset="0"/>
                  <a:cs typeface="Segoe UI" panose="020B0502040204020203" pitchFamily="34" charset="0"/>
                </a:rPr>
                <a:t>VAIRRS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E72"/>
                  </a:solidFill>
                  <a:effectLst/>
                  <a:uLnTx/>
                  <a:uFillTx/>
                  <a:latin typeface="Calibri" panose="020F0502020204030204"/>
                  <a:ea typeface="Open Sans" panose="020B0606030504020204" pitchFamily="34" charset="0"/>
                  <a:cs typeface="Segoe UI" panose="020B0502040204020203" pitchFamily="34" charset="0"/>
                </a:rPr>
                <a:t>University</a:t>
              </a:r>
            </a:p>
          </p:txBody>
        </p:sp>
      </p:grpSp>
      <p:sp>
        <p:nvSpPr>
          <p:cNvPr id="28" name="Inhaltsplatzhalter 4">
            <a:extLst>
              <a:ext uri="{FF2B5EF4-FFF2-40B4-BE49-F238E27FC236}">
                <a16:creationId xmlns:a16="http://schemas.microsoft.com/office/drawing/2014/main" id="{73B77CB6-F24C-9363-A79C-78E961C72FB8}"/>
              </a:ext>
            </a:extLst>
          </p:cNvPr>
          <p:cNvSpPr txBox="1">
            <a:spLocks/>
          </p:cNvSpPr>
          <p:nvPr/>
        </p:nvSpPr>
        <p:spPr>
          <a:xfrm>
            <a:off x="8162089" y="2791057"/>
            <a:ext cx="3657575" cy="138499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1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2F5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hlinkClick r:id="rId3"/>
              </a:rPr>
              <a:t>VAIRRS University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2F5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is live! VAIRRS University is a revised training library designed to promote self-education and independent learning. This new platform helps VA research employees easily locate and access VAIRRS-specific training resources.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A2D3E0-130C-462B-D988-1B9B4E6E681F}"/>
              </a:ext>
            </a:extLst>
          </p:cNvPr>
          <p:cNvSpPr txBox="1"/>
          <p:nvPr/>
        </p:nvSpPr>
        <p:spPr>
          <a:xfrm>
            <a:off x="190126" y="2785067"/>
            <a:ext cx="387006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IRB Information Sheet is currently under revision to improve clarity and response options. The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draft wizard outline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 currently available for review on the VAIRRS SharePoint portal under the VAIRRS Change Control Board menu option.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284A3C-1D22-B475-FD57-BE1C6571E198}"/>
              </a:ext>
            </a:extLst>
          </p:cNvPr>
          <p:cNvSpPr txBox="1"/>
          <p:nvPr/>
        </p:nvSpPr>
        <p:spPr>
          <a:xfrm>
            <a:off x="4136942" y="2776964"/>
            <a:ext cx="3855169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dirty="0">
                <a:solidFill>
                  <a:srgbClr val="003E7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Thank you to everyone who has applied to be a mentor or mentee—there is still time to apply! You can access the mentor/mentee applications via the </a:t>
            </a:r>
            <a:r>
              <a:rPr lang="en-US" sz="1500" dirty="0">
                <a:solidFill>
                  <a:srgbClr val="003E7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VAIRRS Mentor Program SharePoint page</a:t>
            </a:r>
            <a:r>
              <a:rPr lang="en-US" sz="1500" dirty="0">
                <a:solidFill>
                  <a:srgbClr val="003E7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Mentors and mentees will be paired over the next several weeks. The program is scheduled to launch in April 2023.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2F5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433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7497D-B5FB-8342-B87B-CDFA4F6A06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ctr">
            <a:noAutofit/>
          </a:bodyPr>
          <a:lstStyle/>
          <a:p>
            <a:r>
              <a:rPr lang="en-US" sz="5400" dirty="0"/>
              <a:t>VA Central IRB Quality Assurance Process in IRBNet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2AEE29-545C-A54E-8496-6917620271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74649" y="3429000"/>
            <a:ext cx="8382000" cy="774700"/>
          </a:xfrm>
        </p:spPr>
        <p:txBody>
          <a:bodyPr/>
          <a:lstStyle/>
          <a:p>
            <a:r>
              <a:rPr lang="en-US" dirty="0"/>
              <a:t>Jessica Kroll, MA, CIP – VA Central IRB Administrator</a:t>
            </a:r>
          </a:p>
          <a:p>
            <a:r>
              <a:rPr lang="en-US" dirty="0"/>
              <a:t>Lindsey Martin, BS – VA Central IRB Program Specialist</a:t>
            </a:r>
          </a:p>
        </p:txBody>
      </p:sp>
    </p:spTree>
    <p:extLst>
      <p:ext uri="{BB962C8B-B14F-4D97-AF65-F5344CB8AC3E}">
        <p14:creationId xmlns:p14="http://schemas.microsoft.com/office/powerpoint/2010/main" val="1736787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908E8-CC8E-A341-BA44-5FEE8B137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C4282-0D98-CC45-9277-A73BAA1D9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8668"/>
            <a:ext cx="10515600" cy="34451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 VA Central IRB (CIRB) will share the development of our Quality Assurance (QA) process in IRBNet.  </a:t>
            </a:r>
          </a:p>
          <a:p>
            <a:pPr marL="0" indent="0">
              <a:buNone/>
            </a:pPr>
            <a:r>
              <a:rPr lang="en-US" sz="2400" dirty="0"/>
              <a:t>This webinar will cover the following topics: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Importance of QA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Identifying opportunities for improvement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Standardizing processes with the development of Internal Workflows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Developing a QA process in IRBNet</a:t>
            </a:r>
          </a:p>
        </p:txBody>
      </p:sp>
    </p:spTree>
    <p:extLst>
      <p:ext uri="{BB962C8B-B14F-4D97-AF65-F5344CB8AC3E}">
        <p14:creationId xmlns:p14="http://schemas.microsoft.com/office/powerpoint/2010/main" val="3309621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Clipboard Checked with solid fill">
            <a:extLst>
              <a:ext uri="{FF2B5EF4-FFF2-40B4-BE49-F238E27FC236}">
                <a16:creationId xmlns:a16="http://schemas.microsoft.com/office/drawing/2014/main" id="{140F3697-109B-4519-A742-F39A203C3412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383" b="3383"/>
          <a:stretch>
            <a:fillRect/>
          </a:stretch>
        </p:blipFill>
        <p:spPr>
          <a:xfrm>
            <a:off x="7746415" y="1445342"/>
            <a:ext cx="3753211" cy="3499316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70F04-942D-B747-810D-5674CD4B2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6516"/>
            <a:ext cx="6117234" cy="4277032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Strengthen the quality of IRB reviews</a:t>
            </a:r>
          </a:p>
          <a:p>
            <a:r>
              <a:rPr lang="en-US" sz="2400" dirty="0"/>
              <a:t>Identify opportunities for improvement </a:t>
            </a:r>
          </a:p>
          <a:p>
            <a:r>
              <a:rPr lang="en-US" sz="2400" dirty="0"/>
              <a:t>Increase standardized use of IRBNet by staff</a:t>
            </a:r>
          </a:p>
          <a:p>
            <a:r>
              <a:rPr lang="en-US" sz="2400" dirty="0"/>
              <a:t>Ensure data are entered consistently in IRBNet</a:t>
            </a:r>
          </a:p>
          <a:p>
            <a:r>
              <a:rPr lang="en-US" sz="2400" dirty="0"/>
              <a:t>Ensure data integrity in order to support reports and dashboards</a:t>
            </a:r>
          </a:p>
          <a:p>
            <a:r>
              <a:rPr lang="en-US" sz="2400" dirty="0"/>
              <a:t>IRBNet implementation has required adopting new processes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9674787-275E-0C4A-93CB-603083918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QA</a:t>
            </a:r>
          </a:p>
        </p:txBody>
      </p:sp>
    </p:spTree>
    <p:extLst>
      <p:ext uri="{BB962C8B-B14F-4D97-AF65-F5344CB8AC3E}">
        <p14:creationId xmlns:p14="http://schemas.microsoft.com/office/powerpoint/2010/main" val="2447281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908E8-CC8E-A341-BA44-5FEE8B137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 Opportunities for Improvement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C4282-0D98-CC45-9277-A73BAA1D9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8668"/>
            <a:ext cx="10515600" cy="3445114"/>
          </a:xfrm>
        </p:spPr>
        <p:txBody>
          <a:bodyPr>
            <a:normAutofit/>
          </a:bodyPr>
          <a:lstStyle/>
          <a:p>
            <a:r>
              <a:rPr lang="en-US" sz="2400" dirty="0"/>
              <a:t>Met with staff to identify where there were processing inconsistencies in IRBNet</a:t>
            </a:r>
          </a:p>
          <a:p>
            <a:r>
              <a:rPr lang="en-US" sz="2400" dirty="0"/>
              <a:t>Reviewed IRBNet Insight Reports to evaluate metrics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Review Process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Project Status</a:t>
            </a:r>
          </a:p>
          <a:p>
            <a:r>
              <a:rPr lang="en-US" sz="2400" dirty="0"/>
              <a:t>Identified the need to standardize practices in order to validate data within the VAIRRS Dashboard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65158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1A9CE07-DA85-4159-B2EA-539D3F5037BE}"/>
              </a:ext>
            </a:extLst>
          </p:cNvPr>
          <p:cNvSpPr txBox="1">
            <a:spLocks/>
          </p:cNvSpPr>
          <p:nvPr/>
        </p:nvSpPr>
        <p:spPr>
          <a:xfrm>
            <a:off x="649224" y="406242"/>
            <a:ext cx="5102351" cy="1676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500" kern="1200">
                <a:solidFill>
                  <a:srgbClr val="002F5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000" b="1" dirty="0">
                <a:latin typeface="+mn-lt"/>
              </a:rPr>
              <a:t>Opportunity – </a:t>
            </a:r>
          </a:p>
          <a:p>
            <a:pPr>
              <a:spcAft>
                <a:spcPts val="600"/>
              </a:spcAft>
            </a:pPr>
            <a:r>
              <a:rPr lang="en-US" sz="4000" b="1" dirty="0">
                <a:latin typeface="+mn-lt"/>
              </a:rPr>
              <a:t>IRBNet Review Details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323928B-D326-49AF-8D14-B5DF3C4717FB}"/>
              </a:ext>
            </a:extLst>
          </p:cNvPr>
          <p:cNvSpPr txBox="1">
            <a:spLocks/>
          </p:cNvSpPr>
          <p:nvPr/>
        </p:nvSpPr>
        <p:spPr>
          <a:xfrm>
            <a:off x="649224" y="2194358"/>
            <a:ext cx="5102351" cy="3400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002F56"/>
                </a:solidFill>
              </a:rPr>
              <a:t>Information entered in the Review Details is directly linked to:</a:t>
            </a:r>
          </a:p>
          <a:p>
            <a:r>
              <a:rPr lang="en-US" sz="2400" dirty="0">
                <a:solidFill>
                  <a:srgbClr val="002F56"/>
                </a:solidFill>
              </a:rPr>
              <a:t>IRB Determination Letters</a:t>
            </a:r>
          </a:p>
          <a:p>
            <a:r>
              <a:rPr lang="en-US" sz="2400" dirty="0">
                <a:solidFill>
                  <a:srgbClr val="002F56"/>
                </a:solidFill>
              </a:rPr>
              <a:t>IRB Minutes</a:t>
            </a:r>
          </a:p>
          <a:p>
            <a:r>
              <a:rPr lang="en-US" sz="2400" dirty="0">
                <a:solidFill>
                  <a:srgbClr val="002F56"/>
                </a:solidFill>
              </a:rPr>
              <a:t>IRBNet Reports</a:t>
            </a:r>
          </a:p>
          <a:p>
            <a:r>
              <a:rPr lang="en-US" sz="2400" dirty="0">
                <a:solidFill>
                  <a:srgbClr val="002F56"/>
                </a:solidFill>
              </a:rPr>
              <a:t>VAIRRS Dashboards</a:t>
            </a:r>
          </a:p>
          <a:p>
            <a:r>
              <a:rPr lang="en-US" sz="2400" dirty="0">
                <a:solidFill>
                  <a:srgbClr val="002F56"/>
                </a:solidFill>
              </a:rPr>
              <a:t>Future Packages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608F57-2A77-44D3-A6AB-BB2214879A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619" b="10087"/>
          <a:stretch/>
        </p:blipFill>
        <p:spPr>
          <a:xfrm>
            <a:off x="6251584" y="1791697"/>
            <a:ext cx="5660690" cy="805321"/>
          </a:xfrm>
          <a:prstGeom prst="rect">
            <a:avLst/>
          </a:prstGeom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961D1FD-AD96-4130-ADEB-066C883E5B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772"/>
          <a:stretch/>
        </p:blipFill>
        <p:spPr>
          <a:xfrm>
            <a:off x="6296395" y="3263872"/>
            <a:ext cx="5571067" cy="1128942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ED31AA3-9D7B-4AD6-A319-384CBD7A5B9C}"/>
              </a:ext>
            </a:extLst>
          </p:cNvPr>
          <p:cNvCxnSpPr/>
          <p:nvPr/>
        </p:nvCxnSpPr>
        <p:spPr>
          <a:xfrm>
            <a:off x="5938684" y="619432"/>
            <a:ext cx="0" cy="4601497"/>
          </a:xfrm>
          <a:prstGeom prst="line">
            <a:avLst/>
          </a:prstGeom>
          <a:ln w="76200">
            <a:solidFill>
              <a:srgbClr val="002F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69002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tVhG23Fd4LGA2BwU1MQP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tVhG23Fd4LGA2BwU1MQP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enjo8i3HuRM573PfLSFA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VAIRRS Main Slide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AIRRS Custom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VAIRRS Custom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VAIRRS Main Slide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VA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1" id="{B8820CC7-E417-41A1-92AD-8D515739015D}" vid="{58D1FB06-EE2C-4BCD-B14E-3A514438E180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19DC370A04394CAAC96DED1DC9A007" ma:contentTypeVersion="9" ma:contentTypeDescription="Create a new document." ma:contentTypeScope="" ma:versionID="b1dfd7dea68351d81719bad3885152c0">
  <xsd:schema xmlns:xsd="http://www.w3.org/2001/XMLSchema" xmlns:xs="http://www.w3.org/2001/XMLSchema" xmlns:p="http://schemas.microsoft.com/office/2006/metadata/properties" xmlns:ns1="http://schemas.microsoft.com/sharepoint/v3" xmlns:ns2="b3b97a4c-43ac-46e7-9970-904f1e1efc09" xmlns:ns3="77dce447-0566-47ff-8c07-c9b85fda5322" targetNamespace="http://schemas.microsoft.com/office/2006/metadata/properties" ma:root="true" ma:fieldsID="da2c64f9114d0dd818614521c1775716" ns1:_="" ns2:_="" ns3:_="">
    <xsd:import namespace="http://schemas.microsoft.com/sharepoint/v3"/>
    <xsd:import namespace="b3b97a4c-43ac-46e7-9970-904f1e1efc09"/>
    <xsd:import namespace="77dce447-0566-47ff-8c07-c9b85fda53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MediaServiceAutoTag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b97a4c-43ac-46e7-9970-904f1e1efc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dce447-0566-47ff-8c07-c9b85fda532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7dce447-0566-47ff-8c07-c9b85fda5322">
      <UserInfo>
        <DisplayName>VBA ORD Team Visitors</DisplayName>
        <AccountId>4</AccountId>
        <AccountType/>
      </UserInfo>
    </SharedWithUsers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06E68CD-8F70-43AF-84AC-59BD0D6349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3b97a4c-43ac-46e7-9970-904f1e1efc09"/>
    <ds:schemaRef ds:uri="77dce447-0566-47ff-8c07-c9b85fda53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BB57568-D15E-41AD-BD6C-9EC61BAAD0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CC147DA-14D9-4983-B6CF-EF7536DF17A5}">
  <ds:schemaRefs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purl.org/dc/dcmitype/"/>
    <ds:schemaRef ds:uri="http://schemas.microsoft.com/office/2006/documentManagement/types"/>
    <ds:schemaRef ds:uri="77dce447-0566-47ff-8c07-c9b85fda5322"/>
    <ds:schemaRef ds:uri="http://purl.org/dc/elements/1.1/"/>
    <ds:schemaRef ds:uri="b3b97a4c-43ac-46e7-9970-904f1e1efc09"/>
    <ds:schemaRef ds:uri="http://schemas.microsoft.com/sharepoint/v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2337</TotalTime>
  <Words>1277</Words>
  <Application>Microsoft Office PowerPoint</Application>
  <PresentationFormat>Widescreen</PresentationFormat>
  <Paragraphs>229</Paragraphs>
  <Slides>33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8" baseType="lpstr">
      <vt:lpstr>Arial</vt:lpstr>
      <vt:lpstr>Bradley Hand ITC</vt:lpstr>
      <vt:lpstr>Calibri</vt:lpstr>
      <vt:lpstr>Calibri Light</vt:lpstr>
      <vt:lpstr>Courier New</vt:lpstr>
      <vt:lpstr>Montserrat</vt:lpstr>
      <vt:lpstr>Open Sans</vt:lpstr>
      <vt:lpstr>Roboto</vt:lpstr>
      <vt:lpstr>Wingdings</vt:lpstr>
      <vt:lpstr>VAIRRS Main Slides</vt:lpstr>
      <vt:lpstr>VAIRRS Custom 1</vt:lpstr>
      <vt:lpstr>VAIRRS Custom 2</vt:lpstr>
      <vt:lpstr>1_VAIRRS Main Slides</vt:lpstr>
      <vt:lpstr>VA1</vt:lpstr>
      <vt:lpstr>think-cell Slide</vt:lpstr>
      <vt:lpstr>VA Innovation and Research  Review System (VAIRRS) </vt:lpstr>
      <vt:lpstr>Webinar Housekeeping</vt:lpstr>
      <vt:lpstr>PowerPoint Presentation</vt:lpstr>
      <vt:lpstr>Important Announcements </vt:lpstr>
      <vt:lpstr>VA Central IRB Quality Assurance Process in IRBNet</vt:lpstr>
      <vt:lpstr>Objectives</vt:lpstr>
      <vt:lpstr>Importance of QA</vt:lpstr>
      <vt:lpstr>Identify Opportunities for Improvement</vt:lpstr>
      <vt:lpstr>PowerPoint Presentation</vt:lpstr>
      <vt:lpstr>Standardize Processes in IRBNet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Developing the QA Process</vt:lpstr>
      <vt:lpstr>PowerPoint Presentation</vt:lpstr>
      <vt:lpstr>Plan</vt:lpstr>
      <vt:lpstr>Tools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Evaluation</vt:lpstr>
      <vt:lpstr>PowerPoint Presentation</vt:lpstr>
      <vt:lpstr>PowerPoint Presentation</vt:lpstr>
      <vt:lpstr>PowerPoint Presentation</vt:lpstr>
      <vt:lpstr>PowerPoint Presentation</vt:lpstr>
      <vt:lpstr>Outcomes of QA </vt:lpstr>
      <vt:lpstr>Questions?</vt:lpstr>
      <vt:lpstr>Contact Information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VAIRRS Monthly Webinar Series: VA Central IRB Quality Assurance Process in IRBNet</dc:title>
  <dc:subject>VAIRRS Monthly Webinar Series: VA Central IRB Quality Assurance Process in IRBNet</dc:subject>
  <dc:creator>Bria White</dc:creator>
  <cp:keywords>VAIRRS Monthly Webinar Series: VA Central IRB Quality Assurance Process in IRBNet</cp:keywords>
  <cp:lastModifiedBy>Rivera, Portia T</cp:lastModifiedBy>
  <cp:revision>11</cp:revision>
  <dcterms:created xsi:type="dcterms:W3CDTF">2021-10-19T21:48:00Z</dcterms:created>
  <dcterms:modified xsi:type="dcterms:W3CDTF">2023-03-06T14:48:02Z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0x010100C419DC370A04394CAAC96DED1DC9A007</vt:lpwstr>
  </property>
  <property fmtid="{D5CDD505-2E9C-101B-9397-08002B2CF9AE}" pid="3" name="_ExtendedDescription">
    <vt:lpwstr/>
  </property>
</Properties>
</file>