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4"/>
  </p:sldMasterIdLst>
  <p:notesMasterIdLst>
    <p:notesMasterId r:id="rId46"/>
  </p:notesMasterIdLst>
  <p:sldIdLst>
    <p:sldId id="274" r:id="rId5"/>
    <p:sldId id="838841309" r:id="rId6"/>
    <p:sldId id="257" r:id="rId7"/>
    <p:sldId id="838841198" r:id="rId8"/>
    <p:sldId id="348" r:id="rId9"/>
    <p:sldId id="838841199" r:id="rId10"/>
    <p:sldId id="838841200" r:id="rId11"/>
    <p:sldId id="293" r:id="rId12"/>
    <p:sldId id="838841201" r:id="rId13"/>
    <p:sldId id="838841206" r:id="rId14"/>
    <p:sldId id="838841205" r:id="rId15"/>
    <p:sldId id="838841213" r:id="rId16"/>
    <p:sldId id="838841202" r:id="rId17"/>
    <p:sldId id="838841203" r:id="rId18"/>
    <p:sldId id="838841204" r:id="rId19"/>
    <p:sldId id="349" r:id="rId20"/>
    <p:sldId id="838841307" r:id="rId21"/>
    <p:sldId id="275" r:id="rId22"/>
    <p:sldId id="417" r:id="rId23"/>
    <p:sldId id="424" r:id="rId24"/>
    <p:sldId id="423" r:id="rId25"/>
    <p:sldId id="268" r:id="rId26"/>
    <p:sldId id="269" r:id="rId27"/>
    <p:sldId id="838841308" r:id="rId28"/>
    <p:sldId id="838841300" r:id="rId29"/>
    <p:sldId id="838841302" r:id="rId30"/>
    <p:sldId id="838841303" r:id="rId31"/>
    <p:sldId id="838841216" r:id="rId32"/>
    <p:sldId id="260" r:id="rId33"/>
    <p:sldId id="271" r:id="rId34"/>
    <p:sldId id="838841310" r:id="rId35"/>
    <p:sldId id="838841304" r:id="rId36"/>
    <p:sldId id="263" r:id="rId37"/>
    <p:sldId id="265" r:id="rId38"/>
    <p:sldId id="267" r:id="rId39"/>
    <p:sldId id="264" r:id="rId40"/>
    <p:sldId id="259" r:id="rId41"/>
    <p:sldId id="838841196" r:id="rId42"/>
    <p:sldId id="419" r:id="rId43"/>
    <p:sldId id="838841215" r:id="rId44"/>
    <p:sldId id="415"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59C4DFC-1FA8-4EB3-B4BD-DC24305DD001}">
          <p14:sldIdLst>
            <p14:sldId id="274"/>
            <p14:sldId id="838841309"/>
            <p14:sldId id="257"/>
            <p14:sldId id="838841198"/>
            <p14:sldId id="348"/>
            <p14:sldId id="838841199"/>
            <p14:sldId id="838841200"/>
            <p14:sldId id="293"/>
            <p14:sldId id="838841201"/>
            <p14:sldId id="838841206"/>
            <p14:sldId id="838841205"/>
            <p14:sldId id="838841213"/>
            <p14:sldId id="838841202"/>
            <p14:sldId id="838841203"/>
            <p14:sldId id="838841204"/>
            <p14:sldId id="349"/>
            <p14:sldId id="838841307"/>
            <p14:sldId id="275"/>
            <p14:sldId id="417"/>
            <p14:sldId id="424"/>
            <p14:sldId id="423"/>
            <p14:sldId id="268"/>
            <p14:sldId id="269"/>
            <p14:sldId id="838841308"/>
            <p14:sldId id="838841300"/>
            <p14:sldId id="838841302"/>
            <p14:sldId id="838841303"/>
            <p14:sldId id="838841216"/>
            <p14:sldId id="260"/>
            <p14:sldId id="271"/>
            <p14:sldId id="838841310"/>
            <p14:sldId id="838841304"/>
            <p14:sldId id="263"/>
            <p14:sldId id="265"/>
            <p14:sldId id="267"/>
            <p14:sldId id="264"/>
            <p14:sldId id="259"/>
            <p14:sldId id="838841196"/>
          </p14:sldIdLst>
        </p14:section>
        <p14:section name="Appendix" id="{B533152D-8367-43E9-880E-89E15D64476A}">
          <p14:sldIdLst>
            <p14:sldId id="419"/>
            <p14:sldId id="838841215"/>
            <p14:sldId id="415"/>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D1D6A25-4335-F31F-037B-5264622BFCF8}" name="Negrete, Maria (Titan Alpha)" initials="NM(A" userId="S::Maria.Negrete2@va.gov::0a4ba534-701a-455c-bf6c-e730d0a01c09" providerId="AD"/>
  <p188:author id="{57FF0554-D6D0-6CDF-A32B-C009199611CC}" name="Murphy, Diane E." initials="ME" userId="S::diane.murphy3@va.gov::25ebc3d9-7cfa-4ac1-9788-77fe46a03c98" providerId="AD"/>
  <p188:author id="{A4F754DA-B2C4-C695-EC82-8C721E0F92A2}" name="Berlow, Jason" initials="BJ" userId="S::Jason.Berlow@va.gov::2ca71643-eff5-4d67-b81e-ca1c03f44d5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Berlow, Jason" initials="BJ" lastIdx="2" clrIdx="0">
    <p:extLst>
      <p:ext uri="{19B8F6BF-5375-455C-9EA6-DF929625EA0E}">
        <p15:presenceInfo xmlns:p15="http://schemas.microsoft.com/office/powerpoint/2012/main" userId="S::Jason.Berlow@va.gov::2ca71643-eff5-4d67-b81e-ca1c03f44d5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A7373E5-986A-4DD9-BD29-D5FCF08634E0}" v="11" dt="2023-01-17T15:15:49.64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4EDC7D-6D2B-48BC-A863-DE8E3C60BC9F}" type="datetimeFigureOut">
              <a:rPr lang="en-US" smtClean="0"/>
              <a:t>1/23/2023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2574F8-C803-4BA0-BA40-396F8B7B22AC}" type="slidenum">
              <a:rPr lang="en-US" smtClean="0"/>
              <a:t>‹#›</a:t>
            </a:fld>
            <a:endParaRPr lang="en-US" dirty="0"/>
          </a:p>
        </p:txBody>
      </p:sp>
    </p:spTree>
    <p:extLst>
      <p:ext uri="{BB962C8B-B14F-4D97-AF65-F5344CB8AC3E}">
        <p14:creationId xmlns:p14="http://schemas.microsoft.com/office/powerpoint/2010/main" val="24883333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vhaarcweb108.vha.med.va.gov/ReportServer_ARC/Pages/Reportviewer.aspx?%2fPgmOffRep%2fTDAList&amp;rs:Command=Render" TargetMode="External"/><Relationship Id="rId2" Type="http://schemas.openxmlformats.org/officeDocument/2006/relationships/slide" Target="../slides/slide18.xml"/><Relationship Id="rId1" Type="http://schemas.openxmlformats.org/officeDocument/2006/relationships/notesMaster" Target="../notesMasters/notesMaster1.xml"/><Relationship Id="rId4" Type="http://schemas.openxmlformats.org/officeDocument/2006/relationships/hyperlink" Target="https://reports.vssc.med.va.gov/ReportServer/Pages/ReportViewer.aspx?%2fFinance%2fSOA%2fF20D_Daily_Activity_SOA&amp;rs:Command=Render&amp;BFYMAC=21&amp;FUNDMAC=0161A1&amp;ACCMAC=820010119&amp;FACMAC=660"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John</a:t>
            </a:r>
          </a:p>
        </p:txBody>
      </p:sp>
      <p:sp>
        <p:nvSpPr>
          <p:cNvPr id="4" name="Slide Number Placeholder 3"/>
          <p:cNvSpPr>
            <a:spLocks noGrp="1"/>
          </p:cNvSpPr>
          <p:nvPr>
            <p:ph type="sldNum" sz="quarter" idx="5"/>
          </p:nvPr>
        </p:nvSpPr>
        <p:spPr/>
        <p:txBody>
          <a:bodyPr/>
          <a:lstStyle/>
          <a:p>
            <a:fld id="{46E0020C-34B3-4644-B138-3A9503ECB28E}" type="slidenum">
              <a:rPr lang="en-US" smtClean="0"/>
              <a:pPr/>
              <a:t>3</a:t>
            </a:fld>
            <a:endParaRPr lang="en-US" dirty="0"/>
          </a:p>
        </p:txBody>
      </p:sp>
    </p:spTree>
    <p:extLst>
      <p:ext uri="{BB962C8B-B14F-4D97-AF65-F5344CB8AC3E}">
        <p14:creationId xmlns:p14="http://schemas.microsoft.com/office/powerpoint/2010/main" val="39597047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Rectangle 7">
            <a:extLst>
              <a:ext uri="{FF2B5EF4-FFF2-40B4-BE49-F238E27FC236}">
                <a16:creationId xmlns:a16="http://schemas.microsoft.com/office/drawing/2014/main" id="{BA413BC7-1B8F-49CD-8D3A-2BFAB9D504E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Arial" panose="020B0604020202020204" pitchFamily="34" charset="0"/>
              </a:defRPr>
            </a:lvl1pPr>
            <a:lvl2pPr marL="742950" indent="-285750" defTabSz="930275">
              <a:spcBef>
                <a:spcPct val="30000"/>
              </a:spcBef>
              <a:defRPr sz="1200">
                <a:solidFill>
                  <a:schemeClr val="tx1"/>
                </a:solidFill>
                <a:latin typeface="Arial" panose="020B0604020202020204" pitchFamily="34" charset="0"/>
              </a:defRPr>
            </a:lvl2pPr>
            <a:lvl3pPr marL="1143000" indent="-228600" defTabSz="930275">
              <a:spcBef>
                <a:spcPct val="30000"/>
              </a:spcBef>
              <a:defRPr sz="1200">
                <a:solidFill>
                  <a:schemeClr val="tx1"/>
                </a:solidFill>
                <a:latin typeface="Arial" panose="020B0604020202020204" pitchFamily="34" charset="0"/>
              </a:defRPr>
            </a:lvl3pPr>
            <a:lvl4pPr marL="1600200" indent="-228600" defTabSz="930275">
              <a:spcBef>
                <a:spcPct val="30000"/>
              </a:spcBef>
              <a:defRPr sz="1200">
                <a:solidFill>
                  <a:schemeClr val="tx1"/>
                </a:solidFill>
                <a:latin typeface="Arial" panose="020B0604020202020204" pitchFamily="34" charset="0"/>
              </a:defRPr>
            </a:lvl4pPr>
            <a:lvl5pPr marL="2057400" indent="-228600" defTabSz="930275">
              <a:spcBef>
                <a:spcPct val="30000"/>
              </a:spcBef>
              <a:defRPr sz="1200">
                <a:solidFill>
                  <a:schemeClr val="tx1"/>
                </a:solidFill>
                <a:latin typeface="Arial" panose="020B0604020202020204" pitchFamily="34" charset="0"/>
              </a:defRPr>
            </a:lvl5pPr>
            <a:lvl6pPr marL="2514600" indent="-228600" defTabSz="93027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027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027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0275" eaLnBrk="0" fontAlgn="base" hangingPunct="0">
              <a:spcBef>
                <a:spcPct val="30000"/>
              </a:spcBef>
              <a:spcAft>
                <a:spcPct val="0"/>
              </a:spcAft>
              <a:defRPr sz="1200">
                <a:solidFill>
                  <a:schemeClr val="tx1"/>
                </a:solidFill>
                <a:latin typeface="Arial" panose="020B0604020202020204" pitchFamily="34" charset="0"/>
              </a:defRPr>
            </a:lvl9pPr>
          </a:lstStyle>
          <a:p>
            <a:pPr fontAlgn="base">
              <a:spcBef>
                <a:spcPct val="0"/>
              </a:spcBef>
              <a:spcAft>
                <a:spcPct val="0"/>
              </a:spcAft>
            </a:pPr>
            <a:fld id="{37122532-6291-4D6A-B324-DA0D5F3D32E8}" type="slidenum">
              <a:rPr lang="en-US" altLang="en-US" smtClean="0"/>
              <a:pPr fontAlgn="base">
                <a:spcBef>
                  <a:spcPct val="0"/>
                </a:spcBef>
                <a:spcAft>
                  <a:spcPct val="0"/>
                </a:spcAft>
              </a:pPr>
              <a:t>14</a:t>
            </a:fld>
            <a:endParaRPr lang="en-US" altLang="en-US" dirty="0"/>
          </a:p>
        </p:txBody>
      </p:sp>
      <p:sp>
        <p:nvSpPr>
          <p:cNvPr id="323587" name="Rectangle 2">
            <a:extLst>
              <a:ext uri="{FF2B5EF4-FFF2-40B4-BE49-F238E27FC236}">
                <a16:creationId xmlns:a16="http://schemas.microsoft.com/office/drawing/2014/main" id="{3B81F920-091F-4ACD-94F6-C48E373792DA}"/>
              </a:ext>
            </a:extLst>
          </p:cNvPr>
          <p:cNvSpPr>
            <a:spLocks noGrp="1" noRot="1" noChangeAspect="1" noChangeArrowheads="1" noTextEdit="1"/>
          </p:cNvSpPr>
          <p:nvPr>
            <p:ph type="sldImg"/>
          </p:nvPr>
        </p:nvSpPr>
        <p:spPr>
          <a:ln/>
        </p:spPr>
      </p:sp>
      <p:sp>
        <p:nvSpPr>
          <p:cNvPr id="323588" name="Rectangle 3">
            <a:extLst>
              <a:ext uri="{FF2B5EF4-FFF2-40B4-BE49-F238E27FC236}">
                <a16:creationId xmlns:a16="http://schemas.microsoft.com/office/drawing/2014/main" id="{09CB5319-0E57-420C-98C1-DDCB3E27427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27208221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Rectangle 7">
            <a:extLst>
              <a:ext uri="{FF2B5EF4-FFF2-40B4-BE49-F238E27FC236}">
                <a16:creationId xmlns:a16="http://schemas.microsoft.com/office/drawing/2014/main" id="{BA413BC7-1B8F-49CD-8D3A-2BFAB9D504E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Arial" panose="020B0604020202020204" pitchFamily="34" charset="0"/>
              </a:defRPr>
            </a:lvl1pPr>
            <a:lvl2pPr marL="742950" indent="-285750" defTabSz="930275">
              <a:spcBef>
                <a:spcPct val="30000"/>
              </a:spcBef>
              <a:defRPr sz="1200">
                <a:solidFill>
                  <a:schemeClr val="tx1"/>
                </a:solidFill>
                <a:latin typeface="Arial" panose="020B0604020202020204" pitchFamily="34" charset="0"/>
              </a:defRPr>
            </a:lvl2pPr>
            <a:lvl3pPr marL="1143000" indent="-228600" defTabSz="930275">
              <a:spcBef>
                <a:spcPct val="30000"/>
              </a:spcBef>
              <a:defRPr sz="1200">
                <a:solidFill>
                  <a:schemeClr val="tx1"/>
                </a:solidFill>
                <a:latin typeface="Arial" panose="020B0604020202020204" pitchFamily="34" charset="0"/>
              </a:defRPr>
            </a:lvl3pPr>
            <a:lvl4pPr marL="1600200" indent="-228600" defTabSz="930275">
              <a:spcBef>
                <a:spcPct val="30000"/>
              </a:spcBef>
              <a:defRPr sz="1200">
                <a:solidFill>
                  <a:schemeClr val="tx1"/>
                </a:solidFill>
                <a:latin typeface="Arial" panose="020B0604020202020204" pitchFamily="34" charset="0"/>
              </a:defRPr>
            </a:lvl4pPr>
            <a:lvl5pPr marL="2057400" indent="-228600" defTabSz="930275">
              <a:spcBef>
                <a:spcPct val="30000"/>
              </a:spcBef>
              <a:defRPr sz="1200">
                <a:solidFill>
                  <a:schemeClr val="tx1"/>
                </a:solidFill>
                <a:latin typeface="Arial" panose="020B0604020202020204" pitchFamily="34" charset="0"/>
              </a:defRPr>
            </a:lvl5pPr>
            <a:lvl6pPr marL="2514600" indent="-228600" defTabSz="93027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027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027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0275" eaLnBrk="0" fontAlgn="base" hangingPunct="0">
              <a:spcBef>
                <a:spcPct val="30000"/>
              </a:spcBef>
              <a:spcAft>
                <a:spcPct val="0"/>
              </a:spcAft>
              <a:defRPr sz="1200">
                <a:solidFill>
                  <a:schemeClr val="tx1"/>
                </a:solidFill>
                <a:latin typeface="Arial" panose="020B0604020202020204" pitchFamily="34" charset="0"/>
              </a:defRPr>
            </a:lvl9pPr>
          </a:lstStyle>
          <a:p>
            <a:pPr fontAlgn="base">
              <a:spcBef>
                <a:spcPct val="0"/>
              </a:spcBef>
              <a:spcAft>
                <a:spcPct val="0"/>
              </a:spcAft>
            </a:pPr>
            <a:fld id="{37122532-6291-4D6A-B324-DA0D5F3D32E8}" type="slidenum">
              <a:rPr lang="en-US" altLang="en-US" smtClean="0"/>
              <a:pPr fontAlgn="base">
                <a:spcBef>
                  <a:spcPct val="0"/>
                </a:spcBef>
                <a:spcAft>
                  <a:spcPct val="0"/>
                </a:spcAft>
              </a:pPr>
              <a:t>15</a:t>
            </a:fld>
            <a:endParaRPr lang="en-US" altLang="en-US" dirty="0"/>
          </a:p>
        </p:txBody>
      </p:sp>
      <p:sp>
        <p:nvSpPr>
          <p:cNvPr id="323587" name="Rectangle 2">
            <a:extLst>
              <a:ext uri="{FF2B5EF4-FFF2-40B4-BE49-F238E27FC236}">
                <a16:creationId xmlns:a16="http://schemas.microsoft.com/office/drawing/2014/main" id="{3B81F920-091F-4ACD-94F6-C48E373792DA}"/>
              </a:ext>
            </a:extLst>
          </p:cNvPr>
          <p:cNvSpPr>
            <a:spLocks noGrp="1" noRot="1" noChangeAspect="1" noChangeArrowheads="1" noTextEdit="1"/>
          </p:cNvSpPr>
          <p:nvPr>
            <p:ph type="sldImg"/>
          </p:nvPr>
        </p:nvSpPr>
        <p:spPr>
          <a:ln/>
        </p:spPr>
      </p:sp>
      <p:sp>
        <p:nvSpPr>
          <p:cNvPr id="323588" name="Rectangle 3">
            <a:extLst>
              <a:ext uri="{FF2B5EF4-FFF2-40B4-BE49-F238E27FC236}">
                <a16:creationId xmlns:a16="http://schemas.microsoft.com/office/drawing/2014/main" id="{09CB5319-0E57-420C-98C1-DDCB3E27427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42299088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7">
            <a:extLst>
              <a:ext uri="{FF2B5EF4-FFF2-40B4-BE49-F238E27FC236}">
                <a16:creationId xmlns:a16="http://schemas.microsoft.com/office/drawing/2014/main" id="{158CA357-5815-4836-A590-06759253DA3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Arial" panose="020B0604020202020204" pitchFamily="34" charset="0"/>
              </a:defRPr>
            </a:lvl1pPr>
            <a:lvl2pPr marL="742950" indent="-285750" defTabSz="930275">
              <a:spcBef>
                <a:spcPct val="30000"/>
              </a:spcBef>
              <a:defRPr sz="1200">
                <a:solidFill>
                  <a:schemeClr val="tx1"/>
                </a:solidFill>
                <a:latin typeface="Arial" panose="020B0604020202020204" pitchFamily="34" charset="0"/>
              </a:defRPr>
            </a:lvl2pPr>
            <a:lvl3pPr marL="1143000" indent="-228600" defTabSz="930275">
              <a:spcBef>
                <a:spcPct val="30000"/>
              </a:spcBef>
              <a:defRPr sz="1200">
                <a:solidFill>
                  <a:schemeClr val="tx1"/>
                </a:solidFill>
                <a:latin typeface="Arial" panose="020B0604020202020204" pitchFamily="34" charset="0"/>
              </a:defRPr>
            </a:lvl3pPr>
            <a:lvl4pPr marL="1600200" indent="-228600" defTabSz="930275">
              <a:spcBef>
                <a:spcPct val="30000"/>
              </a:spcBef>
              <a:defRPr sz="1200">
                <a:solidFill>
                  <a:schemeClr val="tx1"/>
                </a:solidFill>
                <a:latin typeface="Arial" panose="020B0604020202020204" pitchFamily="34" charset="0"/>
              </a:defRPr>
            </a:lvl4pPr>
            <a:lvl5pPr marL="2057400" indent="-228600" defTabSz="930275">
              <a:spcBef>
                <a:spcPct val="30000"/>
              </a:spcBef>
              <a:defRPr sz="1200">
                <a:solidFill>
                  <a:schemeClr val="tx1"/>
                </a:solidFill>
                <a:latin typeface="Arial" panose="020B0604020202020204" pitchFamily="34" charset="0"/>
              </a:defRPr>
            </a:lvl5pPr>
            <a:lvl6pPr marL="2514600" indent="-228600" defTabSz="93027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027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027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0275" eaLnBrk="0" fontAlgn="base" hangingPunct="0">
              <a:spcBef>
                <a:spcPct val="30000"/>
              </a:spcBef>
              <a:spcAft>
                <a:spcPct val="0"/>
              </a:spcAft>
              <a:defRPr sz="1200">
                <a:solidFill>
                  <a:schemeClr val="tx1"/>
                </a:solidFill>
                <a:latin typeface="Arial" panose="020B0604020202020204" pitchFamily="34" charset="0"/>
              </a:defRPr>
            </a:lvl9pPr>
          </a:lstStyle>
          <a:p>
            <a:pPr fontAlgn="base">
              <a:spcBef>
                <a:spcPct val="0"/>
              </a:spcBef>
              <a:spcAft>
                <a:spcPct val="0"/>
              </a:spcAft>
            </a:pPr>
            <a:fld id="{73B39920-0A45-440C-B1BF-0F69503A37B3}" type="slidenum">
              <a:rPr lang="en-US" altLang="en-US" smtClean="0"/>
              <a:pPr fontAlgn="base">
                <a:spcBef>
                  <a:spcPct val="0"/>
                </a:spcBef>
                <a:spcAft>
                  <a:spcPct val="0"/>
                </a:spcAft>
              </a:pPr>
              <a:t>16</a:t>
            </a:fld>
            <a:endParaRPr lang="en-US" altLang="en-US" dirty="0"/>
          </a:p>
        </p:txBody>
      </p:sp>
      <p:sp>
        <p:nvSpPr>
          <p:cNvPr id="325635" name="Rectangle 2">
            <a:extLst>
              <a:ext uri="{FF2B5EF4-FFF2-40B4-BE49-F238E27FC236}">
                <a16:creationId xmlns:a16="http://schemas.microsoft.com/office/drawing/2014/main" id="{9B64AC1A-729B-4302-A4F1-1884F88DD3E1}"/>
              </a:ext>
            </a:extLst>
          </p:cNvPr>
          <p:cNvSpPr>
            <a:spLocks noGrp="1" noRot="1" noChangeAspect="1" noChangeArrowheads="1" noTextEdit="1"/>
          </p:cNvSpPr>
          <p:nvPr>
            <p:ph type="sldImg"/>
          </p:nvPr>
        </p:nvSpPr>
        <p:spPr>
          <a:ln/>
        </p:spPr>
      </p:sp>
      <p:sp>
        <p:nvSpPr>
          <p:cNvPr id="325636" name="Rectangle 3">
            <a:extLst>
              <a:ext uri="{FF2B5EF4-FFF2-40B4-BE49-F238E27FC236}">
                <a16:creationId xmlns:a16="http://schemas.microsoft.com/office/drawing/2014/main" id="{E206C2AD-5584-4A58-8109-EC12501BE99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rPr>
              <a:t>When an obligation is not established in accordance with regulations the procurement is considered either a(n): Delinquent Obligation or an Unauthorized Commitment. Uh OH!</a:t>
            </a:r>
          </a:p>
          <a:p>
            <a:pPr eaLnBrk="1" hangingPunct="1"/>
            <a:endParaRPr lang="en-US" altLang="en-US" dirty="0">
              <a:latin typeface="Arial" panose="020B0604020202020204" pitchFamily="34" charset="0"/>
            </a:endParaRP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Example: freezer breaks and PI calls in to get a repair. The purchase card holder can do that, not the PI. timeframe and resource drain to process UAC. It is your discretion to process, if not approved the requestor is liable for costs. Too bad!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TDA Listings: </a:t>
            </a:r>
            <a:r>
              <a:rPr lang="en-US" b="0" i="0" u="none" strike="noStrike" dirty="0">
                <a:solidFill>
                  <a:srgbClr val="7F85F5"/>
                </a:solidFill>
                <a:effectLst/>
                <a:latin typeface="-apple-system"/>
                <a:hlinkClick r:id="rId3" tooltip="http://vhaarcweb108.vha.med.va.gov/ReportServer_ARC/Pages/Reportviewer.aspx?%2fPgmOffRep%2fTDAList&amp;rs:Command=Render"/>
              </a:rPr>
              <a:t>http://vhaarcweb108.vha.med.va.gov/ReportServer_ARC/Pages/Reportviewer.aspx?%2fPgmOffRep%2fTDAList&amp;rs:Command=Render</a:t>
            </a:r>
            <a:endParaRPr lang="en-US" b="0" i="0" u="none" strike="noStrike" dirty="0">
              <a:solidFill>
                <a:srgbClr val="7F85F5"/>
              </a:solidFill>
              <a:effectLst/>
              <a:latin typeface="-apple-system"/>
            </a:endParaRPr>
          </a:p>
          <a:p>
            <a:r>
              <a:rPr lang="en-US" b="0" i="0" u="none" strike="noStrike" dirty="0">
                <a:solidFill>
                  <a:srgbClr val="7F85F5"/>
                </a:solidFill>
                <a:effectLst/>
                <a:latin typeface="-apple-system"/>
              </a:rPr>
              <a:t>F20D: </a:t>
            </a:r>
            <a:r>
              <a:rPr lang="en-US" b="0" i="0" u="none" strike="noStrike" dirty="0">
                <a:solidFill>
                  <a:srgbClr val="7F85F5"/>
                </a:solidFill>
                <a:effectLst/>
                <a:latin typeface="-apple-system"/>
                <a:hlinkClick r:id="rId4" tooltip="https://reports.vssc.med.va.gov/ReportServer/Pages/ReportViewer.aspx?%2fFinance%2fSOA%2fF20D_Daily_Activity_SOA&amp;rs:Command=Render&amp;BFYMAC=21&amp;FUNDMAC=0161A1&amp;ACCMAC=820010119&amp;FACMAC=660"/>
              </a:rPr>
              <a:t>https://reports.vssc.med.va.gov/ReportServer/Pages/ReportViewer.aspx?%2fFinance%2fSOA%2fF20D_Daily_Activity_SOA&amp;rs:Command=Render&amp;BFYMAC=21&amp;FUNDMAC=0161A1&amp;ACCMAC=820010119&amp;FACMAC=660</a:t>
            </a:r>
            <a:endParaRPr lang="en-US" b="0" i="0" u="none" strike="noStrike" dirty="0">
              <a:solidFill>
                <a:srgbClr val="7F85F5"/>
              </a:solidFill>
              <a:effectLst/>
              <a:latin typeface="-apple-system"/>
            </a:endParaRPr>
          </a:p>
          <a:p>
            <a:endParaRPr lang="en-US" dirty="0"/>
          </a:p>
        </p:txBody>
      </p:sp>
      <p:sp>
        <p:nvSpPr>
          <p:cNvPr id="4" name="Slide Number Placeholder 3"/>
          <p:cNvSpPr>
            <a:spLocks noGrp="1"/>
          </p:cNvSpPr>
          <p:nvPr>
            <p:ph type="sldNum" sz="quarter" idx="5"/>
          </p:nvPr>
        </p:nvSpPr>
        <p:spPr/>
        <p:txBody>
          <a:bodyPr/>
          <a:lstStyle/>
          <a:p>
            <a:fld id="{A02574F8-C803-4BA0-BA40-396F8B7B22AC}" type="slidenum">
              <a:rPr lang="en-US" smtClean="0"/>
              <a:t>18</a:t>
            </a:fld>
            <a:endParaRPr lang="en-US" dirty="0"/>
          </a:p>
        </p:txBody>
      </p:sp>
    </p:spTree>
    <p:extLst>
      <p:ext uri="{BB962C8B-B14F-4D97-AF65-F5344CB8AC3E}">
        <p14:creationId xmlns:p14="http://schemas.microsoft.com/office/powerpoint/2010/main" val="31709117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this to table of contents</a:t>
            </a:r>
          </a:p>
        </p:txBody>
      </p:sp>
      <p:sp>
        <p:nvSpPr>
          <p:cNvPr id="4" name="Slide Number Placeholder 3"/>
          <p:cNvSpPr>
            <a:spLocks noGrp="1"/>
          </p:cNvSpPr>
          <p:nvPr>
            <p:ph type="sldNum" sz="quarter" idx="5"/>
          </p:nvPr>
        </p:nvSpPr>
        <p:spPr/>
        <p:txBody>
          <a:bodyPr/>
          <a:lstStyle/>
          <a:p>
            <a:fld id="{A02574F8-C803-4BA0-BA40-396F8B7B22AC}" type="slidenum">
              <a:rPr lang="en-US" smtClean="0"/>
              <a:t>19</a:t>
            </a:fld>
            <a:endParaRPr lang="en-US" dirty="0"/>
          </a:p>
        </p:txBody>
      </p:sp>
    </p:spTree>
    <p:extLst>
      <p:ext uri="{BB962C8B-B14F-4D97-AF65-F5344CB8AC3E}">
        <p14:creationId xmlns:p14="http://schemas.microsoft.com/office/powerpoint/2010/main" val="30754870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2574F8-C803-4BA0-BA40-396F8B7B22AC}" type="slidenum">
              <a:rPr lang="en-US" smtClean="0"/>
              <a:t>20</a:t>
            </a:fld>
            <a:endParaRPr lang="en-US" dirty="0"/>
          </a:p>
        </p:txBody>
      </p:sp>
    </p:spTree>
    <p:extLst>
      <p:ext uri="{BB962C8B-B14F-4D97-AF65-F5344CB8AC3E}">
        <p14:creationId xmlns:p14="http://schemas.microsoft.com/office/powerpoint/2010/main" val="5312123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Rectangle 7">
            <a:extLst>
              <a:ext uri="{FF2B5EF4-FFF2-40B4-BE49-F238E27FC236}">
                <a16:creationId xmlns:a16="http://schemas.microsoft.com/office/drawing/2014/main" id="{BA413BC7-1B8F-49CD-8D3A-2BFAB9D504E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Arial" panose="020B0604020202020204" pitchFamily="34" charset="0"/>
              </a:defRPr>
            </a:lvl1pPr>
            <a:lvl2pPr marL="742950" indent="-285750" defTabSz="930275">
              <a:spcBef>
                <a:spcPct val="30000"/>
              </a:spcBef>
              <a:defRPr sz="1200">
                <a:solidFill>
                  <a:schemeClr val="tx1"/>
                </a:solidFill>
                <a:latin typeface="Arial" panose="020B0604020202020204" pitchFamily="34" charset="0"/>
              </a:defRPr>
            </a:lvl2pPr>
            <a:lvl3pPr marL="1143000" indent="-228600" defTabSz="930275">
              <a:spcBef>
                <a:spcPct val="30000"/>
              </a:spcBef>
              <a:defRPr sz="1200">
                <a:solidFill>
                  <a:schemeClr val="tx1"/>
                </a:solidFill>
                <a:latin typeface="Arial" panose="020B0604020202020204" pitchFamily="34" charset="0"/>
              </a:defRPr>
            </a:lvl3pPr>
            <a:lvl4pPr marL="1600200" indent="-228600" defTabSz="930275">
              <a:spcBef>
                <a:spcPct val="30000"/>
              </a:spcBef>
              <a:defRPr sz="1200">
                <a:solidFill>
                  <a:schemeClr val="tx1"/>
                </a:solidFill>
                <a:latin typeface="Arial" panose="020B0604020202020204" pitchFamily="34" charset="0"/>
              </a:defRPr>
            </a:lvl4pPr>
            <a:lvl5pPr marL="2057400" indent="-228600" defTabSz="930275">
              <a:spcBef>
                <a:spcPct val="30000"/>
              </a:spcBef>
              <a:defRPr sz="1200">
                <a:solidFill>
                  <a:schemeClr val="tx1"/>
                </a:solidFill>
                <a:latin typeface="Arial" panose="020B0604020202020204" pitchFamily="34" charset="0"/>
              </a:defRPr>
            </a:lvl5pPr>
            <a:lvl6pPr marL="2514600" indent="-228600" defTabSz="93027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027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027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0275" eaLnBrk="0" fontAlgn="base" hangingPunct="0">
              <a:spcBef>
                <a:spcPct val="30000"/>
              </a:spcBef>
              <a:spcAft>
                <a:spcPct val="0"/>
              </a:spcAft>
              <a:defRPr sz="1200">
                <a:solidFill>
                  <a:schemeClr val="tx1"/>
                </a:solidFill>
                <a:latin typeface="Arial" panose="020B0604020202020204" pitchFamily="34" charset="0"/>
              </a:defRPr>
            </a:lvl9pPr>
          </a:lstStyle>
          <a:p>
            <a:pPr fontAlgn="base">
              <a:spcBef>
                <a:spcPct val="0"/>
              </a:spcBef>
              <a:spcAft>
                <a:spcPct val="0"/>
              </a:spcAft>
            </a:pPr>
            <a:fld id="{37122532-6291-4D6A-B324-DA0D5F3D32E8}" type="slidenum">
              <a:rPr lang="en-US" altLang="en-US" smtClean="0"/>
              <a:pPr fontAlgn="base">
                <a:spcBef>
                  <a:spcPct val="0"/>
                </a:spcBef>
                <a:spcAft>
                  <a:spcPct val="0"/>
                </a:spcAft>
              </a:pPr>
              <a:t>32</a:t>
            </a:fld>
            <a:endParaRPr lang="en-US" altLang="en-US" dirty="0"/>
          </a:p>
        </p:txBody>
      </p:sp>
      <p:sp>
        <p:nvSpPr>
          <p:cNvPr id="323587" name="Rectangle 2">
            <a:extLst>
              <a:ext uri="{FF2B5EF4-FFF2-40B4-BE49-F238E27FC236}">
                <a16:creationId xmlns:a16="http://schemas.microsoft.com/office/drawing/2014/main" id="{3B81F920-091F-4ACD-94F6-C48E373792DA}"/>
              </a:ext>
            </a:extLst>
          </p:cNvPr>
          <p:cNvSpPr>
            <a:spLocks noGrp="1" noRot="1" noChangeAspect="1" noChangeArrowheads="1" noTextEdit="1"/>
          </p:cNvSpPr>
          <p:nvPr>
            <p:ph type="sldImg"/>
          </p:nvPr>
        </p:nvSpPr>
        <p:spPr>
          <a:ln/>
        </p:spPr>
      </p:sp>
      <p:sp>
        <p:nvSpPr>
          <p:cNvPr id="323588" name="Rectangle 3">
            <a:extLst>
              <a:ext uri="{FF2B5EF4-FFF2-40B4-BE49-F238E27FC236}">
                <a16:creationId xmlns:a16="http://schemas.microsoft.com/office/drawing/2014/main" id="{09CB5319-0E57-420C-98C1-DDCB3E27427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15934698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1200" dirty="0"/>
              <a:t>F830 Report: Diane-Notes</a:t>
            </a:r>
          </a:p>
          <a:p>
            <a:pPr lvl="1"/>
            <a:r>
              <a:rPr lang="en-US" sz="1200" dirty="0"/>
              <a:t>- BOC Codes : Monthly spending, using correct codes</a:t>
            </a:r>
          </a:p>
          <a:p>
            <a:pPr lvl="1"/>
            <a:r>
              <a:rPr lang="en-US" sz="1200" dirty="0"/>
              <a:t>- Monthly Report, Download from RSD</a:t>
            </a:r>
          </a:p>
          <a:p>
            <a:pPr marL="457200" lvl="1" indent="0">
              <a:buNone/>
            </a:pPr>
            <a:r>
              <a:rPr lang="en-US" sz="1200" dirty="0"/>
              <a:t>- Cost that occurred up to that point by fund and cost center (No breakout by fund control point)</a:t>
            </a:r>
          </a:p>
          <a:p>
            <a:pPr marL="457200" lvl="1" indent="0">
              <a:buNone/>
            </a:pPr>
            <a:r>
              <a:rPr lang="en-US" sz="1200" dirty="0"/>
              <a:t>Training: Induction into budgeting, different appropriations, VIST menu to submit, how to read running balance, reports that can be pulled - 1358</a:t>
            </a:r>
          </a:p>
          <a:p>
            <a:pPr marL="457200" lvl="1" indent="0">
              <a:buNone/>
            </a:pPr>
            <a:endParaRPr lang="en-US" sz="1200" dirty="0"/>
          </a:p>
          <a:p>
            <a:endParaRPr lang="en-US" dirty="0"/>
          </a:p>
        </p:txBody>
      </p:sp>
      <p:sp>
        <p:nvSpPr>
          <p:cNvPr id="4" name="Slide Number Placeholder 3"/>
          <p:cNvSpPr>
            <a:spLocks noGrp="1"/>
          </p:cNvSpPr>
          <p:nvPr>
            <p:ph type="sldNum" sz="quarter" idx="5"/>
          </p:nvPr>
        </p:nvSpPr>
        <p:spPr/>
        <p:txBody>
          <a:bodyPr/>
          <a:lstStyle/>
          <a:p>
            <a:fld id="{A02574F8-C803-4BA0-BA40-396F8B7B22AC}" type="slidenum">
              <a:rPr lang="en-US" smtClean="0"/>
              <a:t>36</a:t>
            </a:fld>
            <a:endParaRPr lang="en-US" dirty="0"/>
          </a:p>
        </p:txBody>
      </p:sp>
    </p:spTree>
    <p:extLst>
      <p:ext uri="{BB962C8B-B14F-4D97-AF65-F5344CB8AC3E}">
        <p14:creationId xmlns:p14="http://schemas.microsoft.com/office/powerpoint/2010/main" val="26728203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Jason: Slide on IAAs and allocating</a:t>
            </a:r>
          </a:p>
        </p:txBody>
      </p:sp>
      <p:sp>
        <p:nvSpPr>
          <p:cNvPr id="4" name="Slide Number Placeholder 3"/>
          <p:cNvSpPr>
            <a:spLocks noGrp="1"/>
          </p:cNvSpPr>
          <p:nvPr>
            <p:ph type="sldNum" sz="quarter" idx="5"/>
          </p:nvPr>
        </p:nvSpPr>
        <p:spPr/>
        <p:txBody>
          <a:bodyPr/>
          <a:lstStyle/>
          <a:p>
            <a:fld id="{A02574F8-C803-4BA0-BA40-396F8B7B22AC}" type="slidenum">
              <a:rPr lang="en-US" smtClean="0"/>
              <a:t>37</a:t>
            </a:fld>
            <a:endParaRPr lang="en-US" dirty="0"/>
          </a:p>
        </p:txBody>
      </p:sp>
    </p:spTree>
    <p:extLst>
      <p:ext uri="{BB962C8B-B14F-4D97-AF65-F5344CB8AC3E}">
        <p14:creationId xmlns:p14="http://schemas.microsoft.com/office/powerpoint/2010/main" val="1535085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2574F8-C803-4BA0-BA40-396F8B7B22AC}" type="slidenum">
              <a:rPr lang="en-US" smtClean="0"/>
              <a:t>39</a:t>
            </a:fld>
            <a:endParaRPr lang="en-US" dirty="0"/>
          </a:p>
        </p:txBody>
      </p:sp>
    </p:spTree>
    <p:extLst>
      <p:ext uri="{BB962C8B-B14F-4D97-AF65-F5344CB8AC3E}">
        <p14:creationId xmlns:p14="http://schemas.microsoft.com/office/powerpoint/2010/main" val="31171994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Rectangle 7">
            <a:extLst>
              <a:ext uri="{FF2B5EF4-FFF2-40B4-BE49-F238E27FC236}">
                <a16:creationId xmlns:a16="http://schemas.microsoft.com/office/drawing/2014/main" id="{BA413BC7-1B8F-49CD-8D3A-2BFAB9D504E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Arial" panose="020B0604020202020204" pitchFamily="34" charset="0"/>
              </a:defRPr>
            </a:lvl1pPr>
            <a:lvl2pPr marL="742950" indent="-285750" defTabSz="930275">
              <a:spcBef>
                <a:spcPct val="30000"/>
              </a:spcBef>
              <a:defRPr sz="1200">
                <a:solidFill>
                  <a:schemeClr val="tx1"/>
                </a:solidFill>
                <a:latin typeface="Arial" panose="020B0604020202020204" pitchFamily="34" charset="0"/>
              </a:defRPr>
            </a:lvl2pPr>
            <a:lvl3pPr marL="1143000" indent="-228600" defTabSz="930275">
              <a:spcBef>
                <a:spcPct val="30000"/>
              </a:spcBef>
              <a:defRPr sz="1200">
                <a:solidFill>
                  <a:schemeClr val="tx1"/>
                </a:solidFill>
                <a:latin typeface="Arial" panose="020B0604020202020204" pitchFamily="34" charset="0"/>
              </a:defRPr>
            </a:lvl3pPr>
            <a:lvl4pPr marL="1600200" indent="-228600" defTabSz="930275">
              <a:spcBef>
                <a:spcPct val="30000"/>
              </a:spcBef>
              <a:defRPr sz="1200">
                <a:solidFill>
                  <a:schemeClr val="tx1"/>
                </a:solidFill>
                <a:latin typeface="Arial" panose="020B0604020202020204" pitchFamily="34" charset="0"/>
              </a:defRPr>
            </a:lvl4pPr>
            <a:lvl5pPr marL="2057400" indent="-228600" defTabSz="930275">
              <a:spcBef>
                <a:spcPct val="30000"/>
              </a:spcBef>
              <a:defRPr sz="1200">
                <a:solidFill>
                  <a:schemeClr val="tx1"/>
                </a:solidFill>
                <a:latin typeface="Arial" panose="020B0604020202020204" pitchFamily="34" charset="0"/>
              </a:defRPr>
            </a:lvl5pPr>
            <a:lvl6pPr marL="2514600" indent="-228600" defTabSz="93027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027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027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0275" eaLnBrk="0" fontAlgn="base" hangingPunct="0">
              <a:spcBef>
                <a:spcPct val="30000"/>
              </a:spcBef>
              <a:spcAft>
                <a:spcPct val="0"/>
              </a:spcAft>
              <a:defRPr sz="1200">
                <a:solidFill>
                  <a:schemeClr val="tx1"/>
                </a:solidFill>
                <a:latin typeface="Arial" panose="020B0604020202020204" pitchFamily="34" charset="0"/>
              </a:defRPr>
            </a:lvl9pPr>
          </a:lstStyle>
          <a:p>
            <a:pPr fontAlgn="base">
              <a:spcBef>
                <a:spcPct val="0"/>
              </a:spcBef>
              <a:spcAft>
                <a:spcPct val="0"/>
              </a:spcAft>
            </a:pPr>
            <a:fld id="{37122532-6291-4D6A-B324-DA0D5F3D32E8}" type="slidenum">
              <a:rPr lang="en-US" altLang="en-US" smtClean="0"/>
              <a:pPr fontAlgn="base">
                <a:spcBef>
                  <a:spcPct val="0"/>
                </a:spcBef>
                <a:spcAft>
                  <a:spcPct val="0"/>
                </a:spcAft>
              </a:pPr>
              <a:t>5</a:t>
            </a:fld>
            <a:endParaRPr lang="en-US" altLang="en-US" dirty="0"/>
          </a:p>
        </p:txBody>
      </p:sp>
      <p:sp>
        <p:nvSpPr>
          <p:cNvPr id="323587" name="Rectangle 2">
            <a:extLst>
              <a:ext uri="{FF2B5EF4-FFF2-40B4-BE49-F238E27FC236}">
                <a16:creationId xmlns:a16="http://schemas.microsoft.com/office/drawing/2014/main" id="{3B81F920-091F-4ACD-94F6-C48E373792DA}"/>
              </a:ext>
            </a:extLst>
          </p:cNvPr>
          <p:cNvSpPr>
            <a:spLocks noGrp="1" noRot="1" noChangeAspect="1" noChangeArrowheads="1" noTextEdit="1"/>
          </p:cNvSpPr>
          <p:nvPr>
            <p:ph type="sldImg"/>
          </p:nvPr>
        </p:nvSpPr>
        <p:spPr>
          <a:ln/>
        </p:spPr>
      </p:sp>
      <p:sp>
        <p:nvSpPr>
          <p:cNvPr id="323588" name="Rectangle 3">
            <a:extLst>
              <a:ext uri="{FF2B5EF4-FFF2-40B4-BE49-F238E27FC236}">
                <a16:creationId xmlns:a16="http://schemas.microsoft.com/office/drawing/2014/main" id="{09CB5319-0E57-420C-98C1-DDCB3E27427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rPr>
              <a:t>Timing – 1 day for purchase card (GPC) and five days for 1358s.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Rectangle 7">
            <a:extLst>
              <a:ext uri="{FF2B5EF4-FFF2-40B4-BE49-F238E27FC236}">
                <a16:creationId xmlns:a16="http://schemas.microsoft.com/office/drawing/2014/main" id="{BA413BC7-1B8F-49CD-8D3A-2BFAB9D504E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Arial" panose="020B0604020202020204" pitchFamily="34" charset="0"/>
              </a:defRPr>
            </a:lvl1pPr>
            <a:lvl2pPr marL="742950" indent="-285750" defTabSz="930275">
              <a:spcBef>
                <a:spcPct val="30000"/>
              </a:spcBef>
              <a:defRPr sz="1200">
                <a:solidFill>
                  <a:schemeClr val="tx1"/>
                </a:solidFill>
                <a:latin typeface="Arial" panose="020B0604020202020204" pitchFamily="34" charset="0"/>
              </a:defRPr>
            </a:lvl2pPr>
            <a:lvl3pPr marL="1143000" indent="-228600" defTabSz="930275">
              <a:spcBef>
                <a:spcPct val="30000"/>
              </a:spcBef>
              <a:defRPr sz="1200">
                <a:solidFill>
                  <a:schemeClr val="tx1"/>
                </a:solidFill>
                <a:latin typeface="Arial" panose="020B0604020202020204" pitchFamily="34" charset="0"/>
              </a:defRPr>
            </a:lvl3pPr>
            <a:lvl4pPr marL="1600200" indent="-228600" defTabSz="930275">
              <a:spcBef>
                <a:spcPct val="30000"/>
              </a:spcBef>
              <a:defRPr sz="1200">
                <a:solidFill>
                  <a:schemeClr val="tx1"/>
                </a:solidFill>
                <a:latin typeface="Arial" panose="020B0604020202020204" pitchFamily="34" charset="0"/>
              </a:defRPr>
            </a:lvl4pPr>
            <a:lvl5pPr marL="2057400" indent="-228600" defTabSz="930275">
              <a:spcBef>
                <a:spcPct val="30000"/>
              </a:spcBef>
              <a:defRPr sz="1200">
                <a:solidFill>
                  <a:schemeClr val="tx1"/>
                </a:solidFill>
                <a:latin typeface="Arial" panose="020B0604020202020204" pitchFamily="34" charset="0"/>
              </a:defRPr>
            </a:lvl5pPr>
            <a:lvl6pPr marL="2514600" indent="-228600" defTabSz="93027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027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027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0275" eaLnBrk="0" fontAlgn="base" hangingPunct="0">
              <a:spcBef>
                <a:spcPct val="30000"/>
              </a:spcBef>
              <a:spcAft>
                <a:spcPct val="0"/>
              </a:spcAft>
              <a:defRPr sz="1200">
                <a:solidFill>
                  <a:schemeClr val="tx1"/>
                </a:solidFill>
                <a:latin typeface="Arial" panose="020B0604020202020204" pitchFamily="34" charset="0"/>
              </a:defRPr>
            </a:lvl9pPr>
          </a:lstStyle>
          <a:p>
            <a:pPr fontAlgn="base">
              <a:spcBef>
                <a:spcPct val="0"/>
              </a:spcBef>
              <a:spcAft>
                <a:spcPct val="0"/>
              </a:spcAft>
            </a:pPr>
            <a:fld id="{37122532-6291-4D6A-B324-DA0D5F3D32E8}" type="slidenum">
              <a:rPr lang="en-US" altLang="en-US" smtClean="0"/>
              <a:pPr fontAlgn="base">
                <a:spcBef>
                  <a:spcPct val="0"/>
                </a:spcBef>
                <a:spcAft>
                  <a:spcPct val="0"/>
                </a:spcAft>
              </a:pPr>
              <a:t>7</a:t>
            </a:fld>
            <a:endParaRPr lang="en-US" altLang="en-US" dirty="0"/>
          </a:p>
        </p:txBody>
      </p:sp>
      <p:sp>
        <p:nvSpPr>
          <p:cNvPr id="323587" name="Rectangle 2">
            <a:extLst>
              <a:ext uri="{FF2B5EF4-FFF2-40B4-BE49-F238E27FC236}">
                <a16:creationId xmlns:a16="http://schemas.microsoft.com/office/drawing/2014/main" id="{3B81F920-091F-4ACD-94F6-C48E373792DA}"/>
              </a:ext>
            </a:extLst>
          </p:cNvPr>
          <p:cNvSpPr>
            <a:spLocks noGrp="1" noRot="1" noChangeAspect="1" noChangeArrowheads="1" noTextEdit="1"/>
          </p:cNvSpPr>
          <p:nvPr>
            <p:ph type="sldImg"/>
          </p:nvPr>
        </p:nvSpPr>
        <p:spPr>
          <a:ln/>
        </p:spPr>
      </p:sp>
      <p:sp>
        <p:nvSpPr>
          <p:cNvPr id="323588" name="Rectangle 3">
            <a:extLst>
              <a:ext uri="{FF2B5EF4-FFF2-40B4-BE49-F238E27FC236}">
                <a16:creationId xmlns:a16="http://schemas.microsoft.com/office/drawing/2014/main" id="{09CB5319-0E57-420C-98C1-DDCB3E27427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rPr>
              <a:t>Timing – 1 day for purchase card (GPC) and five days for 1358s. </a:t>
            </a:r>
          </a:p>
        </p:txBody>
      </p:sp>
    </p:spTree>
    <p:extLst>
      <p:ext uri="{BB962C8B-B14F-4D97-AF65-F5344CB8AC3E}">
        <p14:creationId xmlns:p14="http://schemas.microsoft.com/office/powerpoint/2010/main" val="6221740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2" name="Rectangle 7">
            <a:extLst>
              <a:ext uri="{FF2B5EF4-FFF2-40B4-BE49-F238E27FC236}">
                <a16:creationId xmlns:a16="http://schemas.microsoft.com/office/drawing/2014/main" id="{0BAB1C13-8356-4314-AEE2-2E072FCB117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Arial" panose="020B0604020202020204" pitchFamily="34" charset="0"/>
              </a:defRPr>
            </a:lvl1pPr>
            <a:lvl2pPr marL="742950" indent="-285750" defTabSz="930275">
              <a:spcBef>
                <a:spcPct val="30000"/>
              </a:spcBef>
              <a:defRPr sz="1200">
                <a:solidFill>
                  <a:schemeClr val="tx1"/>
                </a:solidFill>
                <a:latin typeface="Arial" panose="020B0604020202020204" pitchFamily="34" charset="0"/>
              </a:defRPr>
            </a:lvl2pPr>
            <a:lvl3pPr marL="1143000" indent="-228600" defTabSz="930275">
              <a:spcBef>
                <a:spcPct val="30000"/>
              </a:spcBef>
              <a:defRPr sz="1200">
                <a:solidFill>
                  <a:schemeClr val="tx1"/>
                </a:solidFill>
                <a:latin typeface="Arial" panose="020B0604020202020204" pitchFamily="34" charset="0"/>
              </a:defRPr>
            </a:lvl3pPr>
            <a:lvl4pPr marL="1600200" indent="-228600" defTabSz="930275">
              <a:spcBef>
                <a:spcPct val="30000"/>
              </a:spcBef>
              <a:defRPr sz="1200">
                <a:solidFill>
                  <a:schemeClr val="tx1"/>
                </a:solidFill>
                <a:latin typeface="Arial" panose="020B0604020202020204" pitchFamily="34" charset="0"/>
              </a:defRPr>
            </a:lvl4pPr>
            <a:lvl5pPr marL="2057400" indent="-228600" defTabSz="930275">
              <a:spcBef>
                <a:spcPct val="30000"/>
              </a:spcBef>
              <a:defRPr sz="1200">
                <a:solidFill>
                  <a:schemeClr val="tx1"/>
                </a:solidFill>
                <a:latin typeface="Arial" panose="020B0604020202020204" pitchFamily="34" charset="0"/>
              </a:defRPr>
            </a:lvl5pPr>
            <a:lvl6pPr marL="2514600" indent="-228600" defTabSz="93027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027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027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0275" eaLnBrk="0" fontAlgn="base" hangingPunct="0">
              <a:spcBef>
                <a:spcPct val="30000"/>
              </a:spcBef>
              <a:spcAft>
                <a:spcPct val="0"/>
              </a:spcAft>
              <a:defRPr sz="1200">
                <a:solidFill>
                  <a:schemeClr val="tx1"/>
                </a:solidFill>
                <a:latin typeface="Arial" panose="020B0604020202020204" pitchFamily="34" charset="0"/>
              </a:defRPr>
            </a:lvl9pPr>
          </a:lstStyle>
          <a:p>
            <a:pPr fontAlgn="base">
              <a:spcBef>
                <a:spcPct val="0"/>
              </a:spcBef>
              <a:spcAft>
                <a:spcPct val="0"/>
              </a:spcAft>
            </a:pPr>
            <a:fld id="{4C7BFF09-B8C8-4C0E-96EA-9856BFFDA31A}" type="slidenum">
              <a:rPr lang="en-US" altLang="en-US" smtClean="0"/>
              <a:pPr fontAlgn="base">
                <a:spcBef>
                  <a:spcPct val="0"/>
                </a:spcBef>
                <a:spcAft>
                  <a:spcPct val="0"/>
                </a:spcAft>
              </a:pPr>
              <a:t>8</a:t>
            </a:fld>
            <a:endParaRPr lang="en-US" altLang="en-US" dirty="0"/>
          </a:p>
        </p:txBody>
      </p:sp>
      <p:sp>
        <p:nvSpPr>
          <p:cNvPr id="327683" name="Rectangle 2">
            <a:extLst>
              <a:ext uri="{FF2B5EF4-FFF2-40B4-BE49-F238E27FC236}">
                <a16:creationId xmlns:a16="http://schemas.microsoft.com/office/drawing/2014/main" id="{355613ED-6CE5-44A1-B4A4-B93826CADCEF}"/>
              </a:ext>
            </a:extLst>
          </p:cNvPr>
          <p:cNvSpPr>
            <a:spLocks noGrp="1" noRot="1" noChangeAspect="1" noChangeArrowheads="1" noTextEdit="1"/>
          </p:cNvSpPr>
          <p:nvPr>
            <p:ph type="sldImg"/>
          </p:nvPr>
        </p:nvSpPr>
        <p:spPr>
          <a:ln/>
        </p:spPr>
      </p:sp>
      <p:sp>
        <p:nvSpPr>
          <p:cNvPr id="327684" name="Rectangle 3">
            <a:extLst>
              <a:ext uri="{FF2B5EF4-FFF2-40B4-BE49-F238E27FC236}">
                <a16:creationId xmlns:a16="http://schemas.microsoft.com/office/drawing/2014/main" id="{B02E3B23-026B-41B8-9352-D3D529E6B32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Rectangle 7">
            <a:extLst>
              <a:ext uri="{FF2B5EF4-FFF2-40B4-BE49-F238E27FC236}">
                <a16:creationId xmlns:a16="http://schemas.microsoft.com/office/drawing/2014/main" id="{BA413BC7-1B8F-49CD-8D3A-2BFAB9D504E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Arial" panose="020B0604020202020204" pitchFamily="34" charset="0"/>
              </a:defRPr>
            </a:lvl1pPr>
            <a:lvl2pPr marL="742950" indent="-285750" defTabSz="930275">
              <a:spcBef>
                <a:spcPct val="30000"/>
              </a:spcBef>
              <a:defRPr sz="1200">
                <a:solidFill>
                  <a:schemeClr val="tx1"/>
                </a:solidFill>
                <a:latin typeface="Arial" panose="020B0604020202020204" pitchFamily="34" charset="0"/>
              </a:defRPr>
            </a:lvl2pPr>
            <a:lvl3pPr marL="1143000" indent="-228600" defTabSz="930275">
              <a:spcBef>
                <a:spcPct val="30000"/>
              </a:spcBef>
              <a:defRPr sz="1200">
                <a:solidFill>
                  <a:schemeClr val="tx1"/>
                </a:solidFill>
                <a:latin typeface="Arial" panose="020B0604020202020204" pitchFamily="34" charset="0"/>
              </a:defRPr>
            </a:lvl3pPr>
            <a:lvl4pPr marL="1600200" indent="-228600" defTabSz="930275">
              <a:spcBef>
                <a:spcPct val="30000"/>
              </a:spcBef>
              <a:defRPr sz="1200">
                <a:solidFill>
                  <a:schemeClr val="tx1"/>
                </a:solidFill>
                <a:latin typeface="Arial" panose="020B0604020202020204" pitchFamily="34" charset="0"/>
              </a:defRPr>
            </a:lvl4pPr>
            <a:lvl5pPr marL="2057400" indent="-228600" defTabSz="930275">
              <a:spcBef>
                <a:spcPct val="30000"/>
              </a:spcBef>
              <a:defRPr sz="1200">
                <a:solidFill>
                  <a:schemeClr val="tx1"/>
                </a:solidFill>
                <a:latin typeface="Arial" panose="020B0604020202020204" pitchFamily="34" charset="0"/>
              </a:defRPr>
            </a:lvl5pPr>
            <a:lvl6pPr marL="2514600" indent="-228600" defTabSz="93027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027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027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0275" eaLnBrk="0" fontAlgn="base" hangingPunct="0">
              <a:spcBef>
                <a:spcPct val="30000"/>
              </a:spcBef>
              <a:spcAft>
                <a:spcPct val="0"/>
              </a:spcAft>
              <a:defRPr sz="1200">
                <a:solidFill>
                  <a:schemeClr val="tx1"/>
                </a:solidFill>
                <a:latin typeface="Arial" panose="020B0604020202020204" pitchFamily="34" charset="0"/>
              </a:defRPr>
            </a:lvl9pPr>
          </a:lstStyle>
          <a:p>
            <a:pPr fontAlgn="base">
              <a:spcBef>
                <a:spcPct val="0"/>
              </a:spcBef>
              <a:spcAft>
                <a:spcPct val="0"/>
              </a:spcAft>
            </a:pPr>
            <a:fld id="{37122532-6291-4D6A-B324-DA0D5F3D32E8}" type="slidenum">
              <a:rPr lang="en-US" altLang="en-US" smtClean="0"/>
              <a:pPr fontAlgn="base">
                <a:spcBef>
                  <a:spcPct val="0"/>
                </a:spcBef>
                <a:spcAft>
                  <a:spcPct val="0"/>
                </a:spcAft>
              </a:pPr>
              <a:t>9</a:t>
            </a:fld>
            <a:endParaRPr lang="en-US" altLang="en-US" dirty="0"/>
          </a:p>
        </p:txBody>
      </p:sp>
      <p:sp>
        <p:nvSpPr>
          <p:cNvPr id="323587" name="Rectangle 2">
            <a:extLst>
              <a:ext uri="{FF2B5EF4-FFF2-40B4-BE49-F238E27FC236}">
                <a16:creationId xmlns:a16="http://schemas.microsoft.com/office/drawing/2014/main" id="{3B81F920-091F-4ACD-94F6-C48E373792DA}"/>
              </a:ext>
            </a:extLst>
          </p:cNvPr>
          <p:cNvSpPr>
            <a:spLocks noGrp="1" noRot="1" noChangeAspect="1" noChangeArrowheads="1" noTextEdit="1"/>
          </p:cNvSpPr>
          <p:nvPr>
            <p:ph type="sldImg"/>
          </p:nvPr>
        </p:nvSpPr>
        <p:spPr>
          <a:ln/>
        </p:spPr>
      </p:sp>
      <p:sp>
        <p:nvSpPr>
          <p:cNvPr id="323588" name="Rectangle 3">
            <a:extLst>
              <a:ext uri="{FF2B5EF4-FFF2-40B4-BE49-F238E27FC236}">
                <a16:creationId xmlns:a16="http://schemas.microsoft.com/office/drawing/2014/main" id="{09CB5319-0E57-420C-98C1-DDCB3E27427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13570768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Rectangle 7">
            <a:extLst>
              <a:ext uri="{FF2B5EF4-FFF2-40B4-BE49-F238E27FC236}">
                <a16:creationId xmlns:a16="http://schemas.microsoft.com/office/drawing/2014/main" id="{BA413BC7-1B8F-49CD-8D3A-2BFAB9D504E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Arial" panose="020B0604020202020204" pitchFamily="34" charset="0"/>
              </a:defRPr>
            </a:lvl1pPr>
            <a:lvl2pPr marL="742950" indent="-285750" defTabSz="930275">
              <a:spcBef>
                <a:spcPct val="30000"/>
              </a:spcBef>
              <a:defRPr sz="1200">
                <a:solidFill>
                  <a:schemeClr val="tx1"/>
                </a:solidFill>
                <a:latin typeface="Arial" panose="020B0604020202020204" pitchFamily="34" charset="0"/>
              </a:defRPr>
            </a:lvl2pPr>
            <a:lvl3pPr marL="1143000" indent="-228600" defTabSz="930275">
              <a:spcBef>
                <a:spcPct val="30000"/>
              </a:spcBef>
              <a:defRPr sz="1200">
                <a:solidFill>
                  <a:schemeClr val="tx1"/>
                </a:solidFill>
                <a:latin typeface="Arial" panose="020B0604020202020204" pitchFamily="34" charset="0"/>
              </a:defRPr>
            </a:lvl3pPr>
            <a:lvl4pPr marL="1600200" indent="-228600" defTabSz="930275">
              <a:spcBef>
                <a:spcPct val="30000"/>
              </a:spcBef>
              <a:defRPr sz="1200">
                <a:solidFill>
                  <a:schemeClr val="tx1"/>
                </a:solidFill>
                <a:latin typeface="Arial" panose="020B0604020202020204" pitchFamily="34" charset="0"/>
              </a:defRPr>
            </a:lvl4pPr>
            <a:lvl5pPr marL="2057400" indent="-228600" defTabSz="930275">
              <a:spcBef>
                <a:spcPct val="30000"/>
              </a:spcBef>
              <a:defRPr sz="1200">
                <a:solidFill>
                  <a:schemeClr val="tx1"/>
                </a:solidFill>
                <a:latin typeface="Arial" panose="020B0604020202020204" pitchFamily="34" charset="0"/>
              </a:defRPr>
            </a:lvl5pPr>
            <a:lvl6pPr marL="2514600" indent="-228600" defTabSz="93027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027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027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0275" eaLnBrk="0" fontAlgn="base" hangingPunct="0">
              <a:spcBef>
                <a:spcPct val="30000"/>
              </a:spcBef>
              <a:spcAft>
                <a:spcPct val="0"/>
              </a:spcAft>
              <a:defRPr sz="1200">
                <a:solidFill>
                  <a:schemeClr val="tx1"/>
                </a:solidFill>
                <a:latin typeface="Arial" panose="020B0604020202020204" pitchFamily="34" charset="0"/>
              </a:defRPr>
            </a:lvl9pPr>
          </a:lstStyle>
          <a:p>
            <a:pPr fontAlgn="base">
              <a:spcBef>
                <a:spcPct val="0"/>
              </a:spcBef>
              <a:spcAft>
                <a:spcPct val="0"/>
              </a:spcAft>
            </a:pPr>
            <a:fld id="{37122532-6291-4D6A-B324-DA0D5F3D32E8}" type="slidenum">
              <a:rPr lang="en-US" altLang="en-US" smtClean="0"/>
              <a:pPr fontAlgn="base">
                <a:spcBef>
                  <a:spcPct val="0"/>
                </a:spcBef>
                <a:spcAft>
                  <a:spcPct val="0"/>
                </a:spcAft>
              </a:pPr>
              <a:t>10</a:t>
            </a:fld>
            <a:endParaRPr lang="en-US" altLang="en-US" dirty="0"/>
          </a:p>
        </p:txBody>
      </p:sp>
      <p:sp>
        <p:nvSpPr>
          <p:cNvPr id="323587" name="Rectangle 2">
            <a:extLst>
              <a:ext uri="{FF2B5EF4-FFF2-40B4-BE49-F238E27FC236}">
                <a16:creationId xmlns:a16="http://schemas.microsoft.com/office/drawing/2014/main" id="{3B81F920-091F-4ACD-94F6-C48E373792DA}"/>
              </a:ext>
            </a:extLst>
          </p:cNvPr>
          <p:cNvSpPr>
            <a:spLocks noGrp="1" noRot="1" noChangeAspect="1" noChangeArrowheads="1" noTextEdit="1"/>
          </p:cNvSpPr>
          <p:nvPr>
            <p:ph type="sldImg"/>
          </p:nvPr>
        </p:nvSpPr>
        <p:spPr>
          <a:ln/>
        </p:spPr>
      </p:sp>
      <p:sp>
        <p:nvSpPr>
          <p:cNvPr id="323588" name="Rectangle 3">
            <a:extLst>
              <a:ext uri="{FF2B5EF4-FFF2-40B4-BE49-F238E27FC236}">
                <a16:creationId xmlns:a16="http://schemas.microsoft.com/office/drawing/2014/main" id="{09CB5319-0E57-420C-98C1-DDCB3E27427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27804211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Rectangle 7">
            <a:extLst>
              <a:ext uri="{FF2B5EF4-FFF2-40B4-BE49-F238E27FC236}">
                <a16:creationId xmlns:a16="http://schemas.microsoft.com/office/drawing/2014/main" id="{BA413BC7-1B8F-49CD-8D3A-2BFAB9D504E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Arial" panose="020B0604020202020204" pitchFamily="34" charset="0"/>
              </a:defRPr>
            </a:lvl1pPr>
            <a:lvl2pPr marL="742950" indent="-285750" defTabSz="930275">
              <a:spcBef>
                <a:spcPct val="30000"/>
              </a:spcBef>
              <a:defRPr sz="1200">
                <a:solidFill>
                  <a:schemeClr val="tx1"/>
                </a:solidFill>
                <a:latin typeface="Arial" panose="020B0604020202020204" pitchFamily="34" charset="0"/>
              </a:defRPr>
            </a:lvl2pPr>
            <a:lvl3pPr marL="1143000" indent="-228600" defTabSz="930275">
              <a:spcBef>
                <a:spcPct val="30000"/>
              </a:spcBef>
              <a:defRPr sz="1200">
                <a:solidFill>
                  <a:schemeClr val="tx1"/>
                </a:solidFill>
                <a:latin typeface="Arial" panose="020B0604020202020204" pitchFamily="34" charset="0"/>
              </a:defRPr>
            </a:lvl3pPr>
            <a:lvl4pPr marL="1600200" indent="-228600" defTabSz="930275">
              <a:spcBef>
                <a:spcPct val="30000"/>
              </a:spcBef>
              <a:defRPr sz="1200">
                <a:solidFill>
                  <a:schemeClr val="tx1"/>
                </a:solidFill>
                <a:latin typeface="Arial" panose="020B0604020202020204" pitchFamily="34" charset="0"/>
              </a:defRPr>
            </a:lvl4pPr>
            <a:lvl5pPr marL="2057400" indent="-228600" defTabSz="930275">
              <a:spcBef>
                <a:spcPct val="30000"/>
              </a:spcBef>
              <a:defRPr sz="1200">
                <a:solidFill>
                  <a:schemeClr val="tx1"/>
                </a:solidFill>
                <a:latin typeface="Arial" panose="020B0604020202020204" pitchFamily="34" charset="0"/>
              </a:defRPr>
            </a:lvl5pPr>
            <a:lvl6pPr marL="2514600" indent="-228600" defTabSz="93027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027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027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0275" eaLnBrk="0" fontAlgn="base" hangingPunct="0">
              <a:spcBef>
                <a:spcPct val="30000"/>
              </a:spcBef>
              <a:spcAft>
                <a:spcPct val="0"/>
              </a:spcAft>
              <a:defRPr sz="1200">
                <a:solidFill>
                  <a:schemeClr val="tx1"/>
                </a:solidFill>
                <a:latin typeface="Arial" panose="020B0604020202020204" pitchFamily="34" charset="0"/>
              </a:defRPr>
            </a:lvl9pPr>
          </a:lstStyle>
          <a:p>
            <a:pPr fontAlgn="base">
              <a:spcBef>
                <a:spcPct val="0"/>
              </a:spcBef>
              <a:spcAft>
                <a:spcPct val="0"/>
              </a:spcAft>
            </a:pPr>
            <a:fld id="{37122532-6291-4D6A-B324-DA0D5F3D32E8}" type="slidenum">
              <a:rPr lang="en-US" altLang="en-US" smtClean="0"/>
              <a:pPr fontAlgn="base">
                <a:spcBef>
                  <a:spcPct val="0"/>
                </a:spcBef>
                <a:spcAft>
                  <a:spcPct val="0"/>
                </a:spcAft>
              </a:pPr>
              <a:t>11</a:t>
            </a:fld>
            <a:endParaRPr lang="en-US" altLang="en-US" dirty="0"/>
          </a:p>
        </p:txBody>
      </p:sp>
      <p:sp>
        <p:nvSpPr>
          <p:cNvPr id="323587" name="Rectangle 2">
            <a:extLst>
              <a:ext uri="{FF2B5EF4-FFF2-40B4-BE49-F238E27FC236}">
                <a16:creationId xmlns:a16="http://schemas.microsoft.com/office/drawing/2014/main" id="{3B81F920-091F-4ACD-94F6-C48E373792DA}"/>
              </a:ext>
            </a:extLst>
          </p:cNvPr>
          <p:cNvSpPr>
            <a:spLocks noGrp="1" noRot="1" noChangeAspect="1" noChangeArrowheads="1" noTextEdit="1"/>
          </p:cNvSpPr>
          <p:nvPr>
            <p:ph type="sldImg"/>
          </p:nvPr>
        </p:nvSpPr>
        <p:spPr>
          <a:ln/>
        </p:spPr>
      </p:sp>
      <p:sp>
        <p:nvSpPr>
          <p:cNvPr id="323588" name="Rectangle 3">
            <a:extLst>
              <a:ext uri="{FF2B5EF4-FFF2-40B4-BE49-F238E27FC236}">
                <a16:creationId xmlns:a16="http://schemas.microsoft.com/office/drawing/2014/main" id="{09CB5319-0E57-420C-98C1-DDCB3E27427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40334042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Rectangle 7">
            <a:extLst>
              <a:ext uri="{FF2B5EF4-FFF2-40B4-BE49-F238E27FC236}">
                <a16:creationId xmlns:a16="http://schemas.microsoft.com/office/drawing/2014/main" id="{BA413BC7-1B8F-49CD-8D3A-2BFAB9D504E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Arial" panose="020B0604020202020204" pitchFamily="34" charset="0"/>
              </a:defRPr>
            </a:lvl1pPr>
            <a:lvl2pPr marL="742950" indent="-285750" defTabSz="930275">
              <a:spcBef>
                <a:spcPct val="30000"/>
              </a:spcBef>
              <a:defRPr sz="1200">
                <a:solidFill>
                  <a:schemeClr val="tx1"/>
                </a:solidFill>
                <a:latin typeface="Arial" panose="020B0604020202020204" pitchFamily="34" charset="0"/>
              </a:defRPr>
            </a:lvl2pPr>
            <a:lvl3pPr marL="1143000" indent="-228600" defTabSz="930275">
              <a:spcBef>
                <a:spcPct val="30000"/>
              </a:spcBef>
              <a:defRPr sz="1200">
                <a:solidFill>
                  <a:schemeClr val="tx1"/>
                </a:solidFill>
                <a:latin typeface="Arial" panose="020B0604020202020204" pitchFamily="34" charset="0"/>
              </a:defRPr>
            </a:lvl3pPr>
            <a:lvl4pPr marL="1600200" indent="-228600" defTabSz="930275">
              <a:spcBef>
                <a:spcPct val="30000"/>
              </a:spcBef>
              <a:defRPr sz="1200">
                <a:solidFill>
                  <a:schemeClr val="tx1"/>
                </a:solidFill>
                <a:latin typeface="Arial" panose="020B0604020202020204" pitchFamily="34" charset="0"/>
              </a:defRPr>
            </a:lvl4pPr>
            <a:lvl5pPr marL="2057400" indent="-228600" defTabSz="930275">
              <a:spcBef>
                <a:spcPct val="30000"/>
              </a:spcBef>
              <a:defRPr sz="1200">
                <a:solidFill>
                  <a:schemeClr val="tx1"/>
                </a:solidFill>
                <a:latin typeface="Arial" panose="020B0604020202020204" pitchFamily="34" charset="0"/>
              </a:defRPr>
            </a:lvl5pPr>
            <a:lvl6pPr marL="2514600" indent="-228600" defTabSz="93027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027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027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0275" eaLnBrk="0" fontAlgn="base" hangingPunct="0">
              <a:spcBef>
                <a:spcPct val="30000"/>
              </a:spcBef>
              <a:spcAft>
                <a:spcPct val="0"/>
              </a:spcAft>
              <a:defRPr sz="1200">
                <a:solidFill>
                  <a:schemeClr val="tx1"/>
                </a:solidFill>
                <a:latin typeface="Arial" panose="020B0604020202020204" pitchFamily="34" charset="0"/>
              </a:defRPr>
            </a:lvl9pPr>
          </a:lstStyle>
          <a:p>
            <a:pPr fontAlgn="base">
              <a:spcBef>
                <a:spcPct val="0"/>
              </a:spcBef>
              <a:spcAft>
                <a:spcPct val="0"/>
              </a:spcAft>
            </a:pPr>
            <a:fld id="{37122532-6291-4D6A-B324-DA0D5F3D32E8}" type="slidenum">
              <a:rPr lang="en-US" altLang="en-US" smtClean="0"/>
              <a:pPr fontAlgn="base">
                <a:spcBef>
                  <a:spcPct val="0"/>
                </a:spcBef>
                <a:spcAft>
                  <a:spcPct val="0"/>
                </a:spcAft>
              </a:pPr>
              <a:t>12</a:t>
            </a:fld>
            <a:endParaRPr lang="en-US" altLang="en-US" dirty="0"/>
          </a:p>
        </p:txBody>
      </p:sp>
      <p:sp>
        <p:nvSpPr>
          <p:cNvPr id="323587" name="Rectangle 2">
            <a:extLst>
              <a:ext uri="{FF2B5EF4-FFF2-40B4-BE49-F238E27FC236}">
                <a16:creationId xmlns:a16="http://schemas.microsoft.com/office/drawing/2014/main" id="{3B81F920-091F-4ACD-94F6-C48E373792DA}"/>
              </a:ext>
            </a:extLst>
          </p:cNvPr>
          <p:cNvSpPr>
            <a:spLocks noGrp="1" noRot="1" noChangeAspect="1" noChangeArrowheads="1" noTextEdit="1"/>
          </p:cNvSpPr>
          <p:nvPr>
            <p:ph type="sldImg"/>
          </p:nvPr>
        </p:nvSpPr>
        <p:spPr>
          <a:ln/>
        </p:spPr>
      </p:sp>
      <p:sp>
        <p:nvSpPr>
          <p:cNvPr id="323588" name="Rectangle 3">
            <a:extLst>
              <a:ext uri="{FF2B5EF4-FFF2-40B4-BE49-F238E27FC236}">
                <a16:creationId xmlns:a16="http://schemas.microsoft.com/office/drawing/2014/main" id="{09CB5319-0E57-420C-98C1-DDCB3E27427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34891594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Rectangle 7">
            <a:extLst>
              <a:ext uri="{FF2B5EF4-FFF2-40B4-BE49-F238E27FC236}">
                <a16:creationId xmlns:a16="http://schemas.microsoft.com/office/drawing/2014/main" id="{BA413BC7-1B8F-49CD-8D3A-2BFAB9D504E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Arial" panose="020B0604020202020204" pitchFamily="34" charset="0"/>
              </a:defRPr>
            </a:lvl1pPr>
            <a:lvl2pPr marL="742950" indent="-285750" defTabSz="930275">
              <a:spcBef>
                <a:spcPct val="30000"/>
              </a:spcBef>
              <a:defRPr sz="1200">
                <a:solidFill>
                  <a:schemeClr val="tx1"/>
                </a:solidFill>
                <a:latin typeface="Arial" panose="020B0604020202020204" pitchFamily="34" charset="0"/>
              </a:defRPr>
            </a:lvl2pPr>
            <a:lvl3pPr marL="1143000" indent="-228600" defTabSz="930275">
              <a:spcBef>
                <a:spcPct val="30000"/>
              </a:spcBef>
              <a:defRPr sz="1200">
                <a:solidFill>
                  <a:schemeClr val="tx1"/>
                </a:solidFill>
                <a:latin typeface="Arial" panose="020B0604020202020204" pitchFamily="34" charset="0"/>
              </a:defRPr>
            </a:lvl3pPr>
            <a:lvl4pPr marL="1600200" indent="-228600" defTabSz="930275">
              <a:spcBef>
                <a:spcPct val="30000"/>
              </a:spcBef>
              <a:defRPr sz="1200">
                <a:solidFill>
                  <a:schemeClr val="tx1"/>
                </a:solidFill>
                <a:latin typeface="Arial" panose="020B0604020202020204" pitchFamily="34" charset="0"/>
              </a:defRPr>
            </a:lvl4pPr>
            <a:lvl5pPr marL="2057400" indent="-228600" defTabSz="930275">
              <a:spcBef>
                <a:spcPct val="30000"/>
              </a:spcBef>
              <a:defRPr sz="1200">
                <a:solidFill>
                  <a:schemeClr val="tx1"/>
                </a:solidFill>
                <a:latin typeface="Arial" panose="020B0604020202020204" pitchFamily="34" charset="0"/>
              </a:defRPr>
            </a:lvl5pPr>
            <a:lvl6pPr marL="2514600" indent="-228600" defTabSz="93027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027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027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0275" eaLnBrk="0" fontAlgn="base" hangingPunct="0">
              <a:spcBef>
                <a:spcPct val="30000"/>
              </a:spcBef>
              <a:spcAft>
                <a:spcPct val="0"/>
              </a:spcAft>
              <a:defRPr sz="1200">
                <a:solidFill>
                  <a:schemeClr val="tx1"/>
                </a:solidFill>
                <a:latin typeface="Arial" panose="020B0604020202020204" pitchFamily="34" charset="0"/>
              </a:defRPr>
            </a:lvl9pPr>
          </a:lstStyle>
          <a:p>
            <a:pPr fontAlgn="base">
              <a:spcBef>
                <a:spcPct val="0"/>
              </a:spcBef>
              <a:spcAft>
                <a:spcPct val="0"/>
              </a:spcAft>
            </a:pPr>
            <a:fld id="{37122532-6291-4D6A-B324-DA0D5F3D32E8}" type="slidenum">
              <a:rPr lang="en-US" altLang="en-US" smtClean="0"/>
              <a:pPr fontAlgn="base">
                <a:spcBef>
                  <a:spcPct val="0"/>
                </a:spcBef>
                <a:spcAft>
                  <a:spcPct val="0"/>
                </a:spcAft>
              </a:pPr>
              <a:t>13</a:t>
            </a:fld>
            <a:endParaRPr lang="en-US" altLang="en-US" dirty="0"/>
          </a:p>
        </p:txBody>
      </p:sp>
      <p:sp>
        <p:nvSpPr>
          <p:cNvPr id="323587" name="Rectangle 2">
            <a:extLst>
              <a:ext uri="{FF2B5EF4-FFF2-40B4-BE49-F238E27FC236}">
                <a16:creationId xmlns:a16="http://schemas.microsoft.com/office/drawing/2014/main" id="{3B81F920-091F-4ACD-94F6-C48E373792DA}"/>
              </a:ext>
            </a:extLst>
          </p:cNvPr>
          <p:cNvSpPr>
            <a:spLocks noGrp="1" noRot="1" noChangeAspect="1" noChangeArrowheads="1" noTextEdit="1"/>
          </p:cNvSpPr>
          <p:nvPr>
            <p:ph type="sldImg"/>
          </p:nvPr>
        </p:nvSpPr>
        <p:spPr>
          <a:ln/>
        </p:spPr>
      </p:sp>
      <p:sp>
        <p:nvSpPr>
          <p:cNvPr id="323588" name="Rectangle 3">
            <a:extLst>
              <a:ext uri="{FF2B5EF4-FFF2-40B4-BE49-F238E27FC236}">
                <a16:creationId xmlns:a16="http://schemas.microsoft.com/office/drawing/2014/main" id="{09CB5319-0E57-420C-98C1-DDCB3E27427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36510356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vmlDrawing" Target="../drawings/vmlDrawing2.vml"/><Relationship Id="rId5" Type="http://schemas.openxmlformats.org/officeDocument/2006/relationships/image" Target="../media/image4.emf"/><Relationship Id="rId4" Type="http://schemas.openxmlformats.org/officeDocument/2006/relationships/oleObject" Target="../embeddings/oleObject2.bin"/></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1/23/2023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70A9334-4E67-F94F-A05E-0CE8B74A054E}" type="slidenum">
              <a:rPr lang="en-US" smtClean="0"/>
              <a:pPr/>
              <a:t>‹#›</a:t>
            </a:fld>
            <a:endParaRPr lang="en-US" dirty="0"/>
          </a:p>
        </p:txBody>
      </p:sp>
    </p:spTree>
    <p:extLst>
      <p:ext uri="{BB962C8B-B14F-4D97-AF65-F5344CB8AC3E}">
        <p14:creationId xmlns:p14="http://schemas.microsoft.com/office/powerpoint/2010/main" val="740588215"/>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dirty="0"/>
              <a:t>1/23/2023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70A9334-4E67-F94F-A05E-0CE8B74A054E}" type="slidenum">
              <a:rPr lang="en-US" smtClean="0"/>
              <a:pPr/>
              <a:t>‹#›</a:t>
            </a:fld>
            <a:endParaRPr lang="en-US" dirty="0"/>
          </a:p>
        </p:txBody>
      </p:sp>
    </p:spTree>
    <p:extLst>
      <p:ext uri="{BB962C8B-B14F-4D97-AF65-F5344CB8AC3E}">
        <p14:creationId xmlns:p14="http://schemas.microsoft.com/office/powerpoint/2010/main" val="3151107229"/>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6DD2AB52-3520-4185-840D-69649027815F}"/>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52" name="think-cell Slide" r:id="rId4" imgW="395" imgH="394" progId="TCLayout.ActiveDocument.1">
                  <p:embed/>
                </p:oleObj>
              </mc:Choice>
              <mc:Fallback>
                <p:oleObj name="think-cell Slide" r:id="rId4" imgW="395" imgH="394" progId="TCLayout.ActiveDocument.1">
                  <p:embed/>
                  <p:pic>
                    <p:nvPicPr>
                      <p:cNvPr id="8" name="Object 7" hidden="1">
                        <a:extLst>
                          <a:ext uri="{FF2B5EF4-FFF2-40B4-BE49-F238E27FC236}">
                            <a16:creationId xmlns:a16="http://schemas.microsoft.com/office/drawing/2014/main" id="{6DD2AB52-3520-4185-840D-69649027815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a:xfrm>
            <a:off x="285750" y="166264"/>
            <a:ext cx="10515600" cy="618385"/>
          </a:xfrm>
        </p:spPr>
        <p:txBody>
          <a:bodyPr vert="horz"/>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3946DA-7B17-4B8B-9018-B13D3B82D5C6}" type="datetime1">
              <a:rPr lang="en-US" smtClean="0"/>
              <a:t>1/23/2023</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70A9334-4E67-F94F-A05E-0CE8B74A054E}" type="slidenum">
              <a:rPr lang="en-US" smtClean="0"/>
              <a:t>‹#›</a:t>
            </a:fld>
            <a:endParaRPr lang="en-US" dirty="0"/>
          </a:p>
        </p:txBody>
      </p:sp>
    </p:spTree>
    <p:extLst>
      <p:ext uri="{BB962C8B-B14F-4D97-AF65-F5344CB8AC3E}">
        <p14:creationId xmlns:p14="http://schemas.microsoft.com/office/powerpoint/2010/main" val="39322767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slideLayout" Target="../slideLayouts/slideLayout3.xml"/><Relationship Id="rId7" Type="http://schemas.openxmlformats.org/officeDocument/2006/relationships/tags" Target="../tags/tag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ags" Target="../tags/tag1.xml"/><Relationship Id="rId11" Type="http://schemas.openxmlformats.org/officeDocument/2006/relationships/image" Target="../media/image3.png"/><Relationship Id="rId5" Type="http://schemas.openxmlformats.org/officeDocument/2006/relationships/vmlDrawing" Target="../drawings/vmlDrawing1.vml"/><Relationship Id="rId10" Type="http://schemas.openxmlformats.org/officeDocument/2006/relationships/image" Target="../media/image2.png"/><Relationship Id="rId4" Type="http://schemas.openxmlformats.org/officeDocument/2006/relationships/theme" Target="../theme/theme1.xml"/><Relationship Id="rId9"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BCCC815A-F2C9-434C-A69F-6B52C370B91D}"/>
              </a:ext>
            </a:extLst>
          </p:cNvPr>
          <p:cNvGraphicFramePr>
            <a:graphicFrameLocks noChangeAspect="1"/>
          </p:cNvGraphicFramePr>
          <p:nvPr userDrawn="1">
            <p:custDataLst>
              <p:tags r:id="rId6"/>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8" name="think-cell Slide" r:id="rId8" imgW="395" imgH="396" progId="TCLayout.ActiveDocument.1">
                  <p:embed/>
                </p:oleObj>
              </mc:Choice>
              <mc:Fallback>
                <p:oleObj name="think-cell Slide" r:id="rId8" imgW="395" imgH="396" progId="TCLayout.ActiveDocument.1">
                  <p:embed/>
                  <p:pic>
                    <p:nvPicPr>
                      <p:cNvPr id="13" name="Object 12" hidden="1">
                        <a:extLst>
                          <a:ext uri="{FF2B5EF4-FFF2-40B4-BE49-F238E27FC236}">
                            <a16:creationId xmlns:a16="http://schemas.microsoft.com/office/drawing/2014/main" id="{BCCC815A-F2C9-434C-A69F-6B52C370B91D}"/>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12" name="Rectangle 11" hidden="1">
            <a:extLst>
              <a:ext uri="{FF2B5EF4-FFF2-40B4-BE49-F238E27FC236}">
                <a16:creationId xmlns:a16="http://schemas.microsoft.com/office/drawing/2014/main" id="{7E99BCBC-83A5-40D0-8DE3-4DB102CDECA1}"/>
              </a:ext>
            </a:extLst>
          </p:cNvPr>
          <p:cNvSpPr/>
          <p:nvPr userDrawn="1">
            <p:custDataLst>
              <p:tags r:id="rId7"/>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4400" b="0" i="0" baseline="0" dirty="0">
              <a:latin typeface="Calibri Light" panose="020F0302020204030204" pitchFamily="34" charset="0"/>
              <a:ea typeface="+mj-ea"/>
              <a:cs typeface="+mj-cs"/>
              <a:sym typeface="Calibri Light" panose="020F0302020204030204" pitchFamily="34" charset="0"/>
            </a:endParaRPr>
          </a:p>
        </p:txBody>
      </p:sp>
      <p:sp>
        <p:nvSpPr>
          <p:cNvPr id="3" name="Text Placeholder 2"/>
          <p:cNvSpPr>
            <a:spLocks noGrp="1"/>
          </p:cNvSpPr>
          <p:nvPr>
            <p:ph type="body" idx="1"/>
          </p:nvPr>
        </p:nvSpPr>
        <p:spPr>
          <a:xfrm>
            <a:off x="371475" y="1361621"/>
            <a:ext cx="105156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1/23/2023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0A9334-4E67-F94F-A05E-0CE8B74A054E}" type="slidenum">
              <a:rPr lang="en-US" smtClean="0"/>
              <a:pPr/>
              <a:t>‹#›</a:t>
            </a:fld>
            <a:endParaRPr lang="en-US" dirty="0"/>
          </a:p>
        </p:txBody>
      </p:sp>
      <p:sp>
        <p:nvSpPr>
          <p:cNvPr id="7" name="Rectangle 6" descr="&quot;&quot;">
            <a:extLst>
              <a:ext uri="{FF2B5EF4-FFF2-40B4-BE49-F238E27FC236}">
                <a16:creationId xmlns:a16="http://schemas.microsoft.com/office/drawing/2014/main" id="{9A344643-0805-4A78-8519-399E280674A5}"/>
              </a:ext>
            </a:extLst>
          </p:cNvPr>
          <p:cNvSpPr/>
          <p:nvPr userDrawn="1"/>
        </p:nvSpPr>
        <p:spPr>
          <a:xfrm>
            <a:off x="0" y="0"/>
            <a:ext cx="12192000" cy="872671"/>
          </a:xfrm>
          <a:prstGeom prst="rect">
            <a:avLst/>
          </a:prstGeom>
          <a:solidFill>
            <a:srgbClr val="002F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Rectangle 7">
            <a:extLst>
              <a:ext uri="{FF2B5EF4-FFF2-40B4-BE49-F238E27FC236}">
                <a16:creationId xmlns:a16="http://schemas.microsoft.com/office/drawing/2014/main" id="{451C4A79-7B67-4263-9C21-0F0F093D2ECB}"/>
              </a:ext>
            </a:extLst>
          </p:cNvPr>
          <p:cNvSpPr/>
          <p:nvPr userDrawn="1"/>
        </p:nvSpPr>
        <p:spPr>
          <a:xfrm>
            <a:off x="0" y="6140681"/>
            <a:ext cx="12192000" cy="731839"/>
          </a:xfrm>
          <a:prstGeom prst="rect">
            <a:avLst/>
          </a:prstGeom>
          <a:solidFill>
            <a:srgbClr val="002F56"/>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sz="1800" dirty="0">
              <a:solidFill>
                <a:prstClr val="white"/>
              </a:solidFill>
            </a:endParaRPr>
          </a:p>
        </p:txBody>
      </p:sp>
      <p:pic>
        <p:nvPicPr>
          <p:cNvPr id="9" name="Picture 2" descr="Choose VA logo">
            <a:extLst>
              <a:ext uri="{FF2B5EF4-FFF2-40B4-BE49-F238E27FC236}">
                <a16:creationId xmlns:a16="http://schemas.microsoft.com/office/drawing/2014/main" id="{ED68DA6A-5DF1-4139-9A45-26BF50A0D2A3}"/>
              </a:ext>
            </a:extLst>
          </p:cNvPr>
          <p:cNvPicPr>
            <a:picLocks noChangeAspect="1" noChangeArrowheads="1"/>
          </p:cNvPicPr>
          <p:nvPr userDrawn="1"/>
        </p:nvPicPr>
        <p:blipFill>
          <a:blip r:embed="rId10" cstate="print">
            <a:extLst>
              <a:ext uri="{28A0092B-C50C-407E-A947-70E740481C1C}">
                <a14:useLocalDpi xmlns:a14="http://schemas.microsoft.com/office/drawing/2010/main"/>
              </a:ext>
            </a:extLst>
          </a:blip>
          <a:srcRect/>
          <a:stretch>
            <a:fillRect/>
          </a:stretch>
        </p:blipFill>
        <p:spPr bwMode="auto">
          <a:xfrm>
            <a:off x="203201" y="6191250"/>
            <a:ext cx="2368550" cy="54864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Seal and logo for the U.S. Department of Veterans Affairs">
            <a:extLst>
              <a:ext uri="{FF2B5EF4-FFF2-40B4-BE49-F238E27FC236}">
                <a16:creationId xmlns:a16="http://schemas.microsoft.com/office/drawing/2014/main" id="{89C54729-2C98-4A73-B5EB-4446016F3463}"/>
              </a:ext>
            </a:extLst>
          </p:cNvPr>
          <p:cNvPicPr>
            <a:picLocks noChangeAspect="1"/>
          </p:cNvPicPr>
          <p:nvPr userDrawn="1"/>
        </p:nvPicPr>
        <p:blipFill>
          <a:blip r:embed="rId11" cstate="print">
            <a:extLst>
              <a:ext uri="{28A0092B-C50C-407E-A947-70E740481C1C}">
                <a14:useLocalDpi xmlns:a14="http://schemas.microsoft.com/office/drawing/2010/main"/>
              </a:ext>
            </a:extLst>
          </a:blip>
          <a:stretch>
            <a:fillRect/>
          </a:stretch>
        </p:blipFill>
        <p:spPr>
          <a:xfrm>
            <a:off x="8743950" y="6184206"/>
            <a:ext cx="2940051" cy="641708"/>
          </a:xfrm>
          <a:prstGeom prst="rect">
            <a:avLst/>
          </a:prstGeom>
        </p:spPr>
      </p:pic>
      <p:sp>
        <p:nvSpPr>
          <p:cNvPr id="2" name="Title Placeholder 1"/>
          <p:cNvSpPr>
            <a:spLocks noGrp="1"/>
          </p:cNvSpPr>
          <p:nvPr>
            <p:ph type="title"/>
          </p:nvPr>
        </p:nvSpPr>
        <p:spPr>
          <a:xfrm>
            <a:off x="390525" y="97245"/>
            <a:ext cx="10515600" cy="680223"/>
          </a:xfrm>
          <a:prstGeom prst="rect">
            <a:avLst/>
          </a:prstGeom>
        </p:spPr>
        <p:txBody>
          <a:bodyPr vert="horz" lIns="91440" tIns="45720" rIns="91440" bIns="45720" rtlCol="0" anchor="ctr">
            <a:noAutofit/>
          </a:bodyPr>
          <a:lstStyle/>
          <a:p>
            <a:r>
              <a:rPr lang="en-US"/>
              <a:t>Click to edit Master title style</a:t>
            </a:r>
          </a:p>
        </p:txBody>
      </p:sp>
    </p:spTree>
    <p:extLst>
      <p:ext uri="{BB962C8B-B14F-4D97-AF65-F5344CB8AC3E}">
        <p14:creationId xmlns:p14="http://schemas.microsoft.com/office/powerpoint/2010/main" val="162040924"/>
      </p:ext>
    </p:extLst>
  </p:cSld>
  <p:clrMap bg1="lt1" tx1="dk1" bg2="lt2" tx2="dk2" accent1="accent1" accent2="accent2" accent3="accent3" accent4="accent4" accent5="accent5" accent6="accent6" hlink="hlink" folHlink="folHlink"/>
  <p:sldLayoutIdLst>
    <p:sldLayoutId id="2147483679" r:id="rId1"/>
    <p:sldLayoutId id="2147483682" r:id="rId2"/>
    <p:sldLayoutId id="2147483683" r:id="rId3"/>
  </p:sldLayoutIdLst>
  <p:hf hdr="0" ftr="0" dt="0"/>
  <p:txStyles>
    <p:titleStyle>
      <a:lvl1pPr algn="l" defTabSz="914400" rtl="0" eaLnBrk="1" latinLnBrk="0" hangingPunct="1">
        <a:lnSpc>
          <a:spcPct val="90000"/>
        </a:lnSpc>
        <a:spcBef>
          <a:spcPct val="0"/>
        </a:spcBef>
        <a:buNone/>
        <a:defRPr sz="36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s://www.dol.gov/agencies/whd/fact-sheets/17a-overtime"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https://vssc.med.va.gov/VSSCMainApp/"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hyperlink" Target="https://reports.vssc.med.va.gov/ReportServer/Pages/ReportViewer.aspx?%2fFinance%2fFMS+Reports%2fObligation+and+Accrual+Review&amp;rs:Command=Render" TargetMode="External"/><Relationship Id="rId5" Type="http://schemas.openxmlformats.org/officeDocument/2006/relationships/hyperlink" Target="https://reports.vssc.med.va.gov/ReportServer/Pages/ReportViewer.aspx?%2fFinance%2fFMS+Reports%2fResidualBalance&amp;rs:Command=Render" TargetMode="External"/><Relationship Id="rId4" Type="http://schemas.openxmlformats.org/officeDocument/2006/relationships/hyperlink" Target="https://reports.vssc.med.va.gov/ReportServer/Pages/ReportViewer.aspx?%2fFinance%2fFMS+Reports%2fOBLL_OpenDocuments&amp;rs:Command=Render"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reports.vssc.med.va.gov/ReportServer/Pages/ReportViewer.aspx?%2fFinance%2fFMS+Reports%2fFMS827Create&amp;rs:Command=Render"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hyperlink" Target="https://reports.vssc.med.va.gov/ReportServer/Pages/ReportViewer.aspx?%2fFinance%2fFMS+Reports%2fFMS830CreateV2&amp;rs:Command=Render" TargetMode="External"/><Relationship Id="rId4" Type="http://schemas.openxmlformats.org/officeDocument/2006/relationships/hyperlink" Target="https://reports.vssc.med.va.gov/ReportServer/Pages/ReportViewer.aspx?%2fFinance%2fF20D%2fF20D_Daily_rpt&amp;rs:Command=Render"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www.research.va.gov/programs/orppe/education/webinars/archives.cfm" TargetMode="External"/><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hyperlink" Target="https://www.va.gov/finance/docs/VA-FinancialPolicyVolumeIIChapter05.pdf" TargetMode="Externa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hyperlink" Target="https://www.va.gov/finance/docs/VA-FinancialPolicyVolumeIIChapter05.pdf" TargetMode="Externa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hyperlink" Target="https://vaww.ipps.fsc.va.gov/prweb/PRWebLDAP1/ZAAnDJR28qcDKrEgu_hmcUyQ4QJoIZMB*/!STANDARD" TargetMode="External"/><Relationship Id="rId7" Type="http://schemas.openxmlformats.org/officeDocument/2006/relationships/hyperlink" Target="https://www.va.gov/vdl/documents/Financial_Admin/IFCAP/ifcp5_1cp_official.pdf" TargetMode="External"/><Relationship Id="rId2" Type="http://schemas.openxmlformats.org/officeDocument/2006/relationships/hyperlink" Target="https://vssc.med.va.gov/VSSCMainApp/" TargetMode="External"/><Relationship Id="rId1" Type="http://schemas.openxmlformats.org/officeDocument/2006/relationships/slideLayout" Target="../slideLayouts/slideLayout3.xml"/><Relationship Id="rId6" Type="http://schemas.openxmlformats.org/officeDocument/2006/relationships/hyperlink" Target="https://www.va.gov/vdl/documents/Financial_Admin/IFCAP/ifcp5_1cp_clerk.pdf" TargetMode="External"/><Relationship Id="rId5" Type="http://schemas.openxmlformats.org/officeDocument/2006/relationships/hyperlink" Target="file:///C:\Users\VHAAUG~2\AppData\Local\Temp\1\MicrosoftEdgeDownloads\d4914cd7-f05f-43f4-9b3b-449dfb3acb6d\VA-FinancialPolicyVolumeIIChapter06.pdf" TargetMode="External"/><Relationship Id="rId4" Type="http://schemas.openxmlformats.org/officeDocument/2006/relationships/hyperlink" Target="https://www.va.gov/finance/policy/pubs/volumeXIII.asp"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https://www.va.gov/finance/policy/pubs/volumeI.asp" TargetMode="External"/><Relationship Id="rId2" Type="http://schemas.openxmlformats.org/officeDocument/2006/relationships/hyperlink" Target="https://www.va.gov/finance/policy/pubs/volumeII.asp" TargetMode="External"/><Relationship Id="rId1" Type="http://schemas.openxmlformats.org/officeDocument/2006/relationships/slideLayout" Target="../slideLayouts/slideLayout3.xml"/><Relationship Id="rId4" Type="http://schemas.openxmlformats.org/officeDocument/2006/relationships/hyperlink" Target="https://www.va.gov/finance/docs/VA-FinancialPolicyVolumeIIChapter05.pdf"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va.gov/finance/docs/VA-FinancialPolicyVolumeIIChapter05.pdf"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hyperlink" Target="https://www.va.gov/finance/docs/VA-FinancialPolicyVolumeIIChapter07.pdf" TargetMode="External"/><Relationship Id="rId4" Type="http://schemas.openxmlformats.org/officeDocument/2006/relationships/hyperlink" Target="https://www.va.gov/finance/docs/VA-FinancialPolicyVolumeIIChapter03.pdf"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s://www.va.gov/finance/docs/VA-FinancialPolicyVolumeIIChapter05a.pdf"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hyperlink" Target="https://www.va.gov/finance/docs/VA-FinancialPolicyVolumeXVIChapter01B.pdf" TargetMode="External"/><Relationship Id="rId4" Type="http://schemas.openxmlformats.org/officeDocument/2006/relationships/hyperlink" Target="https://www.va.gov/finance/docs/VA-FinancialPolicyVolumeIIChapter06.pdf"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50A97B40-0E24-405D-9340-F4C2098E3709}"/>
              </a:ext>
            </a:extLst>
          </p:cNvPr>
          <p:cNvSpPr>
            <a:spLocks noGrp="1"/>
          </p:cNvSpPr>
          <p:nvPr>
            <p:ph type="subTitle" idx="1"/>
          </p:nvPr>
        </p:nvSpPr>
        <p:spPr>
          <a:xfrm>
            <a:off x="461568" y="2576202"/>
            <a:ext cx="6095551" cy="2473253"/>
          </a:xfrm>
        </p:spPr>
        <p:txBody>
          <a:bodyPr vert="horz" lIns="91440" tIns="45720" rIns="91440" bIns="45720" rtlCol="0" anchor="t">
            <a:normAutofit/>
          </a:bodyPr>
          <a:lstStyle/>
          <a:p>
            <a:endParaRPr lang="en-US" dirty="0"/>
          </a:p>
          <a:p>
            <a:endParaRPr lang="en-US" dirty="0"/>
          </a:p>
          <a:p>
            <a:endParaRPr lang="en-US" dirty="0"/>
          </a:p>
        </p:txBody>
      </p:sp>
      <p:pic>
        <p:nvPicPr>
          <p:cNvPr id="5" name="Picture 10" descr="VASeal transp">
            <a:extLst>
              <a:ext uri="{FF2B5EF4-FFF2-40B4-BE49-F238E27FC236}">
                <a16:creationId xmlns:a16="http://schemas.microsoft.com/office/drawing/2014/main" id="{DFCFC220-AB91-4D5C-983B-017756DBAAAB}"/>
              </a:ext>
            </a:extLst>
          </p:cNvPr>
          <p:cNvPicPr>
            <a:picLocks noChangeAspect="1" noChangeArrowheads="1"/>
          </p:cNvPicPr>
          <p:nvPr/>
        </p:nvPicPr>
        <p:blipFill rotWithShape="1">
          <a:blip r:embed="rId2" cstate="print"/>
          <a:srcRect l="2879" r="1" b="1"/>
          <a:stretch/>
        </p:blipFill>
        <p:spPr bwMode="auto">
          <a:xfrm>
            <a:off x="8569666" y="2893809"/>
            <a:ext cx="2532684" cy="2591092"/>
          </a:xfrm>
          <a:custGeom>
            <a:avLst/>
            <a:gdLst/>
            <a:ahLst/>
            <a:cxnLst/>
            <a:rect l="l" t="t" r="r" b="b"/>
            <a:pathLst>
              <a:path w="6170914" h="6313225">
                <a:moveTo>
                  <a:pt x="3397813" y="0"/>
                </a:moveTo>
                <a:cubicBezTo>
                  <a:pt x="4453378" y="0"/>
                  <a:pt x="5396522" y="481334"/>
                  <a:pt x="6019731" y="1236489"/>
                </a:cubicBezTo>
                <a:lnTo>
                  <a:pt x="6170914" y="1438663"/>
                </a:lnTo>
                <a:lnTo>
                  <a:pt x="6170914" y="5356963"/>
                </a:lnTo>
                <a:lnTo>
                  <a:pt x="6019731" y="5559138"/>
                </a:lnTo>
                <a:cubicBezTo>
                  <a:pt x="5786028" y="5842321"/>
                  <a:pt x="5507333" y="6086998"/>
                  <a:pt x="5194591" y="6282226"/>
                </a:cubicBezTo>
                <a:lnTo>
                  <a:pt x="5141791" y="6313225"/>
                </a:lnTo>
                <a:lnTo>
                  <a:pt x="1659199" y="6313225"/>
                </a:lnTo>
                <a:lnTo>
                  <a:pt x="1498064" y="6215333"/>
                </a:lnTo>
                <a:cubicBezTo>
                  <a:pt x="594240" y="5604721"/>
                  <a:pt x="0" y="4570663"/>
                  <a:pt x="0" y="3397813"/>
                </a:cubicBezTo>
                <a:cubicBezTo>
                  <a:pt x="0" y="1521253"/>
                  <a:pt x="1521253" y="0"/>
                  <a:pt x="3397813" y="0"/>
                </a:cubicBezTo>
                <a:close/>
              </a:path>
            </a:pathLst>
          </a:custGeom>
          <a:noFill/>
        </p:spPr>
      </p:pic>
      <p:sp>
        <p:nvSpPr>
          <p:cNvPr id="3" name="TextBox 2">
            <a:extLst>
              <a:ext uri="{FF2B5EF4-FFF2-40B4-BE49-F238E27FC236}">
                <a16:creationId xmlns:a16="http://schemas.microsoft.com/office/drawing/2014/main" id="{55C8F484-6B8B-49B7-BAA2-C5FBA584D1C0}"/>
              </a:ext>
            </a:extLst>
          </p:cNvPr>
          <p:cNvSpPr txBox="1"/>
          <p:nvPr/>
        </p:nvSpPr>
        <p:spPr>
          <a:xfrm>
            <a:off x="0" y="1204318"/>
            <a:ext cx="11793816" cy="1446550"/>
          </a:xfrm>
          <a:prstGeom prst="rect">
            <a:avLst/>
          </a:prstGeom>
          <a:noFill/>
        </p:spPr>
        <p:txBody>
          <a:bodyPr wrap="square" rtlCol="0">
            <a:spAutoFit/>
          </a:bodyPr>
          <a:lstStyle/>
          <a:p>
            <a:pPr algn="ctr"/>
            <a:r>
              <a:rPr lang="en-US" sz="4400" dirty="0"/>
              <a:t>Understanding the Flow of Funding, Obligations, and Common Financial Reports</a:t>
            </a:r>
          </a:p>
        </p:txBody>
      </p:sp>
      <p:sp>
        <p:nvSpPr>
          <p:cNvPr id="2" name="Slide Number Placeholder 1">
            <a:extLst>
              <a:ext uri="{FF2B5EF4-FFF2-40B4-BE49-F238E27FC236}">
                <a16:creationId xmlns:a16="http://schemas.microsoft.com/office/drawing/2014/main" id="{34434A85-9CC5-4E29-9666-74DA3E13829B}"/>
              </a:ext>
            </a:extLst>
          </p:cNvPr>
          <p:cNvSpPr>
            <a:spLocks noGrp="1"/>
          </p:cNvSpPr>
          <p:nvPr>
            <p:ph type="sldNum" sz="quarter" idx="12"/>
          </p:nvPr>
        </p:nvSpPr>
        <p:spPr/>
        <p:txBody>
          <a:bodyPr/>
          <a:lstStyle/>
          <a:p>
            <a:fld id="{670A9334-4E67-F94F-A05E-0CE8B74A054E}" type="slidenum">
              <a:rPr lang="en-US" smtClean="0"/>
              <a:pPr/>
              <a:t>1</a:t>
            </a:fld>
            <a:endParaRPr lang="en-US" dirty="0"/>
          </a:p>
        </p:txBody>
      </p:sp>
      <p:sp>
        <p:nvSpPr>
          <p:cNvPr id="6" name="Date Placeholder 5">
            <a:extLst>
              <a:ext uri="{FF2B5EF4-FFF2-40B4-BE49-F238E27FC236}">
                <a16:creationId xmlns:a16="http://schemas.microsoft.com/office/drawing/2014/main" id="{099DB51D-72B9-4422-9CE8-9048D7CF0BCC}"/>
              </a:ext>
            </a:extLst>
          </p:cNvPr>
          <p:cNvSpPr>
            <a:spLocks noGrp="1"/>
          </p:cNvSpPr>
          <p:nvPr>
            <p:ph type="dt" sz="half" idx="10"/>
          </p:nvPr>
        </p:nvSpPr>
        <p:spPr/>
        <p:txBody>
          <a:bodyPr/>
          <a:lstStyle/>
          <a:p>
            <a:fld id="{4170BA59-8AC8-44DD-ADEC-3E6C437FA370}" type="datetime1">
              <a:rPr lang="en-US" smtClean="0"/>
              <a:t>1/23/2023</a:t>
            </a:fld>
            <a:endParaRPr lang="en-US" dirty="0"/>
          </a:p>
        </p:txBody>
      </p:sp>
      <p:sp>
        <p:nvSpPr>
          <p:cNvPr id="7" name="Subtitle 3">
            <a:extLst>
              <a:ext uri="{FF2B5EF4-FFF2-40B4-BE49-F238E27FC236}">
                <a16:creationId xmlns:a16="http://schemas.microsoft.com/office/drawing/2014/main" id="{788C140D-A3DA-406D-89E4-B35663EE3CFC}"/>
              </a:ext>
            </a:extLst>
          </p:cNvPr>
          <p:cNvSpPr txBox="1">
            <a:spLocks/>
          </p:cNvSpPr>
          <p:nvPr/>
        </p:nvSpPr>
        <p:spPr>
          <a:xfrm>
            <a:off x="537069" y="3011648"/>
            <a:ext cx="6095551" cy="2473253"/>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t>January 18, 2023</a:t>
            </a:r>
          </a:p>
          <a:p>
            <a:r>
              <a:rPr lang="en-US" dirty="0"/>
              <a:t>Diane Murphy, Budget Analyst, Finance</a:t>
            </a:r>
          </a:p>
          <a:p>
            <a:r>
              <a:rPr lang="en-US" dirty="0"/>
              <a:t>Kari Points, AO-Research, Iowa City VAMC</a:t>
            </a:r>
          </a:p>
          <a:p>
            <a:r>
              <a:rPr lang="en-US" dirty="0"/>
              <a:t>Jason Berlow, Management Analyst, Finance</a:t>
            </a:r>
          </a:p>
          <a:p>
            <a:endParaRPr lang="en-US" dirty="0"/>
          </a:p>
          <a:p>
            <a:endParaRPr lang="en-US" dirty="0"/>
          </a:p>
          <a:p>
            <a:endParaRPr lang="en-US" dirty="0"/>
          </a:p>
        </p:txBody>
      </p:sp>
    </p:spTree>
    <p:extLst>
      <p:ext uri="{BB962C8B-B14F-4D97-AF65-F5344CB8AC3E}">
        <p14:creationId xmlns:p14="http://schemas.microsoft.com/office/powerpoint/2010/main" val="22400037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Rectangle 2">
            <a:extLst>
              <a:ext uri="{FF2B5EF4-FFF2-40B4-BE49-F238E27FC236}">
                <a16:creationId xmlns:a16="http://schemas.microsoft.com/office/drawing/2014/main" id="{F98774E8-D5C0-48CB-B065-48E27381F7F7}"/>
              </a:ext>
            </a:extLst>
          </p:cNvPr>
          <p:cNvSpPr>
            <a:spLocks noGrp="1" noChangeArrowheads="1"/>
          </p:cNvSpPr>
          <p:nvPr>
            <p:ph type="title"/>
          </p:nvPr>
        </p:nvSpPr>
        <p:spPr>
          <a:xfrm>
            <a:off x="429208" y="74428"/>
            <a:ext cx="11616612" cy="1295400"/>
          </a:xfrm>
        </p:spPr>
        <p:txBody>
          <a:bodyPr/>
          <a:lstStyle/>
          <a:p>
            <a:r>
              <a:rPr lang="en-US" sz="2800" dirty="0"/>
              <a:t>Section 2: 1358 Obligation (Interpersonal Agreements (IPA), Subject Reimbursements, transactions between appropriations (IAA) </a:t>
            </a:r>
            <a:br>
              <a:rPr lang="en-US" sz="4000" b="0" dirty="0"/>
            </a:br>
            <a:endParaRPr lang="en-US" altLang="en-US" sz="4000" dirty="0"/>
          </a:p>
        </p:txBody>
      </p:sp>
      <p:sp>
        <p:nvSpPr>
          <p:cNvPr id="16387" name="Rectangle 3">
            <a:extLst>
              <a:ext uri="{FF2B5EF4-FFF2-40B4-BE49-F238E27FC236}">
                <a16:creationId xmlns:a16="http://schemas.microsoft.com/office/drawing/2014/main" id="{6047D568-7030-4CF4-B8F5-738405C13918}"/>
              </a:ext>
            </a:extLst>
          </p:cNvPr>
          <p:cNvSpPr>
            <a:spLocks noGrp="1" noChangeArrowheads="1"/>
          </p:cNvSpPr>
          <p:nvPr>
            <p:ph idx="1"/>
          </p:nvPr>
        </p:nvSpPr>
        <p:spPr>
          <a:xfrm>
            <a:off x="146180" y="960120"/>
            <a:ext cx="10875606" cy="4937760"/>
          </a:xfrm>
        </p:spPr>
        <p:txBody>
          <a:bodyPr rtlCol="0">
            <a:noAutofit/>
          </a:bodyPr>
          <a:lstStyle/>
          <a:p>
            <a:pPr marL="457200" lvl="1" indent="0">
              <a:buClr>
                <a:srgbClr val="660066"/>
              </a:buClr>
              <a:buNone/>
              <a:defRPr/>
            </a:pPr>
            <a:endParaRPr lang="en-US" dirty="0"/>
          </a:p>
          <a:p>
            <a:pPr lvl="1">
              <a:buClr>
                <a:srgbClr val="660066"/>
              </a:buClr>
              <a:defRPr/>
            </a:pPr>
            <a:endParaRPr lang="en-US" dirty="0">
              <a:highlight>
                <a:srgbClr val="FFFF00"/>
              </a:highlight>
            </a:endParaRPr>
          </a:p>
          <a:p>
            <a:pPr lvl="1">
              <a:buClr>
                <a:srgbClr val="660066"/>
              </a:buClr>
              <a:defRPr/>
            </a:pPr>
            <a:endParaRPr lang="en-US" sz="1200" dirty="0">
              <a:highlight>
                <a:srgbClr val="FFFF00"/>
              </a:highlight>
            </a:endParaRPr>
          </a:p>
          <a:p>
            <a:pPr>
              <a:buClr>
                <a:srgbClr val="660066"/>
              </a:buClr>
              <a:defRPr/>
            </a:pPr>
            <a:endParaRPr lang="en-US" sz="1600" dirty="0">
              <a:highlight>
                <a:srgbClr val="FFFF00"/>
              </a:highlight>
            </a:endParaRPr>
          </a:p>
          <a:p>
            <a:pPr>
              <a:buClr>
                <a:srgbClr val="660066"/>
              </a:buClr>
              <a:defRPr/>
            </a:pPr>
            <a:endParaRPr lang="en-US" sz="1600" dirty="0">
              <a:highlight>
                <a:srgbClr val="FFFF00"/>
              </a:highlight>
            </a:endParaRPr>
          </a:p>
          <a:p>
            <a:pPr>
              <a:buClr>
                <a:srgbClr val="660066"/>
              </a:buClr>
              <a:defRPr/>
            </a:pPr>
            <a:endParaRPr lang="en-US" sz="1600" dirty="0">
              <a:highlight>
                <a:srgbClr val="FFFF00"/>
              </a:highlight>
            </a:endParaRPr>
          </a:p>
          <a:p>
            <a:pPr>
              <a:buClr>
                <a:srgbClr val="660066"/>
              </a:buClr>
              <a:defRPr/>
            </a:pPr>
            <a:endParaRPr lang="en-US" sz="1600" dirty="0">
              <a:highlight>
                <a:srgbClr val="FFFF00"/>
              </a:highlight>
            </a:endParaRPr>
          </a:p>
          <a:p>
            <a:pPr>
              <a:buClr>
                <a:srgbClr val="660066"/>
              </a:buClr>
              <a:defRPr/>
            </a:pPr>
            <a:endParaRPr lang="en-US" sz="1600" dirty="0">
              <a:highlight>
                <a:srgbClr val="FFFF00"/>
              </a:highlight>
            </a:endParaRPr>
          </a:p>
          <a:p>
            <a:pPr>
              <a:buClr>
                <a:srgbClr val="660066"/>
              </a:buClr>
              <a:defRPr/>
            </a:pPr>
            <a:endParaRPr lang="en-US" sz="1600" dirty="0">
              <a:highlight>
                <a:srgbClr val="FFFF00"/>
              </a:highlight>
            </a:endParaRPr>
          </a:p>
          <a:p>
            <a:pPr marL="0" indent="0">
              <a:buClr>
                <a:srgbClr val="660066"/>
              </a:buClr>
              <a:buNone/>
              <a:defRPr/>
            </a:pPr>
            <a:endParaRPr lang="en-US" sz="1600" dirty="0">
              <a:highlight>
                <a:srgbClr val="FFFF00"/>
              </a:highlight>
            </a:endParaRPr>
          </a:p>
        </p:txBody>
      </p:sp>
      <p:graphicFrame>
        <p:nvGraphicFramePr>
          <p:cNvPr id="2" name="Table 2">
            <a:extLst>
              <a:ext uri="{FF2B5EF4-FFF2-40B4-BE49-F238E27FC236}">
                <a16:creationId xmlns:a16="http://schemas.microsoft.com/office/drawing/2014/main" id="{AADF1BBC-A6C8-4648-A183-CE2B06D49B54}"/>
              </a:ext>
            </a:extLst>
          </p:cNvPr>
          <p:cNvGraphicFramePr>
            <a:graphicFrameLocks noGrp="1"/>
          </p:cNvGraphicFramePr>
          <p:nvPr>
            <p:extLst>
              <p:ext uri="{D42A27DB-BD31-4B8C-83A1-F6EECF244321}">
                <p14:modId xmlns:p14="http://schemas.microsoft.com/office/powerpoint/2010/main" val="3548451660"/>
              </p:ext>
            </p:extLst>
          </p:nvPr>
        </p:nvGraphicFramePr>
        <p:xfrm>
          <a:off x="767759" y="1083083"/>
          <a:ext cx="10656481" cy="4937760"/>
        </p:xfrm>
        <a:graphic>
          <a:graphicData uri="http://schemas.openxmlformats.org/drawingml/2006/table">
            <a:tbl>
              <a:tblPr firstRow="1" bandRow="1">
                <a:tableStyleId>{5C22544A-7EE6-4342-B048-85BDC9FD1C3A}</a:tableStyleId>
              </a:tblPr>
              <a:tblGrid>
                <a:gridCol w="3167040">
                  <a:extLst>
                    <a:ext uri="{9D8B030D-6E8A-4147-A177-3AD203B41FA5}">
                      <a16:colId xmlns:a16="http://schemas.microsoft.com/office/drawing/2014/main" val="2815750455"/>
                    </a:ext>
                  </a:extLst>
                </a:gridCol>
                <a:gridCol w="7489441">
                  <a:extLst>
                    <a:ext uri="{9D8B030D-6E8A-4147-A177-3AD203B41FA5}">
                      <a16:colId xmlns:a16="http://schemas.microsoft.com/office/drawing/2014/main" val="2580114564"/>
                    </a:ext>
                  </a:extLst>
                </a:gridCol>
              </a:tblGrid>
              <a:tr h="136117">
                <a:tc>
                  <a:txBody>
                    <a:bodyPr/>
                    <a:lstStyle/>
                    <a:p>
                      <a:r>
                        <a:rPr lang="en-US" sz="1600" dirty="0"/>
                        <a:t>Steps</a:t>
                      </a:r>
                    </a:p>
                  </a:txBody>
                  <a:tcPr/>
                </a:tc>
                <a:tc>
                  <a:txBody>
                    <a:bodyPr/>
                    <a:lstStyle/>
                    <a:p>
                      <a:r>
                        <a:rPr lang="en-US" sz="1600" dirty="0"/>
                        <a:t>Description </a:t>
                      </a:r>
                    </a:p>
                  </a:txBody>
                  <a:tcPr/>
                </a:tc>
                <a:extLst>
                  <a:ext uri="{0D108BD9-81ED-4DB2-BD59-A6C34878D82A}">
                    <a16:rowId xmlns:a16="http://schemas.microsoft.com/office/drawing/2014/main" val="2715803827"/>
                  </a:ext>
                </a:extLst>
              </a:tr>
              <a:tr h="527064">
                <a:tc>
                  <a:txBody>
                    <a:bodyPr/>
                    <a:lstStyle/>
                    <a:p>
                      <a:r>
                        <a:rPr lang="en-US" sz="1600" dirty="0"/>
                        <a:t>Entered TIMELY</a:t>
                      </a:r>
                    </a:p>
                  </a:txBody>
                  <a:tcPr/>
                </a:tc>
                <a:tc>
                  <a:txBody>
                    <a:bodyPr/>
                    <a:lstStyle/>
                    <a:p>
                      <a:pPr marL="285750" indent="-285750">
                        <a:buFont typeface="Arial" panose="020B0604020202020204" pitchFamily="34" charset="0"/>
                        <a:buChar char="•"/>
                      </a:pPr>
                      <a:r>
                        <a:rPr lang="en-US" sz="1600" dirty="0"/>
                        <a:t>New 1358 and Increase/Decrease requests (remove comment) must be entered within 5 days of the beginning date of service (year, quarter, or month as applicable)</a:t>
                      </a:r>
                    </a:p>
                  </a:txBody>
                  <a:tcPr/>
                </a:tc>
                <a:extLst>
                  <a:ext uri="{0D108BD9-81ED-4DB2-BD59-A6C34878D82A}">
                    <a16:rowId xmlns:a16="http://schemas.microsoft.com/office/drawing/2014/main" val="1867179187"/>
                  </a:ext>
                </a:extLst>
              </a:tr>
              <a:tr h="1192830">
                <a:tc>
                  <a:txBody>
                    <a:bodyPr/>
                    <a:lstStyle/>
                    <a:p>
                      <a:r>
                        <a:rPr lang="en-US" sz="1600" dirty="0"/>
                        <a:t>Requested in the CORRECT FY &amp; QTR</a:t>
                      </a:r>
                    </a:p>
                  </a:txBody>
                  <a:tcPr/>
                </a:tc>
                <a:tc>
                  <a:txBody>
                    <a:bodyPr/>
                    <a:lstStyle/>
                    <a:p>
                      <a:pPr marL="285750" indent="-285750">
                        <a:buFont typeface="Arial" panose="020B0604020202020204" pitchFamily="34" charset="0"/>
                        <a:buChar char="•"/>
                      </a:pPr>
                      <a:r>
                        <a:rPr lang="en-US" sz="1600" dirty="0"/>
                        <a:t>The Fiscal Year and Quarter on the document need to reflect the beginning date of the services being requested. If a prior year increase/decrease is being requested, it should be requested in the 4th quarter of the applicable year. For example, if you need an increase on a FY20 PO in FY21, enter the request in VISTA on a FY20 Q4 Transaction.</a:t>
                      </a:r>
                    </a:p>
                  </a:txBody>
                  <a:tcPr/>
                </a:tc>
                <a:extLst>
                  <a:ext uri="{0D108BD9-81ED-4DB2-BD59-A6C34878D82A}">
                    <a16:rowId xmlns:a16="http://schemas.microsoft.com/office/drawing/2014/main" val="3194143006"/>
                  </a:ext>
                </a:extLst>
              </a:tr>
              <a:tr h="970908">
                <a:tc>
                  <a:txBody>
                    <a:bodyPr/>
                    <a:lstStyle/>
                    <a:p>
                      <a:r>
                        <a:rPr lang="en-US" sz="1600" dirty="0"/>
                        <a:t>Regularly MONITORED</a:t>
                      </a:r>
                    </a:p>
                  </a:txBody>
                  <a:tcPr/>
                </a:tc>
                <a:tc>
                  <a:txBody>
                    <a:bodyPr/>
                    <a:lstStyle/>
                    <a:p>
                      <a:pPr marL="285750" indent="-285750">
                        <a:buFont typeface="Arial" panose="020B0604020202020204" pitchFamily="34" charset="0"/>
                        <a:buChar char="•"/>
                      </a:pPr>
                      <a:r>
                        <a:rPr lang="en-US" sz="1600" dirty="0"/>
                        <a:t>End user should be reviewing obligations vs. expenditures (payments) to ensure estimated costs on the 1358 are appropriately aligned with the actual payments processed. For example, if an IPA terminates early, decrease the obligation to return that amount of funding back to the investigator.</a:t>
                      </a:r>
                    </a:p>
                  </a:txBody>
                  <a:tcPr/>
                </a:tc>
                <a:extLst>
                  <a:ext uri="{0D108BD9-81ED-4DB2-BD59-A6C34878D82A}">
                    <a16:rowId xmlns:a16="http://schemas.microsoft.com/office/drawing/2014/main" val="3315716072"/>
                  </a:ext>
                </a:extLst>
              </a:tr>
              <a:tr h="649317">
                <a:tc>
                  <a:txBody>
                    <a:bodyPr/>
                    <a:lstStyle/>
                    <a:p>
                      <a:r>
                        <a:rPr lang="en-US" sz="1600" dirty="0"/>
                        <a:t>Promptly MODIFIED</a:t>
                      </a:r>
                    </a:p>
                  </a:txBody>
                  <a:tcPr/>
                </a:tc>
                <a:tc>
                  <a:txBody>
                    <a:bodyPr/>
                    <a:lstStyle/>
                    <a:p>
                      <a:pPr marL="285750" indent="-285750">
                        <a:buFont typeface="Arial" panose="020B0604020202020204" pitchFamily="34" charset="0"/>
                        <a:buChar char="•"/>
                      </a:pPr>
                      <a:r>
                        <a:rPr lang="en-US" sz="1600" dirty="0"/>
                        <a:t>When/If a significant surplus or deficit is identified, the increase/decrease request (as appropriate) needs to be entered immediately. If a transaction is not needed (i.e., entered incorrectly or duplicated) it must be cancelled. </a:t>
                      </a:r>
                      <a:endParaRPr lang="en-US" sz="1600" dirty="0">
                        <a:highlight>
                          <a:srgbClr val="FFFF00"/>
                        </a:highlight>
                      </a:endParaRPr>
                    </a:p>
                  </a:txBody>
                  <a:tcPr/>
                </a:tc>
                <a:extLst>
                  <a:ext uri="{0D108BD9-81ED-4DB2-BD59-A6C34878D82A}">
                    <a16:rowId xmlns:a16="http://schemas.microsoft.com/office/drawing/2014/main" val="96627923"/>
                  </a:ext>
                </a:extLst>
              </a:tr>
              <a:tr h="748986">
                <a:tc>
                  <a:txBody>
                    <a:bodyPr/>
                    <a:lstStyle/>
                    <a:p>
                      <a:r>
                        <a:rPr lang="en-US" sz="1600" dirty="0"/>
                        <a:t>Promptly CANCELLED</a:t>
                      </a:r>
                    </a:p>
                  </a:txBody>
                  <a:tcPr/>
                </a:tc>
                <a:tc>
                  <a:txBody>
                    <a:bodyPr/>
                    <a:lstStyle/>
                    <a:p>
                      <a:pPr marL="285750" indent="-285750">
                        <a:buFont typeface="Arial" panose="020B0604020202020204" pitchFamily="34" charset="0"/>
                        <a:buChar char="•"/>
                      </a:pPr>
                      <a:r>
                        <a:rPr lang="en-US" sz="1600" dirty="0"/>
                        <a:t>To cancel, use the IFCAP/VistA menu option: Cancel Transaction with a Permanent Number. This can only be completed when the “*” is showing in the COMM AMT and OBLIG AMT columns.</a:t>
                      </a:r>
                    </a:p>
                  </a:txBody>
                  <a:tcPr/>
                </a:tc>
                <a:extLst>
                  <a:ext uri="{0D108BD9-81ED-4DB2-BD59-A6C34878D82A}">
                    <a16:rowId xmlns:a16="http://schemas.microsoft.com/office/drawing/2014/main" val="813126798"/>
                  </a:ext>
                </a:extLst>
              </a:tr>
            </a:tbl>
          </a:graphicData>
        </a:graphic>
      </p:graphicFrame>
    </p:spTree>
    <p:extLst>
      <p:ext uri="{BB962C8B-B14F-4D97-AF65-F5344CB8AC3E}">
        <p14:creationId xmlns:p14="http://schemas.microsoft.com/office/powerpoint/2010/main" val="24568333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Rectangle 2">
            <a:extLst>
              <a:ext uri="{FF2B5EF4-FFF2-40B4-BE49-F238E27FC236}">
                <a16:creationId xmlns:a16="http://schemas.microsoft.com/office/drawing/2014/main" id="{F98774E8-D5C0-48CB-B065-48E27381F7F7}"/>
              </a:ext>
            </a:extLst>
          </p:cNvPr>
          <p:cNvSpPr>
            <a:spLocks noGrp="1" noChangeArrowheads="1"/>
          </p:cNvSpPr>
          <p:nvPr>
            <p:ph type="title"/>
          </p:nvPr>
        </p:nvSpPr>
        <p:spPr>
          <a:xfrm>
            <a:off x="429208" y="0"/>
            <a:ext cx="11616612" cy="1295400"/>
          </a:xfrm>
        </p:spPr>
        <p:txBody>
          <a:bodyPr/>
          <a:lstStyle/>
          <a:p>
            <a:r>
              <a:rPr lang="en-US" sz="3600" dirty="0"/>
              <a:t>Section 2: Managing Obligations: 1358</a:t>
            </a:r>
            <a:br>
              <a:rPr lang="en-US" sz="3600" b="0" dirty="0"/>
            </a:br>
            <a:endParaRPr lang="en-US" altLang="en-US" dirty="0"/>
          </a:p>
        </p:txBody>
      </p:sp>
      <p:sp>
        <p:nvSpPr>
          <p:cNvPr id="16387" name="Rectangle 3">
            <a:extLst>
              <a:ext uri="{FF2B5EF4-FFF2-40B4-BE49-F238E27FC236}">
                <a16:creationId xmlns:a16="http://schemas.microsoft.com/office/drawing/2014/main" id="{6047D568-7030-4CF4-B8F5-738405C13918}"/>
              </a:ext>
            </a:extLst>
          </p:cNvPr>
          <p:cNvSpPr>
            <a:spLocks noGrp="1" noChangeArrowheads="1"/>
          </p:cNvSpPr>
          <p:nvPr>
            <p:ph idx="1"/>
          </p:nvPr>
        </p:nvSpPr>
        <p:spPr>
          <a:xfrm>
            <a:off x="146180" y="960120"/>
            <a:ext cx="10875606" cy="4937760"/>
          </a:xfrm>
        </p:spPr>
        <p:txBody>
          <a:bodyPr rtlCol="0">
            <a:noAutofit/>
          </a:bodyPr>
          <a:lstStyle/>
          <a:p>
            <a:pPr marL="457200" lvl="1" indent="0">
              <a:buClr>
                <a:srgbClr val="660066"/>
              </a:buClr>
              <a:buNone/>
              <a:defRPr/>
            </a:pPr>
            <a:endParaRPr lang="en-US" sz="1200" dirty="0">
              <a:highlight>
                <a:srgbClr val="FFFF00"/>
              </a:highlight>
            </a:endParaRPr>
          </a:p>
          <a:p>
            <a:pPr>
              <a:buClr>
                <a:srgbClr val="660066"/>
              </a:buClr>
              <a:defRPr/>
            </a:pPr>
            <a:endParaRPr lang="en-US" sz="1600" dirty="0">
              <a:highlight>
                <a:srgbClr val="FFFF00"/>
              </a:highlight>
            </a:endParaRPr>
          </a:p>
          <a:p>
            <a:pPr>
              <a:buClr>
                <a:srgbClr val="660066"/>
              </a:buClr>
              <a:defRPr/>
            </a:pPr>
            <a:endParaRPr lang="en-US" sz="1600" dirty="0">
              <a:highlight>
                <a:srgbClr val="FFFF00"/>
              </a:highlight>
            </a:endParaRPr>
          </a:p>
          <a:p>
            <a:pPr>
              <a:buClr>
                <a:srgbClr val="660066"/>
              </a:buClr>
              <a:defRPr/>
            </a:pPr>
            <a:endParaRPr lang="en-US" sz="1600" dirty="0">
              <a:highlight>
                <a:srgbClr val="FFFF00"/>
              </a:highlight>
            </a:endParaRPr>
          </a:p>
          <a:p>
            <a:pPr>
              <a:buClr>
                <a:srgbClr val="660066"/>
              </a:buClr>
              <a:defRPr/>
            </a:pPr>
            <a:endParaRPr lang="en-US" sz="1600" dirty="0">
              <a:highlight>
                <a:srgbClr val="FFFF00"/>
              </a:highlight>
            </a:endParaRPr>
          </a:p>
          <a:p>
            <a:pPr>
              <a:buClr>
                <a:srgbClr val="660066"/>
              </a:buClr>
              <a:defRPr/>
            </a:pPr>
            <a:endParaRPr lang="en-US" sz="1600" dirty="0">
              <a:highlight>
                <a:srgbClr val="FFFF00"/>
              </a:highlight>
            </a:endParaRPr>
          </a:p>
          <a:p>
            <a:pPr>
              <a:buClr>
                <a:srgbClr val="660066"/>
              </a:buClr>
              <a:defRPr/>
            </a:pPr>
            <a:endParaRPr lang="en-US" sz="1600" dirty="0">
              <a:highlight>
                <a:srgbClr val="FFFF00"/>
              </a:highlight>
            </a:endParaRPr>
          </a:p>
          <a:p>
            <a:pPr marL="0" indent="0">
              <a:buClr>
                <a:srgbClr val="660066"/>
              </a:buClr>
              <a:buNone/>
              <a:defRPr/>
            </a:pPr>
            <a:endParaRPr lang="en-US" sz="1600" dirty="0">
              <a:highlight>
                <a:srgbClr val="FFFF00"/>
              </a:highlight>
            </a:endParaRPr>
          </a:p>
        </p:txBody>
      </p:sp>
      <p:graphicFrame>
        <p:nvGraphicFramePr>
          <p:cNvPr id="2" name="Table 2">
            <a:extLst>
              <a:ext uri="{FF2B5EF4-FFF2-40B4-BE49-F238E27FC236}">
                <a16:creationId xmlns:a16="http://schemas.microsoft.com/office/drawing/2014/main" id="{AADF1BBC-A6C8-4648-A183-CE2B06D49B54}"/>
              </a:ext>
            </a:extLst>
          </p:cNvPr>
          <p:cNvGraphicFramePr>
            <a:graphicFrameLocks noGrp="1"/>
          </p:cNvGraphicFramePr>
          <p:nvPr>
            <p:extLst>
              <p:ext uri="{D42A27DB-BD31-4B8C-83A1-F6EECF244321}">
                <p14:modId xmlns:p14="http://schemas.microsoft.com/office/powerpoint/2010/main" val="2121949456"/>
              </p:ext>
            </p:extLst>
          </p:nvPr>
        </p:nvGraphicFramePr>
        <p:xfrm>
          <a:off x="968986" y="960120"/>
          <a:ext cx="10254027" cy="5120640"/>
        </p:xfrm>
        <a:graphic>
          <a:graphicData uri="http://schemas.openxmlformats.org/drawingml/2006/table">
            <a:tbl>
              <a:tblPr firstRow="1" bandRow="1">
                <a:tableStyleId>{5C22544A-7EE6-4342-B048-85BDC9FD1C3A}</a:tableStyleId>
              </a:tblPr>
              <a:tblGrid>
                <a:gridCol w="10254027">
                  <a:extLst>
                    <a:ext uri="{9D8B030D-6E8A-4147-A177-3AD203B41FA5}">
                      <a16:colId xmlns:a16="http://schemas.microsoft.com/office/drawing/2014/main" val="2580114564"/>
                    </a:ext>
                  </a:extLst>
                </a:gridCol>
              </a:tblGrid>
              <a:tr h="0">
                <a:tc>
                  <a:txBody>
                    <a:bodyPr/>
                    <a:lstStyle/>
                    <a:p>
                      <a:r>
                        <a:rPr lang="en-US" dirty="0"/>
                        <a:t>1358 Estimated Obligation</a:t>
                      </a:r>
                    </a:p>
                  </a:txBody>
                  <a:tcPr/>
                </a:tc>
                <a:extLst>
                  <a:ext uri="{0D108BD9-81ED-4DB2-BD59-A6C34878D82A}">
                    <a16:rowId xmlns:a16="http://schemas.microsoft.com/office/drawing/2014/main" val="2715803827"/>
                  </a:ext>
                </a:extLst>
              </a:tr>
              <a:tr h="370840">
                <a:tc>
                  <a:txBody>
                    <a:bodyPr/>
                    <a:lstStyle/>
                    <a:p>
                      <a:pPr marL="285750" indent="-285750">
                        <a:buFont typeface="Arial" panose="020B0604020202020204" pitchFamily="34" charset="0"/>
                        <a:buChar char="•"/>
                      </a:pPr>
                      <a:r>
                        <a:rPr lang="en-US" dirty="0"/>
                        <a:t> An obligation document used to allocate funds from a Fund Control Point (FCP) for an estimated expense. When the 1358 document has been obligated, the total dollar amount is immediately withdrawn from the FCP. These dollars are then used to process invoice payments for the service(s) outlined on the document. 1358s can only be used for approved uses listed in Financial Policy, Volume II, Chapter 6-1358 Obligations, Appendix A.</a:t>
                      </a:r>
                    </a:p>
                  </a:txBody>
                  <a:tcPr/>
                </a:tc>
                <a:extLst>
                  <a:ext uri="{0D108BD9-81ED-4DB2-BD59-A6C34878D82A}">
                    <a16:rowId xmlns:a16="http://schemas.microsoft.com/office/drawing/2014/main" val="1867179187"/>
                  </a:ext>
                </a:extLst>
              </a:tr>
              <a:tr h="372764">
                <a:tc>
                  <a:txBody>
                    <a:bodyPr/>
                    <a:lstStyle/>
                    <a:p>
                      <a:pPr marL="285750" indent="-285750">
                        <a:buFont typeface="Arial" panose="020B0604020202020204" pitchFamily="34" charset="0"/>
                        <a:buChar char="•"/>
                      </a:pPr>
                      <a:r>
                        <a:rPr lang="en-US" dirty="0"/>
                        <a:t>Established by the FCP Clerk and approved by the FCP Official. </a:t>
                      </a:r>
                    </a:p>
                    <a:p>
                      <a:pPr marL="285750" indent="-285750">
                        <a:buFont typeface="Arial" panose="020B0604020202020204" pitchFamily="34" charset="0"/>
                        <a:buChar char="•"/>
                      </a:pPr>
                      <a:r>
                        <a:rPr lang="en-US" dirty="0"/>
                        <a:t>Most restrictive type of obligation can be used for: 1 - Service(s) </a:t>
                      </a:r>
                    </a:p>
                    <a:p>
                      <a:pPr marL="285750" indent="-285750">
                        <a:buFont typeface="Arial" panose="020B0604020202020204" pitchFamily="34" charset="0"/>
                        <a:buChar char="•"/>
                      </a:pPr>
                      <a:r>
                        <a:rPr lang="en-US" b="1" dirty="0"/>
                        <a:t>ONLY</a:t>
                      </a:r>
                      <a:r>
                        <a:rPr lang="en-US" dirty="0"/>
                        <a:t> when a specific authorization exists for this type of obligation</a:t>
                      </a:r>
                    </a:p>
                  </a:txBody>
                  <a:tcPr/>
                </a:tc>
                <a:extLst>
                  <a:ext uri="{0D108BD9-81ED-4DB2-BD59-A6C34878D82A}">
                    <a16:rowId xmlns:a16="http://schemas.microsoft.com/office/drawing/2014/main" val="3194143006"/>
                  </a:ext>
                </a:extLst>
              </a:tr>
              <a:tr h="499225">
                <a:tc>
                  <a:txBody>
                    <a:bodyPr/>
                    <a:lstStyle/>
                    <a:p>
                      <a:pPr marL="285750" indent="-285750">
                        <a:buFont typeface="Arial" panose="020B0604020202020204" pitchFamily="34" charset="0"/>
                        <a:buChar char="•"/>
                      </a:pPr>
                      <a:r>
                        <a:rPr lang="en-US" dirty="0"/>
                        <a:t>Obligation # or PO#:  D represent orders for Research, the “3” represents the fiscal year (example: D3---- or 3D----, exception Prime Vendor)</a:t>
                      </a:r>
                    </a:p>
                  </a:txBody>
                  <a:tcPr/>
                </a:tc>
                <a:extLst>
                  <a:ext uri="{0D108BD9-81ED-4DB2-BD59-A6C34878D82A}">
                    <a16:rowId xmlns:a16="http://schemas.microsoft.com/office/drawing/2014/main" val="3315716072"/>
                  </a:ext>
                </a:extLst>
              </a:tr>
              <a:tr h="370840">
                <a:tc>
                  <a:txBody>
                    <a:bodyPr/>
                    <a:lstStyle/>
                    <a:p>
                      <a:pPr marL="285750" indent="-285750">
                        <a:buFont typeface="Arial" panose="020B0604020202020204" pitchFamily="34" charset="0"/>
                        <a:buChar char="•"/>
                      </a:pPr>
                      <a:r>
                        <a:rPr lang="en-US" dirty="0"/>
                        <a:t>Per VACO regulations regarding Separation of Duties, four separate individuals must be involved in the 1358 process. Each of the following must be completed by a different employee: </a:t>
                      </a:r>
                    </a:p>
                    <a:p>
                      <a:pPr marL="285750" indent="-285750">
                        <a:buFont typeface="Arial" panose="020B0604020202020204" pitchFamily="34" charset="0"/>
                        <a:buChar char="•"/>
                      </a:pPr>
                      <a:r>
                        <a:rPr lang="en-US" dirty="0"/>
                        <a:t>ENTERING the request (service)</a:t>
                      </a:r>
                    </a:p>
                    <a:p>
                      <a:pPr marL="285750" indent="-285750">
                        <a:buFont typeface="Arial" panose="020B0604020202020204" pitchFamily="34" charset="0"/>
                        <a:buChar char="•"/>
                      </a:pPr>
                      <a:r>
                        <a:rPr lang="en-US" dirty="0"/>
                        <a:t>APPROVING the request (service)</a:t>
                      </a:r>
                    </a:p>
                    <a:p>
                      <a:pPr marL="285750" indent="-285750">
                        <a:buFont typeface="Arial" panose="020B0604020202020204" pitchFamily="34" charset="0"/>
                        <a:buChar char="•"/>
                      </a:pPr>
                      <a:r>
                        <a:rPr lang="en-US" dirty="0"/>
                        <a:t>OBLIGATING the funds (accounting)</a:t>
                      </a:r>
                    </a:p>
                    <a:p>
                      <a:pPr marL="285750" indent="-285750">
                        <a:buFont typeface="Arial" panose="020B0604020202020204" pitchFamily="34" charset="0"/>
                        <a:buChar char="•"/>
                      </a:pPr>
                      <a:r>
                        <a:rPr lang="en-US" dirty="0"/>
                        <a:t>CERTIFYING the invoice for payment (service)</a:t>
                      </a:r>
                    </a:p>
                  </a:txBody>
                  <a:tcPr/>
                </a:tc>
                <a:extLst>
                  <a:ext uri="{0D108BD9-81ED-4DB2-BD59-A6C34878D82A}">
                    <a16:rowId xmlns:a16="http://schemas.microsoft.com/office/drawing/2014/main" val="813126798"/>
                  </a:ext>
                </a:extLst>
              </a:tr>
            </a:tbl>
          </a:graphicData>
        </a:graphic>
      </p:graphicFrame>
    </p:spTree>
    <p:extLst>
      <p:ext uri="{BB962C8B-B14F-4D97-AF65-F5344CB8AC3E}">
        <p14:creationId xmlns:p14="http://schemas.microsoft.com/office/powerpoint/2010/main" val="166734592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Rectangle 2">
            <a:extLst>
              <a:ext uri="{FF2B5EF4-FFF2-40B4-BE49-F238E27FC236}">
                <a16:creationId xmlns:a16="http://schemas.microsoft.com/office/drawing/2014/main" id="{F98774E8-D5C0-48CB-B065-48E27381F7F7}"/>
              </a:ext>
            </a:extLst>
          </p:cNvPr>
          <p:cNvSpPr>
            <a:spLocks noGrp="1" noChangeArrowheads="1"/>
          </p:cNvSpPr>
          <p:nvPr>
            <p:ph type="title"/>
          </p:nvPr>
        </p:nvSpPr>
        <p:spPr>
          <a:xfrm>
            <a:off x="429208" y="74428"/>
            <a:ext cx="11616612" cy="1295400"/>
          </a:xfrm>
        </p:spPr>
        <p:txBody>
          <a:bodyPr/>
          <a:lstStyle/>
          <a:p>
            <a:r>
              <a:rPr lang="en-US" sz="3600" dirty="0"/>
              <a:t>Section 2: Managing Obligations: Invoices </a:t>
            </a:r>
            <a:br>
              <a:rPr lang="en-US" sz="3600" b="0" dirty="0"/>
            </a:br>
            <a:endParaRPr lang="en-US" altLang="en-US" dirty="0"/>
          </a:p>
        </p:txBody>
      </p:sp>
      <p:sp>
        <p:nvSpPr>
          <p:cNvPr id="16387" name="Rectangle 3">
            <a:extLst>
              <a:ext uri="{FF2B5EF4-FFF2-40B4-BE49-F238E27FC236}">
                <a16:creationId xmlns:a16="http://schemas.microsoft.com/office/drawing/2014/main" id="{6047D568-7030-4CF4-B8F5-738405C13918}"/>
              </a:ext>
            </a:extLst>
          </p:cNvPr>
          <p:cNvSpPr>
            <a:spLocks noGrp="1" noChangeArrowheads="1"/>
          </p:cNvSpPr>
          <p:nvPr>
            <p:ph idx="1"/>
          </p:nvPr>
        </p:nvSpPr>
        <p:spPr>
          <a:xfrm>
            <a:off x="146180" y="960120"/>
            <a:ext cx="10875606" cy="4937760"/>
          </a:xfrm>
        </p:spPr>
        <p:txBody>
          <a:bodyPr rtlCol="0">
            <a:noAutofit/>
          </a:bodyPr>
          <a:lstStyle/>
          <a:p>
            <a:pPr marL="457200" lvl="1" indent="0">
              <a:buClr>
                <a:srgbClr val="660066"/>
              </a:buClr>
              <a:buNone/>
              <a:defRPr/>
            </a:pPr>
            <a:endParaRPr lang="en-US" dirty="0"/>
          </a:p>
          <a:p>
            <a:pPr lvl="1">
              <a:buClr>
                <a:srgbClr val="660066"/>
              </a:buClr>
              <a:defRPr/>
            </a:pPr>
            <a:endParaRPr lang="en-US" dirty="0">
              <a:highlight>
                <a:srgbClr val="FFFF00"/>
              </a:highlight>
            </a:endParaRPr>
          </a:p>
          <a:p>
            <a:pPr lvl="1">
              <a:buClr>
                <a:srgbClr val="660066"/>
              </a:buClr>
              <a:defRPr/>
            </a:pPr>
            <a:endParaRPr lang="en-US" sz="1200" dirty="0">
              <a:highlight>
                <a:srgbClr val="FFFF00"/>
              </a:highlight>
            </a:endParaRPr>
          </a:p>
          <a:p>
            <a:pPr>
              <a:buClr>
                <a:srgbClr val="660066"/>
              </a:buClr>
              <a:defRPr/>
            </a:pPr>
            <a:endParaRPr lang="en-US" sz="1600" dirty="0">
              <a:highlight>
                <a:srgbClr val="FFFF00"/>
              </a:highlight>
            </a:endParaRPr>
          </a:p>
          <a:p>
            <a:pPr>
              <a:buClr>
                <a:srgbClr val="660066"/>
              </a:buClr>
              <a:defRPr/>
            </a:pPr>
            <a:endParaRPr lang="en-US" sz="1600" dirty="0">
              <a:highlight>
                <a:srgbClr val="FFFF00"/>
              </a:highlight>
            </a:endParaRPr>
          </a:p>
          <a:p>
            <a:pPr>
              <a:buClr>
                <a:srgbClr val="660066"/>
              </a:buClr>
              <a:defRPr/>
            </a:pPr>
            <a:endParaRPr lang="en-US" sz="1600" dirty="0">
              <a:highlight>
                <a:srgbClr val="FFFF00"/>
              </a:highlight>
            </a:endParaRPr>
          </a:p>
          <a:p>
            <a:pPr>
              <a:buClr>
                <a:srgbClr val="660066"/>
              </a:buClr>
              <a:defRPr/>
            </a:pPr>
            <a:endParaRPr lang="en-US" sz="1600" dirty="0">
              <a:highlight>
                <a:srgbClr val="FFFF00"/>
              </a:highlight>
            </a:endParaRPr>
          </a:p>
          <a:p>
            <a:pPr>
              <a:buClr>
                <a:srgbClr val="660066"/>
              </a:buClr>
              <a:defRPr/>
            </a:pPr>
            <a:endParaRPr lang="en-US" sz="1600" dirty="0">
              <a:highlight>
                <a:srgbClr val="FFFF00"/>
              </a:highlight>
            </a:endParaRPr>
          </a:p>
          <a:p>
            <a:pPr>
              <a:buClr>
                <a:srgbClr val="660066"/>
              </a:buClr>
              <a:defRPr/>
            </a:pPr>
            <a:endParaRPr lang="en-US" sz="1600" dirty="0">
              <a:highlight>
                <a:srgbClr val="FFFF00"/>
              </a:highlight>
            </a:endParaRPr>
          </a:p>
          <a:p>
            <a:pPr marL="0" indent="0">
              <a:buClr>
                <a:srgbClr val="660066"/>
              </a:buClr>
              <a:buNone/>
              <a:defRPr/>
            </a:pPr>
            <a:endParaRPr lang="en-US" sz="1600" dirty="0">
              <a:highlight>
                <a:srgbClr val="FFFF00"/>
              </a:highlight>
            </a:endParaRPr>
          </a:p>
        </p:txBody>
      </p:sp>
      <p:graphicFrame>
        <p:nvGraphicFramePr>
          <p:cNvPr id="2" name="Table 2">
            <a:extLst>
              <a:ext uri="{FF2B5EF4-FFF2-40B4-BE49-F238E27FC236}">
                <a16:creationId xmlns:a16="http://schemas.microsoft.com/office/drawing/2014/main" id="{AADF1BBC-A6C8-4648-A183-CE2B06D49B54}"/>
              </a:ext>
            </a:extLst>
          </p:cNvPr>
          <p:cNvGraphicFramePr>
            <a:graphicFrameLocks noGrp="1"/>
          </p:cNvGraphicFramePr>
          <p:nvPr>
            <p:extLst>
              <p:ext uri="{D42A27DB-BD31-4B8C-83A1-F6EECF244321}">
                <p14:modId xmlns:p14="http://schemas.microsoft.com/office/powerpoint/2010/main" val="1335329106"/>
              </p:ext>
            </p:extLst>
          </p:nvPr>
        </p:nvGraphicFramePr>
        <p:xfrm>
          <a:off x="1277867" y="1534283"/>
          <a:ext cx="5550469" cy="3718560"/>
        </p:xfrm>
        <a:graphic>
          <a:graphicData uri="http://schemas.openxmlformats.org/drawingml/2006/table">
            <a:tbl>
              <a:tblPr firstRow="1" bandRow="1">
                <a:tableStyleId>{5C22544A-7EE6-4342-B048-85BDC9FD1C3A}</a:tableStyleId>
              </a:tblPr>
              <a:tblGrid>
                <a:gridCol w="5550469">
                  <a:extLst>
                    <a:ext uri="{9D8B030D-6E8A-4147-A177-3AD203B41FA5}">
                      <a16:colId xmlns:a16="http://schemas.microsoft.com/office/drawing/2014/main" val="2815750455"/>
                    </a:ext>
                  </a:extLst>
                </a:gridCol>
              </a:tblGrid>
              <a:tr h="436822">
                <a:tc>
                  <a:txBody>
                    <a:bodyPr/>
                    <a:lstStyle/>
                    <a:p>
                      <a:r>
                        <a:rPr lang="en-US" sz="2000" dirty="0"/>
                        <a:t>Certifying Officials are responsible for tracking the invoices he/she certifies:</a:t>
                      </a:r>
                    </a:p>
                  </a:txBody>
                  <a:tcPr/>
                </a:tc>
                <a:extLst>
                  <a:ext uri="{0D108BD9-81ED-4DB2-BD59-A6C34878D82A}">
                    <a16:rowId xmlns:a16="http://schemas.microsoft.com/office/drawing/2014/main" val="2715803827"/>
                  </a:ext>
                </a:extLst>
              </a:tr>
              <a:tr h="965348">
                <a:tc>
                  <a:txBody>
                    <a:bodyPr/>
                    <a:lstStyle/>
                    <a:p>
                      <a:pPr marL="0" indent="0">
                        <a:buFont typeface="Arial" panose="020B0604020202020204" pitchFamily="34" charset="0"/>
                        <a:buNone/>
                      </a:pPr>
                      <a:r>
                        <a:rPr lang="en-US" sz="2000" dirty="0"/>
                        <a:t>This must be done in order to ensure funding levels are adequate for the entire time period covered by the obligation.</a:t>
                      </a:r>
                    </a:p>
                  </a:txBody>
                  <a:tcPr/>
                </a:tc>
                <a:extLst>
                  <a:ext uri="{0D108BD9-81ED-4DB2-BD59-A6C34878D82A}">
                    <a16:rowId xmlns:a16="http://schemas.microsoft.com/office/drawing/2014/main" val="1867179187"/>
                  </a:ext>
                </a:extLst>
              </a:tr>
              <a:tr h="451795">
                <a:tc>
                  <a:txBody>
                    <a:bodyPr/>
                    <a:lstStyle/>
                    <a:p>
                      <a:pPr marL="0" indent="0">
                        <a:buFont typeface="Arial" panose="020B0604020202020204" pitchFamily="34" charset="0"/>
                        <a:buNone/>
                      </a:pPr>
                      <a:r>
                        <a:rPr lang="en-US" sz="2000" dirty="0"/>
                        <a:t>If/When a deficit or surplus is identified, a request must be made to increase/decrease funding. </a:t>
                      </a:r>
                    </a:p>
                  </a:txBody>
                  <a:tcPr/>
                </a:tc>
                <a:extLst>
                  <a:ext uri="{0D108BD9-81ED-4DB2-BD59-A6C34878D82A}">
                    <a16:rowId xmlns:a16="http://schemas.microsoft.com/office/drawing/2014/main" val="3194143006"/>
                  </a:ext>
                </a:extLst>
              </a:tr>
              <a:tr h="675744">
                <a:tc>
                  <a:txBody>
                    <a:bodyPr/>
                    <a:lstStyle/>
                    <a:p>
                      <a:pPr marL="0" indent="0">
                        <a:buFont typeface="Arial" panose="020B0604020202020204" pitchFamily="34" charset="0"/>
                        <a:buNone/>
                      </a:pPr>
                      <a:r>
                        <a:rPr lang="en-US" sz="2000" dirty="0"/>
                        <a:t>Increase/Decrease requests for</a:t>
                      </a:r>
                    </a:p>
                    <a:p>
                      <a:pPr marL="0" indent="0">
                        <a:buFont typeface="Arial" panose="020B0604020202020204" pitchFamily="34" charset="0"/>
                        <a:buNone/>
                      </a:pPr>
                      <a:r>
                        <a:rPr lang="en-US" sz="2000" dirty="0"/>
                        <a:t>                 2237s: are entered in FORCE; </a:t>
                      </a:r>
                    </a:p>
                    <a:p>
                      <a:pPr marL="0" indent="0">
                        <a:buFont typeface="Arial" panose="020B0604020202020204" pitchFamily="34" charset="0"/>
                        <a:buNone/>
                      </a:pPr>
                      <a:r>
                        <a:rPr lang="en-US" sz="2000" dirty="0"/>
                        <a:t>	process may vary by contracting office</a:t>
                      </a:r>
                    </a:p>
                    <a:p>
                      <a:pPr marL="0" indent="0">
                        <a:buFont typeface="Arial" panose="020B0604020202020204" pitchFamily="34" charset="0"/>
                        <a:buNone/>
                      </a:pPr>
                      <a:r>
                        <a:rPr lang="en-US" sz="2000" dirty="0"/>
                        <a:t>                1358s: are entered in IFCAP/VistA </a:t>
                      </a:r>
                    </a:p>
                  </a:txBody>
                  <a:tcPr/>
                </a:tc>
                <a:extLst>
                  <a:ext uri="{0D108BD9-81ED-4DB2-BD59-A6C34878D82A}">
                    <a16:rowId xmlns:a16="http://schemas.microsoft.com/office/drawing/2014/main" val="709600083"/>
                  </a:ext>
                </a:extLst>
              </a:tr>
            </a:tbl>
          </a:graphicData>
        </a:graphic>
      </p:graphicFrame>
      <p:pic>
        <p:nvPicPr>
          <p:cNvPr id="5" name="Picture 4" descr="Voucher Stamp.JPG">
            <a:extLst>
              <a:ext uri="{FF2B5EF4-FFF2-40B4-BE49-F238E27FC236}">
                <a16:creationId xmlns:a16="http://schemas.microsoft.com/office/drawing/2014/main" id="{76DED485-5DD9-4B23-89CD-5C2018EF678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20828" y="1711886"/>
            <a:ext cx="3865122" cy="3434228"/>
          </a:xfrm>
          <a:prstGeom prst="rect">
            <a:avLst/>
          </a:prstGeom>
          <a:noFill/>
          <a:ln w="317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180527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Rectangle 2">
            <a:extLst>
              <a:ext uri="{FF2B5EF4-FFF2-40B4-BE49-F238E27FC236}">
                <a16:creationId xmlns:a16="http://schemas.microsoft.com/office/drawing/2014/main" id="{F98774E8-D5C0-48CB-B065-48E27381F7F7}"/>
              </a:ext>
            </a:extLst>
          </p:cNvPr>
          <p:cNvSpPr>
            <a:spLocks noGrp="1" noChangeArrowheads="1"/>
          </p:cNvSpPr>
          <p:nvPr>
            <p:ph type="title"/>
          </p:nvPr>
        </p:nvSpPr>
        <p:spPr>
          <a:xfrm>
            <a:off x="429208" y="0"/>
            <a:ext cx="11616612" cy="1295400"/>
          </a:xfrm>
        </p:spPr>
        <p:txBody>
          <a:bodyPr/>
          <a:lstStyle/>
          <a:p>
            <a:r>
              <a:rPr lang="en-US" sz="3600" dirty="0"/>
              <a:t>Section 2: Government Purchase Card</a:t>
            </a:r>
            <a:br>
              <a:rPr lang="en-US" sz="3600" b="0" dirty="0"/>
            </a:br>
            <a:endParaRPr lang="en-US" altLang="en-US" dirty="0"/>
          </a:p>
        </p:txBody>
      </p:sp>
      <p:sp>
        <p:nvSpPr>
          <p:cNvPr id="16387" name="Rectangle 3">
            <a:extLst>
              <a:ext uri="{FF2B5EF4-FFF2-40B4-BE49-F238E27FC236}">
                <a16:creationId xmlns:a16="http://schemas.microsoft.com/office/drawing/2014/main" id="{6047D568-7030-4CF4-B8F5-738405C13918}"/>
              </a:ext>
            </a:extLst>
          </p:cNvPr>
          <p:cNvSpPr>
            <a:spLocks noGrp="1" noChangeArrowheads="1"/>
          </p:cNvSpPr>
          <p:nvPr>
            <p:ph idx="1"/>
          </p:nvPr>
        </p:nvSpPr>
        <p:spPr>
          <a:xfrm>
            <a:off x="146180" y="960120"/>
            <a:ext cx="10875606" cy="4937760"/>
          </a:xfrm>
        </p:spPr>
        <p:txBody>
          <a:bodyPr rtlCol="0">
            <a:noAutofit/>
          </a:bodyPr>
          <a:lstStyle/>
          <a:p>
            <a:pPr lvl="1">
              <a:buClr>
                <a:srgbClr val="660066"/>
              </a:buClr>
              <a:defRPr/>
            </a:pPr>
            <a:r>
              <a:rPr lang="en-US" dirty="0"/>
              <a:t>A purchasing tool which functions in a capacity similar to a personal credit card. </a:t>
            </a:r>
            <a:endParaRPr lang="en-US" dirty="0">
              <a:highlight>
                <a:srgbClr val="FFFF00"/>
              </a:highlight>
            </a:endParaRPr>
          </a:p>
          <a:p>
            <a:pPr lvl="1">
              <a:buClr>
                <a:srgbClr val="660066"/>
              </a:buClr>
              <a:defRPr/>
            </a:pPr>
            <a:endParaRPr lang="en-US" sz="1200" dirty="0">
              <a:highlight>
                <a:srgbClr val="FFFF00"/>
              </a:highlight>
            </a:endParaRPr>
          </a:p>
          <a:p>
            <a:pPr>
              <a:buClr>
                <a:srgbClr val="660066"/>
              </a:buClr>
              <a:defRPr/>
            </a:pPr>
            <a:endParaRPr lang="en-US" sz="1600" dirty="0">
              <a:highlight>
                <a:srgbClr val="FFFF00"/>
              </a:highlight>
            </a:endParaRPr>
          </a:p>
          <a:p>
            <a:pPr>
              <a:buClr>
                <a:srgbClr val="660066"/>
              </a:buClr>
              <a:defRPr/>
            </a:pPr>
            <a:endParaRPr lang="en-US" sz="1600" dirty="0">
              <a:highlight>
                <a:srgbClr val="FFFF00"/>
              </a:highlight>
            </a:endParaRPr>
          </a:p>
          <a:p>
            <a:pPr>
              <a:buClr>
                <a:srgbClr val="660066"/>
              </a:buClr>
              <a:defRPr/>
            </a:pPr>
            <a:endParaRPr lang="en-US" sz="1600" dirty="0">
              <a:highlight>
                <a:srgbClr val="FFFF00"/>
              </a:highlight>
            </a:endParaRPr>
          </a:p>
          <a:p>
            <a:pPr>
              <a:buClr>
                <a:srgbClr val="660066"/>
              </a:buClr>
              <a:defRPr/>
            </a:pPr>
            <a:endParaRPr lang="en-US" sz="1600" dirty="0">
              <a:highlight>
                <a:srgbClr val="FFFF00"/>
              </a:highlight>
            </a:endParaRPr>
          </a:p>
          <a:p>
            <a:pPr>
              <a:buClr>
                <a:srgbClr val="660066"/>
              </a:buClr>
              <a:defRPr/>
            </a:pPr>
            <a:endParaRPr lang="en-US" sz="1600" dirty="0">
              <a:highlight>
                <a:srgbClr val="FFFF00"/>
              </a:highlight>
            </a:endParaRPr>
          </a:p>
          <a:p>
            <a:pPr>
              <a:buClr>
                <a:srgbClr val="660066"/>
              </a:buClr>
              <a:defRPr/>
            </a:pPr>
            <a:endParaRPr lang="en-US" sz="1600" dirty="0">
              <a:highlight>
                <a:srgbClr val="FFFF00"/>
              </a:highlight>
            </a:endParaRPr>
          </a:p>
          <a:p>
            <a:pPr marL="0" indent="0">
              <a:buClr>
                <a:srgbClr val="660066"/>
              </a:buClr>
              <a:buNone/>
              <a:defRPr/>
            </a:pPr>
            <a:endParaRPr lang="en-US" sz="1600" dirty="0">
              <a:highlight>
                <a:srgbClr val="FFFF00"/>
              </a:highlight>
            </a:endParaRPr>
          </a:p>
        </p:txBody>
      </p:sp>
      <p:graphicFrame>
        <p:nvGraphicFramePr>
          <p:cNvPr id="2" name="Table 2">
            <a:extLst>
              <a:ext uri="{FF2B5EF4-FFF2-40B4-BE49-F238E27FC236}">
                <a16:creationId xmlns:a16="http://schemas.microsoft.com/office/drawing/2014/main" id="{AADF1BBC-A6C8-4648-A183-CE2B06D49B54}"/>
              </a:ext>
            </a:extLst>
          </p:cNvPr>
          <p:cNvGraphicFramePr>
            <a:graphicFrameLocks noGrp="1"/>
          </p:cNvGraphicFramePr>
          <p:nvPr>
            <p:extLst>
              <p:ext uri="{D42A27DB-BD31-4B8C-83A1-F6EECF244321}">
                <p14:modId xmlns:p14="http://schemas.microsoft.com/office/powerpoint/2010/main" val="572537942"/>
              </p:ext>
            </p:extLst>
          </p:nvPr>
        </p:nvGraphicFramePr>
        <p:xfrm>
          <a:off x="968986" y="1399564"/>
          <a:ext cx="10254027" cy="4668520"/>
        </p:xfrm>
        <a:graphic>
          <a:graphicData uri="http://schemas.openxmlformats.org/drawingml/2006/table">
            <a:tbl>
              <a:tblPr firstRow="1" bandRow="1">
                <a:tableStyleId>{5C22544A-7EE6-4342-B048-85BDC9FD1C3A}</a:tableStyleId>
              </a:tblPr>
              <a:tblGrid>
                <a:gridCol w="10254027">
                  <a:extLst>
                    <a:ext uri="{9D8B030D-6E8A-4147-A177-3AD203B41FA5}">
                      <a16:colId xmlns:a16="http://schemas.microsoft.com/office/drawing/2014/main" val="2580114564"/>
                    </a:ext>
                  </a:extLst>
                </a:gridCol>
              </a:tblGrid>
              <a:tr h="0">
                <a:tc>
                  <a:txBody>
                    <a:bodyPr/>
                    <a:lstStyle/>
                    <a:p>
                      <a:r>
                        <a:rPr lang="en-US" dirty="0"/>
                        <a:t>Government Purchase Card (GPC )</a:t>
                      </a:r>
                    </a:p>
                  </a:txBody>
                  <a:tcPr/>
                </a:tc>
                <a:extLst>
                  <a:ext uri="{0D108BD9-81ED-4DB2-BD59-A6C34878D82A}">
                    <a16:rowId xmlns:a16="http://schemas.microsoft.com/office/drawing/2014/main" val="2715803827"/>
                  </a:ext>
                </a:extLst>
              </a:tr>
              <a:tr h="370840">
                <a:tc>
                  <a:txBody>
                    <a:bodyPr/>
                    <a:lstStyle/>
                    <a:p>
                      <a:pPr marL="285750" indent="-285750">
                        <a:buFont typeface="Arial" panose="020B0604020202020204" pitchFamily="34" charset="0"/>
                        <a:buChar char="•"/>
                      </a:pPr>
                      <a:r>
                        <a:rPr lang="en-US" dirty="0"/>
                        <a:t>It is used to commit funds from a Fund Control Point (FCP) for an estimated expense. When the card holder makes a purchase, the cost is committed in the FCP in VISTA/IFCAP only. The order is considered Committed, Not Obligated.  Once the vendor charges for the good(s)/service(s) the monies are withdrawn from the FCP in FMS.</a:t>
                      </a:r>
                    </a:p>
                  </a:txBody>
                  <a:tcPr/>
                </a:tc>
                <a:extLst>
                  <a:ext uri="{0D108BD9-81ED-4DB2-BD59-A6C34878D82A}">
                    <a16:rowId xmlns:a16="http://schemas.microsoft.com/office/drawing/2014/main" val="1867179187"/>
                  </a:ext>
                </a:extLst>
              </a:tr>
              <a:tr h="372764">
                <a:tc>
                  <a:txBody>
                    <a:bodyPr/>
                    <a:lstStyle/>
                    <a:p>
                      <a:pPr marL="285750" indent="-285750">
                        <a:buFont typeface="Arial" panose="020B0604020202020204" pitchFamily="34" charset="0"/>
                        <a:buChar char="•"/>
                      </a:pPr>
                      <a:r>
                        <a:rPr lang="en-US" dirty="0"/>
                        <a:t>Orders are established by a purchase card holder (or a designated surrogate) and approved by the purchase card Approving Official or Alternate Approving Official.</a:t>
                      </a:r>
                    </a:p>
                  </a:txBody>
                  <a:tcPr/>
                </a:tc>
                <a:extLst>
                  <a:ext uri="{0D108BD9-81ED-4DB2-BD59-A6C34878D82A}">
                    <a16:rowId xmlns:a16="http://schemas.microsoft.com/office/drawing/2014/main" val="3194143006"/>
                  </a:ext>
                </a:extLst>
              </a:tr>
              <a:tr h="370840">
                <a:tc>
                  <a:txBody>
                    <a:bodyPr/>
                    <a:lstStyle/>
                    <a:p>
                      <a:pPr marL="285750" indent="-285750">
                        <a:buFont typeface="Arial" panose="020B0604020202020204" pitchFamily="34" charset="0"/>
                        <a:buChar char="•"/>
                      </a:pPr>
                      <a:r>
                        <a:rPr lang="en-US" dirty="0"/>
                        <a:t>Most flexible type of obligation and can be used for: 1 - Material(s), 2 - Service(s)</a:t>
                      </a:r>
                    </a:p>
                  </a:txBody>
                  <a:tcPr/>
                </a:tc>
                <a:extLst>
                  <a:ext uri="{0D108BD9-81ED-4DB2-BD59-A6C34878D82A}">
                    <a16:rowId xmlns:a16="http://schemas.microsoft.com/office/drawing/2014/main" val="3315716072"/>
                  </a:ext>
                </a:extLst>
              </a:tr>
              <a:tr h="370840">
                <a:tc>
                  <a:txBody>
                    <a:bodyPr/>
                    <a:lstStyle/>
                    <a:p>
                      <a:pPr marL="285750" indent="-285750">
                        <a:buFont typeface="Arial" panose="020B0604020202020204" pitchFamily="34" charset="0"/>
                        <a:buChar char="•"/>
                      </a:pPr>
                      <a:r>
                        <a:rPr lang="en-US" dirty="0"/>
                        <a:t>Once a cardholder enters &amp; applies their electronic signature to a purchase card order in IFCAP/VistA, it remains in a committed status until the charge from the vendor is received and reconciled (tied/matched) to the order. </a:t>
                      </a:r>
                    </a:p>
                  </a:txBody>
                  <a:tcPr/>
                </a:tc>
                <a:extLst>
                  <a:ext uri="{0D108BD9-81ED-4DB2-BD59-A6C34878D82A}">
                    <a16:rowId xmlns:a16="http://schemas.microsoft.com/office/drawing/2014/main" val="96627923"/>
                  </a:ext>
                </a:extLst>
              </a:tr>
              <a:tr h="370840">
                <a:tc>
                  <a:txBody>
                    <a:bodyPr/>
                    <a:lstStyle/>
                    <a:p>
                      <a:pPr marL="285750" indent="-285750">
                        <a:buFont typeface="Arial" panose="020B0604020202020204" pitchFamily="34" charset="0"/>
                        <a:buChar char="•"/>
                      </a:pPr>
                      <a:r>
                        <a:rPr lang="en-US" dirty="0"/>
                        <a:t>Obligation numbers contain letters including,  but not limited to D,P, Q, R, or Y (example: D65555).</a:t>
                      </a:r>
                    </a:p>
                    <a:p>
                      <a:pPr marL="285750" indent="-285750">
                        <a:buFont typeface="Arial" panose="020B0604020202020204" pitchFamily="34" charset="0"/>
                        <a:buChar char="•"/>
                      </a:pPr>
                      <a:r>
                        <a:rPr lang="en-US" dirty="0"/>
                        <a:t>In any of these cases, the number 6 represents the FY of the obligation.</a:t>
                      </a:r>
                    </a:p>
                    <a:p>
                      <a:pPr marL="285750" indent="-285750">
                        <a:buFont typeface="Arial" panose="020B0604020202020204" pitchFamily="34" charset="0"/>
                        <a:buChar char="•"/>
                      </a:pPr>
                      <a:r>
                        <a:rPr lang="en-US" dirty="0"/>
                        <a:t>The letter identifies that the obligation is a purchase card order and what section made the procurement (P6XXXX=Logistics/Contracting, D6XXXX=Research). Not all stations use the “D” for purchase card orders.</a:t>
                      </a:r>
                    </a:p>
                  </a:txBody>
                  <a:tcPr/>
                </a:tc>
                <a:extLst>
                  <a:ext uri="{0D108BD9-81ED-4DB2-BD59-A6C34878D82A}">
                    <a16:rowId xmlns:a16="http://schemas.microsoft.com/office/drawing/2014/main" val="813126798"/>
                  </a:ext>
                </a:extLst>
              </a:tr>
            </a:tbl>
          </a:graphicData>
        </a:graphic>
      </p:graphicFrame>
    </p:spTree>
    <p:extLst>
      <p:ext uri="{BB962C8B-B14F-4D97-AF65-F5344CB8AC3E}">
        <p14:creationId xmlns:p14="http://schemas.microsoft.com/office/powerpoint/2010/main" val="16446122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Rectangle 2">
            <a:extLst>
              <a:ext uri="{FF2B5EF4-FFF2-40B4-BE49-F238E27FC236}">
                <a16:creationId xmlns:a16="http://schemas.microsoft.com/office/drawing/2014/main" id="{F98774E8-D5C0-48CB-B065-48E27381F7F7}"/>
              </a:ext>
            </a:extLst>
          </p:cNvPr>
          <p:cNvSpPr>
            <a:spLocks noGrp="1" noChangeArrowheads="1"/>
          </p:cNvSpPr>
          <p:nvPr>
            <p:ph type="title"/>
          </p:nvPr>
        </p:nvSpPr>
        <p:spPr>
          <a:xfrm>
            <a:off x="429208" y="0"/>
            <a:ext cx="11616612" cy="1295400"/>
          </a:xfrm>
        </p:spPr>
        <p:txBody>
          <a:bodyPr/>
          <a:lstStyle/>
          <a:p>
            <a:r>
              <a:rPr lang="en-US" sz="3600" dirty="0"/>
              <a:t>Section 2: Managing Obligations: GPC </a:t>
            </a:r>
            <a:br>
              <a:rPr lang="en-US" sz="3600" b="0" dirty="0"/>
            </a:br>
            <a:endParaRPr lang="en-US" altLang="en-US" dirty="0"/>
          </a:p>
        </p:txBody>
      </p:sp>
      <p:sp>
        <p:nvSpPr>
          <p:cNvPr id="16387" name="Rectangle 3">
            <a:extLst>
              <a:ext uri="{FF2B5EF4-FFF2-40B4-BE49-F238E27FC236}">
                <a16:creationId xmlns:a16="http://schemas.microsoft.com/office/drawing/2014/main" id="{6047D568-7030-4CF4-B8F5-738405C13918}"/>
              </a:ext>
            </a:extLst>
          </p:cNvPr>
          <p:cNvSpPr>
            <a:spLocks noGrp="1" noChangeArrowheads="1"/>
          </p:cNvSpPr>
          <p:nvPr>
            <p:ph idx="1"/>
          </p:nvPr>
        </p:nvSpPr>
        <p:spPr>
          <a:xfrm>
            <a:off x="146180" y="960120"/>
            <a:ext cx="10875606" cy="4937760"/>
          </a:xfrm>
        </p:spPr>
        <p:txBody>
          <a:bodyPr rtlCol="0">
            <a:noAutofit/>
          </a:bodyPr>
          <a:lstStyle/>
          <a:p>
            <a:pPr lvl="1">
              <a:buClr>
                <a:srgbClr val="660066"/>
              </a:buClr>
              <a:defRPr/>
            </a:pPr>
            <a:r>
              <a:rPr lang="en-US" dirty="0"/>
              <a:t>Each GPC order must be:</a:t>
            </a:r>
          </a:p>
          <a:p>
            <a:pPr lvl="1">
              <a:buClr>
                <a:srgbClr val="660066"/>
              </a:buClr>
              <a:defRPr/>
            </a:pPr>
            <a:endParaRPr lang="en-US" dirty="0">
              <a:highlight>
                <a:srgbClr val="FFFF00"/>
              </a:highlight>
            </a:endParaRPr>
          </a:p>
          <a:p>
            <a:pPr lvl="1">
              <a:buClr>
                <a:srgbClr val="660066"/>
              </a:buClr>
              <a:defRPr/>
            </a:pPr>
            <a:endParaRPr lang="en-US" sz="1200" dirty="0">
              <a:highlight>
                <a:srgbClr val="FFFF00"/>
              </a:highlight>
            </a:endParaRPr>
          </a:p>
          <a:p>
            <a:pPr>
              <a:buClr>
                <a:srgbClr val="660066"/>
              </a:buClr>
              <a:defRPr/>
            </a:pPr>
            <a:endParaRPr lang="en-US" sz="1600" dirty="0">
              <a:highlight>
                <a:srgbClr val="FFFF00"/>
              </a:highlight>
            </a:endParaRPr>
          </a:p>
          <a:p>
            <a:pPr>
              <a:buClr>
                <a:srgbClr val="660066"/>
              </a:buClr>
              <a:defRPr/>
            </a:pPr>
            <a:endParaRPr lang="en-US" sz="1600" dirty="0">
              <a:highlight>
                <a:srgbClr val="FFFF00"/>
              </a:highlight>
            </a:endParaRPr>
          </a:p>
          <a:p>
            <a:pPr>
              <a:buClr>
                <a:srgbClr val="660066"/>
              </a:buClr>
              <a:defRPr/>
            </a:pPr>
            <a:endParaRPr lang="en-US" sz="1600" dirty="0">
              <a:highlight>
                <a:srgbClr val="FFFF00"/>
              </a:highlight>
            </a:endParaRPr>
          </a:p>
          <a:p>
            <a:pPr>
              <a:buClr>
                <a:srgbClr val="660066"/>
              </a:buClr>
              <a:defRPr/>
            </a:pPr>
            <a:endParaRPr lang="en-US" sz="1600" dirty="0">
              <a:highlight>
                <a:srgbClr val="FFFF00"/>
              </a:highlight>
            </a:endParaRPr>
          </a:p>
          <a:p>
            <a:pPr>
              <a:buClr>
                <a:srgbClr val="660066"/>
              </a:buClr>
              <a:defRPr/>
            </a:pPr>
            <a:endParaRPr lang="en-US" sz="1600" dirty="0">
              <a:highlight>
                <a:srgbClr val="FFFF00"/>
              </a:highlight>
            </a:endParaRPr>
          </a:p>
          <a:p>
            <a:pPr>
              <a:buClr>
                <a:srgbClr val="660066"/>
              </a:buClr>
              <a:defRPr/>
            </a:pPr>
            <a:endParaRPr lang="en-US" sz="1600" dirty="0">
              <a:highlight>
                <a:srgbClr val="FFFF00"/>
              </a:highlight>
            </a:endParaRPr>
          </a:p>
          <a:p>
            <a:pPr marL="0" indent="0">
              <a:buClr>
                <a:srgbClr val="660066"/>
              </a:buClr>
              <a:buNone/>
              <a:defRPr/>
            </a:pPr>
            <a:endParaRPr lang="en-US" sz="1600" dirty="0">
              <a:highlight>
                <a:srgbClr val="FFFF00"/>
              </a:highlight>
            </a:endParaRPr>
          </a:p>
        </p:txBody>
      </p:sp>
      <p:graphicFrame>
        <p:nvGraphicFramePr>
          <p:cNvPr id="2" name="Table 2">
            <a:extLst>
              <a:ext uri="{FF2B5EF4-FFF2-40B4-BE49-F238E27FC236}">
                <a16:creationId xmlns:a16="http://schemas.microsoft.com/office/drawing/2014/main" id="{AADF1BBC-A6C8-4648-A183-CE2B06D49B54}"/>
              </a:ext>
            </a:extLst>
          </p:cNvPr>
          <p:cNvGraphicFramePr>
            <a:graphicFrameLocks noGrp="1"/>
          </p:cNvGraphicFramePr>
          <p:nvPr>
            <p:extLst>
              <p:ext uri="{D42A27DB-BD31-4B8C-83A1-F6EECF244321}">
                <p14:modId xmlns:p14="http://schemas.microsoft.com/office/powerpoint/2010/main" val="462344721"/>
              </p:ext>
            </p:extLst>
          </p:nvPr>
        </p:nvGraphicFramePr>
        <p:xfrm>
          <a:off x="767759" y="1417320"/>
          <a:ext cx="10656481" cy="4572000"/>
        </p:xfrm>
        <a:graphic>
          <a:graphicData uri="http://schemas.openxmlformats.org/drawingml/2006/table">
            <a:tbl>
              <a:tblPr firstRow="1" bandRow="1">
                <a:tableStyleId>{5C22544A-7EE6-4342-B048-85BDC9FD1C3A}</a:tableStyleId>
              </a:tblPr>
              <a:tblGrid>
                <a:gridCol w="3167040">
                  <a:extLst>
                    <a:ext uri="{9D8B030D-6E8A-4147-A177-3AD203B41FA5}">
                      <a16:colId xmlns:a16="http://schemas.microsoft.com/office/drawing/2014/main" val="2815750455"/>
                    </a:ext>
                  </a:extLst>
                </a:gridCol>
                <a:gridCol w="7489441">
                  <a:extLst>
                    <a:ext uri="{9D8B030D-6E8A-4147-A177-3AD203B41FA5}">
                      <a16:colId xmlns:a16="http://schemas.microsoft.com/office/drawing/2014/main" val="2580114564"/>
                    </a:ext>
                  </a:extLst>
                </a:gridCol>
              </a:tblGrid>
              <a:tr h="0">
                <a:tc>
                  <a:txBody>
                    <a:bodyPr/>
                    <a:lstStyle/>
                    <a:p>
                      <a:r>
                        <a:rPr lang="en-US" dirty="0"/>
                        <a:t>Steps</a:t>
                      </a:r>
                    </a:p>
                  </a:txBody>
                  <a:tcPr/>
                </a:tc>
                <a:tc>
                  <a:txBody>
                    <a:bodyPr/>
                    <a:lstStyle/>
                    <a:p>
                      <a:r>
                        <a:rPr lang="en-US" dirty="0"/>
                        <a:t>Description </a:t>
                      </a:r>
                    </a:p>
                  </a:txBody>
                  <a:tcPr/>
                </a:tc>
                <a:extLst>
                  <a:ext uri="{0D108BD9-81ED-4DB2-BD59-A6C34878D82A}">
                    <a16:rowId xmlns:a16="http://schemas.microsoft.com/office/drawing/2014/main" val="2715803827"/>
                  </a:ext>
                </a:extLst>
              </a:tr>
              <a:tr h="370840">
                <a:tc>
                  <a:txBody>
                    <a:bodyPr/>
                    <a:lstStyle/>
                    <a:p>
                      <a:r>
                        <a:rPr lang="en-US" dirty="0"/>
                        <a:t>Entered TIMELY</a:t>
                      </a:r>
                    </a:p>
                  </a:txBody>
                  <a:tcPr/>
                </a:tc>
                <a:tc>
                  <a:txBody>
                    <a:bodyPr/>
                    <a:lstStyle/>
                    <a:p>
                      <a:pPr marL="285750" indent="-285750">
                        <a:buFont typeface="Arial" panose="020B0604020202020204" pitchFamily="34" charset="0"/>
                        <a:buChar char="•"/>
                      </a:pPr>
                      <a:r>
                        <a:rPr lang="en-US" dirty="0"/>
                        <a:t>Purchase Cardholder must enter a New Detailed Purchase Card Order and apply their electronic signature code to the transaction within 1 business day of the procurement.  Ensure funds are available to make purchase BEFORE contacting vendor.  Orders placed without available funds go against the Anti-Deficiency Act rule.</a:t>
                      </a:r>
                    </a:p>
                  </a:txBody>
                  <a:tcPr/>
                </a:tc>
                <a:extLst>
                  <a:ext uri="{0D108BD9-81ED-4DB2-BD59-A6C34878D82A}">
                    <a16:rowId xmlns:a16="http://schemas.microsoft.com/office/drawing/2014/main" val="1867179187"/>
                  </a:ext>
                </a:extLst>
              </a:tr>
              <a:tr h="372764">
                <a:tc>
                  <a:txBody>
                    <a:bodyPr/>
                    <a:lstStyle/>
                    <a:p>
                      <a:r>
                        <a:rPr lang="en-US" dirty="0"/>
                        <a:t>Regularly MONITORED</a:t>
                      </a:r>
                    </a:p>
                  </a:txBody>
                  <a:tcPr/>
                </a:tc>
                <a:tc>
                  <a:txBody>
                    <a:bodyPr/>
                    <a:lstStyle/>
                    <a:p>
                      <a:pPr marL="285750" indent="-285750">
                        <a:buFont typeface="Arial" panose="020B0604020202020204" pitchFamily="34" charset="0"/>
                        <a:buChar char="•"/>
                      </a:pPr>
                      <a:r>
                        <a:rPr lang="en-US" dirty="0"/>
                        <a:t>VHA Handbook 1730.01 requires all GPC orders be completed/closed within 30 days of the delivery date. Appropriate follow-up should be completed to ensure this timeline is achieved.</a:t>
                      </a:r>
                    </a:p>
                  </a:txBody>
                  <a:tcPr/>
                </a:tc>
                <a:extLst>
                  <a:ext uri="{0D108BD9-81ED-4DB2-BD59-A6C34878D82A}">
                    <a16:rowId xmlns:a16="http://schemas.microsoft.com/office/drawing/2014/main" val="3194143006"/>
                  </a:ext>
                </a:extLst>
              </a:tr>
              <a:tr h="370840">
                <a:tc>
                  <a:txBody>
                    <a:bodyPr/>
                    <a:lstStyle/>
                    <a:p>
                      <a:r>
                        <a:rPr lang="en-US" dirty="0"/>
                        <a:t>Promptly CANCELLED</a:t>
                      </a:r>
                    </a:p>
                  </a:txBody>
                  <a:tcPr/>
                </a:tc>
                <a:tc>
                  <a:txBody>
                    <a:bodyPr/>
                    <a:lstStyle/>
                    <a:p>
                      <a:pPr marL="285750" indent="-285750">
                        <a:buFont typeface="Arial" panose="020B0604020202020204" pitchFamily="34" charset="0"/>
                        <a:buChar char="•"/>
                      </a:pPr>
                      <a:r>
                        <a:rPr lang="en-US" dirty="0"/>
                        <a:t>If a transaction is not needed it must be cancelled. Otherwise, this can tie up funds which could be used to purchase other items or services on the Running Balance/FCP.</a:t>
                      </a:r>
                    </a:p>
                  </a:txBody>
                  <a:tcPr/>
                </a:tc>
                <a:extLst>
                  <a:ext uri="{0D108BD9-81ED-4DB2-BD59-A6C34878D82A}">
                    <a16:rowId xmlns:a16="http://schemas.microsoft.com/office/drawing/2014/main" val="3315716072"/>
                  </a:ext>
                </a:extLst>
              </a:tr>
              <a:tr h="370840">
                <a:tc>
                  <a:txBody>
                    <a:bodyPr/>
                    <a:lstStyle/>
                    <a:p>
                      <a:r>
                        <a:rPr lang="en-US" dirty="0"/>
                        <a:t>NOTE: </a:t>
                      </a:r>
                    </a:p>
                  </a:txBody>
                  <a:tcPr/>
                </a:tc>
                <a:tc>
                  <a:txBody>
                    <a:bodyPr/>
                    <a:lstStyle/>
                    <a:p>
                      <a:pPr marL="285750" indent="-285750">
                        <a:buFont typeface="Arial" panose="020B0604020202020204" pitchFamily="34" charset="0"/>
                        <a:buChar char="•"/>
                      </a:pPr>
                      <a:r>
                        <a:rPr lang="en-US" dirty="0"/>
                        <a:t>To cancel, use the IFCAP/VISTA option: Amendment to Purchase Card Order, Authority E. This can only be completed when no Receiving </a:t>
                      </a:r>
                      <a:br>
                        <a:rPr lang="en-US" dirty="0"/>
                      </a:br>
                      <a:r>
                        <a:rPr lang="en-US" dirty="0"/>
                        <a:t>Reports are tied to the order.</a:t>
                      </a:r>
                    </a:p>
                  </a:txBody>
                  <a:tcPr/>
                </a:tc>
                <a:extLst>
                  <a:ext uri="{0D108BD9-81ED-4DB2-BD59-A6C34878D82A}">
                    <a16:rowId xmlns:a16="http://schemas.microsoft.com/office/drawing/2014/main" val="96627923"/>
                  </a:ext>
                </a:extLst>
              </a:tr>
            </a:tbl>
          </a:graphicData>
        </a:graphic>
      </p:graphicFrame>
    </p:spTree>
    <p:extLst>
      <p:ext uri="{BB962C8B-B14F-4D97-AF65-F5344CB8AC3E}">
        <p14:creationId xmlns:p14="http://schemas.microsoft.com/office/powerpoint/2010/main" val="13413407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Rectangle 2">
            <a:extLst>
              <a:ext uri="{FF2B5EF4-FFF2-40B4-BE49-F238E27FC236}">
                <a16:creationId xmlns:a16="http://schemas.microsoft.com/office/drawing/2014/main" id="{F98774E8-D5C0-48CB-B065-48E27381F7F7}"/>
              </a:ext>
            </a:extLst>
          </p:cNvPr>
          <p:cNvSpPr>
            <a:spLocks noGrp="1" noChangeArrowheads="1"/>
          </p:cNvSpPr>
          <p:nvPr>
            <p:ph type="title"/>
          </p:nvPr>
        </p:nvSpPr>
        <p:spPr>
          <a:xfrm>
            <a:off x="429208" y="0"/>
            <a:ext cx="11616612" cy="1295400"/>
          </a:xfrm>
        </p:spPr>
        <p:txBody>
          <a:bodyPr/>
          <a:lstStyle/>
          <a:p>
            <a:r>
              <a:rPr lang="en-US" sz="3600" dirty="0"/>
              <a:t>Section 2: Managing Obligations: GPC TOOLS</a:t>
            </a:r>
            <a:br>
              <a:rPr lang="en-US" sz="3600" b="0" dirty="0"/>
            </a:br>
            <a:endParaRPr lang="en-US" altLang="en-US" dirty="0"/>
          </a:p>
        </p:txBody>
      </p:sp>
      <p:sp>
        <p:nvSpPr>
          <p:cNvPr id="16387" name="Rectangle 3">
            <a:extLst>
              <a:ext uri="{FF2B5EF4-FFF2-40B4-BE49-F238E27FC236}">
                <a16:creationId xmlns:a16="http://schemas.microsoft.com/office/drawing/2014/main" id="{6047D568-7030-4CF4-B8F5-738405C13918}"/>
              </a:ext>
            </a:extLst>
          </p:cNvPr>
          <p:cNvSpPr>
            <a:spLocks noGrp="1" noChangeArrowheads="1"/>
          </p:cNvSpPr>
          <p:nvPr>
            <p:ph idx="1"/>
          </p:nvPr>
        </p:nvSpPr>
        <p:spPr>
          <a:xfrm>
            <a:off x="146180" y="960120"/>
            <a:ext cx="10875606" cy="4937760"/>
          </a:xfrm>
        </p:spPr>
        <p:txBody>
          <a:bodyPr rtlCol="0">
            <a:noAutofit/>
          </a:bodyPr>
          <a:lstStyle/>
          <a:p>
            <a:pPr marL="457200" lvl="1" indent="0">
              <a:buClr>
                <a:srgbClr val="660066"/>
              </a:buClr>
              <a:buNone/>
              <a:defRPr/>
            </a:pPr>
            <a:r>
              <a:rPr lang="en-US" dirty="0"/>
              <a:t> </a:t>
            </a:r>
            <a:endParaRPr lang="en-US" dirty="0">
              <a:highlight>
                <a:srgbClr val="FFFF00"/>
              </a:highlight>
            </a:endParaRPr>
          </a:p>
          <a:p>
            <a:pPr lvl="1">
              <a:buClr>
                <a:srgbClr val="660066"/>
              </a:buClr>
              <a:defRPr/>
            </a:pPr>
            <a:endParaRPr lang="en-US" sz="1200" dirty="0">
              <a:highlight>
                <a:srgbClr val="FFFF00"/>
              </a:highlight>
            </a:endParaRPr>
          </a:p>
          <a:p>
            <a:pPr>
              <a:buClr>
                <a:srgbClr val="660066"/>
              </a:buClr>
              <a:defRPr/>
            </a:pPr>
            <a:endParaRPr lang="en-US" sz="1600" dirty="0">
              <a:highlight>
                <a:srgbClr val="FFFF00"/>
              </a:highlight>
            </a:endParaRPr>
          </a:p>
          <a:p>
            <a:pPr>
              <a:buClr>
                <a:srgbClr val="660066"/>
              </a:buClr>
              <a:defRPr/>
            </a:pPr>
            <a:endParaRPr lang="en-US" sz="1600" dirty="0">
              <a:highlight>
                <a:srgbClr val="FFFF00"/>
              </a:highlight>
            </a:endParaRPr>
          </a:p>
          <a:p>
            <a:pPr>
              <a:buClr>
                <a:srgbClr val="660066"/>
              </a:buClr>
              <a:defRPr/>
            </a:pPr>
            <a:endParaRPr lang="en-US" sz="1600" dirty="0">
              <a:highlight>
                <a:srgbClr val="FFFF00"/>
              </a:highlight>
            </a:endParaRPr>
          </a:p>
          <a:p>
            <a:pPr>
              <a:buClr>
                <a:srgbClr val="660066"/>
              </a:buClr>
              <a:defRPr/>
            </a:pPr>
            <a:endParaRPr lang="en-US" sz="1600" dirty="0">
              <a:highlight>
                <a:srgbClr val="FFFF00"/>
              </a:highlight>
            </a:endParaRPr>
          </a:p>
          <a:p>
            <a:pPr>
              <a:buClr>
                <a:srgbClr val="660066"/>
              </a:buClr>
              <a:defRPr/>
            </a:pPr>
            <a:endParaRPr lang="en-US" sz="1600" dirty="0">
              <a:highlight>
                <a:srgbClr val="FFFF00"/>
              </a:highlight>
            </a:endParaRPr>
          </a:p>
          <a:p>
            <a:pPr>
              <a:buClr>
                <a:srgbClr val="660066"/>
              </a:buClr>
              <a:defRPr/>
            </a:pPr>
            <a:endParaRPr lang="en-US" sz="1600" dirty="0">
              <a:highlight>
                <a:srgbClr val="FFFF00"/>
              </a:highlight>
            </a:endParaRPr>
          </a:p>
          <a:p>
            <a:pPr marL="0" indent="0">
              <a:buClr>
                <a:srgbClr val="660066"/>
              </a:buClr>
              <a:buNone/>
              <a:defRPr/>
            </a:pPr>
            <a:endParaRPr lang="en-US" sz="1600" dirty="0">
              <a:highlight>
                <a:srgbClr val="FFFF00"/>
              </a:highlight>
            </a:endParaRPr>
          </a:p>
        </p:txBody>
      </p:sp>
      <p:graphicFrame>
        <p:nvGraphicFramePr>
          <p:cNvPr id="2" name="Table 2">
            <a:extLst>
              <a:ext uri="{FF2B5EF4-FFF2-40B4-BE49-F238E27FC236}">
                <a16:creationId xmlns:a16="http://schemas.microsoft.com/office/drawing/2014/main" id="{AADF1BBC-A6C8-4648-A183-CE2B06D49B54}"/>
              </a:ext>
            </a:extLst>
          </p:cNvPr>
          <p:cNvGraphicFramePr>
            <a:graphicFrameLocks noGrp="1"/>
          </p:cNvGraphicFramePr>
          <p:nvPr>
            <p:extLst>
              <p:ext uri="{D42A27DB-BD31-4B8C-83A1-F6EECF244321}">
                <p14:modId xmlns:p14="http://schemas.microsoft.com/office/powerpoint/2010/main" val="3085533448"/>
              </p:ext>
            </p:extLst>
          </p:nvPr>
        </p:nvGraphicFramePr>
        <p:xfrm>
          <a:off x="968986" y="1173536"/>
          <a:ext cx="10254027" cy="4511040"/>
        </p:xfrm>
        <a:graphic>
          <a:graphicData uri="http://schemas.openxmlformats.org/drawingml/2006/table">
            <a:tbl>
              <a:tblPr firstRow="1" bandRow="1">
                <a:tableStyleId>{5C22544A-7EE6-4342-B048-85BDC9FD1C3A}</a:tableStyleId>
              </a:tblPr>
              <a:tblGrid>
                <a:gridCol w="10254027">
                  <a:extLst>
                    <a:ext uri="{9D8B030D-6E8A-4147-A177-3AD203B41FA5}">
                      <a16:colId xmlns:a16="http://schemas.microsoft.com/office/drawing/2014/main" val="2580114564"/>
                    </a:ext>
                  </a:extLst>
                </a:gridCol>
              </a:tblGrid>
              <a:tr h="0">
                <a:tc>
                  <a:txBody>
                    <a:bodyPr/>
                    <a:lstStyle/>
                    <a:p>
                      <a:r>
                        <a:rPr lang="en-US" sz="2000" dirty="0"/>
                        <a:t>Government Purchase Card (GPC )</a:t>
                      </a:r>
                    </a:p>
                  </a:txBody>
                  <a:tcPr/>
                </a:tc>
                <a:extLst>
                  <a:ext uri="{0D108BD9-81ED-4DB2-BD59-A6C34878D82A}">
                    <a16:rowId xmlns:a16="http://schemas.microsoft.com/office/drawing/2014/main" val="2715803827"/>
                  </a:ext>
                </a:extLst>
              </a:tr>
              <a:tr h="370840">
                <a:tc>
                  <a:txBody>
                    <a:bodyPr/>
                    <a:lstStyle/>
                    <a:p>
                      <a:pPr marL="0" indent="0">
                        <a:buFont typeface="Arial" panose="020B0604020202020204" pitchFamily="34" charset="0"/>
                        <a:buNone/>
                      </a:pPr>
                      <a:r>
                        <a:rPr lang="en-US" sz="2000" dirty="0"/>
                        <a:t>In order to increase the limit:</a:t>
                      </a:r>
                    </a:p>
                  </a:txBody>
                  <a:tcPr/>
                </a:tc>
                <a:extLst>
                  <a:ext uri="{0D108BD9-81ED-4DB2-BD59-A6C34878D82A}">
                    <a16:rowId xmlns:a16="http://schemas.microsoft.com/office/drawing/2014/main" val="1867179187"/>
                  </a:ext>
                </a:extLst>
              </a:tr>
              <a:tr h="372764">
                <a:tc>
                  <a:txBody>
                    <a:bodyPr/>
                    <a:lstStyle/>
                    <a:p>
                      <a:pPr marL="285750" indent="-285750">
                        <a:buFont typeface="Arial" panose="020B0604020202020204" pitchFamily="34" charset="0"/>
                        <a:buChar char="•"/>
                      </a:pPr>
                      <a:r>
                        <a:rPr lang="en-US" sz="2000" dirty="0"/>
                        <a:t>Request an increase from the original $3500 supply/$2500 services to the $10,000 limit allowed by law.  Services limits cannot be increased.  However, if the services qualify for the Professional Exemption under the Fair Labor Standards Act (FLSA), they can go up to the $10,000 limit.  </a:t>
                      </a:r>
                      <a:r>
                        <a:rPr lang="en-US" sz="2000" b="0" i="0" u="none" strike="noStrike" noProof="0" dirty="0">
                          <a:latin typeface="Calibri"/>
                          <a:hlinkClick r:id="rId3"/>
                        </a:rPr>
                        <a:t>Fact Sheet #17A: Exemption for Executive, Administrative, Professional, Computer &amp; Outside Sales Employees Under the Fair Labor Standards Act (FLSA) | U.S. Department of Labor (dol.gov)</a:t>
                      </a:r>
                      <a:endParaRPr lang="en-US" sz="2000" dirty="0"/>
                    </a:p>
                  </a:txBody>
                  <a:tcPr/>
                </a:tc>
                <a:extLst>
                  <a:ext uri="{0D108BD9-81ED-4DB2-BD59-A6C34878D82A}">
                    <a16:rowId xmlns:a16="http://schemas.microsoft.com/office/drawing/2014/main" val="3194143006"/>
                  </a:ext>
                </a:extLst>
              </a:tr>
              <a:tr h="370840">
                <a:tc>
                  <a:txBody>
                    <a:bodyPr/>
                    <a:lstStyle/>
                    <a:p>
                      <a:pPr marL="285750" indent="-285750">
                        <a:buFont typeface="Arial" panose="020B0604020202020204" pitchFamily="34" charset="0"/>
                        <a:buChar char="•"/>
                      </a:pPr>
                      <a:r>
                        <a:rPr lang="en-US" sz="2000" dirty="0"/>
                        <a:t>You can request a memo from the GPC program which includes a justification of the higher costs of research supplies and equipment.</a:t>
                      </a:r>
                    </a:p>
                  </a:txBody>
                  <a:tcPr/>
                </a:tc>
                <a:extLst>
                  <a:ext uri="{0D108BD9-81ED-4DB2-BD59-A6C34878D82A}">
                    <a16:rowId xmlns:a16="http://schemas.microsoft.com/office/drawing/2014/main" val="3315716072"/>
                  </a:ext>
                </a:extLst>
              </a:tr>
              <a:tr h="370840">
                <a:tc>
                  <a:txBody>
                    <a:bodyPr/>
                    <a:lstStyle/>
                    <a:p>
                      <a:pPr marL="285750" indent="-285750">
                        <a:buFont typeface="Arial" panose="020B0604020202020204" pitchFamily="34" charset="0"/>
                        <a:buChar char="•"/>
                      </a:pPr>
                      <a:r>
                        <a:rPr lang="en-US" sz="2000" dirty="0"/>
                        <a:t>Memo signatories are your service chief, logistics, station CFO.</a:t>
                      </a:r>
                    </a:p>
                  </a:txBody>
                  <a:tcPr/>
                </a:tc>
                <a:extLst>
                  <a:ext uri="{0D108BD9-81ED-4DB2-BD59-A6C34878D82A}">
                    <a16:rowId xmlns:a16="http://schemas.microsoft.com/office/drawing/2014/main" val="96627923"/>
                  </a:ext>
                </a:extLst>
              </a:tr>
              <a:tr h="370840">
                <a:tc>
                  <a:txBody>
                    <a:bodyPr/>
                    <a:lstStyle/>
                    <a:p>
                      <a:pPr marL="285750" indent="-285750">
                        <a:buFont typeface="Arial" panose="020B0604020202020204" pitchFamily="34" charset="0"/>
                        <a:buChar char="•"/>
                      </a:pPr>
                      <a:r>
                        <a:rPr lang="en-US" sz="2000" dirty="0"/>
                        <a:t>Once the memo is approved by all parties and returned to the purchase card coordinator, they will process the increased limit for your cardholder.</a:t>
                      </a:r>
                    </a:p>
                  </a:txBody>
                  <a:tcPr/>
                </a:tc>
                <a:extLst>
                  <a:ext uri="{0D108BD9-81ED-4DB2-BD59-A6C34878D82A}">
                    <a16:rowId xmlns:a16="http://schemas.microsoft.com/office/drawing/2014/main" val="813126798"/>
                  </a:ext>
                </a:extLst>
              </a:tr>
            </a:tbl>
          </a:graphicData>
        </a:graphic>
      </p:graphicFrame>
    </p:spTree>
    <p:extLst>
      <p:ext uri="{BB962C8B-B14F-4D97-AF65-F5344CB8AC3E}">
        <p14:creationId xmlns:p14="http://schemas.microsoft.com/office/powerpoint/2010/main" val="253952188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0" name="Rectangle 2">
            <a:extLst>
              <a:ext uri="{FF2B5EF4-FFF2-40B4-BE49-F238E27FC236}">
                <a16:creationId xmlns:a16="http://schemas.microsoft.com/office/drawing/2014/main" id="{7B195871-3117-497F-AE3C-A2BFC091BBA6}"/>
              </a:ext>
            </a:extLst>
          </p:cNvPr>
          <p:cNvSpPr>
            <a:spLocks noGrp="1" noChangeArrowheads="1"/>
          </p:cNvSpPr>
          <p:nvPr>
            <p:ph type="title"/>
          </p:nvPr>
        </p:nvSpPr>
        <p:spPr>
          <a:xfrm>
            <a:off x="239096" y="189877"/>
            <a:ext cx="10515600" cy="618385"/>
          </a:xfrm>
        </p:spPr>
        <p:txBody>
          <a:bodyPr/>
          <a:lstStyle/>
          <a:p>
            <a:pPr eaLnBrk="1" hangingPunct="1"/>
            <a:br>
              <a:rPr lang="en-US" altLang="en-US" dirty="0"/>
            </a:br>
            <a:r>
              <a:rPr lang="en-US" altLang="en-US" dirty="0"/>
              <a:t>Section 2: Delinquent/Unauthorized Commitments</a:t>
            </a:r>
            <a:br>
              <a:rPr lang="en-US" sz="3600" b="0" dirty="0"/>
            </a:br>
            <a:endParaRPr lang="en-US" altLang="en-US" dirty="0"/>
          </a:p>
        </p:txBody>
      </p:sp>
      <p:sp>
        <p:nvSpPr>
          <p:cNvPr id="64515" name="Rectangle 3">
            <a:extLst>
              <a:ext uri="{FF2B5EF4-FFF2-40B4-BE49-F238E27FC236}">
                <a16:creationId xmlns:a16="http://schemas.microsoft.com/office/drawing/2014/main" id="{DDA80416-EDB4-4576-9FDC-C952C4DB2425}"/>
              </a:ext>
            </a:extLst>
          </p:cNvPr>
          <p:cNvSpPr>
            <a:spLocks noGrp="1" noChangeArrowheads="1"/>
          </p:cNvSpPr>
          <p:nvPr>
            <p:ph idx="1"/>
          </p:nvPr>
        </p:nvSpPr>
        <p:spPr>
          <a:xfrm>
            <a:off x="-776190" y="1125731"/>
            <a:ext cx="10515600" cy="4351338"/>
          </a:xfrm>
        </p:spPr>
        <p:txBody>
          <a:bodyPr rtlCol="0">
            <a:normAutofit/>
          </a:bodyPr>
          <a:lstStyle/>
          <a:p>
            <a:pPr marL="1260475" lvl="1" indent="-285750">
              <a:lnSpc>
                <a:spcPct val="100000"/>
              </a:lnSpc>
              <a:spcBef>
                <a:spcPts val="0"/>
              </a:spcBef>
              <a:defRPr/>
            </a:pPr>
            <a:r>
              <a:rPr lang="en-US" altLang="en-US" sz="1600" b="1" dirty="0"/>
              <a:t>Delinquent Obligation (DO): </a:t>
            </a:r>
            <a:r>
              <a:rPr lang="en-US" altLang="en-US" sz="1600" dirty="0"/>
              <a:t>When an individual </a:t>
            </a:r>
            <a:r>
              <a:rPr lang="en-US" altLang="en-US" sz="1600" i="1" dirty="0"/>
              <a:t>who has the purchasing authority</a:t>
            </a:r>
            <a:r>
              <a:rPr lang="en-US" altLang="en-US" sz="1600" dirty="0"/>
              <a:t> procures goods or services but does not record the expense </a:t>
            </a:r>
            <a:r>
              <a:rPr lang="en-US" altLang="en-US" sz="1600" i="1" dirty="0"/>
              <a:t>(establish GPC PO in IFCAP/VISTA) </a:t>
            </a:r>
            <a:r>
              <a:rPr lang="en-US" altLang="en-US" sz="1600" dirty="0">
                <a:highlight>
                  <a:srgbClr val="FFFF00"/>
                </a:highlight>
              </a:rPr>
              <a:t>within 1 business day</a:t>
            </a:r>
            <a:r>
              <a:rPr lang="en-US" altLang="en-US" sz="1600" dirty="0"/>
              <a:t>.</a:t>
            </a:r>
            <a:endParaRPr lang="en-US" altLang="en-US" sz="1600" i="1" dirty="0"/>
          </a:p>
          <a:p>
            <a:pPr marL="1717675" lvl="2" indent="-285750">
              <a:lnSpc>
                <a:spcPct val="100000"/>
              </a:lnSpc>
              <a:spcBef>
                <a:spcPts val="0"/>
              </a:spcBef>
              <a:defRPr/>
            </a:pPr>
            <a:r>
              <a:rPr lang="en-US" altLang="en-US" sz="1600" dirty="0"/>
              <a:t>Delinquent obligations require approval from fiscal, logistics, and medical center director documented in a memo prior to the obligation.</a:t>
            </a:r>
          </a:p>
          <a:p>
            <a:pPr marL="1260475" lvl="1" indent="-285750">
              <a:lnSpc>
                <a:spcPct val="100000"/>
              </a:lnSpc>
              <a:spcBef>
                <a:spcPts val="0"/>
              </a:spcBef>
              <a:defRPr/>
            </a:pPr>
            <a:r>
              <a:rPr lang="en-US" altLang="en-US" sz="1600" b="1" dirty="0"/>
              <a:t>Unauthorized Commitment (UAC): </a:t>
            </a:r>
            <a:r>
              <a:rPr lang="en-US" altLang="en-US" sz="1600" dirty="0"/>
              <a:t>When an individual places an order with a vendor for goods or services but </a:t>
            </a:r>
            <a:r>
              <a:rPr lang="en-US" altLang="en-US" sz="1600" i="1" dirty="0"/>
              <a:t>exceeds their purchasing authority (authorized based on dollar amount and/or type of good(s)/service(s) being procured) or does NOT have the purchasing authority</a:t>
            </a:r>
            <a:r>
              <a:rPr lang="en-US" altLang="en-US" sz="1600" dirty="0"/>
              <a:t> to spend government funds. </a:t>
            </a:r>
          </a:p>
          <a:p>
            <a:pPr marL="1717675" lvl="2" indent="-285750">
              <a:lnSpc>
                <a:spcPct val="100000"/>
              </a:lnSpc>
              <a:spcBef>
                <a:spcPts val="0"/>
              </a:spcBef>
              <a:buClr>
                <a:schemeClr val="tx1"/>
              </a:buClr>
              <a:defRPr/>
            </a:pPr>
            <a:r>
              <a:rPr lang="en-US" altLang="en-US" sz="1600" dirty="0"/>
              <a:t>Unauthorized commitments require ratification for consideration of payment. If a ratification is not completed (or the request for ratification is denied) the individual who made the procurement is liable for the cost to the government.</a:t>
            </a:r>
          </a:p>
        </p:txBody>
      </p:sp>
      <p:pic>
        <p:nvPicPr>
          <p:cNvPr id="324612" name="Picture 1">
            <a:extLst>
              <a:ext uri="{FF2B5EF4-FFF2-40B4-BE49-F238E27FC236}">
                <a16:creationId xmlns:a16="http://schemas.microsoft.com/office/drawing/2014/main" id="{FC59552C-9691-42AB-B8EA-FCC5B8E5A1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1319" y="3704256"/>
            <a:ext cx="4842476" cy="2345482"/>
          </a:xfrm>
          <a:prstGeom prst="rect">
            <a:avLst/>
          </a:prstGeom>
          <a:noFill/>
          <a:ln w="9525">
            <a:solidFill>
              <a:srgbClr val="000000"/>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1C0D27B2-F33B-4F50-9865-9C6A53AE0C5B}"/>
              </a:ext>
            </a:extLst>
          </p:cNvPr>
          <p:cNvSpPr/>
          <p:nvPr/>
        </p:nvSpPr>
        <p:spPr>
          <a:xfrm>
            <a:off x="1252768" y="3956543"/>
            <a:ext cx="2939593" cy="1715277"/>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solidFill>
                  <a:schemeClr val="tx1"/>
                </a:solidFill>
              </a:rPr>
              <a:t>Sample tool for helping with PI education on VA fiscal regulations</a:t>
            </a:r>
          </a:p>
        </p:txBody>
      </p:sp>
      <p:cxnSp>
        <p:nvCxnSpPr>
          <p:cNvPr id="4" name="Straight Arrow Connector 3">
            <a:extLst>
              <a:ext uri="{FF2B5EF4-FFF2-40B4-BE49-F238E27FC236}">
                <a16:creationId xmlns:a16="http://schemas.microsoft.com/office/drawing/2014/main" id="{BA15BFE2-3CB6-461A-BF42-BC61AD0C90D1}"/>
              </a:ext>
            </a:extLst>
          </p:cNvPr>
          <p:cNvCxnSpPr>
            <a:cxnSpLocks/>
          </p:cNvCxnSpPr>
          <p:nvPr/>
        </p:nvCxnSpPr>
        <p:spPr>
          <a:xfrm>
            <a:off x="4192361" y="4734090"/>
            <a:ext cx="190363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C8388C-A570-403B-9FE2-8AE728FCCF42}"/>
              </a:ext>
            </a:extLst>
          </p:cNvPr>
          <p:cNvSpPr>
            <a:spLocks noGrp="1"/>
          </p:cNvSpPr>
          <p:nvPr>
            <p:ph type="title"/>
          </p:nvPr>
        </p:nvSpPr>
        <p:spPr/>
        <p:txBody>
          <a:bodyPr/>
          <a:lstStyle/>
          <a:p>
            <a:r>
              <a:rPr lang="en-US" dirty="0"/>
              <a:t>Section 3: Common FISCAL Reports</a:t>
            </a:r>
          </a:p>
        </p:txBody>
      </p:sp>
      <p:sp>
        <p:nvSpPr>
          <p:cNvPr id="4" name="Slide Number Placeholder 3">
            <a:extLst>
              <a:ext uri="{FF2B5EF4-FFF2-40B4-BE49-F238E27FC236}">
                <a16:creationId xmlns:a16="http://schemas.microsoft.com/office/drawing/2014/main" id="{30D1E9D9-180E-463C-B243-29307A2118E4}"/>
              </a:ext>
            </a:extLst>
          </p:cNvPr>
          <p:cNvSpPr>
            <a:spLocks noGrp="1"/>
          </p:cNvSpPr>
          <p:nvPr>
            <p:ph type="sldNum" sz="quarter" idx="12"/>
          </p:nvPr>
        </p:nvSpPr>
        <p:spPr/>
        <p:txBody>
          <a:bodyPr/>
          <a:lstStyle/>
          <a:p>
            <a:fld id="{670A9334-4E67-F94F-A05E-0CE8B74A054E}" type="slidenum">
              <a:rPr lang="en-US" smtClean="0"/>
              <a:t>17</a:t>
            </a:fld>
            <a:endParaRPr lang="en-US" dirty="0"/>
          </a:p>
        </p:txBody>
      </p:sp>
      <p:pic>
        <p:nvPicPr>
          <p:cNvPr id="7" name="Content Placeholder 6" descr="A picture containing icon&#10;&#10;Description automatically generated">
            <a:extLst>
              <a:ext uri="{FF2B5EF4-FFF2-40B4-BE49-F238E27FC236}">
                <a16:creationId xmlns:a16="http://schemas.microsoft.com/office/drawing/2014/main" id="{8E2D8D45-9561-4172-B59E-D02E8E9465C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76462" y="1918494"/>
            <a:ext cx="6905625" cy="3238500"/>
          </a:xfrm>
        </p:spPr>
      </p:pic>
      <p:sp>
        <p:nvSpPr>
          <p:cNvPr id="8" name="Speech Bubble: Oval 7">
            <a:extLst>
              <a:ext uri="{FF2B5EF4-FFF2-40B4-BE49-F238E27FC236}">
                <a16:creationId xmlns:a16="http://schemas.microsoft.com/office/drawing/2014/main" id="{CB871E72-3995-4C52-8E26-0A20A4125A15}"/>
              </a:ext>
            </a:extLst>
          </p:cNvPr>
          <p:cNvSpPr/>
          <p:nvPr/>
        </p:nvSpPr>
        <p:spPr>
          <a:xfrm>
            <a:off x="8734318" y="984201"/>
            <a:ext cx="2067032" cy="1999608"/>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 have to figure this out now that Clippy is gone!</a:t>
            </a:r>
          </a:p>
        </p:txBody>
      </p:sp>
    </p:spTree>
    <p:extLst>
      <p:ext uri="{BB962C8B-B14F-4D97-AF65-F5344CB8AC3E}">
        <p14:creationId xmlns:p14="http://schemas.microsoft.com/office/powerpoint/2010/main" val="31041987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AE1D1-48C9-4235-BC0C-3891B17E2803}"/>
              </a:ext>
            </a:extLst>
          </p:cNvPr>
          <p:cNvSpPr>
            <a:spLocks noGrp="1"/>
          </p:cNvSpPr>
          <p:nvPr>
            <p:ph type="title"/>
          </p:nvPr>
        </p:nvSpPr>
        <p:spPr/>
        <p:txBody>
          <a:bodyPr/>
          <a:lstStyle/>
          <a:p>
            <a:r>
              <a:rPr lang="en-US" dirty="0"/>
              <a:t>Section 3: Common Reports from Fiscal/VSSC</a:t>
            </a:r>
          </a:p>
        </p:txBody>
      </p:sp>
      <p:graphicFrame>
        <p:nvGraphicFramePr>
          <p:cNvPr id="5" name="Table 5">
            <a:extLst>
              <a:ext uri="{FF2B5EF4-FFF2-40B4-BE49-F238E27FC236}">
                <a16:creationId xmlns:a16="http://schemas.microsoft.com/office/drawing/2014/main" id="{371D1A01-8C13-4E74-85E2-ED7685AFB331}"/>
              </a:ext>
            </a:extLst>
          </p:cNvPr>
          <p:cNvGraphicFramePr>
            <a:graphicFrameLocks noGrp="1"/>
          </p:cNvGraphicFramePr>
          <p:nvPr>
            <p:ph idx="1"/>
            <p:extLst>
              <p:ext uri="{D42A27DB-BD31-4B8C-83A1-F6EECF244321}">
                <p14:modId xmlns:p14="http://schemas.microsoft.com/office/powerpoint/2010/main" val="1147190762"/>
              </p:ext>
            </p:extLst>
          </p:nvPr>
        </p:nvGraphicFramePr>
        <p:xfrm>
          <a:off x="428625" y="1220055"/>
          <a:ext cx="11186201" cy="4138278"/>
        </p:xfrm>
        <a:graphic>
          <a:graphicData uri="http://schemas.openxmlformats.org/drawingml/2006/table">
            <a:tbl>
              <a:tblPr firstRow="1" bandRow="1">
                <a:tableStyleId>{5C22544A-7EE6-4342-B048-85BDC9FD1C3A}</a:tableStyleId>
              </a:tblPr>
              <a:tblGrid>
                <a:gridCol w="5571011">
                  <a:extLst>
                    <a:ext uri="{9D8B030D-6E8A-4147-A177-3AD203B41FA5}">
                      <a16:colId xmlns:a16="http://schemas.microsoft.com/office/drawing/2014/main" val="2553571895"/>
                    </a:ext>
                  </a:extLst>
                </a:gridCol>
                <a:gridCol w="5615190">
                  <a:extLst>
                    <a:ext uri="{9D8B030D-6E8A-4147-A177-3AD203B41FA5}">
                      <a16:colId xmlns:a16="http://schemas.microsoft.com/office/drawing/2014/main" val="2771570937"/>
                    </a:ext>
                  </a:extLst>
                </a:gridCol>
              </a:tblGrid>
              <a:tr h="388796">
                <a:tc>
                  <a:txBody>
                    <a:bodyPr/>
                    <a:lstStyle/>
                    <a:p>
                      <a:r>
                        <a:rPr lang="en-US" dirty="0"/>
                        <a:t>Report</a:t>
                      </a:r>
                    </a:p>
                  </a:txBody>
                  <a:tcPr/>
                </a:tc>
                <a:tc>
                  <a:txBody>
                    <a:bodyPr/>
                    <a:lstStyle/>
                    <a:p>
                      <a:r>
                        <a:rPr lang="en-US" dirty="0"/>
                        <a:t>Description</a:t>
                      </a:r>
                    </a:p>
                  </a:txBody>
                  <a:tcPr/>
                </a:tc>
                <a:extLst>
                  <a:ext uri="{0D108BD9-81ED-4DB2-BD59-A6C34878D82A}">
                    <a16:rowId xmlns:a16="http://schemas.microsoft.com/office/drawing/2014/main" val="9752008"/>
                  </a:ext>
                </a:extLst>
              </a:tr>
              <a:tr h="958674">
                <a:tc>
                  <a:txBody>
                    <a:bodyPr/>
                    <a:lstStyle/>
                    <a:p>
                      <a:r>
                        <a:rPr lang="en-US" b="0" dirty="0"/>
                        <a:t>VSSC-VHA</a:t>
                      </a:r>
                      <a:r>
                        <a:rPr lang="en-US" dirty="0"/>
                        <a:t> Support Service Center</a:t>
                      </a:r>
                    </a:p>
                    <a:p>
                      <a:pPr lvl="0">
                        <a:buNone/>
                      </a:pPr>
                      <a:r>
                        <a:rPr lang="en-US" sz="1800" b="0" i="0" u="none" strike="noStrike" noProof="0" dirty="0">
                          <a:latin typeface="Calibri"/>
                          <a:hlinkClick r:id="rId3"/>
                        </a:rPr>
                        <a:t>VSSC - VHA Support Service Center (va.gov)</a:t>
                      </a:r>
                      <a:endParaRPr lang="en-US" dirty="0"/>
                    </a:p>
                  </a:txBody>
                  <a:tcPr/>
                </a:tc>
                <a:tc>
                  <a:txBody>
                    <a:bodyPr/>
                    <a:lstStyle/>
                    <a:p>
                      <a:r>
                        <a:rPr lang="en-US" dirty="0"/>
                        <a:t>Another tool to pull reports to review activity and funds: Undistributed, Distributed, Committed, Expensed, and All Transactions.​</a:t>
                      </a:r>
                    </a:p>
                  </a:txBody>
                  <a:tcPr/>
                </a:tc>
                <a:extLst>
                  <a:ext uri="{0D108BD9-81ED-4DB2-BD59-A6C34878D82A}">
                    <a16:rowId xmlns:a16="http://schemas.microsoft.com/office/drawing/2014/main" val="2860107055"/>
                  </a:ext>
                </a:extLst>
              </a:tr>
              <a:tr h="388796">
                <a:tc>
                  <a:txBody>
                    <a:bodyPr/>
                    <a:lstStyle/>
                    <a:p>
                      <a:r>
                        <a:rPr lang="en-US" dirty="0"/>
                        <a:t>PAID Reports (Local Finance/Budget)</a:t>
                      </a:r>
                    </a:p>
                  </a:txBody>
                  <a:tcPr/>
                </a:tc>
                <a:tc>
                  <a:txBody>
                    <a:bodyPr/>
                    <a:lstStyle/>
                    <a:p>
                      <a:r>
                        <a:rPr lang="en-US" dirty="0"/>
                        <a:t>Payroll and FTEE report</a:t>
                      </a:r>
                    </a:p>
                  </a:txBody>
                  <a:tcPr/>
                </a:tc>
                <a:extLst>
                  <a:ext uri="{0D108BD9-81ED-4DB2-BD59-A6C34878D82A}">
                    <a16:rowId xmlns:a16="http://schemas.microsoft.com/office/drawing/2014/main" val="3917386138"/>
                  </a:ext>
                </a:extLst>
              </a:tr>
              <a:tr h="3887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F850/F851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UDO (undelivered orders) Report-provided by Fiscal</a:t>
                      </a:r>
                    </a:p>
                  </a:txBody>
                  <a:tcPr/>
                </a:tc>
                <a:extLst>
                  <a:ext uri="{0D108BD9-81ED-4DB2-BD59-A6C34878D82A}">
                    <a16:rowId xmlns:a16="http://schemas.microsoft.com/office/drawing/2014/main" val="1492549052"/>
                  </a:ext>
                </a:extLst>
              </a:tr>
              <a:tr h="671072">
                <a:tc>
                  <a:txBody>
                    <a:bodyPr/>
                    <a:lstStyle/>
                    <a:p>
                      <a:r>
                        <a:rPr lang="en-US" dirty="0"/>
                        <a:t>FMS OBLL-Open Documents Only</a:t>
                      </a:r>
                    </a:p>
                    <a:p>
                      <a:r>
                        <a:rPr lang="en-US" dirty="0">
                          <a:hlinkClick r:id="rId4"/>
                        </a:rPr>
                        <a:t>OBLL_OpenDocuments - Report Viewer (va.gov)</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Identifies purchase orders with an available balance (open orders) from FMS.</a:t>
                      </a:r>
                    </a:p>
                  </a:txBody>
                  <a:tcPr/>
                </a:tc>
                <a:extLst>
                  <a:ext uri="{0D108BD9-81ED-4DB2-BD59-A6C34878D82A}">
                    <a16:rowId xmlns:a16="http://schemas.microsoft.com/office/drawing/2014/main" val="1123500370"/>
                  </a:ext>
                </a:extLst>
              </a:tr>
              <a:tr h="671072">
                <a:tc>
                  <a:txBody>
                    <a:bodyPr/>
                    <a:lstStyle/>
                    <a:p>
                      <a:r>
                        <a:rPr lang="en-US" b="0" dirty="0"/>
                        <a:t>FMS OBLL Residual Balance Report</a:t>
                      </a:r>
                    </a:p>
                    <a:p>
                      <a:r>
                        <a:rPr lang="en-US" dirty="0">
                          <a:hlinkClick r:id="rId5"/>
                        </a:rPr>
                        <a:t>ResidualBalance - Report Viewer (va.gov)</a:t>
                      </a:r>
                      <a:endParaRPr lang="en-US" b="0" dirty="0"/>
                    </a:p>
                  </a:txBody>
                  <a:tcPr/>
                </a:tc>
                <a:tc>
                  <a:txBody>
                    <a:bodyPr/>
                    <a:lstStyle/>
                    <a:p>
                      <a:r>
                        <a:rPr lang="en-US" dirty="0"/>
                        <a:t>Identifies purchase orders with a residual balance-balance of less than $500 and less than 10% of the obligation amt.</a:t>
                      </a:r>
                    </a:p>
                  </a:txBody>
                  <a:tcPr/>
                </a:tc>
                <a:extLst>
                  <a:ext uri="{0D108BD9-81ED-4DB2-BD59-A6C34878D82A}">
                    <a16:rowId xmlns:a16="http://schemas.microsoft.com/office/drawing/2014/main" val="1845154914"/>
                  </a:ext>
                </a:extLst>
              </a:tr>
              <a:tr h="671072">
                <a:tc>
                  <a:txBody>
                    <a:bodyPr/>
                    <a:lstStyle/>
                    <a:p>
                      <a:r>
                        <a:rPr lang="en-US" dirty="0"/>
                        <a:t>Obligation and Accrual Review</a:t>
                      </a:r>
                    </a:p>
                    <a:p>
                      <a:r>
                        <a:rPr lang="en-US" dirty="0">
                          <a:hlinkClick r:id="rId6"/>
                        </a:rPr>
                        <a:t>Obligation and Accrual Review - Report Viewer (va.gov)</a:t>
                      </a:r>
                      <a:endParaRPr lang="en-US" dirty="0"/>
                    </a:p>
                  </a:txBody>
                  <a:tcPr/>
                </a:tc>
                <a:tc>
                  <a:txBody>
                    <a:bodyPr/>
                    <a:lstStyle/>
                    <a:p>
                      <a:r>
                        <a:rPr lang="en-US" dirty="0"/>
                        <a:t>Identifies purchase orders with large discrepancies between percent of service period versus percent paid.</a:t>
                      </a:r>
                    </a:p>
                  </a:txBody>
                  <a:tcPr/>
                </a:tc>
                <a:extLst>
                  <a:ext uri="{0D108BD9-81ED-4DB2-BD59-A6C34878D82A}">
                    <a16:rowId xmlns:a16="http://schemas.microsoft.com/office/drawing/2014/main" val="2753701547"/>
                  </a:ext>
                </a:extLst>
              </a:tr>
            </a:tbl>
          </a:graphicData>
        </a:graphic>
      </p:graphicFrame>
      <p:sp>
        <p:nvSpPr>
          <p:cNvPr id="4" name="Slide Number Placeholder 3">
            <a:extLst>
              <a:ext uri="{FF2B5EF4-FFF2-40B4-BE49-F238E27FC236}">
                <a16:creationId xmlns:a16="http://schemas.microsoft.com/office/drawing/2014/main" id="{78EC0C96-A441-4B6E-AA1E-CF3F33034550}"/>
              </a:ext>
            </a:extLst>
          </p:cNvPr>
          <p:cNvSpPr>
            <a:spLocks noGrp="1"/>
          </p:cNvSpPr>
          <p:nvPr>
            <p:ph type="sldNum" sz="quarter" idx="12"/>
          </p:nvPr>
        </p:nvSpPr>
        <p:spPr/>
        <p:txBody>
          <a:bodyPr/>
          <a:lstStyle/>
          <a:p>
            <a:fld id="{670A9334-4E67-F94F-A05E-0CE8B74A054E}" type="slidenum">
              <a:rPr lang="en-US" smtClean="0"/>
              <a:t>18</a:t>
            </a:fld>
            <a:endParaRPr lang="en-US" dirty="0"/>
          </a:p>
        </p:txBody>
      </p:sp>
    </p:spTree>
    <p:extLst>
      <p:ext uri="{BB962C8B-B14F-4D97-AF65-F5344CB8AC3E}">
        <p14:creationId xmlns:p14="http://schemas.microsoft.com/office/powerpoint/2010/main" val="24327076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AE1D1-48C9-4235-BC0C-3891B17E2803}"/>
              </a:ext>
            </a:extLst>
          </p:cNvPr>
          <p:cNvSpPr>
            <a:spLocks noGrp="1"/>
          </p:cNvSpPr>
          <p:nvPr>
            <p:ph type="title"/>
          </p:nvPr>
        </p:nvSpPr>
        <p:spPr/>
        <p:txBody>
          <a:bodyPr/>
          <a:lstStyle/>
          <a:p>
            <a:r>
              <a:rPr lang="en-US" dirty="0"/>
              <a:t>Section 3: Common Reports from Fiscal/VSSC</a:t>
            </a:r>
          </a:p>
        </p:txBody>
      </p:sp>
      <p:graphicFrame>
        <p:nvGraphicFramePr>
          <p:cNvPr id="5" name="Table 5">
            <a:extLst>
              <a:ext uri="{FF2B5EF4-FFF2-40B4-BE49-F238E27FC236}">
                <a16:creationId xmlns:a16="http://schemas.microsoft.com/office/drawing/2014/main" id="{371D1A01-8C13-4E74-85E2-ED7685AFB331}"/>
              </a:ext>
            </a:extLst>
          </p:cNvPr>
          <p:cNvGraphicFramePr>
            <a:graphicFrameLocks noGrp="1"/>
          </p:cNvGraphicFramePr>
          <p:nvPr>
            <p:ph idx="1"/>
            <p:extLst>
              <p:ext uri="{D42A27DB-BD31-4B8C-83A1-F6EECF244321}">
                <p14:modId xmlns:p14="http://schemas.microsoft.com/office/powerpoint/2010/main" val="238502539"/>
              </p:ext>
            </p:extLst>
          </p:nvPr>
        </p:nvGraphicFramePr>
        <p:xfrm>
          <a:off x="539750" y="1366520"/>
          <a:ext cx="10515600" cy="3815598"/>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2553571895"/>
                    </a:ext>
                  </a:extLst>
                </a:gridCol>
                <a:gridCol w="5257800">
                  <a:extLst>
                    <a:ext uri="{9D8B030D-6E8A-4147-A177-3AD203B41FA5}">
                      <a16:colId xmlns:a16="http://schemas.microsoft.com/office/drawing/2014/main" val="2771570937"/>
                    </a:ext>
                  </a:extLst>
                </a:gridCol>
              </a:tblGrid>
              <a:tr h="333871">
                <a:tc>
                  <a:txBody>
                    <a:bodyPr/>
                    <a:lstStyle/>
                    <a:p>
                      <a:r>
                        <a:rPr lang="en-US" dirty="0"/>
                        <a:t>Report</a:t>
                      </a:r>
                    </a:p>
                  </a:txBody>
                  <a:tcPr/>
                </a:tc>
                <a:tc>
                  <a:txBody>
                    <a:bodyPr/>
                    <a:lstStyle/>
                    <a:p>
                      <a:r>
                        <a:rPr lang="en-US" dirty="0"/>
                        <a:t>Description</a:t>
                      </a:r>
                    </a:p>
                  </a:txBody>
                  <a:tcPr/>
                </a:tc>
                <a:extLst>
                  <a:ext uri="{0D108BD9-81ED-4DB2-BD59-A6C34878D82A}">
                    <a16:rowId xmlns:a16="http://schemas.microsoft.com/office/drawing/2014/main" val="9752008"/>
                  </a:ext>
                </a:extLst>
              </a:tr>
              <a:tr h="1085082">
                <a:tc>
                  <a:txBody>
                    <a:bodyPr/>
                    <a:lstStyle/>
                    <a:p>
                      <a:r>
                        <a:rPr lang="en-US" b="0" dirty="0"/>
                        <a:t>F827-Monthly</a:t>
                      </a:r>
                      <a:r>
                        <a:rPr lang="en-US" dirty="0"/>
                        <a:t> Detailed Accounting Transactions</a:t>
                      </a:r>
                    </a:p>
                    <a:p>
                      <a:r>
                        <a:rPr lang="en-US" dirty="0">
                          <a:hlinkClick r:id="rId3"/>
                        </a:rPr>
                        <a:t>F827 VSSC Link</a:t>
                      </a:r>
                      <a:endParaRPr lang="en-US" dirty="0"/>
                    </a:p>
                    <a:p>
                      <a:endParaRPr lang="en-US" dirty="0"/>
                    </a:p>
                  </a:txBody>
                  <a:tcPr/>
                </a:tc>
                <a:tc>
                  <a:txBody>
                    <a:bodyPr/>
                    <a:lstStyle/>
                    <a:p>
                      <a:r>
                        <a:rPr lang="en-US" dirty="0"/>
                        <a:t>Shows all transactions for a specific month by general ledger. G/L 425P can provide Reimbursables information, when reviewed monthly.</a:t>
                      </a:r>
                    </a:p>
                    <a:p>
                      <a:r>
                        <a:rPr lang="en-US" dirty="0"/>
                        <a:t>Fiscal/Accounting can provide.</a:t>
                      </a:r>
                    </a:p>
                  </a:txBody>
                  <a:tcPr/>
                </a:tc>
                <a:extLst>
                  <a:ext uri="{0D108BD9-81ED-4DB2-BD59-A6C34878D82A}">
                    <a16:rowId xmlns:a16="http://schemas.microsoft.com/office/drawing/2014/main" val="2860107055"/>
                  </a:ext>
                </a:extLst>
              </a:tr>
              <a:tr h="584275">
                <a:tc>
                  <a:txBody>
                    <a:bodyPr/>
                    <a:lstStyle/>
                    <a:p>
                      <a:r>
                        <a:rPr lang="en-US" b="0" dirty="0"/>
                        <a:t>F20D-Daily</a:t>
                      </a:r>
                      <a:r>
                        <a:rPr lang="en-US" dirty="0"/>
                        <a:t> Activity by Account Classification Code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4"/>
                        </a:rPr>
                        <a:t>F20 VSSC Link</a:t>
                      </a:r>
                      <a:endParaRPr lang="en-US" dirty="0"/>
                    </a:p>
                  </a:txBody>
                  <a:tcPr/>
                </a:tc>
                <a:tc>
                  <a:txBody>
                    <a:bodyPr/>
                    <a:lstStyle/>
                    <a:p>
                      <a:r>
                        <a:rPr lang="en-US" dirty="0"/>
                        <a:t>Shows all FMS transactions by Account Classification Code (ACC). You can pull from VSSC.</a:t>
                      </a:r>
                    </a:p>
                  </a:txBody>
                  <a:tcPr/>
                </a:tc>
                <a:extLst>
                  <a:ext uri="{0D108BD9-81ED-4DB2-BD59-A6C34878D82A}">
                    <a16:rowId xmlns:a16="http://schemas.microsoft.com/office/drawing/2014/main" val="1053882573"/>
                  </a:ext>
                </a:extLst>
              </a:tr>
              <a:tr h="627695">
                <a:tc>
                  <a:txBody>
                    <a:bodyPr/>
                    <a:lstStyle/>
                    <a:p>
                      <a:r>
                        <a:rPr lang="en-US" b="0" dirty="0"/>
                        <a:t>F830-Expenditure</a:t>
                      </a:r>
                      <a:r>
                        <a:rPr lang="en-US" dirty="0"/>
                        <a:t> Report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5"/>
                        </a:rPr>
                        <a:t>F830 VSSC Link</a:t>
                      </a:r>
                      <a:endParaRPr lang="en-US" dirty="0"/>
                    </a:p>
                  </a:txBody>
                  <a:tcPr/>
                </a:tc>
                <a:tc>
                  <a:txBody>
                    <a:bodyPr/>
                    <a:lstStyle/>
                    <a:p>
                      <a:r>
                        <a:rPr lang="en-US" dirty="0"/>
                        <a:t>Shows all expenses/payments which have been processed in FMS.</a:t>
                      </a:r>
                    </a:p>
                  </a:txBody>
                  <a:tcPr/>
                </a:tc>
                <a:extLst>
                  <a:ext uri="{0D108BD9-81ED-4DB2-BD59-A6C34878D82A}">
                    <a16:rowId xmlns:a16="http://schemas.microsoft.com/office/drawing/2014/main" val="3917386138"/>
                  </a:ext>
                </a:extLst>
              </a:tr>
              <a:tr h="980958">
                <a:tc>
                  <a:txBody>
                    <a:bodyPr/>
                    <a:lstStyle/>
                    <a:p>
                      <a:r>
                        <a:rPr lang="en-US" b="0" dirty="0"/>
                        <a:t>F887-Obligation</a:t>
                      </a:r>
                      <a:r>
                        <a:rPr lang="en-US" dirty="0"/>
                        <a:t> Report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5"/>
                        </a:rPr>
                        <a:t>F887 VSSC Link</a:t>
                      </a:r>
                      <a:endParaRPr lang="en-US" dirty="0"/>
                    </a:p>
                  </a:txBody>
                  <a:tcPr/>
                </a:tc>
                <a:tc>
                  <a:txBody>
                    <a:bodyPr/>
                    <a:lstStyle/>
                    <a:p>
                      <a:r>
                        <a:rPr lang="en-US" dirty="0"/>
                        <a:t>Shows all obligations which have been processed in FMS.</a:t>
                      </a:r>
                    </a:p>
                  </a:txBody>
                  <a:tcPr/>
                </a:tc>
                <a:extLst>
                  <a:ext uri="{0D108BD9-81ED-4DB2-BD59-A6C34878D82A}">
                    <a16:rowId xmlns:a16="http://schemas.microsoft.com/office/drawing/2014/main" val="1492549052"/>
                  </a:ext>
                </a:extLst>
              </a:tr>
            </a:tbl>
          </a:graphicData>
        </a:graphic>
      </p:graphicFrame>
      <p:sp>
        <p:nvSpPr>
          <p:cNvPr id="4" name="Slide Number Placeholder 3">
            <a:extLst>
              <a:ext uri="{FF2B5EF4-FFF2-40B4-BE49-F238E27FC236}">
                <a16:creationId xmlns:a16="http://schemas.microsoft.com/office/drawing/2014/main" id="{78EC0C96-A441-4B6E-AA1E-CF3F33034550}"/>
              </a:ext>
            </a:extLst>
          </p:cNvPr>
          <p:cNvSpPr>
            <a:spLocks noGrp="1"/>
          </p:cNvSpPr>
          <p:nvPr>
            <p:ph type="sldNum" sz="quarter" idx="12"/>
          </p:nvPr>
        </p:nvSpPr>
        <p:spPr/>
        <p:txBody>
          <a:bodyPr/>
          <a:lstStyle/>
          <a:p>
            <a:fld id="{670A9334-4E67-F94F-A05E-0CE8B74A054E}" type="slidenum">
              <a:rPr lang="en-US" smtClean="0"/>
              <a:t>19</a:t>
            </a:fld>
            <a:endParaRPr lang="en-US" dirty="0"/>
          </a:p>
        </p:txBody>
      </p:sp>
    </p:spTree>
    <p:extLst>
      <p:ext uri="{BB962C8B-B14F-4D97-AF65-F5344CB8AC3E}">
        <p14:creationId xmlns:p14="http://schemas.microsoft.com/office/powerpoint/2010/main" val="41627205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F4E96-D75E-43BE-87C1-D720B6A995BF}"/>
              </a:ext>
            </a:extLst>
          </p:cNvPr>
          <p:cNvSpPr>
            <a:spLocks noGrp="1"/>
          </p:cNvSpPr>
          <p:nvPr>
            <p:ph type="title"/>
          </p:nvPr>
        </p:nvSpPr>
        <p:spPr/>
        <p:txBody>
          <a:bodyPr/>
          <a:lstStyle/>
          <a:p>
            <a:r>
              <a:rPr lang="en-US" dirty="0"/>
              <a:t>Housekeeping</a:t>
            </a:r>
          </a:p>
        </p:txBody>
      </p:sp>
      <p:pic>
        <p:nvPicPr>
          <p:cNvPr id="4" name="Picture 3">
            <a:extLst>
              <a:ext uri="{FF2B5EF4-FFF2-40B4-BE49-F238E27FC236}">
                <a16:creationId xmlns:a16="http://schemas.microsoft.com/office/drawing/2014/main" id="{14B2984B-CB31-47C7-AD3B-A39C9166CA4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46023" y="932656"/>
            <a:ext cx="2595053" cy="1730880"/>
          </a:xfrm>
          <a:prstGeom prst="rect">
            <a:avLst/>
          </a:prstGeom>
        </p:spPr>
      </p:pic>
      <p:sp>
        <p:nvSpPr>
          <p:cNvPr id="6" name="Content Placeholder 2">
            <a:extLst>
              <a:ext uri="{FF2B5EF4-FFF2-40B4-BE49-F238E27FC236}">
                <a16:creationId xmlns:a16="http://schemas.microsoft.com/office/drawing/2014/main" id="{99C948FE-873A-4396-AD92-FC9DEBAA8E20}"/>
              </a:ext>
            </a:extLst>
          </p:cNvPr>
          <p:cNvSpPr txBox="1">
            <a:spLocks/>
          </p:cNvSpPr>
          <p:nvPr/>
        </p:nvSpPr>
        <p:spPr>
          <a:xfrm>
            <a:off x="757572" y="2598986"/>
            <a:ext cx="4443383" cy="326271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ü"/>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Recording</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 This session </a:t>
            </a:r>
            <a:r>
              <a:rPr lang="en-US" sz="1600" dirty="0">
                <a:solidFill>
                  <a:prstClr val="black"/>
                </a:solidFill>
                <a:latin typeface="Calibri" panose="020F0502020204030204"/>
              </a:rPr>
              <a:t>is being recorded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and the associated handouts will be available on ORPP&amp;E’s Education and Training website within one-week post-webinar.</a:t>
            </a:r>
            <a:endParaRPr lang="en-US" sz="1600" dirty="0">
              <a:solidFill>
                <a:prstClr val="black"/>
              </a:solidFill>
              <a:latin typeface="Calibri" panose="020F0502020204030204"/>
            </a:endParaRP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ü"/>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ü"/>
              <a:tabLst/>
              <a:defRPr/>
            </a:pPr>
            <a:r>
              <a:rPr lang="en-US" sz="1600" b="1" dirty="0">
                <a:solidFill>
                  <a:prstClr val="black"/>
                </a:solidFill>
                <a:latin typeface="Calibri" panose="020F0502020204030204"/>
              </a:rPr>
              <a:t>Close Captioning </a:t>
            </a:r>
            <a:r>
              <a:rPr lang="en-US" sz="1600" dirty="0">
                <a:solidFill>
                  <a:prstClr val="black"/>
                </a:solidFill>
                <a:latin typeface="Calibri" panose="020F0502020204030204"/>
              </a:rPr>
              <a:t>- Now available in the new Webex platform. Click the “CC” button at the bottom left of the Webex screen.</a:t>
            </a: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ü"/>
              <a:tabLst/>
              <a:defRPr/>
            </a:pPr>
            <a:endParaRPr lang="en-US" sz="1600" dirty="0">
              <a:solidFill>
                <a:prstClr val="black"/>
              </a:solidFill>
              <a:latin typeface="Calibri" panose="020F0502020204030204"/>
            </a:endParaRPr>
          </a:p>
          <a:p>
            <a:pPr>
              <a:buFont typeface="Wingdings" panose="05000000000000000000" pitchFamily="2" charset="2"/>
              <a:buChar char="ü"/>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Experiencing Sound </a:t>
            </a:r>
            <a:r>
              <a:rPr lang="en-US" sz="1600" b="1" dirty="0">
                <a:solidFill>
                  <a:prstClr val="black"/>
                </a:solidFill>
                <a:latin typeface="Calibri" panose="020F0502020204030204"/>
              </a:rPr>
              <a:t>I</a:t>
            </a: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ssues</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 Call in using the number in your Webex chat box or in your registration confirmation email.</a:t>
            </a:r>
            <a:endParaRPr lang="en-US" sz="1600" dirty="0">
              <a:solidFill>
                <a:prstClr val="black"/>
              </a:solidFill>
              <a:latin typeface="Calibri" panose="020F0502020204030204"/>
            </a:endParaRP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ü"/>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Content Placeholder 2">
            <a:extLst>
              <a:ext uri="{FF2B5EF4-FFF2-40B4-BE49-F238E27FC236}">
                <a16:creationId xmlns:a16="http://schemas.microsoft.com/office/drawing/2014/main" id="{176D54A4-5B54-4112-ACC6-B635EFB16713}"/>
              </a:ext>
            </a:extLst>
          </p:cNvPr>
          <p:cNvSpPr txBox="1">
            <a:spLocks/>
          </p:cNvSpPr>
          <p:nvPr/>
        </p:nvSpPr>
        <p:spPr>
          <a:xfrm>
            <a:off x="6239755" y="2598986"/>
            <a:ext cx="5308973" cy="3440347"/>
          </a:xfrm>
          <a:prstGeom prst="rect">
            <a:avLst/>
          </a:prstGeom>
        </p:spPr>
        <p:txBody>
          <a:bodyPr vert="horz" lIns="51435" tIns="25718" rIns="51435" bIns="25718"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ü"/>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Q&amp;A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Please use the Q&amp;A feature to submit questions.  </a:t>
            </a:r>
          </a:p>
          <a:p>
            <a:pPr marL="685800" marR="0" lvl="1" indent="-228600" algn="l" defTabSz="914400" rtl="0" eaLnBrk="1" fontAlgn="auto" latinLnBrk="0" hangingPunct="1">
              <a:lnSpc>
                <a:spcPct val="90000"/>
              </a:lnSpc>
              <a:spcBef>
                <a:spcPts val="500"/>
              </a:spcBef>
              <a:spcAft>
                <a:spcPts val="0"/>
              </a:spcAft>
              <a:buClrTx/>
              <a:buSzTx/>
              <a:buFont typeface="Wingdings" panose="05000000000000000000" pitchFamily="2" charset="2"/>
              <a:buChar char="ü"/>
              <a:tabLst/>
              <a:defRPr/>
            </a:pPr>
            <a:r>
              <a:rPr kumimoji="0" lang="en-US" sz="1600" b="1" i="0" u="none" strike="noStrike" kern="1200" cap="none" spc="0" normalizeH="0" baseline="0" noProof="0" dirty="0">
                <a:ln>
                  <a:noFill/>
                </a:ln>
                <a:solidFill>
                  <a:srgbClr val="FF0000"/>
                </a:solidFill>
                <a:effectLst/>
                <a:uLnTx/>
                <a:uFillTx/>
                <a:latin typeface="Calibri" panose="020F0502020204030204"/>
                <a:ea typeface="+mn-ea"/>
                <a:cs typeface="+mn-cs"/>
              </a:rPr>
              <a:t>Be sure to send questions to “All panelists”.</a:t>
            </a:r>
          </a:p>
          <a:p>
            <a:pPr marL="685800" marR="0" lvl="1" indent="-228600" algn="l" defTabSz="914400" rtl="0" eaLnBrk="1" fontAlgn="auto" latinLnBrk="0" hangingPunct="1">
              <a:lnSpc>
                <a:spcPct val="90000"/>
              </a:lnSpc>
              <a:spcBef>
                <a:spcPts val="500"/>
              </a:spcBef>
              <a:spcAft>
                <a:spcPts val="0"/>
              </a:spcAft>
              <a:buClrTx/>
              <a:buSzTx/>
              <a:buFont typeface="Wingdings" panose="05000000000000000000" pitchFamily="2" charset="2"/>
              <a:buChar char="ü"/>
              <a:tabLst/>
              <a:defRPr/>
            </a:pPr>
            <a:r>
              <a:rPr lang="en-US" sz="1600" b="1" dirty="0">
                <a:solidFill>
                  <a:srgbClr val="FF0000"/>
                </a:solidFill>
                <a:latin typeface="Calibri" panose="020F0502020204030204"/>
              </a:rPr>
              <a:t>Questions will be addressed at the end of the webinar.</a:t>
            </a:r>
            <a:endParaRPr kumimoji="0" lang="en-US" sz="1600" b="1"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457200" marR="0" lvl="1" indent="0" algn="l" defTabSz="914400" rtl="0" eaLnBrk="1" fontAlgn="auto" latinLnBrk="0" hangingPunct="1">
              <a:lnSpc>
                <a:spcPct val="90000"/>
              </a:lnSpc>
              <a:spcBef>
                <a:spcPts val="500"/>
              </a:spcBef>
              <a:spcAft>
                <a:spcPts val="0"/>
              </a:spcAft>
              <a:buClrTx/>
              <a:buSzTx/>
              <a:buNone/>
              <a:tabLst/>
              <a:defRPr/>
            </a:pPr>
            <a:endParaRPr kumimoji="0" lang="en-US" sz="1600" b="1"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128588" indent="-128588" defTabSz="514350">
              <a:spcBef>
                <a:spcPts val="563"/>
              </a:spcBef>
              <a:buFont typeface="Wingdings" panose="05000000000000000000" pitchFamily="2" charset="2"/>
              <a:buChar char="ü"/>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Webinar Archive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Most ORPP&amp;E webinars can be found here: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hlinkClick r:id="rId3">
                  <a:extLst>
                    <a:ext uri="{A12FA001-AC4F-418D-AE19-62706E023703}">
                      <ahyp:hlinkClr xmlns:ahyp="http://schemas.microsoft.com/office/drawing/2018/hyperlinkcolor" val="tx"/>
                    </a:ext>
                  </a:extLst>
                </a:hlinkClick>
              </a:rPr>
              <a:t>https://www.research.va.gov/programs/orppe/education/webinars/archives.cfm</a:t>
            </a: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28588" indent="-128588" defTabSz="514350">
              <a:spcBef>
                <a:spcPts val="563"/>
              </a:spcBef>
              <a:buFont typeface="Wingdings" panose="05000000000000000000" pitchFamily="2" charset="2"/>
              <a:buChar char="ü"/>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28588" marR="0" lvl="0" indent="-128588" algn="l" defTabSz="514350" rtl="0" eaLnBrk="1" fontAlgn="auto" latinLnBrk="0" hangingPunct="1">
              <a:lnSpc>
                <a:spcPct val="90000"/>
              </a:lnSpc>
              <a:spcBef>
                <a:spcPts val="563"/>
              </a:spcBef>
              <a:spcAft>
                <a:spcPts val="0"/>
              </a:spcAft>
              <a:buClrTx/>
              <a:buSzTx/>
              <a:buFont typeface="Wingdings" panose="05000000000000000000" pitchFamily="2" charset="2"/>
              <a:buChar char="ü"/>
              <a:tabLst/>
              <a:defRPr/>
            </a:pPr>
            <a:r>
              <a:rPr lang="en-US" sz="1600" b="1" dirty="0">
                <a:solidFill>
                  <a:prstClr val="black"/>
                </a:solidFill>
                <a:latin typeface="Calibri" panose="020F0502020204030204"/>
              </a:rPr>
              <a:t>P</a:t>
            </a: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ost-Webinar </a:t>
            </a:r>
            <a:r>
              <a:rPr lang="en-US" sz="1600" b="1" dirty="0">
                <a:solidFill>
                  <a:prstClr val="black"/>
                </a:solidFill>
                <a:latin typeface="Calibri" panose="020F0502020204030204"/>
              </a:rPr>
              <a:t>E</a:t>
            </a: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valuation Survey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We are grateful to all that complete the post-webinar evaluation survey.  It will automatically pop up once the webinar is exited. </a:t>
            </a:r>
          </a:p>
          <a:p>
            <a:pPr marL="128588" marR="0" lvl="0" indent="-128588" algn="l" defTabSz="514350" rtl="0" eaLnBrk="1" fontAlgn="auto" latinLnBrk="0" hangingPunct="1">
              <a:lnSpc>
                <a:spcPct val="90000"/>
              </a:lnSpc>
              <a:spcBef>
                <a:spcPts val="563"/>
              </a:spcBef>
              <a:spcAft>
                <a:spcPts val="0"/>
              </a:spcAft>
              <a:buClrTx/>
              <a:buSzTx/>
              <a:buFont typeface="Wingdings" panose="05000000000000000000" pitchFamily="2" charset="2"/>
              <a:buChar char="ü"/>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Footer Placeholder 4">
            <a:extLst>
              <a:ext uri="{FF2B5EF4-FFF2-40B4-BE49-F238E27FC236}">
                <a16:creationId xmlns:a16="http://schemas.microsoft.com/office/drawing/2014/main" id="{045F7CF9-5134-4BA7-BF10-0BDF794C6DC3}"/>
              </a:ext>
            </a:extLst>
          </p:cNvPr>
          <p:cNvSpPr txBox="1">
            <a:spLocks/>
          </p:cNvSpPr>
          <p:nvPr/>
        </p:nvSpPr>
        <p:spPr>
          <a:xfrm>
            <a:off x="3289300" y="6248401"/>
            <a:ext cx="4813300" cy="558800"/>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rgbClr val="003E7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003E7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003E7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003E7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003E7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rPr>
              <a:t>For questions, please use Q&amp;A box and address to “All Panelists.”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rPr>
              <a:t>All Webinars will be recorded and posted within one week.</a:t>
            </a:r>
          </a:p>
        </p:txBody>
      </p:sp>
      <p:sp>
        <p:nvSpPr>
          <p:cNvPr id="10" name="Title 1">
            <a:extLst>
              <a:ext uri="{FF2B5EF4-FFF2-40B4-BE49-F238E27FC236}">
                <a16:creationId xmlns:a16="http://schemas.microsoft.com/office/drawing/2014/main" id="{3E662F65-850D-4631-AD6A-04DDDD8F7309}"/>
              </a:ext>
            </a:extLst>
          </p:cNvPr>
          <p:cNvSpPr txBox="1">
            <a:spLocks/>
          </p:cNvSpPr>
          <p:nvPr/>
        </p:nvSpPr>
        <p:spPr>
          <a:xfrm>
            <a:off x="4383995" y="1921932"/>
            <a:ext cx="1633919" cy="19955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b="1" kern="1200">
                <a:solidFill>
                  <a:schemeClr val="bg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350" b="1" i="1" u="none" strike="noStrike" kern="1200" cap="none" spc="0" normalizeH="0" baseline="0" noProof="0" dirty="0">
                <a:ln>
                  <a:noFill/>
                </a:ln>
                <a:solidFill>
                  <a:prstClr val="black"/>
                </a:solidFill>
                <a:effectLst/>
                <a:uLnTx/>
                <a:uFillTx/>
                <a:latin typeface="Bradley Hand ITC" panose="03070402050302030203" pitchFamily="66" charset="0"/>
                <a:ea typeface="+mj-ea"/>
                <a:cs typeface="+mj-cs"/>
              </a:rPr>
              <a:t>Webinar </a:t>
            </a:r>
            <a:br>
              <a:rPr kumimoji="0" lang="en-US" sz="1350" b="1" i="1" u="none" strike="noStrike" kern="1200" cap="none" spc="0" normalizeH="0" baseline="0" noProof="0" dirty="0">
                <a:ln>
                  <a:noFill/>
                </a:ln>
                <a:solidFill>
                  <a:prstClr val="black"/>
                </a:solidFill>
                <a:effectLst/>
                <a:uLnTx/>
                <a:uFillTx/>
                <a:latin typeface="Bradley Hand ITC" panose="03070402050302030203" pitchFamily="66" charset="0"/>
                <a:ea typeface="+mj-ea"/>
                <a:cs typeface="+mj-cs"/>
              </a:rPr>
            </a:br>
            <a:r>
              <a:rPr kumimoji="0" lang="en-US" sz="1350" b="1" i="1" u="none" strike="noStrike" kern="1200" cap="none" spc="0" normalizeH="0" baseline="0" noProof="0" dirty="0">
                <a:ln>
                  <a:noFill/>
                </a:ln>
                <a:solidFill>
                  <a:prstClr val="black"/>
                </a:solidFill>
                <a:effectLst/>
                <a:uLnTx/>
                <a:uFillTx/>
                <a:latin typeface="Bradley Hand ITC" panose="03070402050302030203" pitchFamily="66" charset="0"/>
                <a:ea typeface="+mj-ea"/>
                <a:cs typeface="+mj-cs"/>
              </a:rPr>
              <a:t>Housekeeping</a:t>
            </a:r>
          </a:p>
        </p:txBody>
      </p:sp>
    </p:spTree>
    <p:extLst>
      <p:ext uri="{BB962C8B-B14F-4D97-AF65-F5344CB8AC3E}">
        <p14:creationId xmlns:p14="http://schemas.microsoft.com/office/powerpoint/2010/main" val="13038122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21EA41-01EB-4287-9BAC-E50CBA0CEBE9}"/>
              </a:ext>
            </a:extLst>
          </p:cNvPr>
          <p:cNvSpPr>
            <a:spLocks noGrp="1"/>
          </p:cNvSpPr>
          <p:nvPr>
            <p:ph type="title"/>
          </p:nvPr>
        </p:nvSpPr>
        <p:spPr/>
        <p:txBody>
          <a:bodyPr/>
          <a:lstStyle/>
          <a:p>
            <a:r>
              <a:rPr lang="en-US" dirty="0"/>
              <a:t>Section 3: F20 Report</a:t>
            </a:r>
          </a:p>
        </p:txBody>
      </p:sp>
      <p:sp>
        <p:nvSpPr>
          <p:cNvPr id="3" name="Content Placeholder 2">
            <a:extLst>
              <a:ext uri="{FF2B5EF4-FFF2-40B4-BE49-F238E27FC236}">
                <a16:creationId xmlns:a16="http://schemas.microsoft.com/office/drawing/2014/main" id="{095AF9C6-73E8-4ABC-9325-6AEC4E962AD5}"/>
              </a:ext>
            </a:extLst>
          </p:cNvPr>
          <p:cNvSpPr>
            <a:spLocks noGrp="1"/>
          </p:cNvSpPr>
          <p:nvPr>
            <p:ph sz="half" idx="1"/>
          </p:nvPr>
        </p:nvSpPr>
        <p:spPr>
          <a:xfrm>
            <a:off x="1323975" y="1841855"/>
            <a:ext cx="8648700" cy="841375"/>
          </a:xfrm>
        </p:spPr>
        <p:txBody>
          <a:bodyPr/>
          <a:lstStyle/>
          <a:p>
            <a:pPr marL="0" indent="0">
              <a:buNone/>
            </a:pPr>
            <a:r>
              <a:rPr lang="en-US" b="1" dirty="0"/>
              <a:t>VSSC-F20D Daily Activity by Account Classification Code</a:t>
            </a:r>
          </a:p>
          <a:p>
            <a:pPr marL="0" indent="0">
              <a:buNone/>
            </a:pPr>
            <a:r>
              <a:rPr lang="en-US" dirty="0"/>
              <a:t>Review actions processed in FMS affecting your FCPs/ACCs</a:t>
            </a:r>
          </a:p>
        </p:txBody>
      </p:sp>
      <p:pic>
        <p:nvPicPr>
          <p:cNvPr id="7" name="Content Placeholder 6">
            <a:extLst>
              <a:ext uri="{FF2B5EF4-FFF2-40B4-BE49-F238E27FC236}">
                <a16:creationId xmlns:a16="http://schemas.microsoft.com/office/drawing/2014/main" id="{EBD5DA7E-545E-456E-8EBC-58C809A8781E}"/>
              </a:ext>
            </a:extLst>
          </p:cNvPr>
          <p:cNvPicPr>
            <a:picLocks noGrp="1" noChangeAspect="1"/>
          </p:cNvPicPr>
          <p:nvPr>
            <p:ph sz="half" idx="2"/>
          </p:nvPr>
        </p:nvPicPr>
        <p:blipFill>
          <a:blip r:embed="rId3"/>
          <a:stretch>
            <a:fillRect/>
          </a:stretch>
        </p:blipFill>
        <p:spPr>
          <a:xfrm>
            <a:off x="952500" y="3429000"/>
            <a:ext cx="10287000" cy="176089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Slide Number Placeholder 4">
            <a:extLst>
              <a:ext uri="{FF2B5EF4-FFF2-40B4-BE49-F238E27FC236}">
                <a16:creationId xmlns:a16="http://schemas.microsoft.com/office/drawing/2014/main" id="{3EE06D55-489F-4830-BD86-DAFA02E4F22C}"/>
              </a:ext>
            </a:extLst>
          </p:cNvPr>
          <p:cNvSpPr>
            <a:spLocks noGrp="1"/>
          </p:cNvSpPr>
          <p:nvPr>
            <p:ph type="sldNum" sz="quarter" idx="12"/>
          </p:nvPr>
        </p:nvSpPr>
        <p:spPr/>
        <p:txBody>
          <a:bodyPr/>
          <a:lstStyle/>
          <a:p>
            <a:fld id="{670A9334-4E67-F94F-A05E-0CE8B74A054E}" type="slidenum">
              <a:rPr lang="en-US" smtClean="0"/>
              <a:pPr/>
              <a:t>20</a:t>
            </a:fld>
            <a:endParaRPr lang="en-US" dirty="0"/>
          </a:p>
        </p:txBody>
      </p:sp>
    </p:spTree>
    <p:extLst>
      <p:ext uri="{BB962C8B-B14F-4D97-AF65-F5344CB8AC3E}">
        <p14:creationId xmlns:p14="http://schemas.microsoft.com/office/powerpoint/2010/main" val="35668086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ECC8B-938A-4A16-8EE4-4A6B598F2E4F}"/>
              </a:ext>
            </a:extLst>
          </p:cNvPr>
          <p:cNvSpPr>
            <a:spLocks noGrp="1"/>
          </p:cNvSpPr>
          <p:nvPr>
            <p:ph type="title"/>
          </p:nvPr>
        </p:nvSpPr>
        <p:spPr/>
        <p:txBody>
          <a:bodyPr/>
          <a:lstStyle/>
          <a:p>
            <a:r>
              <a:rPr lang="en-US" dirty="0"/>
              <a:t>Section 3: Common Reports from Fiscal-VSSC View</a:t>
            </a:r>
          </a:p>
        </p:txBody>
      </p:sp>
      <p:pic>
        <p:nvPicPr>
          <p:cNvPr id="6" name="Content Placeholder 5">
            <a:extLst>
              <a:ext uri="{FF2B5EF4-FFF2-40B4-BE49-F238E27FC236}">
                <a16:creationId xmlns:a16="http://schemas.microsoft.com/office/drawing/2014/main" id="{839BC32F-577C-430A-9899-1195F86F481D}"/>
              </a:ext>
            </a:extLst>
          </p:cNvPr>
          <p:cNvPicPr>
            <a:picLocks noGrp="1" noChangeAspect="1"/>
          </p:cNvPicPr>
          <p:nvPr>
            <p:ph idx="1"/>
          </p:nvPr>
        </p:nvPicPr>
        <p:blipFill>
          <a:blip r:embed="rId2"/>
          <a:stretch>
            <a:fillRect/>
          </a:stretch>
        </p:blipFill>
        <p:spPr>
          <a:xfrm>
            <a:off x="838200" y="1442165"/>
            <a:ext cx="10515600" cy="3973669"/>
          </a:xfrm>
        </p:spPr>
      </p:pic>
      <p:sp>
        <p:nvSpPr>
          <p:cNvPr id="4" name="Slide Number Placeholder 3">
            <a:extLst>
              <a:ext uri="{FF2B5EF4-FFF2-40B4-BE49-F238E27FC236}">
                <a16:creationId xmlns:a16="http://schemas.microsoft.com/office/drawing/2014/main" id="{3C4E86E2-FEFF-4E0C-89A9-0CA0A7300D46}"/>
              </a:ext>
            </a:extLst>
          </p:cNvPr>
          <p:cNvSpPr>
            <a:spLocks noGrp="1"/>
          </p:cNvSpPr>
          <p:nvPr>
            <p:ph type="sldNum" sz="quarter" idx="12"/>
          </p:nvPr>
        </p:nvSpPr>
        <p:spPr/>
        <p:txBody>
          <a:bodyPr/>
          <a:lstStyle/>
          <a:p>
            <a:fld id="{670A9334-4E67-F94F-A05E-0CE8B74A054E}" type="slidenum">
              <a:rPr lang="en-US" smtClean="0"/>
              <a:t>21</a:t>
            </a:fld>
            <a:endParaRPr lang="en-US" dirty="0"/>
          </a:p>
        </p:txBody>
      </p:sp>
    </p:spTree>
    <p:extLst>
      <p:ext uri="{BB962C8B-B14F-4D97-AF65-F5344CB8AC3E}">
        <p14:creationId xmlns:p14="http://schemas.microsoft.com/office/powerpoint/2010/main" val="8181050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7F394B-565D-4AC6-B3A9-16F15C40B69E}"/>
              </a:ext>
            </a:extLst>
          </p:cNvPr>
          <p:cNvSpPr>
            <a:spLocks noGrp="1"/>
          </p:cNvSpPr>
          <p:nvPr>
            <p:ph type="title"/>
          </p:nvPr>
        </p:nvSpPr>
        <p:spPr>
          <a:xfrm>
            <a:off x="366938" y="188685"/>
            <a:ext cx="11694073" cy="680223"/>
          </a:xfrm>
        </p:spPr>
        <p:txBody>
          <a:bodyPr/>
          <a:lstStyle/>
          <a:p>
            <a:r>
              <a:rPr lang="en-US" dirty="0"/>
              <a:t>Section 3: IPPS Homepage</a:t>
            </a:r>
          </a:p>
        </p:txBody>
      </p:sp>
      <p:sp>
        <p:nvSpPr>
          <p:cNvPr id="6" name="Content Placeholder 2">
            <a:extLst>
              <a:ext uri="{FF2B5EF4-FFF2-40B4-BE49-F238E27FC236}">
                <a16:creationId xmlns:a16="http://schemas.microsoft.com/office/drawing/2014/main" id="{3DD93221-FCD2-A214-B7D5-C447E68BCDA0}"/>
              </a:ext>
            </a:extLst>
          </p:cNvPr>
          <p:cNvSpPr txBox="1">
            <a:spLocks/>
          </p:cNvSpPr>
          <p:nvPr/>
        </p:nvSpPr>
        <p:spPr>
          <a:xfrm>
            <a:off x="136026" y="889839"/>
            <a:ext cx="11607590" cy="5078321"/>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None/>
              <a:tabLst/>
              <a:defRPr/>
            </a:pPr>
            <a:endParaRPr lang="en-US" sz="2400" b="0" i="0" u="none" strike="noStrike" kern="1200" cap="none" spc="0" normalizeH="0" baseline="0" noProof="0" dirty="0">
              <a:ln>
                <a:noFill/>
              </a:ln>
              <a:solidFill>
                <a:prstClr val="black"/>
              </a:solidFill>
              <a:effectLst/>
              <a:uLnTx/>
              <a:uFillTx/>
              <a:latin typeface="Calibri"/>
              <a:cs typeface="Calibri"/>
            </a:endParaRPr>
          </a:p>
        </p:txBody>
      </p:sp>
      <p:pic>
        <p:nvPicPr>
          <p:cNvPr id="7" name="Picture 6">
            <a:extLst>
              <a:ext uri="{FF2B5EF4-FFF2-40B4-BE49-F238E27FC236}">
                <a16:creationId xmlns:a16="http://schemas.microsoft.com/office/drawing/2014/main" id="{CCF2FFA3-194E-40BB-A917-89BC69C73309}"/>
              </a:ext>
            </a:extLst>
          </p:cNvPr>
          <p:cNvPicPr>
            <a:picLocks noChangeAspect="1"/>
          </p:cNvPicPr>
          <p:nvPr/>
        </p:nvPicPr>
        <p:blipFill>
          <a:blip r:embed="rId2"/>
          <a:stretch>
            <a:fillRect/>
          </a:stretch>
        </p:blipFill>
        <p:spPr>
          <a:xfrm>
            <a:off x="2485947" y="1281726"/>
            <a:ext cx="7456054" cy="920299"/>
          </a:xfrm>
          <a:prstGeom prst="rect">
            <a:avLst/>
          </a:prstGeom>
        </p:spPr>
      </p:pic>
      <p:pic>
        <p:nvPicPr>
          <p:cNvPr id="8" name="Picture 7">
            <a:extLst>
              <a:ext uri="{FF2B5EF4-FFF2-40B4-BE49-F238E27FC236}">
                <a16:creationId xmlns:a16="http://schemas.microsoft.com/office/drawing/2014/main" id="{0F16E96C-5607-4A5B-BD3B-5B6999651D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76948" y="2340453"/>
            <a:ext cx="8274051" cy="3235821"/>
          </a:xfrm>
          <a:prstGeom prst="rect">
            <a:avLst/>
          </a:prstGeom>
        </p:spPr>
      </p:pic>
      <p:sp>
        <p:nvSpPr>
          <p:cNvPr id="9" name="Arrow: Right 8">
            <a:extLst>
              <a:ext uri="{FF2B5EF4-FFF2-40B4-BE49-F238E27FC236}">
                <a16:creationId xmlns:a16="http://schemas.microsoft.com/office/drawing/2014/main" id="{2C4C6982-311D-49C5-8BE6-FE6A0481D62D}"/>
              </a:ext>
            </a:extLst>
          </p:cNvPr>
          <p:cNvSpPr/>
          <p:nvPr/>
        </p:nvSpPr>
        <p:spPr>
          <a:xfrm>
            <a:off x="4795935" y="4450702"/>
            <a:ext cx="3228391" cy="410547"/>
          </a:xfrm>
          <a:prstGeom prst="rightArrow">
            <a:avLst/>
          </a:prstGeom>
          <a:noFill/>
          <a:ln>
            <a:solidFill>
              <a:schemeClr val="tx1"/>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42C2C1B0-A750-454E-A7DD-654750AC6E50}"/>
              </a:ext>
            </a:extLst>
          </p:cNvPr>
          <p:cNvSpPr txBox="1"/>
          <p:nvPr/>
        </p:nvSpPr>
        <p:spPr>
          <a:xfrm>
            <a:off x="8115728" y="4471309"/>
            <a:ext cx="1558111"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Georgia"/>
                <a:ea typeface="+mn-ea"/>
                <a:cs typeface="+mn-cs"/>
              </a:rPr>
              <a:t>TRAINING!!</a:t>
            </a:r>
          </a:p>
        </p:txBody>
      </p:sp>
    </p:spTree>
    <p:extLst>
      <p:ext uri="{BB962C8B-B14F-4D97-AF65-F5344CB8AC3E}">
        <p14:creationId xmlns:p14="http://schemas.microsoft.com/office/powerpoint/2010/main" val="26659062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7F394B-565D-4AC6-B3A9-16F15C40B69E}"/>
              </a:ext>
            </a:extLst>
          </p:cNvPr>
          <p:cNvSpPr>
            <a:spLocks noGrp="1"/>
          </p:cNvSpPr>
          <p:nvPr>
            <p:ph type="title"/>
          </p:nvPr>
        </p:nvSpPr>
        <p:spPr>
          <a:xfrm>
            <a:off x="366938" y="188685"/>
            <a:ext cx="11694073" cy="680223"/>
          </a:xfrm>
        </p:spPr>
        <p:txBody>
          <a:bodyPr/>
          <a:lstStyle/>
          <a:p>
            <a:r>
              <a:rPr lang="en-US" dirty="0"/>
              <a:t>Section 3: IPPS Trainings</a:t>
            </a:r>
          </a:p>
        </p:txBody>
      </p:sp>
      <p:sp>
        <p:nvSpPr>
          <p:cNvPr id="6" name="Content Placeholder 2">
            <a:extLst>
              <a:ext uri="{FF2B5EF4-FFF2-40B4-BE49-F238E27FC236}">
                <a16:creationId xmlns:a16="http://schemas.microsoft.com/office/drawing/2014/main" id="{3DD93221-FCD2-A214-B7D5-C447E68BCDA0}"/>
              </a:ext>
            </a:extLst>
          </p:cNvPr>
          <p:cNvSpPr txBox="1">
            <a:spLocks/>
          </p:cNvSpPr>
          <p:nvPr/>
        </p:nvSpPr>
        <p:spPr>
          <a:xfrm>
            <a:off x="136026" y="889839"/>
            <a:ext cx="11607590" cy="5078321"/>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7345" marR="0" lvl="0" indent="-347345"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US" sz="2400" b="0" i="0" u="none" strike="noStrike" kern="1200" cap="none" spc="0" normalizeH="0" baseline="0" noProof="0" dirty="0">
              <a:ln>
                <a:noFill/>
              </a:ln>
              <a:solidFill>
                <a:prstClr val="black"/>
              </a:solidFill>
              <a:effectLst/>
              <a:uLnTx/>
              <a:uFillTx/>
              <a:latin typeface="Calibri"/>
              <a:cs typeface="Calibri"/>
            </a:endParaRPr>
          </a:p>
        </p:txBody>
      </p:sp>
      <p:grpSp>
        <p:nvGrpSpPr>
          <p:cNvPr id="7" name="Group 6">
            <a:extLst>
              <a:ext uri="{FF2B5EF4-FFF2-40B4-BE49-F238E27FC236}">
                <a16:creationId xmlns:a16="http://schemas.microsoft.com/office/drawing/2014/main" id="{4A261149-9AEC-416F-B6D9-D2E260DFE99E}"/>
              </a:ext>
            </a:extLst>
          </p:cNvPr>
          <p:cNvGrpSpPr/>
          <p:nvPr/>
        </p:nvGrpSpPr>
        <p:grpSpPr>
          <a:xfrm>
            <a:off x="457200" y="1066801"/>
            <a:ext cx="8483434" cy="4998440"/>
            <a:chOff x="457200" y="1066800"/>
            <a:chExt cx="8483434" cy="5349271"/>
          </a:xfrm>
        </p:grpSpPr>
        <p:grpSp>
          <p:nvGrpSpPr>
            <p:cNvPr id="8" name="Group 7">
              <a:extLst>
                <a:ext uri="{FF2B5EF4-FFF2-40B4-BE49-F238E27FC236}">
                  <a16:creationId xmlns:a16="http://schemas.microsoft.com/office/drawing/2014/main" id="{C95E96B6-69A1-47A1-9BED-2B86C20B3F8A}"/>
                </a:ext>
              </a:extLst>
            </p:cNvPr>
            <p:cNvGrpSpPr/>
            <p:nvPr/>
          </p:nvGrpSpPr>
          <p:grpSpPr>
            <a:xfrm>
              <a:off x="457200" y="1066800"/>
              <a:ext cx="8483434" cy="5349271"/>
              <a:chOff x="381000" y="1066799"/>
              <a:chExt cx="8483434" cy="5349271"/>
            </a:xfrm>
          </p:grpSpPr>
          <p:pic>
            <p:nvPicPr>
              <p:cNvPr id="11" name="Picture 10">
                <a:extLst>
                  <a:ext uri="{FF2B5EF4-FFF2-40B4-BE49-F238E27FC236}">
                    <a16:creationId xmlns:a16="http://schemas.microsoft.com/office/drawing/2014/main" id="{BA5D3624-A3C4-4FA9-9A5D-26204EA83E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1066799"/>
                <a:ext cx="6553199" cy="5349271"/>
              </a:xfrm>
              <a:prstGeom prst="rect">
                <a:avLst/>
              </a:prstGeom>
            </p:spPr>
          </p:pic>
          <p:sp>
            <p:nvSpPr>
              <p:cNvPr id="12" name="Arrow: Right 11">
                <a:extLst>
                  <a:ext uri="{FF2B5EF4-FFF2-40B4-BE49-F238E27FC236}">
                    <a16:creationId xmlns:a16="http://schemas.microsoft.com/office/drawing/2014/main" id="{48653835-084A-4FFA-9ACE-24D92E692F8F}"/>
                  </a:ext>
                </a:extLst>
              </p:cNvPr>
              <p:cNvSpPr/>
              <p:nvPr/>
            </p:nvSpPr>
            <p:spPr>
              <a:xfrm>
                <a:off x="1524000" y="5943599"/>
                <a:ext cx="5715000" cy="472471"/>
              </a:xfrm>
              <a:prstGeom prst="rightArrow">
                <a:avLst/>
              </a:prstGeom>
              <a:noFill/>
              <a:ln w="9525" cap="flat" cmpd="sng" algn="ctr">
                <a:solidFill>
                  <a:sysClr val="windowText" lastClr="000000"/>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Georgia"/>
                  <a:ea typeface="+mn-ea"/>
                  <a:cs typeface="+mn-cs"/>
                </a:endParaRPr>
              </a:p>
            </p:txBody>
          </p:sp>
          <p:sp>
            <p:nvSpPr>
              <p:cNvPr id="13" name="TextBox 12">
                <a:extLst>
                  <a:ext uri="{FF2B5EF4-FFF2-40B4-BE49-F238E27FC236}">
                    <a16:creationId xmlns:a16="http://schemas.microsoft.com/office/drawing/2014/main" id="{4649C1B3-8DBF-41A4-99C2-2E71AA739368}"/>
                  </a:ext>
                </a:extLst>
              </p:cNvPr>
              <p:cNvSpPr txBox="1"/>
              <p:nvPr/>
            </p:nvSpPr>
            <p:spPr>
              <a:xfrm>
                <a:off x="7289964" y="5960595"/>
                <a:ext cx="1574470"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F0000"/>
                    </a:solidFill>
                    <a:effectLst/>
                    <a:uLnTx/>
                    <a:uFillTx/>
                    <a:latin typeface="Georgia"/>
                  </a:rPr>
                  <a:t>TRAINING!!!</a:t>
                </a:r>
              </a:p>
            </p:txBody>
          </p:sp>
        </p:grpSp>
        <p:sp>
          <p:nvSpPr>
            <p:cNvPr id="9" name="Arrow: Right 8">
              <a:extLst>
                <a:ext uri="{FF2B5EF4-FFF2-40B4-BE49-F238E27FC236}">
                  <a16:creationId xmlns:a16="http://schemas.microsoft.com/office/drawing/2014/main" id="{2720E9C9-D085-4252-8E49-A98C7C4221FE}"/>
                </a:ext>
              </a:extLst>
            </p:cNvPr>
            <p:cNvSpPr/>
            <p:nvPr/>
          </p:nvSpPr>
          <p:spPr>
            <a:xfrm>
              <a:off x="1600200" y="3048000"/>
              <a:ext cx="5638800" cy="381000"/>
            </a:xfrm>
            <a:prstGeom prst="rightArrow">
              <a:avLst/>
            </a:prstGeom>
            <a:noFill/>
            <a:ln w="9525" cap="flat" cmpd="sng" algn="ctr">
              <a:solidFill>
                <a:sysClr val="windowText" lastClr="000000"/>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Georgia"/>
                <a:ea typeface="+mn-ea"/>
                <a:cs typeface="+mn-cs"/>
              </a:endParaRPr>
            </a:p>
          </p:txBody>
        </p:sp>
        <p:sp>
          <p:nvSpPr>
            <p:cNvPr id="10" name="TextBox 9">
              <a:extLst>
                <a:ext uri="{FF2B5EF4-FFF2-40B4-BE49-F238E27FC236}">
                  <a16:creationId xmlns:a16="http://schemas.microsoft.com/office/drawing/2014/main" id="{BC07A49C-AD7F-4108-A5AC-B047D8D1B5C3}"/>
                </a:ext>
              </a:extLst>
            </p:cNvPr>
            <p:cNvSpPr txBox="1"/>
            <p:nvPr/>
          </p:nvSpPr>
          <p:spPr>
            <a:xfrm>
              <a:off x="7315200" y="3036455"/>
              <a:ext cx="1574470"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F0000"/>
                  </a:solidFill>
                  <a:effectLst/>
                  <a:uLnTx/>
                  <a:uFillTx/>
                  <a:latin typeface="Georgia"/>
                </a:rPr>
                <a:t>TRAINING!!!</a:t>
              </a:r>
            </a:p>
          </p:txBody>
        </p:sp>
      </p:grpSp>
    </p:spTree>
    <p:extLst>
      <p:ext uri="{BB962C8B-B14F-4D97-AF65-F5344CB8AC3E}">
        <p14:creationId xmlns:p14="http://schemas.microsoft.com/office/powerpoint/2010/main" val="2478635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7638A4-58AB-4732-BEB2-3EEB54333EA6}"/>
              </a:ext>
            </a:extLst>
          </p:cNvPr>
          <p:cNvSpPr>
            <a:spLocks noGrp="1"/>
          </p:cNvSpPr>
          <p:nvPr>
            <p:ph type="title"/>
          </p:nvPr>
        </p:nvSpPr>
        <p:spPr/>
        <p:txBody>
          <a:bodyPr/>
          <a:lstStyle/>
          <a:p>
            <a:r>
              <a:rPr lang="en-US" sz="3600" dirty="0"/>
              <a:t>Section 4: Understanding the tracking requirements of open obligations </a:t>
            </a:r>
            <a:endParaRPr lang="en-US" dirty="0"/>
          </a:p>
        </p:txBody>
      </p:sp>
      <p:pic>
        <p:nvPicPr>
          <p:cNvPr id="6" name="Content Placeholder 5" descr="A picture containing text, ground, sidewalk, outdoor&#10;&#10;Description automatically generated">
            <a:extLst>
              <a:ext uri="{FF2B5EF4-FFF2-40B4-BE49-F238E27FC236}">
                <a16:creationId xmlns:a16="http://schemas.microsoft.com/office/drawing/2014/main" id="{51AFD217-B237-4880-AF0B-038F2B41151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60358" y="1673003"/>
            <a:ext cx="5271284" cy="3511993"/>
          </a:xfrm>
        </p:spPr>
      </p:pic>
      <p:sp>
        <p:nvSpPr>
          <p:cNvPr id="4" name="Slide Number Placeholder 3">
            <a:extLst>
              <a:ext uri="{FF2B5EF4-FFF2-40B4-BE49-F238E27FC236}">
                <a16:creationId xmlns:a16="http://schemas.microsoft.com/office/drawing/2014/main" id="{65D8C2A5-AAF3-47CE-9243-2364553A89F3}"/>
              </a:ext>
            </a:extLst>
          </p:cNvPr>
          <p:cNvSpPr>
            <a:spLocks noGrp="1"/>
          </p:cNvSpPr>
          <p:nvPr>
            <p:ph type="sldNum" sz="quarter" idx="12"/>
          </p:nvPr>
        </p:nvSpPr>
        <p:spPr/>
        <p:txBody>
          <a:bodyPr/>
          <a:lstStyle/>
          <a:p>
            <a:fld id="{670A9334-4E67-F94F-A05E-0CE8B74A054E}" type="slidenum">
              <a:rPr lang="en-US" smtClean="0"/>
              <a:t>24</a:t>
            </a:fld>
            <a:endParaRPr lang="en-US" dirty="0"/>
          </a:p>
        </p:txBody>
      </p:sp>
    </p:spTree>
    <p:extLst>
      <p:ext uri="{BB962C8B-B14F-4D97-AF65-F5344CB8AC3E}">
        <p14:creationId xmlns:p14="http://schemas.microsoft.com/office/powerpoint/2010/main" val="28413249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54AEC-4A63-4C32-93E5-F463B66F665D}"/>
              </a:ext>
            </a:extLst>
          </p:cNvPr>
          <p:cNvSpPr>
            <a:spLocks noGrp="1"/>
          </p:cNvSpPr>
          <p:nvPr>
            <p:ph type="title"/>
          </p:nvPr>
        </p:nvSpPr>
        <p:spPr/>
        <p:txBody>
          <a:bodyPr/>
          <a:lstStyle/>
          <a:p>
            <a:r>
              <a:rPr lang="en-US" dirty="0"/>
              <a:t>Section 4: Reviewing Open Obligations</a:t>
            </a:r>
          </a:p>
        </p:txBody>
      </p:sp>
      <p:sp>
        <p:nvSpPr>
          <p:cNvPr id="3" name="Content Placeholder 2">
            <a:extLst>
              <a:ext uri="{FF2B5EF4-FFF2-40B4-BE49-F238E27FC236}">
                <a16:creationId xmlns:a16="http://schemas.microsoft.com/office/drawing/2014/main" id="{06942B01-9C2B-45E7-8E6D-C4182B2CF37A}"/>
              </a:ext>
            </a:extLst>
          </p:cNvPr>
          <p:cNvSpPr>
            <a:spLocks noGrp="1"/>
          </p:cNvSpPr>
          <p:nvPr>
            <p:ph idx="1"/>
          </p:nvPr>
        </p:nvSpPr>
        <p:spPr/>
        <p:txBody>
          <a:bodyPr/>
          <a:lstStyle/>
          <a:p>
            <a:r>
              <a:rPr lang="en-US" dirty="0"/>
              <a:t>Open obligations include those obligations that are not considered closed or  complete and have a balance associated with them, whether undelivered or unpaid. </a:t>
            </a:r>
          </a:p>
          <a:p>
            <a:r>
              <a:rPr lang="en-US" dirty="0"/>
              <a:t>Research Offices are responsible for reviewing open obligations and will perform monthly reviews and reconciliations to ensure that their obligations, to include undelivered orders (UDOs) and delivered unpaid obligations, are valid (as required by the </a:t>
            </a:r>
            <a:r>
              <a:rPr lang="en-US" dirty="0">
                <a:hlinkClick r:id="rId2"/>
              </a:rPr>
              <a:t>VA Financial Policy Manual, Volume II, Chapter 5, Obligations Policy</a:t>
            </a:r>
            <a:r>
              <a:rPr lang="en-US" dirty="0"/>
              <a:t>).</a:t>
            </a:r>
          </a:p>
          <a:p>
            <a:endParaRPr lang="en-US" dirty="0"/>
          </a:p>
        </p:txBody>
      </p:sp>
      <p:sp>
        <p:nvSpPr>
          <p:cNvPr id="4" name="Slide Number Placeholder 3">
            <a:extLst>
              <a:ext uri="{FF2B5EF4-FFF2-40B4-BE49-F238E27FC236}">
                <a16:creationId xmlns:a16="http://schemas.microsoft.com/office/drawing/2014/main" id="{143B0920-9C3B-47F8-8948-CAD109D4A9B6}"/>
              </a:ext>
            </a:extLst>
          </p:cNvPr>
          <p:cNvSpPr>
            <a:spLocks noGrp="1"/>
          </p:cNvSpPr>
          <p:nvPr>
            <p:ph type="sldNum" sz="quarter" idx="12"/>
          </p:nvPr>
        </p:nvSpPr>
        <p:spPr/>
        <p:txBody>
          <a:bodyPr/>
          <a:lstStyle/>
          <a:p>
            <a:fld id="{670A9334-4E67-F94F-A05E-0CE8B74A054E}" type="slidenum">
              <a:rPr lang="en-US" smtClean="0"/>
              <a:t>25</a:t>
            </a:fld>
            <a:endParaRPr lang="en-US" dirty="0"/>
          </a:p>
        </p:txBody>
      </p:sp>
    </p:spTree>
    <p:extLst>
      <p:ext uri="{BB962C8B-B14F-4D97-AF65-F5344CB8AC3E}">
        <p14:creationId xmlns:p14="http://schemas.microsoft.com/office/powerpoint/2010/main" val="42388184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BCE29-E5BD-4D3F-B6F8-1520CE3187C1}"/>
              </a:ext>
            </a:extLst>
          </p:cNvPr>
          <p:cNvSpPr>
            <a:spLocks noGrp="1"/>
          </p:cNvSpPr>
          <p:nvPr>
            <p:ph type="title"/>
          </p:nvPr>
        </p:nvSpPr>
        <p:spPr/>
        <p:txBody>
          <a:bodyPr/>
          <a:lstStyle/>
          <a:p>
            <a:r>
              <a:rPr lang="en-US" dirty="0"/>
              <a:t>Section 4: Review and Reconciliation of Open Obligations </a:t>
            </a:r>
          </a:p>
        </p:txBody>
      </p:sp>
      <p:sp>
        <p:nvSpPr>
          <p:cNvPr id="3" name="Content Placeholder 2">
            <a:extLst>
              <a:ext uri="{FF2B5EF4-FFF2-40B4-BE49-F238E27FC236}">
                <a16:creationId xmlns:a16="http://schemas.microsoft.com/office/drawing/2014/main" id="{89E93FBB-053D-4A33-BF21-A2EB97B99C31}"/>
              </a:ext>
            </a:extLst>
          </p:cNvPr>
          <p:cNvSpPr>
            <a:spLocks noGrp="1"/>
          </p:cNvSpPr>
          <p:nvPr>
            <p:ph idx="1"/>
          </p:nvPr>
        </p:nvSpPr>
        <p:spPr>
          <a:xfrm>
            <a:off x="381749" y="1253331"/>
            <a:ext cx="10515600" cy="4351338"/>
          </a:xfrm>
        </p:spPr>
        <p:txBody>
          <a:bodyPr/>
          <a:lstStyle/>
          <a:p>
            <a:r>
              <a:rPr lang="en-US" dirty="0"/>
              <a:t>Your fiscal office will ask you monthly to review data contained in the F850 and F851 reports monthly. </a:t>
            </a:r>
          </a:p>
          <a:p>
            <a:r>
              <a:rPr lang="en-US" dirty="0"/>
              <a:t>The purpose of the review is to reconcile the outstanding and/or undelivered balance column to the anticipated cost of unpaid posted authorizations or the amount unpaid according to the Integrated Funds Distribution, Control Point Activity, Accounting and Procurement (IFCAP) system. </a:t>
            </a:r>
          </a:p>
          <a:p>
            <a:r>
              <a:rPr lang="en-US" dirty="0"/>
              <a:t>As part of the review, the finance office will identify open obligations in VA’s accounting system with an end date that is greater than 90 days past and/or last activity date greater than 90 days (</a:t>
            </a:r>
            <a:r>
              <a:rPr lang="en-US" dirty="0">
                <a:hlinkClick r:id="rId2"/>
              </a:rPr>
              <a:t>as required by Appendix F of the Obligations Policy Chapter</a:t>
            </a:r>
            <a:r>
              <a:rPr lang="en-US" dirty="0"/>
              <a:t>).</a:t>
            </a:r>
          </a:p>
        </p:txBody>
      </p:sp>
      <p:sp>
        <p:nvSpPr>
          <p:cNvPr id="4" name="Slide Number Placeholder 3">
            <a:extLst>
              <a:ext uri="{FF2B5EF4-FFF2-40B4-BE49-F238E27FC236}">
                <a16:creationId xmlns:a16="http://schemas.microsoft.com/office/drawing/2014/main" id="{BF5C1317-A9EF-4B4A-8E38-6F317C89DEE0}"/>
              </a:ext>
            </a:extLst>
          </p:cNvPr>
          <p:cNvSpPr>
            <a:spLocks noGrp="1"/>
          </p:cNvSpPr>
          <p:nvPr>
            <p:ph type="sldNum" sz="quarter" idx="12"/>
          </p:nvPr>
        </p:nvSpPr>
        <p:spPr/>
        <p:txBody>
          <a:bodyPr/>
          <a:lstStyle/>
          <a:p>
            <a:fld id="{670A9334-4E67-F94F-A05E-0CE8B74A054E}" type="slidenum">
              <a:rPr lang="en-US" smtClean="0"/>
              <a:t>26</a:t>
            </a:fld>
            <a:endParaRPr lang="en-US" dirty="0"/>
          </a:p>
        </p:txBody>
      </p:sp>
    </p:spTree>
    <p:extLst>
      <p:ext uri="{BB962C8B-B14F-4D97-AF65-F5344CB8AC3E}">
        <p14:creationId xmlns:p14="http://schemas.microsoft.com/office/powerpoint/2010/main" val="359942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BCE29-E5BD-4D3F-B6F8-1520CE3187C1}"/>
              </a:ext>
            </a:extLst>
          </p:cNvPr>
          <p:cNvSpPr>
            <a:spLocks noGrp="1"/>
          </p:cNvSpPr>
          <p:nvPr>
            <p:ph type="title"/>
          </p:nvPr>
        </p:nvSpPr>
        <p:spPr/>
        <p:txBody>
          <a:bodyPr/>
          <a:lstStyle/>
          <a:p>
            <a:r>
              <a:rPr lang="en-US" dirty="0"/>
              <a:t>Section 4: Review and Reconciliation of Open Obligations </a:t>
            </a:r>
          </a:p>
        </p:txBody>
      </p:sp>
      <p:sp>
        <p:nvSpPr>
          <p:cNvPr id="3" name="Content Placeholder 2">
            <a:extLst>
              <a:ext uri="{FF2B5EF4-FFF2-40B4-BE49-F238E27FC236}">
                <a16:creationId xmlns:a16="http://schemas.microsoft.com/office/drawing/2014/main" id="{89E93FBB-053D-4A33-BF21-A2EB97B99C31}"/>
              </a:ext>
            </a:extLst>
          </p:cNvPr>
          <p:cNvSpPr>
            <a:spLocks noGrp="1"/>
          </p:cNvSpPr>
          <p:nvPr>
            <p:ph idx="1"/>
          </p:nvPr>
        </p:nvSpPr>
        <p:spPr>
          <a:xfrm>
            <a:off x="422846" y="960927"/>
            <a:ext cx="10515600" cy="5153545"/>
          </a:xfrm>
        </p:spPr>
        <p:txBody>
          <a:bodyPr/>
          <a:lstStyle/>
          <a:p>
            <a:r>
              <a:rPr lang="en-US" b="1" dirty="0"/>
              <a:t>FMS 850 (Verification of General Ledger Balances): </a:t>
            </a:r>
            <a:r>
              <a:rPr lang="en-US" dirty="0"/>
              <a:t>This report lists each open document and its remaining balance, a total Standard General Ledger (SGL) balances (GL4801), and a difference line. The F850 should be reviewed against supporting documentation monthly to ensure reports, subsidiary records and systems reflect proper costing, accurate delivery date/end date, and correctly calculated unliquidated balance. </a:t>
            </a:r>
          </a:p>
          <a:p>
            <a:r>
              <a:rPr lang="en-US" b="1" dirty="0"/>
              <a:t>FMS 851 (Verification of General Ledger Balances):</a:t>
            </a:r>
            <a:r>
              <a:rPr lang="en-US" dirty="0"/>
              <a:t> This report lists each accrued payable and the vendor, SGL balance (GL4901), and the total outstanding accrued amount. The F851 should be reviewed against supporting documentation monthly to ensure reports, subsidiary records and systems reflect proper vendors and correctly calculated delivered/unpaid balances.</a:t>
            </a:r>
          </a:p>
        </p:txBody>
      </p:sp>
      <p:sp>
        <p:nvSpPr>
          <p:cNvPr id="4" name="Slide Number Placeholder 3">
            <a:extLst>
              <a:ext uri="{FF2B5EF4-FFF2-40B4-BE49-F238E27FC236}">
                <a16:creationId xmlns:a16="http://schemas.microsoft.com/office/drawing/2014/main" id="{BF5C1317-A9EF-4B4A-8E38-6F317C89DEE0}"/>
              </a:ext>
            </a:extLst>
          </p:cNvPr>
          <p:cNvSpPr>
            <a:spLocks noGrp="1"/>
          </p:cNvSpPr>
          <p:nvPr>
            <p:ph type="sldNum" sz="quarter" idx="12"/>
          </p:nvPr>
        </p:nvSpPr>
        <p:spPr/>
        <p:txBody>
          <a:bodyPr/>
          <a:lstStyle/>
          <a:p>
            <a:fld id="{670A9334-4E67-F94F-A05E-0CE8B74A054E}" type="slidenum">
              <a:rPr lang="en-US" smtClean="0"/>
              <a:t>27</a:t>
            </a:fld>
            <a:endParaRPr lang="en-US" dirty="0"/>
          </a:p>
        </p:txBody>
      </p:sp>
    </p:spTree>
    <p:extLst>
      <p:ext uri="{BB962C8B-B14F-4D97-AF65-F5344CB8AC3E}">
        <p14:creationId xmlns:p14="http://schemas.microsoft.com/office/powerpoint/2010/main" val="35260423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28C88-9E10-46DE-926A-1A6C100DC504}"/>
              </a:ext>
            </a:extLst>
          </p:cNvPr>
          <p:cNvSpPr>
            <a:spLocks noGrp="1"/>
          </p:cNvSpPr>
          <p:nvPr>
            <p:ph type="title"/>
          </p:nvPr>
        </p:nvSpPr>
        <p:spPr/>
        <p:txBody>
          <a:bodyPr/>
          <a:lstStyle/>
          <a:p>
            <a:r>
              <a:rPr lang="en-US" dirty="0"/>
              <a:t>Section 4: Example of the “UDO” report from VSSC</a:t>
            </a:r>
          </a:p>
        </p:txBody>
      </p:sp>
      <p:pic>
        <p:nvPicPr>
          <p:cNvPr id="6" name="Content Placeholder 5">
            <a:extLst>
              <a:ext uri="{FF2B5EF4-FFF2-40B4-BE49-F238E27FC236}">
                <a16:creationId xmlns:a16="http://schemas.microsoft.com/office/drawing/2014/main" id="{A81042B4-D8A7-4B8E-A61A-BB93E9A3CB95}"/>
              </a:ext>
            </a:extLst>
          </p:cNvPr>
          <p:cNvPicPr>
            <a:picLocks noGrp="1" noChangeAspect="1"/>
          </p:cNvPicPr>
          <p:nvPr>
            <p:ph idx="1"/>
          </p:nvPr>
        </p:nvPicPr>
        <p:blipFill>
          <a:blip r:embed="rId2"/>
          <a:stretch>
            <a:fillRect/>
          </a:stretch>
        </p:blipFill>
        <p:spPr>
          <a:xfrm>
            <a:off x="371475" y="1756881"/>
            <a:ext cx="11492566" cy="3282672"/>
          </a:xfrm>
        </p:spPr>
      </p:pic>
      <p:sp>
        <p:nvSpPr>
          <p:cNvPr id="4" name="Slide Number Placeholder 3">
            <a:extLst>
              <a:ext uri="{FF2B5EF4-FFF2-40B4-BE49-F238E27FC236}">
                <a16:creationId xmlns:a16="http://schemas.microsoft.com/office/drawing/2014/main" id="{6F4319BA-6049-42CE-8D71-EA4667178081}"/>
              </a:ext>
            </a:extLst>
          </p:cNvPr>
          <p:cNvSpPr>
            <a:spLocks noGrp="1"/>
          </p:cNvSpPr>
          <p:nvPr>
            <p:ph type="sldNum" sz="quarter" idx="12"/>
          </p:nvPr>
        </p:nvSpPr>
        <p:spPr/>
        <p:txBody>
          <a:bodyPr/>
          <a:lstStyle/>
          <a:p>
            <a:fld id="{670A9334-4E67-F94F-A05E-0CE8B74A054E}" type="slidenum">
              <a:rPr lang="en-US" smtClean="0"/>
              <a:t>28</a:t>
            </a:fld>
            <a:endParaRPr lang="en-US" dirty="0"/>
          </a:p>
        </p:txBody>
      </p:sp>
      <p:sp>
        <p:nvSpPr>
          <p:cNvPr id="7" name="TextBox 6">
            <a:extLst>
              <a:ext uri="{FF2B5EF4-FFF2-40B4-BE49-F238E27FC236}">
                <a16:creationId xmlns:a16="http://schemas.microsoft.com/office/drawing/2014/main" id="{E911B8B6-0E68-4383-A979-1ACF0F52CA13}"/>
              </a:ext>
            </a:extLst>
          </p:cNvPr>
          <p:cNvSpPr txBox="1"/>
          <p:nvPr/>
        </p:nvSpPr>
        <p:spPr>
          <a:xfrm>
            <a:off x="554804" y="1089061"/>
            <a:ext cx="10246546" cy="523220"/>
          </a:xfrm>
          <a:prstGeom prst="rect">
            <a:avLst/>
          </a:prstGeom>
          <a:noFill/>
        </p:spPr>
        <p:txBody>
          <a:bodyPr wrap="square" rtlCol="0">
            <a:spAutoFit/>
          </a:bodyPr>
          <a:lstStyle/>
          <a:p>
            <a:pPr marL="285750" indent="-285750">
              <a:buFont typeface="Arial" panose="020B0604020202020204" pitchFamily="34" charset="0"/>
              <a:buChar char="•"/>
            </a:pPr>
            <a:r>
              <a:rPr lang="en-US" sz="2800" dirty="0"/>
              <a:t>Obligation and Accrual Review-VSSC report pulled 11-17-22</a:t>
            </a:r>
          </a:p>
        </p:txBody>
      </p:sp>
    </p:spTree>
    <p:extLst>
      <p:ext uri="{BB962C8B-B14F-4D97-AF65-F5344CB8AC3E}">
        <p14:creationId xmlns:p14="http://schemas.microsoft.com/office/powerpoint/2010/main" val="37805283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7F394B-565D-4AC6-B3A9-16F15C40B69E}"/>
              </a:ext>
            </a:extLst>
          </p:cNvPr>
          <p:cNvSpPr>
            <a:spLocks noGrp="1"/>
          </p:cNvSpPr>
          <p:nvPr>
            <p:ph type="title"/>
          </p:nvPr>
        </p:nvSpPr>
        <p:spPr>
          <a:xfrm>
            <a:off x="366938" y="188685"/>
            <a:ext cx="11694073" cy="680223"/>
          </a:xfrm>
        </p:spPr>
        <p:txBody>
          <a:bodyPr/>
          <a:lstStyle/>
          <a:p>
            <a:r>
              <a:rPr lang="en-US" dirty="0"/>
              <a:t>Section 4: UDO Example</a:t>
            </a:r>
          </a:p>
        </p:txBody>
      </p:sp>
      <p:sp>
        <p:nvSpPr>
          <p:cNvPr id="6" name="Content Placeholder 2">
            <a:extLst>
              <a:ext uri="{FF2B5EF4-FFF2-40B4-BE49-F238E27FC236}">
                <a16:creationId xmlns:a16="http://schemas.microsoft.com/office/drawing/2014/main" id="{3DD93221-FCD2-A214-B7D5-C447E68BCDA0}"/>
              </a:ext>
            </a:extLst>
          </p:cNvPr>
          <p:cNvSpPr txBox="1">
            <a:spLocks/>
          </p:cNvSpPr>
          <p:nvPr/>
        </p:nvSpPr>
        <p:spPr>
          <a:xfrm>
            <a:off x="136026" y="889839"/>
            <a:ext cx="11607590" cy="5078321"/>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defRPr/>
            </a:pPr>
            <a:endParaRPr lang="en-US" sz="1200" b="1" i="0" u="none" strike="noStrike" kern="1200" cap="none" spc="0" normalizeH="0" baseline="0" noProof="0" dirty="0">
              <a:ln>
                <a:noFill/>
              </a:ln>
              <a:solidFill>
                <a:srgbClr val="000000"/>
              </a:solidFill>
              <a:effectLst/>
              <a:uLnTx/>
              <a:uFillTx/>
              <a:cs typeface="Calibri"/>
            </a:endParaRPr>
          </a:p>
          <a:p>
            <a:pPr marL="347345" marR="0" lvl="0" indent="-347345"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US" sz="2400" b="0" i="0" u="none" strike="noStrike" kern="1200" cap="none" spc="0" normalizeH="0" baseline="0" noProof="0" dirty="0">
              <a:ln>
                <a:noFill/>
              </a:ln>
              <a:solidFill>
                <a:prstClr val="black"/>
              </a:solidFill>
              <a:effectLst/>
              <a:uLnTx/>
              <a:uFillTx/>
              <a:latin typeface="Calibri"/>
              <a:cs typeface="Calibri"/>
            </a:endParaRPr>
          </a:p>
        </p:txBody>
      </p:sp>
      <p:graphicFrame>
        <p:nvGraphicFramePr>
          <p:cNvPr id="3" name="Table 2">
            <a:extLst>
              <a:ext uri="{FF2B5EF4-FFF2-40B4-BE49-F238E27FC236}">
                <a16:creationId xmlns:a16="http://schemas.microsoft.com/office/drawing/2014/main" id="{AFC7DADA-02C9-485B-83EE-ACCB17A13BBE}"/>
              </a:ext>
            </a:extLst>
          </p:cNvPr>
          <p:cNvGraphicFramePr>
            <a:graphicFrameLocks noGrp="1"/>
          </p:cNvGraphicFramePr>
          <p:nvPr>
            <p:extLst>
              <p:ext uri="{D42A27DB-BD31-4B8C-83A1-F6EECF244321}">
                <p14:modId xmlns:p14="http://schemas.microsoft.com/office/powerpoint/2010/main" val="2117283445"/>
              </p:ext>
            </p:extLst>
          </p:nvPr>
        </p:nvGraphicFramePr>
        <p:xfrm>
          <a:off x="2495681" y="1184368"/>
          <a:ext cx="6267188" cy="4720040"/>
        </p:xfrm>
        <a:graphic>
          <a:graphicData uri="http://schemas.openxmlformats.org/drawingml/2006/table">
            <a:tbl>
              <a:tblPr/>
              <a:tblGrid>
                <a:gridCol w="212918">
                  <a:extLst>
                    <a:ext uri="{9D8B030D-6E8A-4147-A177-3AD203B41FA5}">
                      <a16:colId xmlns:a16="http://schemas.microsoft.com/office/drawing/2014/main" val="4198458021"/>
                    </a:ext>
                  </a:extLst>
                </a:gridCol>
                <a:gridCol w="518408">
                  <a:extLst>
                    <a:ext uri="{9D8B030D-6E8A-4147-A177-3AD203B41FA5}">
                      <a16:colId xmlns:a16="http://schemas.microsoft.com/office/drawing/2014/main" val="1017494142"/>
                    </a:ext>
                  </a:extLst>
                </a:gridCol>
                <a:gridCol w="354091">
                  <a:extLst>
                    <a:ext uri="{9D8B030D-6E8A-4147-A177-3AD203B41FA5}">
                      <a16:colId xmlns:a16="http://schemas.microsoft.com/office/drawing/2014/main" val="2237730871"/>
                    </a:ext>
                  </a:extLst>
                </a:gridCol>
                <a:gridCol w="388806">
                  <a:extLst>
                    <a:ext uri="{9D8B030D-6E8A-4147-A177-3AD203B41FA5}">
                      <a16:colId xmlns:a16="http://schemas.microsoft.com/office/drawing/2014/main" val="2220429425"/>
                    </a:ext>
                  </a:extLst>
                </a:gridCol>
                <a:gridCol w="249947">
                  <a:extLst>
                    <a:ext uri="{9D8B030D-6E8A-4147-A177-3AD203B41FA5}">
                      <a16:colId xmlns:a16="http://schemas.microsoft.com/office/drawing/2014/main" val="1862830763"/>
                    </a:ext>
                  </a:extLst>
                </a:gridCol>
                <a:gridCol w="520723">
                  <a:extLst>
                    <a:ext uri="{9D8B030D-6E8A-4147-A177-3AD203B41FA5}">
                      <a16:colId xmlns:a16="http://schemas.microsoft.com/office/drawing/2014/main" val="4050626607"/>
                    </a:ext>
                  </a:extLst>
                </a:gridCol>
                <a:gridCol w="231432">
                  <a:extLst>
                    <a:ext uri="{9D8B030D-6E8A-4147-A177-3AD203B41FA5}">
                      <a16:colId xmlns:a16="http://schemas.microsoft.com/office/drawing/2014/main" val="254264091"/>
                    </a:ext>
                  </a:extLst>
                </a:gridCol>
                <a:gridCol w="351777">
                  <a:extLst>
                    <a:ext uri="{9D8B030D-6E8A-4147-A177-3AD203B41FA5}">
                      <a16:colId xmlns:a16="http://schemas.microsoft.com/office/drawing/2014/main" val="2254549573"/>
                    </a:ext>
                  </a:extLst>
                </a:gridCol>
                <a:gridCol w="604038">
                  <a:extLst>
                    <a:ext uri="{9D8B030D-6E8A-4147-A177-3AD203B41FA5}">
                      <a16:colId xmlns:a16="http://schemas.microsoft.com/office/drawing/2014/main" val="3285314864"/>
                    </a:ext>
                  </a:extLst>
                </a:gridCol>
                <a:gridCol w="1064589">
                  <a:extLst>
                    <a:ext uri="{9D8B030D-6E8A-4147-A177-3AD203B41FA5}">
                      <a16:colId xmlns:a16="http://schemas.microsoft.com/office/drawing/2014/main" val="2719689819"/>
                    </a:ext>
                  </a:extLst>
                </a:gridCol>
                <a:gridCol w="481380">
                  <a:extLst>
                    <a:ext uri="{9D8B030D-6E8A-4147-A177-3AD203B41FA5}">
                      <a16:colId xmlns:a16="http://schemas.microsoft.com/office/drawing/2014/main" val="3645677014"/>
                    </a:ext>
                  </a:extLst>
                </a:gridCol>
                <a:gridCol w="492951">
                  <a:extLst>
                    <a:ext uri="{9D8B030D-6E8A-4147-A177-3AD203B41FA5}">
                      <a16:colId xmlns:a16="http://schemas.microsoft.com/office/drawing/2014/main" val="1056444780"/>
                    </a:ext>
                  </a:extLst>
                </a:gridCol>
                <a:gridCol w="296234">
                  <a:extLst>
                    <a:ext uri="{9D8B030D-6E8A-4147-A177-3AD203B41FA5}">
                      <a16:colId xmlns:a16="http://schemas.microsoft.com/office/drawing/2014/main" val="1694114227"/>
                    </a:ext>
                  </a:extLst>
                </a:gridCol>
                <a:gridCol w="499894">
                  <a:extLst>
                    <a:ext uri="{9D8B030D-6E8A-4147-A177-3AD203B41FA5}">
                      <a16:colId xmlns:a16="http://schemas.microsoft.com/office/drawing/2014/main" val="747360412"/>
                    </a:ext>
                  </a:extLst>
                </a:gridCol>
              </a:tblGrid>
              <a:tr h="350284">
                <a:tc>
                  <a:txBody>
                    <a:bodyPr/>
                    <a:lstStyle/>
                    <a:p>
                      <a:pPr algn="ctr" rtl="0" fontAlgn="ctr"/>
                      <a:r>
                        <a:rPr lang="en-US" sz="700" b="1" i="0" u="none" strike="noStrike" dirty="0">
                          <a:solidFill>
                            <a:srgbClr val="FFFFFF"/>
                          </a:solidFill>
                          <a:effectLst/>
                          <a:latin typeface="Arial" panose="020B0604020202020204" pitchFamily="34" charset="0"/>
                        </a:rPr>
                        <a:t>TC</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80"/>
                    </a:solidFill>
                  </a:tcPr>
                </a:tc>
                <a:tc>
                  <a:txBody>
                    <a:bodyPr/>
                    <a:lstStyle/>
                    <a:p>
                      <a:pPr algn="ctr" rtl="0" fontAlgn="b"/>
                      <a:r>
                        <a:rPr lang="en-US" sz="700" b="1" i="0" u="none" strike="noStrike" dirty="0">
                          <a:solidFill>
                            <a:srgbClr val="FFFFFF"/>
                          </a:solidFill>
                          <a:effectLst/>
                          <a:latin typeface="Arial" panose="020B0604020202020204" pitchFamily="34" charset="0"/>
                        </a:rPr>
                        <a:t>Document ID</a:t>
                      </a:r>
                    </a:p>
                  </a:txBody>
                  <a:tcPr marL="6953" marR="6953" marT="6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80"/>
                    </a:solidFill>
                  </a:tcPr>
                </a:tc>
                <a:tc>
                  <a:txBody>
                    <a:bodyPr/>
                    <a:lstStyle/>
                    <a:p>
                      <a:pPr algn="ctr" rtl="0" fontAlgn="ctr"/>
                      <a:r>
                        <a:rPr lang="en-US" sz="700" b="1" i="0" u="none" strike="noStrike" dirty="0">
                          <a:solidFill>
                            <a:srgbClr val="FFFFFF"/>
                          </a:solidFill>
                          <a:effectLst/>
                          <a:latin typeface="Arial" panose="020B0604020202020204" pitchFamily="34" charset="0"/>
                        </a:rPr>
                        <a:t>FCP</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80"/>
                    </a:solidFill>
                  </a:tcPr>
                </a:tc>
                <a:tc>
                  <a:txBody>
                    <a:bodyPr/>
                    <a:lstStyle/>
                    <a:p>
                      <a:pPr algn="ctr" rtl="0" fontAlgn="ctr"/>
                      <a:r>
                        <a:rPr lang="en-US" sz="700" b="1" i="0" u="none" strike="noStrike" dirty="0">
                          <a:solidFill>
                            <a:srgbClr val="FFFFFF"/>
                          </a:solidFill>
                          <a:effectLst/>
                          <a:latin typeface="Arial" panose="020B0604020202020204" pitchFamily="34" charset="0"/>
                        </a:rPr>
                        <a:t>Fund</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80"/>
                    </a:solidFill>
                  </a:tcPr>
                </a:tc>
                <a:tc>
                  <a:txBody>
                    <a:bodyPr/>
                    <a:lstStyle/>
                    <a:p>
                      <a:pPr algn="ctr" rtl="0" fontAlgn="ctr"/>
                      <a:r>
                        <a:rPr lang="en-US" sz="700" b="1" i="0" u="none" strike="noStrike" dirty="0">
                          <a:solidFill>
                            <a:srgbClr val="FFFFFF"/>
                          </a:solidFill>
                          <a:effectLst/>
                          <a:latin typeface="Arial" panose="020B0604020202020204" pitchFamily="34" charset="0"/>
                        </a:rPr>
                        <a:t>BFY</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80"/>
                    </a:solidFill>
                  </a:tcPr>
                </a:tc>
                <a:tc>
                  <a:txBody>
                    <a:bodyPr/>
                    <a:lstStyle/>
                    <a:p>
                      <a:pPr algn="ctr" rtl="0" fontAlgn="ctr"/>
                      <a:r>
                        <a:rPr lang="en-US" sz="700" b="1" i="0" u="none" strike="noStrike" dirty="0">
                          <a:solidFill>
                            <a:srgbClr val="FFFFFF"/>
                          </a:solidFill>
                          <a:effectLst/>
                          <a:latin typeface="Arial" panose="020B0604020202020204" pitchFamily="34" charset="0"/>
                        </a:rPr>
                        <a:t>ACC No</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80"/>
                    </a:solidFill>
                  </a:tcPr>
                </a:tc>
                <a:tc>
                  <a:txBody>
                    <a:bodyPr/>
                    <a:lstStyle/>
                    <a:p>
                      <a:pPr algn="ctr" rtl="0" fontAlgn="ctr"/>
                      <a:r>
                        <a:rPr lang="en-US" sz="700" b="1" i="0" u="none" strike="noStrike" dirty="0">
                          <a:solidFill>
                            <a:srgbClr val="FFFFFF"/>
                          </a:solidFill>
                          <a:effectLst/>
                          <a:latin typeface="Arial" panose="020B0604020202020204" pitchFamily="34" charset="0"/>
                        </a:rPr>
                        <a:t>BOC</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80"/>
                    </a:solidFill>
                  </a:tcPr>
                </a:tc>
                <a:tc>
                  <a:txBody>
                    <a:bodyPr/>
                    <a:lstStyle/>
                    <a:p>
                      <a:pPr algn="ctr" rtl="0" fontAlgn="ctr"/>
                      <a:r>
                        <a:rPr lang="en-US" sz="700" b="1" i="0" u="none" strike="noStrike" dirty="0">
                          <a:solidFill>
                            <a:srgbClr val="FFFFFF"/>
                          </a:solidFill>
                          <a:effectLst/>
                          <a:latin typeface="Arial" panose="020B0604020202020204" pitchFamily="34" charset="0"/>
                        </a:rPr>
                        <a:t>Cost Ctr</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80"/>
                    </a:solidFill>
                  </a:tcPr>
                </a:tc>
                <a:tc>
                  <a:txBody>
                    <a:bodyPr/>
                    <a:lstStyle/>
                    <a:p>
                      <a:pPr algn="ctr" rtl="0" fontAlgn="ctr"/>
                      <a:r>
                        <a:rPr lang="en-US" sz="700" b="1" i="0" u="none" strike="noStrike" dirty="0">
                          <a:solidFill>
                            <a:srgbClr val="FFFFFF"/>
                          </a:solidFill>
                          <a:effectLst/>
                          <a:latin typeface="Arial" panose="020B0604020202020204" pitchFamily="34" charset="0"/>
                        </a:rPr>
                        <a:t>P.O. Open AMT</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80"/>
                    </a:solidFill>
                  </a:tcPr>
                </a:tc>
                <a:tc>
                  <a:txBody>
                    <a:bodyPr/>
                    <a:lstStyle/>
                    <a:p>
                      <a:pPr algn="ctr" rtl="0" fontAlgn="ctr"/>
                      <a:r>
                        <a:rPr lang="en-US" sz="700" b="1" i="0" u="none" strike="noStrike" dirty="0">
                          <a:solidFill>
                            <a:srgbClr val="FFFFFF"/>
                          </a:solidFill>
                          <a:effectLst/>
                          <a:latin typeface="Arial" panose="020B0604020202020204" pitchFamily="34" charset="0"/>
                        </a:rPr>
                        <a:t>Vendor name</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80"/>
                    </a:solidFill>
                  </a:tcPr>
                </a:tc>
                <a:tc>
                  <a:txBody>
                    <a:bodyPr/>
                    <a:lstStyle/>
                    <a:p>
                      <a:pPr algn="ctr" rtl="0" fontAlgn="ctr"/>
                      <a:r>
                        <a:rPr lang="en-US" sz="700" b="1" i="0" u="none" strike="noStrike" dirty="0">
                          <a:solidFill>
                            <a:srgbClr val="FFFFFF"/>
                          </a:solidFill>
                          <a:effectLst/>
                          <a:latin typeface="Arial" panose="020B0604020202020204" pitchFamily="34" charset="0"/>
                        </a:rPr>
                        <a:t>Begin Date</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80"/>
                    </a:solidFill>
                  </a:tcPr>
                </a:tc>
                <a:tc>
                  <a:txBody>
                    <a:bodyPr/>
                    <a:lstStyle/>
                    <a:p>
                      <a:pPr algn="ctr" rtl="0" fontAlgn="ctr"/>
                      <a:r>
                        <a:rPr lang="en-US" sz="700" b="1" i="0" u="none" strike="noStrike" dirty="0">
                          <a:solidFill>
                            <a:srgbClr val="FFFFFF"/>
                          </a:solidFill>
                          <a:effectLst/>
                          <a:latin typeface="Arial" panose="020B0604020202020204" pitchFamily="34" charset="0"/>
                        </a:rPr>
                        <a:t>End Date</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80"/>
                    </a:solidFill>
                  </a:tcPr>
                </a:tc>
                <a:tc>
                  <a:txBody>
                    <a:bodyPr/>
                    <a:lstStyle/>
                    <a:p>
                      <a:pPr algn="ctr" rtl="0" fontAlgn="ctr"/>
                      <a:r>
                        <a:rPr lang="en-US" sz="700" b="1" i="0" u="none" strike="noStrike" dirty="0">
                          <a:solidFill>
                            <a:srgbClr val="FFFFFF"/>
                          </a:solidFill>
                          <a:effectLst/>
                          <a:latin typeface="Arial" panose="020B0604020202020204" pitchFamily="34" charset="0"/>
                        </a:rPr>
                        <a:t>Days Open</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80"/>
                    </a:solidFill>
                  </a:tcPr>
                </a:tc>
                <a:tc>
                  <a:txBody>
                    <a:bodyPr/>
                    <a:lstStyle/>
                    <a:p>
                      <a:pPr algn="ctr" rtl="0" fontAlgn="ctr"/>
                      <a:r>
                        <a:rPr lang="en-US" sz="700" b="1" i="0" u="none" strike="noStrike" dirty="0">
                          <a:solidFill>
                            <a:srgbClr val="FFFFFF"/>
                          </a:solidFill>
                          <a:effectLst/>
                          <a:latin typeface="Arial" panose="020B0604020202020204" pitchFamily="34" charset="0"/>
                        </a:rPr>
                        <a:t>Last Activity Date</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80"/>
                    </a:solidFill>
                  </a:tcPr>
                </a:tc>
                <a:extLst>
                  <a:ext uri="{0D108BD9-81ED-4DB2-BD59-A6C34878D82A}">
                    <a16:rowId xmlns:a16="http://schemas.microsoft.com/office/drawing/2014/main" val="1357712888"/>
                  </a:ext>
                </a:extLst>
              </a:tr>
              <a:tr h="236005">
                <a:tc>
                  <a:txBody>
                    <a:bodyPr/>
                    <a:lstStyle/>
                    <a:p>
                      <a:pPr algn="ctr" rtl="0" fontAlgn="ctr"/>
                      <a:r>
                        <a:rPr lang="en-US" sz="700" b="0" i="0" u="none" strike="noStrike" dirty="0">
                          <a:solidFill>
                            <a:srgbClr val="000000"/>
                          </a:solidFill>
                          <a:effectLst/>
                          <a:latin typeface="Arial" panose="020B0604020202020204" pitchFamily="34" charset="0"/>
                        </a:rPr>
                        <a:t>MO</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dirty="0">
                          <a:solidFill>
                            <a:srgbClr val="000000"/>
                          </a:solidFill>
                          <a:effectLst/>
                          <a:latin typeface="Arial" panose="020B0604020202020204" pitchFamily="34" charset="0"/>
                        </a:rPr>
                        <a:t>XXXB72009</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Arial" panose="020B0604020202020204" pitchFamily="34" charset="0"/>
                        </a:rPr>
                        <a:t>7132</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dirty="0">
                          <a:solidFill>
                            <a:srgbClr val="000000"/>
                          </a:solidFill>
                          <a:effectLst/>
                          <a:latin typeface="Arial" panose="020B0604020202020204" pitchFamily="34" charset="0"/>
                        </a:rPr>
                        <a:t>0161A1</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dirty="0">
                          <a:solidFill>
                            <a:srgbClr val="000000"/>
                          </a:solidFill>
                          <a:effectLst/>
                          <a:latin typeface="Arial" panose="020B0604020202020204" pitchFamily="34" charset="0"/>
                        </a:rPr>
                        <a:t>17</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dirty="0">
                          <a:solidFill>
                            <a:srgbClr val="000000"/>
                          </a:solidFill>
                          <a:effectLst/>
                          <a:latin typeface="Arial" panose="020B0604020202020204" pitchFamily="34" charset="0"/>
                        </a:rPr>
                        <a:t>810010100</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dirty="0">
                          <a:solidFill>
                            <a:srgbClr val="000000"/>
                          </a:solidFill>
                          <a:effectLst/>
                          <a:latin typeface="Arial" panose="020B0604020202020204" pitchFamily="34" charset="0"/>
                        </a:rPr>
                        <a:t>2580</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dirty="0">
                          <a:solidFill>
                            <a:srgbClr val="000000"/>
                          </a:solidFill>
                          <a:effectLst/>
                          <a:latin typeface="Arial" panose="020B0604020202020204" pitchFamily="34" charset="0"/>
                        </a:rPr>
                        <a:t>855100</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dirty="0">
                          <a:solidFill>
                            <a:srgbClr val="000000"/>
                          </a:solidFill>
                          <a:effectLst/>
                          <a:latin typeface="Arial" panose="020B0604020202020204" pitchFamily="34" charset="0"/>
                        </a:rPr>
                        <a:t>$9,087.00</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dirty="0">
                          <a:solidFill>
                            <a:srgbClr val="000000"/>
                          </a:solidFill>
                          <a:effectLst/>
                          <a:latin typeface="Arial" panose="020B0604020202020204" pitchFamily="34" charset="0"/>
                        </a:rPr>
                        <a:t>DEPARTMENT OF VETERANS AFFAIRS</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dirty="0">
                          <a:solidFill>
                            <a:srgbClr val="000000"/>
                          </a:solidFill>
                          <a:effectLst/>
                          <a:latin typeface="Arial" panose="020B0604020202020204" pitchFamily="34" charset="0"/>
                        </a:rPr>
                        <a:t>09/25/2017</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dirty="0">
                          <a:solidFill>
                            <a:srgbClr val="000000"/>
                          </a:solidFill>
                          <a:effectLst/>
                          <a:latin typeface="Arial" panose="020B0604020202020204" pitchFamily="34" charset="0"/>
                        </a:rPr>
                        <a:t>09/30/2020</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dirty="0">
                          <a:solidFill>
                            <a:srgbClr val="000000"/>
                          </a:solidFill>
                          <a:effectLst/>
                          <a:latin typeface="Arial" panose="020B0604020202020204" pitchFamily="34" charset="0"/>
                        </a:rPr>
                        <a:t>488</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dirty="0">
                          <a:solidFill>
                            <a:srgbClr val="000000"/>
                          </a:solidFill>
                          <a:effectLst/>
                          <a:latin typeface="Arial" panose="020B0604020202020204" pitchFamily="34" charset="0"/>
                        </a:rPr>
                        <a:t>08/27/2021</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92319222"/>
                  </a:ext>
                </a:extLst>
              </a:tr>
              <a:tr h="236005">
                <a:tc>
                  <a:txBody>
                    <a:bodyPr/>
                    <a:lstStyle/>
                    <a:p>
                      <a:pPr algn="ctr" rtl="0" fontAlgn="ctr"/>
                      <a:r>
                        <a:rPr lang="en-US" sz="700" b="0" i="0" u="none" strike="noStrike" dirty="0">
                          <a:solidFill>
                            <a:srgbClr val="000000"/>
                          </a:solidFill>
                          <a:effectLst/>
                          <a:latin typeface="Arial" panose="020B0604020202020204" pitchFamily="34" charset="0"/>
                        </a:rPr>
                        <a:t>SO</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dirty="0">
                          <a:solidFill>
                            <a:srgbClr val="000000"/>
                          </a:solidFill>
                          <a:effectLst/>
                          <a:latin typeface="Arial" panose="020B0604020202020204" pitchFamily="34" charset="0"/>
                        </a:rPr>
                        <a:t>XXXB11021</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Arial" panose="020B0604020202020204" pitchFamily="34" charset="0"/>
                        </a:rPr>
                        <a:t>1132</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dirty="0">
                          <a:solidFill>
                            <a:srgbClr val="000000"/>
                          </a:solidFill>
                          <a:effectLst/>
                          <a:latin typeface="Arial" panose="020B0604020202020204" pitchFamily="34" charset="0"/>
                        </a:rPr>
                        <a:t>0161A1</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dirty="0">
                          <a:solidFill>
                            <a:srgbClr val="000000"/>
                          </a:solidFill>
                          <a:effectLst/>
                          <a:latin typeface="Arial" panose="020B0604020202020204" pitchFamily="34" charset="0"/>
                        </a:rPr>
                        <a:t>21</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dirty="0">
                          <a:solidFill>
                            <a:srgbClr val="000000"/>
                          </a:solidFill>
                          <a:effectLst/>
                          <a:latin typeface="Arial" panose="020B0604020202020204" pitchFamily="34" charset="0"/>
                        </a:rPr>
                        <a:t>810010100</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dirty="0">
                          <a:solidFill>
                            <a:srgbClr val="000000"/>
                          </a:solidFill>
                          <a:effectLst/>
                          <a:latin typeface="Arial" panose="020B0604020202020204" pitchFamily="34" charset="0"/>
                        </a:rPr>
                        <a:t>2580</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dirty="0">
                          <a:solidFill>
                            <a:srgbClr val="000000"/>
                          </a:solidFill>
                          <a:effectLst/>
                          <a:latin typeface="Arial" panose="020B0604020202020204" pitchFamily="34" charset="0"/>
                        </a:rPr>
                        <a:t>856400</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dirty="0">
                          <a:solidFill>
                            <a:srgbClr val="000000"/>
                          </a:solidFill>
                          <a:effectLst/>
                          <a:latin typeface="Arial" panose="020B0604020202020204" pitchFamily="34" charset="0"/>
                        </a:rPr>
                        <a:t>$50,330.25</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dirty="0">
                          <a:solidFill>
                            <a:srgbClr val="000000"/>
                          </a:solidFill>
                          <a:effectLst/>
                          <a:latin typeface="Arial" panose="020B0604020202020204" pitchFamily="34" charset="0"/>
                        </a:rPr>
                        <a:t>DEPARTMENT OF VETERANS AFFAIRS</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dirty="0">
                          <a:solidFill>
                            <a:srgbClr val="000000"/>
                          </a:solidFill>
                          <a:effectLst/>
                          <a:latin typeface="Arial" panose="020B0604020202020204" pitchFamily="34" charset="0"/>
                        </a:rPr>
                        <a:t>10/01/2020</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dirty="0">
                          <a:solidFill>
                            <a:srgbClr val="000000"/>
                          </a:solidFill>
                          <a:effectLst/>
                          <a:latin typeface="Arial" panose="020B0604020202020204" pitchFamily="34" charset="0"/>
                        </a:rPr>
                        <a:t>09/30/2021</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dirty="0">
                          <a:solidFill>
                            <a:srgbClr val="000000"/>
                          </a:solidFill>
                          <a:effectLst/>
                          <a:latin typeface="Arial" panose="020B0604020202020204" pitchFamily="34" charset="0"/>
                        </a:rPr>
                        <a:t>123</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dirty="0">
                          <a:solidFill>
                            <a:srgbClr val="000000"/>
                          </a:solidFill>
                          <a:effectLst/>
                          <a:latin typeface="Arial" panose="020B0604020202020204" pitchFamily="34" charset="0"/>
                        </a:rPr>
                        <a:t>09/14/2021</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80640946"/>
                  </a:ext>
                </a:extLst>
              </a:tr>
              <a:tr h="236005">
                <a:tc>
                  <a:txBody>
                    <a:bodyPr/>
                    <a:lstStyle/>
                    <a:p>
                      <a:pPr algn="ctr" rtl="0" fontAlgn="ctr"/>
                      <a:r>
                        <a:rPr lang="en-US" sz="700" b="0" i="0" u="none" strike="noStrike" dirty="0">
                          <a:solidFill>
                            <a:srgbClr val="000000"/>
                          </a:solidFill>
                          <a:effectLst/>
                          <a:latin typeface="Arial" panose="020B0604020202020204" pitchFamily="34" charset="0"/>
                        </a:rPr>
                        <a:t>SO</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dirty="0">
                          <a:solidFill>
                            <a:srgbClr val="000000"/>
                          </a:solidFill>
                          <a:effectLst/>
                          <a:latin typeface="Arial" panose="020B0604020202020204" pitchFamily="34" charset="0"/>
                        </a:rPr>
                        <a:t>XXXTB1017</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dirty="0">
                          <a:solidFill>
                            <a:srgbClr val="000000"/>
                          </a:solidFill>
                          <a:effectLst/>
                          <a:latin typeface="Arial" panose="020B0604020202020204" pitchFamily="34" charset="0"/>
                        </a:rPr>
                        <a:t>1132</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dirty="0">
                          <a:solidFill>
                            <a:srgbClr val="000000"/>
                          </a:solidFill>
                          <a:effectLst/>
                          <a:latin typeface="Arial" panose="020B0604020202020204" pitchFamily="34" charset="0"/>
                        </a:rPr>
                        <a:t>0161A1</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dirty="0">
                          <a:solidFill>
                            <a:srgbClr val="000000"/>
                          </a:solidFill>
                          <a:effectLst/>
                          <a:latin typeface="Arial" panose="020B0604020202020204" pitchFamily="34" charset="0"/>
                        </a:rPr>
                        <a:t>21</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dirty="0">
                          <a:solidFill>
                            <a:srgbClr val="000000"/>
                          </a:solidFill>
                          <a:effectLst/>
                          <a:latin typeface="Arial" panose="020B0604020202020204" pitchFamily="34" charset="0"/>
                        </a:rPr>
                        <a:t>810010100</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dirty="0">
                          <a:solidFill>
                            <a:srgbClr val="000000"/>
                          </a:solidFill>
                          <a:effectLst/>
                          <a:latin typeface="Arial" panose="020B0604020202020204" pitchFamily="34" charset="0"/>
                        </a:rPr>
                        <a:t>1285</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dirty="0">
                          <a:solidFill>
                            <a:srgbClr val="000000"/>
                          </a:solidFill>
                          <a:effectLst/>
                          <a:latin typeface="Arial" panose="020B0604020202020204" pitchFamily="34" charset="0"/>
                        </a:rPr>
                        <a:t>810100</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dirty="0">
                          <a:solidFill>
                            <a:srgbClr val="000000"/>
                          </a:solidFill>
                          <a:effectLst/>
                          <a:latin typeface="Arial" panose="020B0604020202020204" pitchFamily="34" charset="0"/>
                        </a:rPr>
                        <a:t>$823.20</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dirty="0">
                          <a:solidFill>
                            <a:srgbClr val="000000"/>
                          </a:solidFill>
                          <a:effectLst/>
                          <a:latin typeface="Arial" panose="020B0604020202020204" pitchFamily="34" charset="0"/>
                        </a:rPr>
                        <a:t>DEPT OF HEALTH &amp; HUMAN SVCS</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dirty="0">
                          <a:solidFill>
                            <a:srgbClr val="000000"/>
                          </a:solidFill>
                          <a:effectLst/>
                          <a:latin typeface="Arial" panose="020B0604020202020204" pitchFamily="34" charset="0"/>
                        </a:rPr>
                        <a:t>10/01/2020</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dirty="0">
                          <a:solidFill>
                            <a:srgbClr val="000000"/>
                          </a:solidFill>
                          <a:effectLst/>
                          <a:latin typeface="Arial" panose="020B0604020202020204" pitchFamily="34" charset="0"/>
                        </a:rPr>
                        <a:t>09/30/2021</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dirty="0">
                          <a:solidFill>
                            <a:srgbClr val="000000"/>
                          </a:solidFill>
                          <a:effectLst/>
                          <a:latin typeface="Arial" panose="020B0604020202020204" pitchFamily="34" charset="0"/>
                        </a:rPr>
                        <a:t>123</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dirty="0">
                          <a:solidFill>
                            <a:srgbClr val="000000"/>
                          </a:solidFill>
                          <a:effectLst/>
                          <a:latin typeface="Arial" panose="020B0604020202020204" pitchFamily="34" charset="0"/>
                        </a:rPr>
                        <a:t>09/15/2021</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94113922"/>
                  </a:ext>
                </a:extLst>
              </a:tr>
              <a:tr h="236005">
                <a:tc>
                  <a:txBody>
                    <a:bodyPr/>
                    <a:lstStyle/>
                    <a:p>
                      <a:pPr algn="ctr" rtl="0" fontAlgn="ctr"/>
                      <a:r>
                        <a:rPr lang="en-US" sz="700" b="0" i="0" u="none" strike="noStrike" dirty="0">
                          <a:solidFill>
                            <a:srgbClr val="000000"/>
                          </a:solidFill>
                          <a:effectLst/>
                          <a:latin typeface="Arial" panose="020B0604020202020204" pitchFamily="34" charset="0"/>
                        </a:rPr>
                        <a:t>SO</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dirty="0">
                          <a:solidFill>
                            <a:srgbClr val="000000"/>
                          </a:solidFill>
                          <a:effectLst/>
                          <a:latin typeface="Arial" panose="020B0604020202020204" pitchFamily="34" charset="0"/>
                        </a:rPr>
                        <a:t>XXXD15002</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Arial" panose="020B0604020202020204" pitchFamily="34" charset="0"/>
                        </a:rPr>
                        <a:t>1532</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dirty="0">
                          <a:solidFill>
                            <a:srgbClr val="000000"/>
                          </a:solidFill>
                          <a:effectLst/>
                          <a:latin typeface="Arial" panose="020B0604020202020204" pitchFamily="34" charset="0"/>
                        </a:rPr>
                        <a:t>0161A1</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dirty="0">
                          <a:solidFill>
                            <a:srgbClr val="000000"/>
                          </a:solidFill>
                          <a:effectLst/>
                          <a:latin typeface="Arial" panose="020B0604020202020204" pitchFamily="34" charset="0"/>
                        </a:rPr>
                        <a:t>21</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dirty="0">
                          <a:solidFill>
                            <a:srgbClr val="000000"/>
                          </a:solidFill>
                          <a:effectLst/>
                          <a:latin typeface="Arial" panose="020B0604020202020204" pitchFamily="34" charset="0"/>
                        </a:rPr>
                        <a:t>850010100</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dirty="0">
                          <a:solidFill>
                            <a:srgbClr val="000000"/>
                          </a:solidFill>
                          <a:effectLst/>
                          <a:latin typeface="Arial" panose="020B0604020202020204" pitchFamily="34" charset="0"/>
                        </a:rPr>
                        <a:t>2580</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dirty="0">
                          <a:solidFill>
                            <a:srgbClr val="000000"/>
                          </a:solidFill>
                          <a:effectLst/>
                          <a:latin typeface="Arial" panose="020B0604020202020204" pitchFamily="34" charset="0"/>
                        </a:rPr>
                        <a:t>815000</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dirty="0">
                          <a:solidFill>
                            <a:srgbClr val="000000"/>
                          </a:solidFill>
                          <a:effectLst/>
                          <a:latin typeface="Arial" panose="020B0604020202020204" pitchFamily="34" charset="0"/>
                        </a:rPr>
                        <a:t>$2,057.84</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dirty="0">
                          <a:solidFill>
                            <a:srgbClr val="000000"/>
                          </a:solidFill>
                          <a:effectLst/>
                          <a:latin typeface="Arial" panose="020B0604020202020204" pitchFamily="34" charset="0"/>
                        </a:rPr>
                        <a:t>MISC COMMERCIAL VENDOR</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dirty="0">
                          <a:solidFill>
                            <a:srgbClr val="000000"/>
                          </a:solidFill>
                          <a:effectLst/>
                          <a:latin typeface="Arial" panose="020B0604020202020204" pitchFamily="34" charset="0"/>
                        </a:rPr>
                        <a:t>07/01/2021</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dirty="0">
                          <a:solidFill>
                            <a:srgbClr val="000000"/>
                          </a:solidFill>
                          <a:effectLst/>
                          <a:latin typeface="Arial" panose="020B0604020202020204" pitchFamily="34" charset="0"/>
                        </a:rPr>
                        <a:t>12/31/2021</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dirty="0">
                          <a:solidFill>
                            <a:srgbClr val="000000"/>
                          </a:solidFill>
                          <a:effectLst/>
                          <a:latin typeface="Arial" panose="020B0604020202020204" pitchFamily="34" charset="0"/>
                        </a:rPr>
                        <a:t>31</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dirty="0">
                          <a:solidFill>
                            <a:srgbClr val="000000"/>
                          </a:solidFill>
                          <a:effectLst/>
                          <a:latin typeface="Arial" panose="020B0604020202020204" pitchFamily="34" charset="0"/>
                        </a:rPr>
                        <a:t>09/13/2021</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67270713"/>
                  </a:ext>
                </a:extLst>
              </a:tr>
              <a:tr h="236005">
                <a:tc>
                  <a:txBody>
                    <a:bodyPr/>
                    <a:lstStyle/>
                    <a:p>
                      <a:pPr algn="ctr" rtl="0" fontAlgn="ctr"/>
                      <a:r>
                        <a:rPr lang="en-US" sz="700" b="0" i="0" u="none" strike="noStrike" dirty="0">
                          <a:solidFill>
                            <a:srgbClr val="000000"/>
                          </a:solidFill>
                          <a:effectLst/>
                          <a:latin typeface="Arial" panose="020B0604020202020204" pitchFamily="34" charset="0"/>
                        </a:rPr>
                        <a:t>MO</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dirty="0">
                          <a:solidFill>
                            <a:srgbClr val="000000"/>
                          </a:solidFill>
                          <a:effectLst/>
                          <a:latin typeface="Arial" panose="020B0604020202020204" pitchFamily="34" charset="0"/>
                        </a:rPr>
                        <a:t>XXX2A6269</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Arial" panose="020B0604020202020204" pitchFamily="34" charset="0"/>
                        </a:rPr>
                        <a:t>2532</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dirty="0">
                          <a:solidFill>
                            <a:srgbClr val="000000"/>
                          </a:solidFill>
                          <a:effectLst/>
                          <a:latin typeface="Arial" panose="020B0604020202020204" pitchFamily="34" charset="0"/>
                        </a:rPr>
                        <a:t>0161A1</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dirty="0">
                          <a:solidFill>
                            <a:srgbClr val="000000"/>
                          </a:solidFill>
                          <a:effectLst/>
                          <a:latin typeface="Arial" panose="020B0604020202020204" pitchFamily="34" charset="0"/>
                        </a:rPr>
                        <a:t>22</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dirty="0">
                          <a:solidFill>
                            <a:srgbClr val="000000"/>
                          </a:solidFill>
                          <a:effectLst/>
                          <a:latin typeface="Arial" panose="020B0604020202020204" pitchFamily="34" charset="0"/>
                        </a:rPr>
                        <a:t>850010100</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dirty="0">
                          <a:solidFill>
                            <a:srgbClr val="000000"/>
                          </a:solidFill>
                          <a:effectLst/>
                          <a:latin typeface="Arial" panose="020B0604020202020204" pitchFamily="34" charset="0"/>
                        </a:rPr>
                        <a:t>2660</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dirty="0">
                          <a:solidFill>
                            <a:srgbClr val="000000"/>
                          </a:solidFill>
                          <a:effectLst/>
                          <a:latin typeface="Arial" panose="020B0604020202020204" pitchFamily="34" charset="0"/>
                        </a:rPr>
                        <a:t>856400</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dirty="0">
                          <a:solidFill>
                            <a:srgbClr val="000000"/>
                          </a:solidFill>
                          <a:effectLst/>
                          <a:latin typeface="Arial" panose="020B0604020202020204" pitchFamily="34" charset="0"/>
                        </a:rPr>
                        <a:t>$756.05</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dirty="0">
                          <a:solidFill>
                            <a:srgbClr val="000000"/>
                          </a:solidFill>
                          <a:effectLst/>
                          <a:latin typeface="Arial" panose="020B0604020202020204" pitchFamily="34" charset="0"/>
                        </a:rPr>
                        <a:t>MEDLINE INDUSTRIES INC</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dirty="0">
                          <a:solidFill>
                            <a:srgbClr val="000000"/>
                          </a:solidFill>
                          <a:effectLst/>
                          <a:latin typeface="Arial" panose="020B0604020202020204" pitchFamily="34" charset="0"/>
                        </a:rPr>
                        <a:t>01/10/2022</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dirty="0">
                          <a:solidFill>
                            <a:srgbClr val="000000"/>
                          </a:solidFill>
                          <a:effectLst/>
                          <a:latin typeface="Arial" panose="020B0604020202020204" pitchFamily="34" charset="0"/>
                        </a:rPr>
                        <a:t>01/20/2022</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dirty="0">
                          <a:solidFill>
                            <a:srgbClr val="000000"/>
                          </a:solidFill>
                          <a:effectLst/>
                          <a:latin typeface="Arial" panose="020B0604020202020204" pitchFamily="34" charset="0"/>
                        </a:rPr>
                        <a:t>11</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dirty="0">
                          <a:solidFill>
                            <a:srgbClr val="000000"/>
                          </a:solidFill>
                          <a:effectLst/>
                          <a:latin typeface="Arial" panose="020B0604020202020204" pitchFamily="34" charset="0"/>
                        </a:rPr>
                        <a:t>01/18/2022</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03717619"/>
                  </a:ext>
                </a:extLst>
              </a:tr>
              <a:tr h="236005">
                <a:tc>
                  <a:txBody>
                    <a:bodyPr/>
                    <a:lstStyle/>
                    <a:p>
                      <a:pPr algn="ctr" rtl="0" fontAlgn="ctr"/>
                      <a:r>
                        <a:rPr lang="en-US" sz="700" b="0" i="0" u="none" strike="noStrike" dirty="0">
                          <a:solidFill>
                            <a:srgbClr val="000000"/>
                          </a:solidFill>
                          <a:effectLst/>
                          <a:latin typeface="Arial" panose="020B0604020202020204" pitchFamily="34" charset="0"/>
                        </a:rPr>
                        <a:t>MO</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dirty="0">
                          <a:solidFill>
                            <a:srgbClr val="000000"/>
                          </a:solidFill>
                          <a:effectLst/>
                          <a:latin typeface="Arial" panose="020B0604020202020204" pitchFamily="34" charset="0"/>
                        </a:rPr>
                        <a:t>XXX2A6299</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Arial" panose="020B0604020202020204" pitchFamily="34" charset="0"/>
                        </a:rPr>
                        <a:t>2532</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dirty="0">
                          <a:solidFill>
                            <a:srgbClr val="000000"/>
                          </a:solidFill>
                          <a:effectLst/>
                          <a:latin typeface="Arial" panose="020B0604020202020204" pitchFamily="34" charset="0"/>
                        </a:rPr>
                        <a:t>0161A1</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dirty="0">
                          <a:solidFill>
                            <a:srgbClr val="000000"/>
                          </a:solidFill>
                          <a:effectLst/>
                          <a:latin typeface="Arial" panose="020B0604020202020204" pitchFamily="34" charset="0"/>
                        </a:rPr>
                        <a:t>22</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dirty="0">
                          <a:solidFill>
                            <a:srgbClr val="000000"/>
                          </a:solidFill>
                          <a:effectLst/>
                          <a:latin typeface="Arial" panose="020B0604020202020204" pitchFamily="34" charset="0"/>
                        </a:rPr>
                        <a:t>850010100</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dirty="0">
                          <a:solidFill>
                            <a:srgbClr val="000000"/>
                          </a:solidFill>
                          <a:effectLst/>
                          <a:latin typeface="Arial" panose="020B0604020202020204" pitchFamily="34" charset="0"/>
                        </a:rPr>
                        <a:t>2660</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dirty="0">
                          <a:solidFill>
                            <a:srgbClr val="000000"/>
                          </a:solidFill>
                          <a:effectLst/>
                          <a:latin typeface="Arial" panose="020B0604020202020204" pitchFamily="34" charset="0"/>
                        </a:rPr>
                        <a:t>856400</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dirty="0">
                          <a:solidFill>
                            <a:srgbClr val="000000"/>
                          </a:solidFill>
                          <a:effectLst/>
                          <a:latin typeface="Arial" panose="020B0604020202020204" pitchFamily="34" charset="0"/>
                        </a:rPr>
                        <a:t>$429.24</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dirty="0">
                          <a:solidFill>
                            <a:srgbClr val="000000"/>
                          </a:solidFill>
                          <a:effectLst/>
                          <a:latin typeface="Arial" panose="020B0604020202020204" pitchFamily="34" charset="0"/>
                        </a:rPr>
                        <a:t>MEDLINE INDUSTRIES INC</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dirty="0">
                          <a:solidFill>
                            <a:srgbClr val="000000"/>
                          </a:solidFill>
                          <a:effectLst/>
                          <a:latin typeface="Arial" panose="020B0604020202020204" pitchFamily="34" charset="0"/>
                        </a:rPr>
                        <a:t>01/18/2022</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dirty="0">
                          <a:solidFill>
                            <a:srgbClr val="000000"/>
                          </a:solidFill>
                          <a:effectLst/>
                          <a:latin typeface="Arial" panose="020B0604020202020204" pitchFamily="34" charset="0"/>
                        </a:rPr>
                        <a:t>01/28/2022</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dirty="0">
                          <a:solidFill>
                            <a:srgbClr val="000000"/>
                          </a:solidFill>
                          <a:effectLst/>
                          <a:latin typeface="Arial" panose="020B0604020202020204" pitchFamily="34" charset="0"/>
                        </a:rPr>
                        <a:t>3</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dirty="0">
                          <a:solidFill>
                            <a:srgbClr val="000000"/>
                          </a:solidFill>
                          <a:effectLst/>
                          <a:latin typeface="Arial" panose="020B0604020202020204" pitchFamily="34" charset="0"/>
                        </a:rPr>
                        <a:t>01/19/2022</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84331022"/>
                  </a:ext>
                </a:extLst>
              </a:tr>
              <a:tr h="236005">
                <a:tc>
                  <a:txBody>
                    <a:bodyPr/>
                    <a:lstStyle/>
                    <a:p>
                      <a:pPr algn="ctr" rtl="0" fontAlgn="ctr"/>
                      <a:r>
                        <a:rPr lang="en-US" sz="700" b="0" i="0" u="none" strike="noStrike" dirty="0">
                          <a:solidFill>
                            <a:srgbClr val="000000"/>
                          </a:solidFill>
                          <a:effectLst/>
                          <a:latin typeface="Arial" panose="020B0604020202020204" pitchFamily="34" charset="0"/>
                        </a:rPr>
                        <a:t>MO</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dirty="0">
                          <a:solidFill>
                            <a:srgbClr val="000000"/>
                          </a:solidFill>
                          <a:effectLst/>
                          <a:latin typeface="Arial" panose="020B0604020202020204" pitchFamily="34" charset="0"/>
                        </a:rPr>
                        <a:t>XXXB12004</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Arial" panose="020B0604020202020204" pitchFamily="34" charset="0"/>
                        </a:rPr>
                        <a:t>1532</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dirty="0">
                          <a:solidFill>
                            <a:srgbClr val="000000"/>
                          </a:solidFill>
                          <a:effectLst/>
                          <a:latin typeface="Arial" panose="020B0604020202020204" pitchFamily="34" charset="0"/>
                        </a:rPr>
                        <a:t>0161A1</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dirty="0">
                          <a:solidFill>
                            <a:srgbClr val="000000"/>
                          </a:solidFill>
                          <a:effectLst/>
                          <a:latin typeface="Arial" panose="020B0604020202020204" pitchFamily="34" charset="0"/>
                        </a:rPr>
                        <a:t>21</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dirty="0">
                          <a:solidFill>
                            <a:srgbClr val="000000"/>
                          </a:solidFill>
                          <a:effectLst/>
                          <a:latin typeface="Arial" panose="020B0604020202020204" pitchFamily="34" charset="0"/>
                        </a:rPr>
                        <a:t>850010100</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dirty="0">
                          <a:solidFill>
                            <a:srgbClr val="000000"/>
                          </a:solidFill>
                          <a:effectLst/>
                          <a:latin typeface="Arial" panose="020B0604020202020204" pitchFamily="34" charset="0"/>
                        </a:rPr>
                        <a:t>2580</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dirty="0">
                          <a:solidFill>
                            <a:srgbClr val="000000"/>
                          </a:solidFill>
                          <a:effectLst/>
                          <a:latin typeface="Arial" panose="020B0604020202020204" pitchFamily="34" charset="0"/>
                        </a:rPr>
                        <a:t>854100</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dirty="0">
                          <a:solidFill>
                            <a:srgbClr val="000000"/>
                          </a:solidFill>
                          <a:effectLst/>
                          <a:latin typeface="Arial" panose="020B0604020202020204" pitchFamily="34" charset="0"/>
                        </a:rPr>
                        <a:t>$251,576.00</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dirty="0">
                          <a:solidFill>
                            <a:srgbClr val="000000"/>
                          </a:solidFill>
                          <a:effectLst/>
                          <a:latin typeface="Arial" panose="020B0604020202020204" pitchFamily="34" charset="0"/>
                        </a:rPr>
                        <a:t>DEPARTMENT OF VETERANS AFFAIRS</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dirty="0">
                          <a:solidFill>
                            <a:srgbClr val="000000"/>
                          </a:solidFill>
                          <a:effectLst/>
                          <a:latin typeface="Arial" panose="020B0604020202020204" pitchFamily="34" charset="0"/>
                        </a:rPr>
                        <a:t>02/18/2021</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dirty="0">
                          <a:solidFill>
                            <a:srgbClr val="000000"/>
                          </a:solidFill>
                          <a:effectLst/>
                          <a:latin typeface="Arial" panose="020B0604020202020204" pitchFamily="34" charset="0"/>
                        </a:rPr>
                        <a:t>02/18/2022</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dirty="0">
                          <a:solidFill>
                            <a:srgbClr val="000000"/>
                          </a:solidFill>
                          <a:effectLst/>
                          <a:latin typeface="Arial" panose="020B0604020202020204" pitchFamily="34" charset="0"/>
                        </a:rPr>
                        <a:t>0</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dirty="0">
                          <a:solidFill>
                            <a:srgbClr val="000000"/>
                          </a:solidFill>
                          <a:effectLst/>
                          <a:latin typeface="Arial" panose="020B0604020202020204" pitchFamily="34" charset="0"/>
                        </a:rPr>
                        <a:t> </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20401858"/>
                  </a:ext>
                </a:extLst>
              </a:tr>
              <a:tr h="236005">
                <a:tc>
                  <a:txBody>
                    <a:bodyPr/>
                    <a:lstStyle/>
                    <a:p>
                      <a:pPr algn="ctr" rtl="0" fontAlgn="ctr"/>
                      <a:r>
                        <a:rPr lang="en-US" sz="700" b="0" i="0" u="none" strike="noStrike" dirty="0">
                          <a:solidFill>
                            <a:srgbClr val="000000"/>
                          </a:solidFill>
                          <a:effectLst/>
                          <a:latin typeface="Arial" panose="020B0604020202020204" pitchFamily="34" charset="0"/>
                        </a:rPr>
                        <a:t>SO</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dirty="0">
                          <a:solidFill>
                            <a:srgbClr val="000000"/>
                          </a:solidFill>
                          <a:effectLst/>
                          <a:latin typeface="Arial" panose="020B0604020202020204" pitchFamily="34" charset="0"/>
                        </a:rPr>
                        <a:t>XXXTB2017</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dirty="0">
                          <a:solidFill>
                            <a:srgbClr val="000000"/>
                          </a:solidFill>
                          <a:effectLst/>
                          <a:latin typeface="Arial" panose="020B0604020202020204" pitchFamily="34" charset="0"/>
                        </a:rPr>
                        <a:t>1132</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dirty="0">
                          <a:solidFill>
                            <a:srgbClr val="000000"/>
                          </a:solidFill>
                          <a:effectLst/>
                          <a:latin typeface="Arial" panose="020B0604020202020204" pitchFamily="34" charset="0"/>
                        </a:rPr>
                        <a:t>0161A1</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dirty="0">
                          <a:solidFill>
                            <a:srgbClr val="000000"/>
                          </a:solidFill>
                          <a:effectLst/>
                          <a:latin typeface="Arial" panose="020B0604020202020204" pitchFamily="34" charset="0"/>
                        </a:rPr>
                        <a:t>21</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dirty="0">
                          <a:solidFill>
                            <a:srgbClr val="000000"/>
                          </a:solidFill>
                          <a:effectLst/>
                          <a:latin typeface="Arial" panose="020B0604020202020204" pitchFamily="34" charset="0"/>
                        </a:rPr>
                        <a:t>810010100</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dirty="0">
                          <a:solidFill>
                            <a:srgbClr val="000000"/>
                          </a:solidFill>
                          <a:effectLst/>
                          <a:latin typeface="Arial" panose="020B0604020202020204" pitchFamily="34" charset="0"/>
                        </a:rPr>
                        <a:t>1285</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dirty="0">
                          <a:solidFill>
                            <a:srgbClr val="000000"/>
                          </a:solidFill>
                          <a:effectLst/>
                          <a:latin typeface="Arial" panose="020B0604020202020204" pitchFamily="34" charset="0"/>
                        </a:rPr>
                        <a:t>810100</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dirty="0">
                          <a:solidFill>
                            <a:srgbClr val="000000"/>
                          </a:solidFill>
                          <a:effectLst/>
                          <a:latin typeface="Arial" panose="020B0604020202020204" pitchFamily="34" charset="0"/>
                        </a:rPr>
                        <a:t>$1,500.00</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dirty="0">
                          <a:solidFill>
                            <a:srgbClr val="000000"/>
                          </a:solidFill>
                          <a:effectLst/>
                          <a:latin typeface="Arial" panose="020B0604020202020204" pitchFamily="34" charset="0"/>
                        </a:rPr>
                        <a:t>DEPT OF HEALTH &amp; HUMAN SVCS</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dirty="0">
                          <a:solidFill>
                            <a:srgbClr val="000000"/>
                          </a:solidFill>
                          <a:effectLst/>
                          <a:latin typeface="Arial" panose="020B0604020202020204" pitchFamily="34" charset="0"/>
                        </a:rPr>
                        <a:t>10/01/2021</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dirty="0">
                          <a:solidFill>
                            <a:srgbClr val="000000"/>
                          </a:solidFill>
                          <a:effectLst/>
                          <a:latin typeface="Arial" panose="020B0604020202020204" pitchFamily="34" charset="0"/>
                        </a:rPr>
                        <a:t>09/30/2022</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dirty="0">
                          <a:solidFill>
                            <a:srgbClr val="000000"/>
                          </a:solidFill>
                          <a:effectLst/>
                          <a:latin typeface="Arial" panose="020B0604020202020204" pitchFamily="34" charset="0"/>
                        </a:rPr>
                        <a:t>0</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dirty="0">
                          <a:solidFill>
                            <a:srgbClr val="000000"/>
                          </a:solidFill>
                          <a:effectLst/>
                          <a:latin typeface="Arial" panose="020B0604020202020204" pitchFamily="34" charset="0"/>
                        </a:rPr>
                        <a:t> </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31083896"/>
                  </a:ext>
                </a:extLst>
              </a:tr>
              <a:tr h="236005">
                <a:tc>
                  <a:txBody>
                    <a:bodyPr/>
                    <a:lstStyle/>
                    <a:p>
                      <a:pPr algn="ctr" rtl="0" fontAlgn="ctr"/>
                      <a:r>
                        <a:rPr lang="en-US" sz="700" b="0" i="0" u="none" strike="noStrike" dirty="0">
                          <a:solidFill>
                            <a:srgbClr val="000000"/>
                          </a:solidFill>
                          <a:effectLst/>
                          <a:latin typeface="Arial" panose="020B0604020202020204" pitchFamily="34" charset="0"/>
                        </a:rPr>
                        <a:t>SO</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dirty="0">
                          <a:solidFill>
                            <a:srgbClr val="000000"/>
                          </a:solidFill>
                          <a:effectLst/>
                          <a:latin typeface="Arial" panose="020B0604020202020204" pitchFamily="34" charset="0"/>
                        </a:rPr>
                        <a:t>XXXD17109</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dirty="0">
                          <a:solidFill>
                            <a:srgbClr val="000000"/>
                          </a:solidFill>
                          <a:effectLst/>
                          <a:latin typeface="Arial" panose="020B0604020202020204" pitchFamily="34" charset="0"/>
                        </a:rPr>
                        <a:t>1132</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dirty="0">
                          <a:solidFill>
                            <a:srgbClr val="000000"/>
                          </a:solidFill>
                          <a:effectLst/>
                          <a:latin typeface="Arial" panose="020B0604020202020204" pitchFamily="34" charset="0"/>
                        </a:rPr>
                        <a:t>0161A1</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dirty="0">
                          <a:solidFill>
                            <a:srgbClr val="000000"/>
                          </a:solidFill>
                          <a:effectLst/>
                          <a:latin typeface="Arial" panose="020B0604020202020204" pitchFamily="34" charset="0"/>
                        </a:rPr>
                        <a:t>21</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dirty="0">
                          <a:solidFill>
                            <a:srgbClr val="000000"/>
                          </a:solidFill>
                          <a:effectLst/>
                          <a:latin typeface="Arial" panose="020B0604020202020204" pitchFamily="34" charset="0"/>
                        </a:rPr>
                        <a:t>810010100</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dirty="0">
                          <a:solidFill>
                            <a:srgbClr val="000000"/>
                          </a:solidFill>
                          <a:effectLst/>
                          <a:latin typeface="Arial" panose="020B0604020202020204" pitchFamily="34" charset="0"/>
                        </a:rPr>
                        <a:t>2520</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dirty="0">
                          <a:solidFill>
                            <a:srgbClr val="000000"/>
                          </a:solidFill>
                          <a:effectLst/>
                          <a:latin typeface="Arial" panose="020B0604020202020204" pitchFamily="34" charset="0"/>
                        </a:rPr>
                        <a:t>810300</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dirty="0">
                          <a:solidFill>
                            <a:srgbClr val="000000"/>
                          </a:solidFill>
                          <a:effectLst/>
                          <a:latin typeface="Arial" panose="020B0604020202020204" pitchFamily="34" charset="0"/>
                        </a:rPr>
                        <a:t>$9,132.00</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dirty="0">
                          <a:solidFill>
                            <a:srgbClr val="000000"/>
                          </a:solidFill>
                          <a:effectLst/>
                          <a:latin typeface="Arial" panose="020B0604020202020204" pitchFamily="34" charset="0"/>
                        </a:rPr>
                        <a:t>AGILENT TECHNOLOGIES INC</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dirty="0">
                          <a:solidFill>
                            <a:srgbClr val="000000"/>
                          </a:solidFill>
                          <a:effectLst/>
                          <a:latin typeface="Arial" panose="020B0604020202020204" pitchFamily="34" charset="0"/>
                        </a:rPr>
                        <a:t>09/30/2021</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dirty="0">
                          <a:solidFill>
                            <a:srgbClr val="000000"/>
                          </a:solidFill>
                          <a:effectLst/>
                          <a:latin typeface="Arial" panose="020B0604020202020204" pitchFamily="34" charset="0"/>
                        </a:rPr>
                        <a:t>03/31/2022</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dirty="0">
                          <a:solidFill>
                            <a:srgbClr val="000000"/>
                          </a:solidFill>
                          <a:effectLst/>
                          <a:latin typeface="Arial" panose="020B0604020202020204" pitchFamily="34" charset="0"/>
                        </a:rPr>
                        <a:t>0</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dirty="0">
                          <a:solidFill>
                            <a:srgbClr val="000000"/>
                          </a:solidFill>
                          <a:effectLst/>
                          <a:latin typeface="Arial" panose="020B0604020202020204" pitchFamily="34" charset="0"/>
                        </a:rPr>
                        <a:t> </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774212"/>
                  </a:ext>
                </a:extLst>
              </a:tr>
              <a:tr h="236005">
                <a:tc>
                  <a:txBody>
                    <a:bodyPr/>
                    <a:lstStyle/>
                    <a:p>
                      <a:pPr algn="ctr" rtl="0" fontAlgn="ctr"/>
                      <a:r>
                        <a:rPr lang="en-US" sz="700" b="0" i="0" u="none" strike="noStrike" dirty="0">
                          <a:solidFill>
                            <a:srgbClr val="000000"/>
                          </a:solidFill>
                          <a:effectLst/>
                          <a:latin typeface="Arial" panose="020B0604020202020204" pitchFamily="34" charset="0"/>
                        </a:rPr>
                        <a:t>SO</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dirty="0">
                          <a:solidFill>
                            <a:srgbClr val="000000"/>
                          </a:solidFill>
                          <a:effectLst/>
                          <a:latin typeface="Arial" panose="020B0604020202020204" pitchFamily="34" charset="0"/>
                        </a:rPr>
                        <a:t>XXXD17102</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dirty="0">
                          <a:solidFill>
                            <a:srgbClr val="000000"/>
                          </a:solidFill>
                          <a:effectLst/>
                          <a:latin typeface="Arial" panose="020B0604020202020204" pitchFamily="34" charset="0"/>
                        </a:rPr>
                        <a:t>132</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dirty="0">
                          <a:solidFill>
                            <a:srgbClr val="000000"/>
                          </a:solidFill>
                          <a:effectLst/>
                          <a:latin typeface="Arial" panose="020B0604020202020204" pitchFamily="34" charset="0"/>
                        </a:rPr>
                        <a:t>0161A1</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dirty="0">
                          <a:solidFill>
                            <a:srgbClr val="000000"/>
                          </a:solidFill>
                          <a:effectLst/>
                          <a:latin typeface="Arial" panose="020B0604020202020204" pitchFamily="34" charset="0"/>
                        </a:rPr>
                        <a:t>20</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dirty="0">
                          <a:solidFill>
                            <a:srgbClr val="000000"/>
                          </a:solidFill>
                          <a:effectLst/>
                          <a:latin typeface="Arial" panose="020B0604020202020204" pitchFamily="34" charset="0"/>
                        </a:rPr>
                        <a:t>810010100</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dirty="0">
                          <a:solidFill>
                            <a:srgbClr val="000000"/>
                          </a:solidFill>
                          <a:effectLst/>
                          <a:latin typeface="Arial" panose="020B0604020202020204" pitchFamily="34" charset="0"/>
                        </a:rPr>
                        <a:t>2580</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dirty="0">
                          <a:solidFill>
                            <a:srgbClr val="000000"/>
                          </a:solidFill>
                          <a:effectLst/>
                          <a:latin typeface="Arial" panose="020B0604020202020204" pitchFamily="34" charset="0"/>
                        </a:rPr>
                        <a:t>810100</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dirty="0">
                          <a:solidFill>
                            <a:srgbClr val="000000"/>
                          </a:solidFill>
                          <a:effectLst/>
                          <a:latin typeface="Arial" panose="020B0604020202020204" pitchFamily="34" charset="0"/>
                        </a:rPr>
                        <a:t>$15,159.00</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dirty="0">
                          <a:solidFill>
                            <a:srgbClr val="000000"/>
                          </a:solidFill>
                          <a:effectLst/>
                          <a:latin typeface="Arial" panose="020B0604020202020204" pitchFamily="34" charset="0"/>
                        </a:rPr>
                        <a:t>MEDICAL UNIVERSITY OF SOUTH CA</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dirty="0">
                          <a:solidFill>
                            <a:srgbClr val="000000"/>
                          </a:solidFill>
                          <a:effectLst/>
                          <a:latin typeface="Arial" panose="020B0604020202020204" pitchFamily="34" charset="0"/>
                        </a:rPr>
                        <a:t>04/01/2021</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dirty="0">
                          <a:solidFill>
                            <a:srgbClr val="000000"/>
                          </a:solidFill>
                          <a:effectLst/>
                          <a:latin typeface="Arial" panose="020B0604020202020204" pitchFamily="34" charset="0"/>
                        </a:rPr>
                        <a:t>03/31/2022</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dirty="0">
                          <a:solidFill>
                            <a:srgbClr val="000000"/>
                          </a:solidFill>
                          <a:effectLst/>
                          <a:latin typeface="Arial" panose="020B0604020202020204" pitchFamily="34" charset="0"/>
                        </a:rPr>
                        <a:t>0</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dirty="0">
                          <a:solidFill>
                            <a:srgbClr val="000000"/>
                          </a:solidFill>
                          <a:effectLst/>
                          <a:latin typeface="Arial" panose="020B0604020202020204" pitchFamily="34" charset="0"/>
                        </a:rPr>
                        <a:t> </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42328732"/>
                  </a:ext>
                </a:extLst>
              </a:tr>
              <a:tr h="236005">
                <a:tc>
                  <a:txBody>
                    <a:bodyPr/>
                    <a:lstStyle/>
                    <a:p>
                      <a:pPr algn="ctr" rtl="0" fontAlgn="ctr"/>
                      <a:r>
                        <a:rPr lang="en-US" sz="700" b="0" i="0" u="none" strike="noStrike" dirty="0">
                          <a:solidFill>
                            <a:srgbClr val="000000"/>
                          </a:solidFill>
                          <a:effectLst/>
                          <a:latin typeface="Arial" panose="020B0604020202020204" pitchFamily="34" charset="0"/>
                        </a:rPr>
                        <a:t>SO</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dirty="0">
                          <a:solidFill>
                            <a:srgbClr val="000000"/>
                          </a:solidFill>
                          <a:effectLst/>
                          <a:latin typeface="Arial" panose="020B0604020202020204" pitchFamily="34" charset="0"/>
                        </a:rPr>
                        <a:t>XXXC25108</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dirty="0">
                          <a:solidFill>
                            <a:srgbClr val="000000"/>
                          </a:solidFill>
                          <a:effectLst/>
                          <a:latin typeface="Arial" panose="020B0604020202020204" pitchFamily="34" charset="0"/>
                        </a:rPr>
                        <a:t>1132</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dirty="0">
                          <a:solidFill>
                            <a:srgbClr val="000000"/>
                          </a:solidFill>
                          <a:effectLst/>
                          <a:latin typeface="Arial" panose="020B0604020202020204" pitchFamily="34" charset="0"/>
                        </a:rPr>
                        <a:t>0161A1</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dirty="0">
                          <a:solidFill>
                            <a:srgbClr val="000000"/>
                          </a:solidFill>
                          <a:effectLst/>
                          <a:latin typeface="Arial" panose="020B0604020202020204" pitchFamily="34" charset="0"/>
                        </a:rPr>
                        <a:t>21</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dirty="0">
                          <a:solidFill>
                            <a:srgbClr val="000000"/>
                          </a:solidFill>
                          <a:effectLst/>
                          <a:latin typeface="Arial" panose="020B0604020202020204" pitchFamily="34" charset="0"/>
                        </a:rPr>
                        <a:t>810010100</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dirty="0">
                          <a:solidFill>
                            <a:srgbClr val="000000"/>
                          </a:solidFill>
                          <a:effectLst/>
                          <a:latin typeface="Arial" panose="020B0604020202020204" pitchFamily="34" charset="0"/>
                        </a:rPr>
                        <a:t>2520</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dirty="0">
                          <a:solidFill>
                            <a:srgbClr val="000000"/>
                          </a:solidFill>
                          <a:effectLst/>
                          <a:latin typeface="Arial" panose="020B0604020202020204" pitchFamily="34" charset="0"/>
                        </a:rPr>
                        <a:t>810300</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dirty="0">
                          <a:solidFill>
                            <a:srgbClr val="000000"/>
                          </a:solidFill>
                          <a:effectLst/>
                          <a:latin typeface="Arial" panose="020B0604020202020204" pitchFamily="34" charset="0"/>
                        </a:rPr>
                        <a:t>$17,967.24</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dirty="0">
                          <a:solidFill>
                            <a:srgbClr val="000000"/>
                          </a:solidFill>
                          <a:effectLst/>
                          <a:latin typeface="Arial" panose="020B0604020202020204" pitchFamily="34" charset="0"/>
                        </a:rPr>
                        <a:t>AGILENT TECHNOLOGIES INC</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dirty="0">
                          <a:solidFill>
                            <a:srgbClr val="000000"/>
                          </a:solidFill>
                          <a:effectLst/>
                          <a:latin typeface="Arial" panose="020B0604020202020204" pitchFamily="34" charset="0"/>
                        </a:rPr>
                        <a:t>01/04/2022</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dirty="0">
                          <a:solidFill>
                            <a:srgbClr val="000000"/>
                          </a:solidFill>
                          <a:effectLst/>
                          <a:latin typeface="Arial" panose="020B0604020202020204" pitchFamily="34" charset="0"/>
                        </a:rPr>
                        <a:t>03/31/2023</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dirty="0">
                          <a:solidFill>
                            <a:srgbClr val="000000"/>
                          </a:solidFill>
                          <a:effectLst/>
                          <a:latin typeface="Arial" panose="020B0604020202020204" pitchFamily="34" charset="0"/>
                        </a:rPr>
                        <a:t>0</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dirty="0">
                          <a:solidFill>
                            <a:srgbClr val="000000"/>
                          </a:solidFill>
                          <a:effectLst/>
                          <a:latin typeface="Arial" panose="020B0604020202020204" pitchFamily="34" charset="0"/>
                        </a:rPr>
                        <a:t> </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20544925"/>
                  </a:ext>
                </a:extLst>
              </a:tr>
              <a:tr h="192212">
                <a:tc>
                  <a:txBody>
                    <a:bodyPr/>
                    <a:lstStyle/>
                    <a:p>
                      <a:pPr algn="ctr" rtl="0" fontAlgn="ctr"/>
                      <a:r>
                        <a:rPr lang="en-US" sz="700" b="0" i="0" u="none" strike="noStrike" dirty="0">
                          <a:solidFill>
                            <a:srgbClr val="000000"/>
                          </a:solidFill>
                          <a:effectLst/>
                          <a:latin typeface="Arial" panose="020B0604020202020204" pitchFamily="34" charset="0"/>
                        </a:rPr>
                        <a:t>SO</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dirty="0">
                          <a:solidFill>
                            <a:srgbClr val="000000"/>
                          </a:solidFill>
                          <a:effectLst/>
                          <a:latin typeface="Arial" panose="020B0604020202020204" pitchFamily="34" charset="0"/>
                        </a:rPr>
                        <a:t>XXXD17104</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dirty="0">
                          <a:solidFill>
                            <a:srgbClr val="000000"/>
                          </a:solidFill>
                          <a:effectLst/>
                          <a:latin typeface="Arial" panose="020B0604020202020204" pitchFamily="34" charset="0"/>
                        </a:rPr>
                        <a:t>1132</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dirty="0">
                          <a:solidFill>
                            <a:srgbClr val="000000"/>
                          </a:solidFill>
                          <a:effectLst/>
                          <a:latin typeface="Arial" panose="020B0604020202020204" pitchFamily="34" charset="0"/>
                        </a:rPr>
                        <a:t>0161A1</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dirty="0">
                          <a:solidFill>
                            <a:srgbClr val="000000"/>
                          </a:solidFill>
                          <a:effectLst/>
                          <a:latin typeface="Arial" panose="020B0604020202020204" pitchFamily="34" charset="0"/>
                        </a:rPr>
                        <a:t>21</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dirty="0">
                          <a:solidFill>
                            <a:srgbClr val="000000"/>
                          </a:solidFill>
                          <a:effectLst/>
                          <a:latin typeface="Arial" panose="020B0604020202020204" pitchFamily="34" charset="0"/>
                        </a:rPr>
                        <a:t>810010100</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dirty="0">
                          <a:solidFill>
                            <a:srgbClr val="000000"/>
                          </a:solidFill>
                          <a:effectLst/>
                          <a:latin typeface="Arial" panose="020B0604020202020204" pitchFamily="34" charset="0"/>
                        </a:rPr>
                        <a:t>2580</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dirty="0">
                          <a:solidFill>
                            <a:srgbClr val="000000"/>
                          </a:solidFill>
                          <a:effectLst/>
                          <a:latin typeface="Arial" panose="020B0604020202020204" pitchFamily="34" charset="0"/>
                        </a:rPr>
                        <a:t>810100</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dirty="0">
                          <a:solidFill>
                            <a:srgbClr val="000000"/>
                          </a:solidFill>
                          <a:effectLst/>
                          <a:latin typeface="Arial" panose="020B0604020202020204" pitchFamily="34" charset="0"/>
                        </a:rPr>
                        <a:t>$28,760.30</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dirty="0">
                          <a:solidFill>
                            <a:srgbClr val="000000"/>
                          </a:solidFill>
                          <a:effectLst/>
                          <a:latin typeface="Arial" panose="020B0604020202020204" pitchFamily="34" charset="0"/>
                        </a:rPr>
                        <a:t>NANCY A RODRIGUEZ</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dirty="0">
                          <a:solidFill>
                            <a:srgbClr val="000000"/>
                          </a:solidFill>
                          <a:effectLst/>
                          <a:latin typeface="Arial" panose="020B0604020202020204" pitchFamily="34" charset="0"/>
                        </a:rPr>
                        <a:t>06/19/2021</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dirty="0">
                          <a:solidFill>
                            <a:srgbClr val="000000"/>
                          </a:solidFill>
                          <a:effectLst/>
                          <a:latin typeface="Arial" panose="020B0604020202020204" pitchFamily="34" charset="0"/>
                        </a:rPr>
                        <a:t>06/18/2022</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dirty="0">
                          <a:solidFill>
                            <a:srgbClr val="000000"/>
                          </a:solidFill>
                          <a:effectLst/>
                          <a:latin typeface="Arial" panose="020B0604020202020204" pitchFamily="34" charset="0"/>
                        </a:rPr>
                        <a:t>0</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dirty="0">
                          <a:solidFill>
                            <a:srgbClr val="000000"/>
                          </a:solidFill>
                          <a:effectLst/>
                          <a:latin typeface="Arial" panose="020B0604020202020204" pitchFamily="34" charset="0"/>
                        </a:rPr>
                        <a:t>01/24/2022</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31616960"/>
                  </a:ext>
                </a:extLst>
              </a:tr>
              <a:tr h="236005">
                <a:tc>
                  <a:txBody>
                    <a:bodyPr/>
                    <a:lstStyle/>
                    <a:p>
                      <a:pPr algn="ctr" rtl="0" fontAlgn="ctr"/>
                      <a:r>
                        <a:rPr lang="en-US" sz="700" b="0" i="0" u="none" strike="noStrike" dirty="0">
                          <a:solidFill>
                            <a:srgbClr val="000000"/>
                          </a:solidFill>
                          <a:effectLst/>
                          <a:latin typeface="Arial" panose="020B0604020202020204" pitchFamily="34" charset="0"/>
                        </a:rPr>
                        <a:t>SO</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dirty="0">
                          <a:solidFill>
                            <a:srgbClr val="000000"/>
                          </a:solidFill>
                          <a:effectLst/>
                          <a:latin typeface="Arial" panose="020B0604020202020204" pitchFamily="34" charset="0"/>
                        </a:rPr>
                        <a:t>XXXD15001</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dirty="0">
                          <a:solidFill>
                            <a:srgbClr val="000000"/>
                          </a:solidFill>
                          <a:effectLst/>
                          <a:latin typeface="Arial" panose="020B0604020202020204" pitchFamily="34" charset="0"/>
                        </a:rPr>
                        <a:t>132</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dirty="0">
                          <a:solidFill>
                            <a:srgbClr val="000000"/>
                          </a:solidFill>
                          <a:effectLst/>
                          <a:latin typeface="Arial" panose="020B0604020202020204" pitchFamily="34" charset="0"/>
                        </a:rPr>
                        <a:t>0161A1</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dirty="0">
                          <a:solidFill>
                            <a:srgbClr val="000000"/>
                          </a:solidFill>
                          <a:effectLst/>
                          <a:latin typeface="Arial" panose="020B0604020202020204" pitchFamily="34" charset="0"/>
                        </a:rPr>
                        <a:t>20</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dirty="0">
                          <a:solidFill>
                            <a:srgbClr val="000000"/>
                          </a:solidFill>
                          <a:effectLst/>
                          <a:latin typeface="Arial" panose="020B0604020202020204" pitchFamily="34" charset="0"/>
                        </a:rPr>
                        <a:t>810010100</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dirty="0">
                          <a:solidFill>
                            <a:srgbClr val="000000"/>
                          </a:solidFill>
                          <a:effectLst/>
                          <a:latin typeface="Arial" panose="020B0604020202020204" pitchFamily="34" charset="0"/>
                        </a:rPr>
                        <a:t>2560</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dirty="0">
                          <a:solidFill>
                            <a:srgbClr val="000000"/>
                          </a:solidFill>
                          <a:effectLst/>
                          <a:latin typeface="Arial" panose="020B0604020202020204" pitchFamily="34" charset="0"/>
                        </a:rPr>
                        <a:t>810100</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dirty="0">
                          <a:solidFill>
                            <a:srgbClr val="000000"/>
                          </a:solidFill>
                          <a:effectLst/>
                          <a:latin typeface="Arial" panose="020B0604020202020204" pitchFamily="34" charset="0"/>
                        </a:rPr>
                        <a:t>$32,830.75</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dirty="0">
                          <a:solidFill>
                            <a:srgbClr val="000000"/>
                          </a:solidFill>
                          <a:effectLst/>
                          <a:latin typeface="Arial" panose="020B0604020202020204" pitchFamily="34" charset="0"/>
                        </a:rPr>
                        <a:t>BIOMED RESEARCH CORP</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dirty="0">
                          <a:solidFill>
                            <a:srgbClr val="000000"/>
                          </a:solidFill>
                          <a:effectLst/>
                          <a:latin typeface="Arial" panose="020B0604020202020204" pitchFamily="34" charset="0"/>
                        </a:rPr>
                        <a:t>02/01/2021</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dirty="0">
                          <a:solidFill>
                            <a:srgbClr val="000000"/>
                          </a:solidFill>
                          <a:effectLst/>
                          <a:latin typeface="Arial" panose="020B0604020202020204" pitchFamily="34" charset="0"/>
                        </a:rPr>
                        <a:t>02/02/2022</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dirty="0">
                          <a:solidFill>
                            <a:srgbClr val="000000"/>
                          </a:solidFill>
                          <a:effectLst/>
                          <a:latin typeface="Arial" panose="020B0604020202020204" pitchFamily="34" charset="0"/>
                        </a:rPr>
                        <a:t>0</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dirty="0">
                          <a:solidFill>
                            <a:srgbClr val="000000"/>
                          </a:solidFill>
                          <a:effectLst/>
                          <a:latin typeface="Arial" panose="020B0604020202020204" pitchFamily="34" charset="0"/>
                        </a:rPr>
                        <a:t>11/09/2021</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79565862"/>
                  </a:ext>
                </a:extLst>
              </a:tr>
              <a:tr h="192212">
                <a:tc>
                  <a:txBody>
                    <a:bodyPr/>
                    <a:lstStyle/>
                    <a:p>
                      <a:pPr algn="ctr" rtl="0" fontAlgn="ctr"/>
                      <a:r>
                        <a:rPr lang="en-US" sz="700" b="0" i="0" u="none" strike="noStrike" dirty="0">
                          <a:solidFill>
                            <a:srgbClr val="000000"/>
                          </a:solidFill>
                          <a:effectLst/>
                          <a:latin typeface="Arial" panose="020B0604020202020204" pitchFamily="34" charset="0"/>
                        </a:rPr>
                        <a:t>SO</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dirty="0">
                          <a:solidFill>
                            <a:srgbClr val="000000"/>
                          </a:solidFill>
                          <a:effectLst/>
                          <a:latin typeface="Arial" panose="020B0604020202020204" pitchFamily="34" charset="0"/>
                        </a:rPr>
                        <a:t>XXXD17108</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Arial" panose="020B0604020202020204" pitchFamily="34" charset="0"/>
                        </a:rPr>
                        <a:t>532</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dirty="0">
                          <a:solidFill>
                            <a:srgbClr val="000000"/>
                          </a:solidFill>
                          <a:effectLst/>
                          <a:latin typeface="Arial" panose="020B0604020202020204" pitchFamily="34" charset="0"/>
                        </a:rPr>
                        <a:t>0161A1</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dirty="0">
                          <a:solidFill>
                            <a:srgbClr val="000000"/>
                          </a:solidFill>
                          <a:effectLst/>
                          <a:latin typeface="Arial" panose="020B0604020202020204" pitchFamily="34" charset="0"/>
                        </a:rPr>
                        <a:t>20</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dirty="0">
                          <a:solidFill>
                            <a:srgbClr val="000000"/>
                          </a:solidFill>
                          <a:effectLst/>
                          <a:latin typeface="Arial" panose="020B0604020202020204" pitchFamily="34" charset="0"/>
                        </a:rPr>
                        <a:t>850010100</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dirty="0">
                          <a:solidFill>
                            <a:srgbClr val="000000"/>
                          </a:solidFill>
                          <a:effectLst/>
                          <a:latin typeface="Arial" panose="020B0604020202020204" pitchFamily="34" charset="0"/>
                        </a:rPr>
                        <a:t>2580</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dirty="0">
                          <a:solidFill>
                            <a:srgbClr val="000000"/>
                          </a:solidFill>
                          <a:effectLst/>
                          <a:latin typeface="Arial" panose="020B0604020202020204" pitchFamily="34" charset="0"/>
                        </a:rPr>
                        <a:t>815000</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dirty="0">
                          <a:solidFill>
                            <a:srgbClr val="000000"/>
                          </a:solidFill>
                          <a:effectLst/>
                          <a:latin typeface="Arial" panose="020B0604020202020204" pitchFamily="34" charset="0"/>
                        </a:rPr>
                        <a:t>$61,486.85</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dirty="0">
                          <a:solidFill>
                            <a:srgbClr val="000000"/>
                          </a:solidFill>
                          <a:effectLst/>
                          <a:latin typeface="Arial" panose="020B0604020202020204" pitchFamily="34" charset="0"/>
                        </a:rPr>
                        <a:t> UNIVERSITY</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dirty="0">
                          <a:solidFill>
                            <a:srgbClr val="000000"/>
                          </a:solidFill>
                          <a:effectLst/>
                          <a:latin typeface="Arial" panose="020B0604020202020204" pitchFamily="34" charset="0"/>
                        </a:rPr>
                        <a:t>08/04/2021</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dirty="0">
                          <a:solidFill>
                            <a:srgbClr val="000000"/>
                          </a:solidFill>
                          <a:effectLst/>
                          <a:latin typeface="Arial" panose="020B0604020202020204" pitchFamily="34" charset="0"/>
                        </a:rPr>
                        <a:t>08/12/2022</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dirty="0">
                          <a:solidFill>
                            <a:srgbClr val="000000"/>
                          </a:solidFill>
                          <a:effectLst/>
                          <a:latin typeface="Arial" panose="020B0604020202020204" pitchFamily="34" charset="0"/>
                        </a:rPr>
                        <a:t>0</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dirty="0">
                          <a:solidFill>
                            <a:srgbClr val="000000"/>
                          </a:solidFill>
                          <a:effectLst/>
                          <a:latin typeface="Arial" panose="020B0604020202020204" pitchFamily="34" charset="0"/>
                        </a:rPr>
                        <a:t>01/24/2022</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78481479"/>
                  </a:ext>
                </a:extLst>
              </a:tr>
              <a:tr h="192212">
                <a:tc>
                  <a:txBody>
                    <a:bodyPr/>
                    <a:lstStyle/>
                    <a:p>
                      <a:pPr algn="ctr" rtl="0" fontAlgn="ctr"/>
                      <a:r>
                        <a:rPr lang="en-US" sz="700" b="0" i="0" u="none" strike="noStrike" dirty="0">
                          <a:solidFill>
                            <a:srgbClr val="000000"/>
                          </a:solidFill>
                          <a:effectLst/>
                          <a:latin typeface="Arial" panose="020B0604020202020204" pitchFamily="34" charset="0"/>
                        </a:rPr>
                        <a:t>SO</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dirty="0">
                          <a:solidFill>
                            <a:srgbClr val="000000"/>
                          </a:solidFill>
                          <a:effectLst/>
                          <a:latin typeface="Arial" panose="020B0604020202020204" pitchFamily="34" charset="0"/>
                        </a:rPr>
                        <a:t>XXXD17100</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Arial" panose="020B0604020202020204" pitchFamily="34" charset="0"/>
                        </a:rPr>
                        <a:t>1532</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dirty="0">
                          <a:solidFill>
                            <a:srgbClr val="000000"/>
                          </a:solidFill>
                          <a:effectLst/>
                          <a:latin typeface="Arial" panose="020B0604020202020204" pitchFamily="34" charset="0"/>
                        </a:rPr>
                        <a:t>0161A1</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dirty="0">
                          <a:solidFill>
                            <a:srgbClr val="000000"/>
                          </a:solidFill>
                          <a:effectLst/>
                          <a:latin typeface="Arial" panose="020B0604020202020204" pitchFamily="34" charset="0"/>
                        </a:rPr>
                        <a:t>21</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dirty="0">
                          <a:solidFill>
                            <a:srgbClr val="000000"/>
                          </a:solidFill>
                          <a:effectLst/>
                          <a:latin typeface="Arial" panose="020B0604020202020204" pitchFamily="34" charset="0"/>
                        </a:rPr>
                        <a:t>850010100</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dirty="0">
                          <a:solidFill>
                            <a:srgbClr val="000000"/>
                          </a:solidFill>
                          <a:effectLst/>
                          <a:latin typeface="Arial" panose="020B0604020202020204" pitchFamily="34" charset="0"/>
                        </a:rPr>
                        <a:t>2560</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dirty="0">
                          <a:solidFill>
                            <a:srgbClr val="000000"/>
                          </a:solidFill>
                          <a:effectLst/>
                          <a:latin typeface="Arial" panose="020B0604020202020204" pitchFamily="34" charset="0"/>
                        </a:rPr>
                        <a:t>815000</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dirty="0">
                          <a:solidFill>
                            <a:srgbClr val="000000"/>
                          </a:solidFill>
                          <a:effectLst/>
                          <a:latin typeface="Arial" panose="020B0604020202020204" pitchFamily="34" charset="0"/>
                        </a:rPr>
                        <a:t>$66,592.78</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dirty="0">
                          <a:solidFill>
                            <a:srgbClr val="000000"/>
                          </a:solidFill>
                          <a:effectLst/>
                          <a:latin typeface="Arial" panose="020B0604020202020204" pitchFamily="34" charset="0"/>
                        </a:rPr>
                        <a:t>UNIVERSITY</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dirty="0">
                          <a:solidFill>
                            <a:srgbClr val="000000"/>
                          </a:solidFill>
                          <a:effectLst/>
                          <a:latin typeface="Arial" panose="020B0604020202020204" pitchFamily="34" charset="0"/>
                        </a:rPr>
                        <a:t>02/07/2021</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dirty="0">
                          <a:solidFill>
                            <a:srgbClr val="000000"/>
                          </a:solidFill>
                          <a:effectLst/>
                          <a:latin typeface="Arial" panose="020B0604020202020204" pitchFamily="34" charset="0"/>
                        </a:rPr>
                        <a:t>02/06/2022</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dirty="0">
                          <a:solidFill>
                            <a:srgbClr val="000000"/>
                          </a:solidFill>
                          <a:effectLst/>
                          <a:latin typeface="Arial" panose="020B0604020202020204" pitchFamily="34" charset="0"/>
                        </a:rPr>
                        <a:t>0</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dirty="0">
                          <a:solidFill>
                            <a:srgbClr val="000000"/>
                          </a:solidFill>
                          <a:effectLst/>
                          <a:latin typeface="Arial" panose="020B0604020202020204" pitchFamily="34" charset="0"/>
                        </a:rPr>
                        <a:t>01/21/2022</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40840039"/>
                  </a:ext>
                </a:extLst>
              </a:tr>
              <a:tr h="192212">
                <a:tc>
                  <a:txBody>
                    <a:bodyPr/>
                    <a:lstStyle/>
                    <a:p>
                      <a:pPr algn="ctr" rtl="0" fontAlgn="ctr"/>
                      <a:r>
                        <a:rPr lang="en-US" sz="700" b="0" i="0" u="none" strike="noStrike" dirty="0">
                          <a:solidFill>
                            <a:srgbClr val="000000"/>
                          </a:solidFill>
                          <a:effectLst/>
                          <a:latin typeface="Arial" panose="020B0604020202020204" pitchFamily="34" charset="0"/>
                        </a:rPr>
                        <a:t>SO</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dirty="0">
                          <a:solidFill>
                            <a:srgbClr val="000000"/>
                          </a:solidFill>
                          <a:effectLst/>
                          <a:latin typeface="Arial" panose="020B0604020202020204" pitchFamily="34" charset="0"/>
                        </a:rPr>
                        <a:t>XXXD25001</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dirty="0">
                          <a:solidFill>
                            <a:srgbClr val="000000"/>
                          </a:solidFill>
                          <a:effectLst/>
                          <a:latin typeface="Arial" panose="020B0604020202020204" pitchFamily="34" charset="0"/>
                        </a:rPr>
                        <a:t>1132</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dirty="0">
                          <a:solidFill>
                            <a:srgbClr val="000000"/>
                          </a:solidFill>
                          <a:effectLst/>
                          <a:latin typeface="Arial" panose="020B0604020202020204" pitchFamily="34" charset="0"/>
                        </a:rPr>
                        <a:t>0161A1</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dirty="0">
                          <a:solidFill>
                            <a:srgbClr val="000000"/>
                          </a:solidFill>
                          <a:effectLst/>
                          <a:latin typeface="Arial" panose="020B0604020202020204" pitchFamily="34" charset="0"/>
                        </a:rPr>
                        <a:t>21</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dirty="0">
                          <a:solidFill>
                            <a:srgbClr val="000000"/>
                          </a:solidFill>
                          <a:effectLst/>
                          <a:latin typeface="Arial" panose="020B0604020202020204" pitchFamily="34" charset="0"/>
                        </a:rPr>
                        <a:t>810010100</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dirty="0">
                          <a:solidFill>
                            <a:srgbClr val="000000"/>
                          </a:solidFill>
                          <a:effectLst/>
                          <a:latin typeface="Arial" panose="020B0604020202020204" pitchFamily="34" charset="0"/>
                        </a:rPr>
                        <a:t>2580</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dirty="0">
                          <a:solidFill>
                            <a:srgbClr val="000000"/>
                          </a:solidFill>
                          <a:effectLst/>
                          <a:latin typeface="Arial" panose="020B0604020202020204" pitchFamily="34" charset="0"/>
                        </a:rPr>
                        <a:t>810100</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dirty="0">
                          <a:solidFill>
                            <a:srgbClr val="000000"/>
                          </a:solidFill>
                          <a:effectLst/>
                          <a:latin typeface="Arial" panose="020B0604020202020204" pitchFamily="34" charset="0"/>
                        </a:rPr>
                        <a:t>$70,070.00</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dirty="0">
                          <a:solidFill>
                            <a:srgbClr val="000000"/>
                          </a:solidFill>
                          <a:effectLst/>
                          <a:latin typeface="Arial" panose="020B0604020202020204" pitchFamily="34" charset="0"/>
                        </a:rPr>
                        <a:t>UNIV OF </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dirty="0">
                          <a:solidFill>
                            <a:srgbClr val="000000"/>
                          </a:solidFill>
                          <a:effectLst/>
                          <a:latin typeface="Arial" panose="020B0604020202020204" pitchFamily="34" charset="0"/>
                        </a:rPr>
                        <a:t>10/01/2021</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dirty="0">
                          <a:solidFill>
                            <a:srgbClr val="000000"/>
                          </a:solidFill>
                          <a:effectLst/>
                          <a:latin typeface="Arial" panose="020B0604020202020204" pitchFamily="34" charset="0"/>
                        </a:rPr>
                        <a:t>09/30/2022</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dirty="0">
                          <a:solidFill>
                            <a:srgbClr val="000000"/>
                          </a:solidFill>
                          <a:effectLst/>
                          <a:latin typeface="Arial" panose="020B0604020202020204" pitchFamily="34" charset="0"/>
                        </a:rPr>
                        <a:t>0</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dirty="0">
                          <a:solidFill>
                            <a:srgbClr val="000000"/>
                          </a:solidFill>
                          <a:effectLst/>
                          <a:latin typeface="Arial" panose="020B0604020202020204" pitchFamily="34" charset="0"/>
                        </a:rPr>
                        <a:t> </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46378578"/>
                  </a:ext>
                </a:extLst>
              </a:tr>
              <a:tr h="192212">
                <a:tc>
                  <a:txBody>
                    <a:bodyPr/>
                    <a:lstStyle/>
                    <a:p>
                      <a:pPr algn="ctr" rtl="0" fontAlgn="ctr"/>
                      <a:r>
                        <a:rPr lang="en-US" sz="700" b="0" i="0" u="none" strike="noStrike" dirty="0">
                          <a:solidFill>
                            <a:srgbClr val="000000"/>
                          </a:solidFill>
                          <a:effectLst/>
                          <a:latin typeface="Arial" panose="020B0604020202020204" pitchFamily="34" charset="0"/>
                        </a:rPr>
                        <a:t>SO</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dirty="0">
                          <a:solidFill>
                            <a:srgbClr val="000000"/>
                          </a:solidFill>
                          <a:effectLst/>
                          <a:latin typeface="Arial" panose="020B0604020202020204" pitchFamily="34" charset="0"/>
                        </a:rPr>
                        <a:t>XXXD17101</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dirty="0">
                          <a:solidFill>
                            <a:srgbClr val="000000"/>
                          </a:solidFill>
                          <a:effectLst/>
                          <a:latin typeface="Arial" panose="020B0604020202020204" pitchFamily="34" charset="0"/>
                        </a:rPr>
                        <a:t>1132</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dirty="0">
                          <a:solidFill>
                            <a:srgbClr val="000000"/>
                          </a:solidFill>
                          <a:effectLst/>
                          <a:latin typeface="Arial" panose="020B0604020202020204" pitchFamily="34" charset="0"/>
                        </a:rPr>
                        <a:t>0161A1</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dirty="0">
                          <a:solidFill>
                            <a:srgbClr val="000000"/>
                          </a:solidFill>
                          <a:effectLst/>
                          <a:latin typeface="Arial" panose="020B0604020202020204" pitchFamily="34" charset="0"/>
                        </a:rPr>
                        <a:t>21</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dirty="0">
                          <a:solidFill>
                            <a:srgbClr val="000000"/>
                          </a:solidFill>
                          <a:effectLst/>
                          <a:latin typeface="Arial" panose="020B0604020202020204" pitchFamily="34" charset="0"/>
                        </a:rPr>
                        <a:t>810010100</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dirty="0">
                          <a:solidFill>
                            <a:srgbClr val="000000"/>
                          </a:solidFill>
                          <a:effectLst/>
                          <a:latin typeface="Arial" panose="020B0604020202020204" pitchFamily="34" charset="0"/>
                        </a:rPr>
                        <a:t>2580</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dirty="0">
                          <a:solidFill>
                            <a:srgbClr val="000000"/>
                          </a:solidFill>
                          <a:effectLst/>
                          <a:latin typeface="Arial" panose="020B0604020202020204" pitchFamily="34" charset="0"/>
                        </a:rPr>
                        <a:t>810500</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dirty="0">
                          <a:solidFill>
                            <a:srgbClr val="000000"/>
                          </a:solidFill>
                          <a:effectLst/>
                          <a:latin typeface="Arial" panose="020B0604020202020204" pitchFamily="34" charset="0"/>
                        </a:rPr>
                        <a:t>$103,212.98</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dirty="0">
                          <a:solidFill>
                            <a:srgbClr val="000000"/>
                          </a:solidFill>
                          <a:effectLst/>
                          <a:latin typeface="Arial" panose="020B0604020202020204" pitchFamily="34" charset="0"/>
                        </a:rPr>
                        <a:t>UNIVERSITY</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dirty="0">
                          <a:solidFill>
                            <a:srgbClr val="000000"/>
                          </a:solidFill>
                          <a:effectLst/>
                          <a:latin typeface="Arial" panose="020B0604020202020204" pitchFamily="34" charset="0"/>
                        </a:rPr>
                        <a:t>02/07/2021</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dirty="0">
                          <a:solidFill>
                            <a:srgbClr val="000000"/>
                          </a:solidFill>
                          <a:effectLst/>
                          <a:latin typeface="Arial" panose="020B0604020202020204" pitchFamily="34" charset="0"/>
                        </a:rPr>
                        <a:t>02/06/2022</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dirty="0">
                          <a:solidFill>
                            <a:srgbClr val="000000"/>
                          </a:solidFill>
                          <a:effectLst/>
                          <a:latin typeface="Arial" panose="020B0604020202020204" pitchFamily="34" charset="0"/>
                        </a:rPr>
                        <a:t>0</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dirty="0">
                          <a:solidFill>
                            <a:srgbClr val="000000"/>
                          </a:solidFill>
                          <a:effectLst/>
                          <a:latin typeface="Arial" panose="020B0604020202020204" pitchFamily="34" charset="0"/>
                        </a:rPr>
                        <a:t>01/21/2022</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26641070"/>
                  </a:ext>
                </a:extLst>
              </a:tr>
              <a:tr h="192212">
                <a:tc>
                  <a:txBody>
                    <a:bodyPr/>
                    <a:lstStyle/>
                    <a:p>
                      <a:pPr algn="ctr" rtl="0" fontAlgn="ctr"/>
                      <a:r>
                        <a:rPr lang="en-US" sz="700" b="0" i="0" u="none" strike="noStrike" dirty="0">
                          <a:solidFill>
                            <a:srgbClr val="000000"/>
                          </a:solidFill>
                          <a:effectLst/>
                          <a:latin typeface="Arial" panose="020B0604020202020204" pitchFamily="34" charset="0"/>
                        </a:rPr>
                        <a:t>SO</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dirty="0">
                          <a:solidFill>
                            <a:srgbClr val="000000"/>
                          </a:solidFill>
                          <a:effectLst/>
                          <a:latin typeface="Arial" panose="020B0604020202020204" pitchFamily="34" charset="0"/>
                        </a:rPr>
                        <a:t>XXXD17107</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Arial" panose="020B0604020202020204" pitchFamily="34" charset="0"/>
                        </a:rPr>
                        <a:t>1532</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dirty="0">
                          <a:solidFill>
                            <a:srgbClr val="000000"/>
                          </a:solidFill>
                          <a:effectLst/>
                          <a:latin typeface="Arial" panose="020B0604020202020204" pitchFamily="34" charset="0"/>
                        </a:rPr>
                        <a:t>0161A1</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dirty="0">
                          <a:solidFill>
                            <a:srgbClr val="000000"/>
                          </a:solidFill>
                          <a:effectLst/>
                          <a:latin typeface="Arial" panose="020B0604020202020204" pitchFamily="34" charset="0"/>
                        </a:rPr>
                        <a:t>21</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dirty="0">
                          <a:solidFill>
                            <a:srgbClr val="000000"/>
                          </a:solidFill>
                          <a:effectLst/>
                          <a:latin typeface="Arial" panose="020B0604020202020204" pitchFamily="34" charset="0"/>
                        </a:rPr>
                        <a:t>850010100</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dirty="0">
                          <a:solidFill>
                            <a:srgbClr val="000000"/>
                          </a:solidFill>
                          <a:effectLst/>
                          <a:latin typeface="Arial" panose="020B0604020202020204" pitchFamily="34" charset="0"/>
                        </a:rPr>
                        <a:t>2560</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dirty="0">
                          <a:solidFill>
                            <a:srgbClr val="000000"/>
                          </a:solidFill>
                          <a:effectLst/>
                          <a:latin typeface="Arial" panose="020B0604020202020204" pitchFamily="34" charset="0"/>
                        </a:rPr>
                        <a:t>815000</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dirty="0">
                          <a:solidFill>
                            <a:srgbClr val="000000"/>
                          </a:solidFill>
                          <a:effectLst/>
                          <a:latin typeface="Arial" panose="020B0604020202020204" pitchFamily="34" charset="0"/>
                        </a:rPr>
                        <a:t>$182,181.86</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dirty="0">
                          <a:solidFill>
                            <a:srgbClr val="000000"/>
                          </a:solidFill>
                          <a:effectLst/>
                          <a:latin typeface="Arial" panose="020B0604020202020204" pitchFamily="34" charset="0"/>
                        </a:rPr>
                        <a:t>UNIVERSITY</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dirty="0">
                          <a:solidFill>
                            <a:srgbClr val="000000"/>
                          </a:solidFill>
                          <a:effectLst/>
                          <a:latin typeface="Arial" panose="020B0604020202020204" pitchFamily="34" charset="0"/>
                        </a:rPr>
                        <a:t>08/04/2021</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dirty="0">
                          <a:solidFill>
                            <a:srgbClr val="000000"/>
                          </a:solidFill>
                          <a:effectLst/>
                          <a:latin typeface="Arial" panose="020B0604020202020204" pitchFamily="34" charset="0"/>
                        </a:rPr>
                        <a:t>08/12/2022</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dirty="0">
                          <a:solidFill>
                            <a:srgbClr val="000000"/>
                          </a:solidFill>
                          <a:effectLst/>
                          <a:latin typeface="Arial" panose="020B0604020202020204" pitchFamily="34" charset="0"/>
                        </a:rPr>
                        <a:t>0</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dirty="0">
                          <a:solidFill>
                            <a:srgbClr val="000000"/>
                          </a:solidFill>
                          <a:effectLst/>
                          <a:latin typeface="Arial" panose="020B0604020202020204" pitchFamily="34" charset="0"/>
                        </a:rPr>
                        <a:t> </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55187954"/>
                  </a:ext>
                </a:extLst>
              </a:tr>
              <a:tr h="192212">
                <a:tc>
                  <a:txBody>
                    <a:bodyPr/>
                    <a:lstStyle/>
                    <a:p>
                      <a:pPr algn="ctr" rtl="0" fontAlgn="ctr"/>
                      <a:r>
                        <a:rPr lang="en-US" sz="700" b="0" i="0" u="none" strike="noStrike" dirty="0">
                          <a:solidFill>
                            <a:srgbClr val="000000"/>
                          </a:solidFill>
                          <a:effectLst/>
                          <a:latin typeface="Arial" panose="020B0604020202020204" pitchFamily="34" charset="0"/>
                        </a:rPr>
                        <a:t>SO</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dirty="0">
                          <a:solidFill>
                            <a:srgbClr val="000000"/>
                          </a:solidFill>
                          <a:effectLst/>
                          <a:latin typeface="Arial" panose="020B0604020202020204" pitchFamily="34" charset="0"/>
                        </a:rPr>
                        <a:t>XXXD17106</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dirty="0">
                          <a:solidFill>
                            <a:srgbClr val="000000"/>
                          </a:solidFill>
                          <a:effectLst/>
                          <a:latin typeface="Arial" panose="020B0604020202020204" pitchFamily="34" charset="0"/>
                        </a:rPr>
                        <a:t>132</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dirty="0">
                          <a:solidFill>
                            <a:srgbClr val="000000"/>
                          </a:solidFill>
                          <a:effectLst/>
                          <a:latin typeface="Arial" panose="020B0604020202020204" pitchFamily="34" charset="0"/>
                        </a:rPr>
                        <a:t>0161A1</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dirty="0">
                          <a:solidFill>
                            <a:srgbClr val="000000"/>
                          </a:solidFill>
                          <a:effectLst/>
                          <a:latin typeface="Arial" panose="020B0604020202020204" pitchFamily="34" charset="0"/>
                        </a:rPr>
                        <a:t>20</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dirty="0">
                          <a:solidFill>
                            <a:srgbClr val="000000"/>
                          </a:solidFill>
                          <a:effectLst/>
                          <a:latin typeface="Arial" panose="020B0604020202020204" pitchFamily="34" charset="0"/>
                        </a:rPr>
                        <a:t>810010100</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dirty="0">
                          <a:solidFill>
                            <a:srgbClr val="000000"/>
                          </a:solidFill>
                          <a:effectLst/>
                          <a:latin typeface="Arial" panose="020B0604020202020204" pitchFamily="34" charset="0"/>
                        </a:rPr>
                        <a:t>2560</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dirty="0">
                          <a:solidFill>
                            <a:srgbClr val="000000"/>
                          </a:solidFill>
                          <a:effectLst/>
                          <a:latin typeface="Arial" panose="020B0604020202020204" pitchFamily="34" charset="0"/>
                        </a:rPr>
                        <a:t>810300</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dirty="0">
                          <a:solidFill>
                            <a:srgbClr val="000000"/>
                          </a:solidFill>
                          <a:effectLst/>
                          <a:latin typeface="Arial" panose="020B0604020202020204" pitchFamily="34" charset="0"/>
                        </a:rPr>
                        <a:t>$271,516.07</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dirty="0">
                          <a:solidFill>
                            <a:srgbClr val="000000"/>
                          </a:solidFill>
                          <a:effectLst/>
                          <a:latin typeface="Arial" panose="020B0604020202020204" pitchFamily="34" charset="0"/>
                        </a:rPr>
                        <a:t>UNIVERSITY</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dirty="0">
                          <a:solidFill>
                            <a:srgbClr val="000000"/>
                          </a:solidFill>
                          <a:effectLst/>
                          <a:latin typeface="Arial" panose="020B0604020202020204" pitchFamily="34" charset="0"/>
                        </a:rPr>
                        <a:t>08/13/2021</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dirty="0">
                          <a:solidFill>
                            <a:srgbClr val="000000"/>
                          </a:solidFill>
                          <a:effectLst/>
                          <a:latin typeface="Arial" panose="020B0604020202020204" pitchFamily="34" charset="0"/>
                        </a:rPr>
                        <a:t>08/12/2022</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dirty="0">
                          <a:solidFill>
                            <a:srgbClr val="000000"/>
                          </a:solidFill>
                          <a:effectLst/>
                          <a:latin typeface="Arial" panose="020B0604020202020204" pitchFamily="34" charset="0"/>
                        </a:rPr>
                        <a:t>0</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dirty="0">
                          <a:solidFill>
                            <a:srgbClr val="000000"/>
                          </a:solidFill>
                          <a:effectLst/>
                          <a:latin typeface="Arial" panose="020B0604020202020204" pitchFamily="34" charset="0"/>
                        </a:rPr>
                        <a:t>01/31/2022</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95408695"/>
                  </a:ext>
                </a:extLst>
              </a:tr>
              <a:tr h="192212">
                <a:tc>
                  <a:txBody>
                    <a:bodyPr/>
                    <a:lstStyle/>
                    <a:p>
                      <a:pPr algn="ctr" rtl="0" fontAlgn="ctr"/>
                      <a:r>
                        <a:rPr lang="en-US" sz="700" b="0" i="0" u="none" strike="noStrike" dirty="0">
                          <a:solidFill>
                            <a:srgbClr val="000000"/>
                          </a:solidFill>
                          <a:effectLst/>
                          <a:latin typeface="Arial" panose="020B0604020202020204" pitchFamily="34" charset="0"/>
                        </a:rPr>
                        <a:t>SO</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dirty="0">
                          <a:solidFill>
                            <a:srgbClr val="000000"/>
                          </a:solidFill>
                          <a:effectLst/>
                          <a:latin typeface="Arial" panose="020B0604020202020204" pitchFamily="34" charset="0"/>
                        </a:rPr>
                        <a:t>XXXD17105</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dirty="0">
                          <a:solidFill>
                            <a:srgbClr val="000000"/>
                          </a:solidFill>
                          <a:effectLst/>
                          <a:latin typeface="Arial" panose="020B0604020202020204" pitchFamily="34" charset="0"/>
                        </a:rPr>
                        <a:t>1132</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dirty="0">
                          <a:solidFill>
                            <a:srgbClr val="000000"/>
                          </a:solidFill>
                          <a:effectLst/>
                          <a:latin typeface="Arial" panose="020B0604020202020204" pitchFamily="34" charset="0"/>
                        </a:rPr>
                        <a:t>0161A1</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dirty="0">
                          <a:solidFill>
                            <a:srgbClr val="000000"/>
                          </a:solidFill>
                          <a:effectLst/>
                          <a:latin typeface="Arial" panose="020B0604020202020204" pitchFamily="34" charset="0"/>
                        </a:rPr>
                        <a:t>21</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dirty="0">
                          <a:solidFill>
                            <a:srgbClr val="000000"/>
                          </a:solidFill>
                          <a:effectLst/>
                          <a:latin typeface="Arial" panose="020B0604020202020204" pitchFamily="34" charset="0"/>
                        </a:rPr>
                        <a:t>810010100</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dirty="0">
                          <a:solidFill>
                            <a:srgbClr val="000000"/>
                          </a:solidFill>
                          <a:effectLst/>
                          <a:latin typeface="Arial" panose="020B0604020202020204" pitchFamily="34" charset="0"/>
                        </a:rPr>
                        <a:t>2560</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dirty="0">
                          <a:solidFill>
                            <a:srgbClr val="000000"/>
                          </a:solidFill>
                          <a:effectLst/>
                          <a:latin typeface="Arial" panose="020B0604020202020204" pitchFamily="34" charset="0"/>
                        </a:rPr>
                        <a:t>810300</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dirty="0">
                          <a:solidFill>
                            <a:srgbClr val="000000"/>
                          </a:solidFill>
                          <a:effectLst/>
                          <a:latin typeface="Arial" panose="020B0604020202020204" pitchFamily="34" charset="0"/>
                        </a:rPr>
                        <a:t>$504,636.43</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dirty="0">
                          <a:solidFill>
                            <a:srgbClr val="000000"/>
                          </a:solidFill>
                          <a:effectLst/>
                          <a:latin typeface="Arial" panose="020B0604020202020204" pitchFamily="34" charset="0"/>
                        </a:rPr>
                        <a:t>UNIVERSITY</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dirty="0">
                          <a:solidFill>
                            <a:srgbClr val="000000"/>
                          </a:solidFill>
                          <a:effectLst/>
                          <a:latin typeface="Arial" panose="020B0604020202020204" pitchFamily="34" charset="0"/>
                        </a:rPr>
                        <a:t>08/13/2021</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dirty="0">
                          <a:solidFill>
                            <a:srgbClr val="000000"/>
                          </a:solidFill>
                          <a:effectLst/>
                          <a:latin typeface="Arial" panose="020B0604020202020204" pitchFamily="34" charset="0"/>
                        </a:rPr>
                        <a:t>08/12/2022</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dirty="0">
                          <a:solidFill>
                            <a:srgbClr val="000000"/>
                          </a:solidFill>
                          <a:effectLst/>
                          <a:latin typeface="Arial" panose="020B0604020202020204" pitchFamily="34" charset="0"/>
                        </a:rPr>
                        <a:t>0</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dirty="0">
                          <a:solidFill>
                            <a:srgbClr val="000000"/>
                          </a:solidFill>
                          <a:effectLst/>
                          <a:latin typeface="Arial" panose="020B0604020202020204" pitchFamily="34" charset="0"/>
                        </a:rPr>
                        <a:t>12/20/2021</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87251512"/>
                  </a:ext>
                </a:extLst>
              </a:tr>
            </a:tbl>
          </a:graphicData>
        </a:graphic>
      </p:graphicFrame>
    </p:spTree>
    <p:extLst>
      <p:ext uri="{BB962C8B-B14F-4D97-AF65-F5344CB8AC3E}">
        <p14:creationId xmlns:p14="http://schemas.microsoft.com/office/powerpoint/2010/main" val="10660921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E6A71F-6070-42D4-ABC9-35B2EBA55EF2}"/>
              </a:ext>
            </a:extLst>
          </p:cNvPr>
          <p:cNvSpPr>
            <a:spLocks noGrp="1"/>
          </p:cNvSpPr>
          <p:nvPr>
            <p:ph type="title"/>
          </p:nvPr>
        </p:nvSpPr>
        <p:spPr/>
        <p:txBody>
          <a:bodyPr/>
          <a:lstStyle/>
          <a:p>
            <a:r>
              <a:rPr lang="en-US" dirty="0"/>
              <a:t>Objectives – for today’s training</a:t>
            </a:r>
          </a:p>
        </p:txBody>
      </p:sp>
      <p:graphicFrame>
        <p:nvGraphicFramePr>
          <p:cNvPr id="7" name="Table 7">
            <a:extLst>
              <a:ext uri="{FF2B5EF4-FFF2-40B4-BE49-F238E27FC236}">
                <a16:creationId xmlns:a16="http://schemas.microsoft.com/office/drawing/2014/main" id="{872EE588-0261-4597-9BCD-D1DBA24B22CA}"/>
              </a:ext>
            </a:extLst>
          </p:cNvPr>
          <p:cNvGraphicFramePr>
            <a:graphicFrameLocks noGrp="1"/>
          </p:cNvGraphicFramePr>
          <p:nvPr>
            <p:ph idx="1"/>
            <p:extLst>
              <p:ext uri="{D42A27DB-BD31-4B8C-83A1-F6EECF244321}">
                <p14:modId xmlns:p14="http://schemas.microsoft.com/office/powerpoint/2010/main" val="864574952"/>
              </p:ext>
            </p:extLst>
          </p:nvPr>
        </p:nvGraphicFramePr>
        <p:xfrm>
          <a:off x="683811" y="1115060"/>
          <a:ext cx="10824378" cy="4747389"/>
        </p:xfrm>
        <a:graphic>
          <a:graphicData uri="http://schemas.openxmlformats.org/drawingml/2006/table">
            <a:tbl>
              <a:tblPr firstRow="1" bandRow="1">
                <a:tableStyleId>{5C22544A-7EE6-4342-B048-85BDC9FD1C3A}</a:tableStyleId>
              </a:tblPr>
              <a:tblGrid>
                <a:gridCol w="5395774">
                  <a:extLst>
                    <a:ext uri="{9D8B030D-6E8A-4147-A177-3AD203B41FA5}">
                      <a16:colId xmlns:a16="http://schemas.microsoft.com/office/drawing/2014/main" val="1139615655"/>
                    </a:ext>
                  </a:extLst>
                </a:gridCol>
                <a:gridCol w="5428604">
                  <a:extLst>
                    <a:ext uri="{9D8B030D-6E8A-4147-A177-3AD203B41FA5}">
                      <a16:colId xmlns:a16="http://schemas.microsoft.com/office/drawing/2014/main" val="2542939416"/>
                    </a:ext>
                  </a:extLst>
                </a:gridCol>
              </a:tblGrid>
              <a:tr h="614317">
                <a:tc>
                  <a:txBody>
                    <a:bodyPr/>
                    <a:lstStyle/>
                    <a:p>
                      <a:pPr algn="ctr"/>
                      <a:endParaRPr lang="en-US" sz="2000" dirty="0"/>
                    </a:p>
                    <a:p>
                      <a:pPr algn="ctr"/>
                      <a:r>
                        <a:rPr lang="en-US" sz="2000" dirty="0"/>
                        <a:t>Training Section:</a:t>
                      </a:r>
                    </a:p>
                    <a:p>
                      <a:endParaRPr lang="en-US" sz="2000" dirty="0"/>
                    </a:p>
                  </a:txBody>
                  <a:tcPr/>
                </a:tc>
                <a:tc>
                  <a:txBody>
                    <a:bodyPr/>
                    <a:lstStyle/>
                    <a:p>
                      <a:pPr algn="ctr"/>
                      <a:endParaRPr lang="en-US" sz="2000" dirty="0"/>
                    </a:p>
                    <a:p>
                      <a:pPr algn="ctr"/>
                      <a:r>
                        <a:rPr lang="en-US" sz="2000" dirty="0"/>
                        <a:t>By the end of this section, you will:</a:t>
                      </a:r>
                    </a:p>
                    <a:p>
                      <a:endParaRPr lang="en-US" sz="2000" dirty="0"/>
                    </a:p>
                  </a:txBody>
                  <a:tcPr/>
                </a:tc>
                <a:extLst>
                  <a:ext uri="{0D108BD9-81ED-4DB2-BD59-A6C34878D82A}">
                    <a16:rowId xmlns:a16="http://schemas.microsoft.com/office/drawing/2014/main" val="3500140859"/>
                  </a:ext>
                </a:extLst>
              </a:tr>
              <a:tr h="77169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t>Section 1: </a:t>
                      </a:r>
                      <a:r>
                        <a:rPr lang="en-US" sz="2000" b="0" dirty="0"/>
                        <a:t>Understanding the flow of funding/obligations/transactions</a:t>
                      </a:r>
                    </a:p>
                    <a:p>
                      <a:endParaRPr lang="en-US" sz="2000" b="0" dirty="0"/>
                    </a:p>
                  </a:txBody>
                  <a:tcPr/>
                </a:tc>
                <a:tc>
                  <a:txBody>
                    <a:bodyPr/>
                    <a:lstStyle/>
                    <a:p>
                      <a:pPr marL="285750" indent="-285750">
                        <a:buFont typeface="Arial" panose="020B0604020202020204" pitchFamily="34" charset="0"/>
                        <a:buChar char="•"/>
                      </a:pPr>
                      <a:r>
                        <a:rPr lang="en-US" sz="2000" dirty="0"/>
                        <a:t>Obligation policy</a:t>
                      </a:r>
                    </a:p>
                  </a:txBody>
                  <a:tcPr/>
                </a:tc>
                <a:extLst>
                  <a:ext uri="{0D108BD9-81ED-4DB2-BD59-A6C34878D82A}">
                    <a16:rowId xmlns:a16="http://schemas.microsoft.com/office/drawing/2014/main" val="4110461937"/>
                  </a:ext>
                </a:extLst>
              </a:tr>
              <a:tr h="263174">
                <a:tc>
                  <a:txBody>
                    <a:bodyPr/>
                    <a:lstStyle/>
                    <a:p>
                      <a:r>
                        <a:rPr lang="en-US" sz="2000" b="1" dirty="0"/>
                        <a:t>Section 2: </a:t>
                      </a:r>
                      <a:r>
                        <a:rPr lang="en-US" sz="2000" b="0" dirty="0"/>
                        <a:t>Common Obligation Types</a:t>
                      </a:r>
                    </a:p>
                  </a:txBody>
                  <a:tcPr/>
                </a:tc>
                <a:tc>
                  <a:txBody>
                    <a:bodyPr/>
                    <a:lstStyle/>
                    <a:p>
                      <a:pPr marL="285750" indent="-285750">
                        <a:buFont typeface="Arial" panose="020B0604020202020204" pitchFamily="34" charset="0"/>
                        <a:buChar char="•"/>
                      </a:pPr>
                      <a:r>
                        <a:rPr lang="en-US" sz="2000" dirty="0"/>
                        <a:t>Understand 2237, 1358, and Purchase Card Obligations</a:t>
                      </a:r>
                    </a:p>
                  </a:txBody>
                  <a:tcPr/>
                </a:tc>
                <a:extLst>
                  <a:ext uri="{0D108BD9-81ED-4DB2-BD59-A6C34878D82A}">
                    <a16:rowId xmlns:a16="http://schemas.microsoft.com/office/drawing/2014/main" val="2494356450"/>
                  </a:ext>
                </a:extLst>
              </a:tr>
              <a:tr h="263174">
                <a:tc>
                  <a:txBody>
                    <a:bodyPr/>
                    <a:lstStyle/>
                    <a:p>
                      <a:r>
                        <a:rPr lang="en-US" sz="2000" b="1" dirty="0"/>
                        <a:t>Section 3: </a:t>
                      </a:r>
                      <a:r>
                        <a:rPr lang="en-US" sz="2000" b="0" dirty="0"/>
                        <a:t>Common Financial Reports</a:t>
                      </a:r>
                    </a:p>
                  </a:txBody>
                  <a:tcPr/>
                </a:tc>
                <a:tc>
                  <a:txBody>
                    <a:bodyPr/>
                    <a:lstStyle/>
                    <a:p>
                      <a:pPr marL="285750" indent="-285750">
                        <a:buFont typeface="Arial" panose="020B0604020202020204" pitchFamily="34" charset="0"/>
                        <a:buChar char="•"/>
                      </a:pPr>
                      <a:r>
                        <a:rPr lang="en-US" sz="2000" dirty="0"/>
                        <a:t>Listing of several financial reports</a:t>
                      </a:r>
                    </a:p>
                  </a:txBody>
                  <a:tcPr/>
                </a:tc>
                <a:extLst>
                  <a:ext uri="{0D108BD9-81ED-4DB2-BD59-A6C34878D82A}">
                    <a16:rowId xmlns:a16="http://schemas.microsoft.com/office/drawing/2014/main" val="1310101683"/>
                  </a:ext>
                </a:extLst>
              </a:tr>
              <a:tr h="263174">
                <a:tc>
                  <a:txBody>
                    <a:bodyPr/>
                    <a:lstStyle/>
                    <a:p>
                      <a:r>
                        <a:rPr lang="en-US" sz="2000" b="1" dirty="0"/>
                        <a:t>Section 4: </a:t>
                      </a:r>
                      <a:r>
                        <a:rPr lang="en-US" sz="2000" b="0" dirty="0"/>
                        <a:t>Understanding the tracking requirements of open obligations </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t>Understand UDO Reports 850/851</a:t>
                      </a:r>
                    </a:p>
                    <a:p>
                      <a:pPr marL="0" indent="0">
                        <a:buFont typeface="Arial" panose="020B0604020202020204" pitchFamily="34" charset="0"/>
                        <a:buNone/>
                      </a:pPr>
                      <a:endParaRPr lang="en-US" sz="2000" dirty="0"/>
                    </a:p>
                  </a:txBody>
                  <a:tcPr/>
                </a:tc>
                <a:extLst>
                  <a:ext uri="{0D108BD9-81ED-4DB2-BD59-A6C34878D82A}">
                    <a16:rowId xmlns:a16="http://schemas.microsoft.com/office/drawing/2014/main" val="4083256238"/>
                  </a:ext>
                </a:extLst>
              </a:tr>
              <a:tr h="49303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t>Section 5:  </a:t>
                      </a:r>
                      <a:r>
                        <a:rPr lang="en-US" sz="2000" b="0" dirty="0"/>
                        <a:t>UDO Helpful Information</a:t>
                      </a:r>
                    </a:p>
                  </a:txBody>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t>VISTA screenshots and information</a:t>
                      </a:r>
                    </a:p>
                  </a:txBody>
                  <a:tcPr/>
                </a:tc>
                <a:extLst>
                  <a:ext uri="{0D108BD9-81ED-4DB2-BD59-A6C34878D82A}">
                    <a16:rowId xmlns:a16="http://schemas.microsoft.com/office/drawing/2014/main" val="2945059713"/>
                  </a:ext>
                </a:extLst>
              </a:tr>
              <a:tr h="444354">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t>Q&amp;A</a:t>
                      </a:r>
                      <a:endParaRPr lang="en-US" sz="2000" dirty="0"/>
                    </a:p>
                  </a:txBody>
                  <a:tcPr/>
                </a:tc>
                <a:tc hMerge="1">
                  <a:txBody>
                    <a:bodyPr/>
                    <a:lstStyle/>
                    <a:p>
                      <a:pPr marL="0" indent="0">
                        <a:buFont typeface="Arial" panose="020B0604020202020204" pitchFamily="34" charset="0"/>
                        <a:buNone/>
                      </a:pPr>
                      <a:endParaRPr lang="en-US"/>
                    </a:p>
                  </a:txBody>
                  <a:tcPr/>
                </a:tc>
                <a:extLst>
                  <a:ext uri="{0D108BD9-81ED-4DB2-BD59-A6C34878D82A}">
                    <a16:rowId xmlns:a16="http://schemas.microsoft.com/office/drawing/2014/main" val="2996161857"/>
                  </a:ext>
                </a:extLst>
              </a:tr>
            </a:tbl>
          </a:graphicData>
        </a:graphic>
      </p:graphicFrame>
      <p:sp>
        <p:nvSpPr>
          <p:cNvPr id="4" name="Slide Number Placeholder 3">
            <a:extLst>
              <a:ext uri="{FF2B5EF4-FFF2-40B4-BE49-F238E27FC236}">
                <a16:creationId xmlns:a16="http://schemas.microsoft.com/office/drawing/2014/main" id="{2BFA9D54-C33E-4FF4-8351-962446B7D2AF}"/>
              </a:ext>
            </a:extLst>
          </p:cNvPr>
          <p:cNvSpPr>
            <a:spLocks noGrp="1"/>
          </p:cNvSpPr>
          <p:nvPr>
            <p:ph type="sldNum" sz="quarter" idx="12"/>
          </p:nvPr>
        </p:nvSpPr>
        <p:spPr/>
        <p:txBody>
          <a:bodyPr/>
          <a:lstStyle/>
          <a:p>
            <a:fld id="{670A9334-4E67-F94F-A05E-0CE8B74A054E}" type="slidenum">
              <a:rPr lang="en-US" smtClean="0"/>
              <a:t>3</a:t>
            </a:fld>
            <a:endParaRPr lang="en-US" dirty="0"/>
          </a:p>
        </p:txBody>
      </p:sp>
      <p:sp>
        <p:nvSpPr>
          <p:cNvPr id="5" name="Date Placeholder 4">
            <a:extLst>
              <a:ext uri="{FF2B5EF4-FFF2-40B4-BE49-F238E27FC236}">
                <a16:creationId xmlns:a16="http://schemas.microsoft.com/office/drawing/2014/main" id="{A21780D2-3001-4DB6-A29D-CF8ED8B74D4B}"/>
              </a:ext>
            </a:extLst>
          </p:cNvPr>
          <p:cNvSpPr>
            <a:spLocks noGrp="1"/>
          </p:cNvSpPr>
          <p:nvPr>
            <p:ph type="dt" sz="half" idx="10"/>
          </p:nvPr>
        </p:nvSpPr>
        <p:spPr/>
        <p:txBody>
          <a:bodyPr/>
          <a:lstStyle/>
          <a:p>
            <a:fld id="{81834826-1826-4D53-8FE1-0AC2DC86A2AA}" type="datetime1">
              <a:rPr lang="en-US" smtClean="0"/>
              <a:t>1/23/2023</a:t>
            </a:fld>
            <a:endParaRPr lang="en-US" dirty="0"/>
          </a:p>
        </p:txBody>
      </p:sp>
    </p:spTree>
    <p:extLst>
      <p:ext uri="{BB962C8B-B14F-4D97-AF65-F5344CB8AC3E}">
        <p14:creationId xmlns:p14="http://schemas.microsoft.com/office/powerpoint/2010/main" val="41205654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7F394B-565D-4AC6-B3A9-16F15C40B69E}"/>
              </a:ext>
            </a:extLst>
          </p:cNvPr>
          <p:cNvSpPr>
            <a:spLocks noGrp="1"/>
          </p:cNvSpPr>
          <p:nvPr>
            <p:ph type="title"/>
          </p:nvPr>
        </p:nvSpPr>
        <p:spPr>
          <a:xfrm>
            <a:off x="366938" y="188685"/>
            <a:ext cx="11694073" cy="680223"/>
          </a:xfrm>
        </p:spPr>
        <p:txBody>
          <a:bodyPr/>
          <a:lstStyle/>
          <a:p>
            <a:r>
              <a:rPr lang="en-US" dirty="0"/>
              <a:t>Section 4: UDO Example</a:t>
            </a:r>
          </a:p>
        </p:txBody>
      </p:sp>
      <p:sp>
        <p:nvSpPr>
          <p:cNvPr id="6" name="Content Placeholder 2">
            <a:extLst>
              <a:ext uri="{FF2B5EF4-FFF2-40B4-BE49-F238E27FC236}">
                <a16:creationId xmlns:a16="http://schemas.microsoft.com/office/drawing/2014/main" id="{3DD93221-FCD2-A214-B7D5-C447E68BCDA0}"/>
              </a:ext>
            </a:extLst>
          </p:cNvPr>
          <p:cNvSpPr txBox="1">
            <a:spLocks/>
          </p:cNvSpPr>
          <p:nvPr/>
        </p:nvSpPr>
        <p:spPr>
          <a:xfrm>
            <a:off x="136026" y="889839"/>
            <a:ext cx="11787524" cy="5078321"/>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defRPr/>
            </a:pPr>
            <a:endParaRPr lang="en-US" sz="1200" b="1" i="0" u="none" strike="noStrike" kern="1200" cap="none" spc="0" normalizeH="0" baseline="0" noProof="0" dirty="0">
              <a:ln>
                <a:noFill/>
              </a:ln>
              <a:solidFill>
                <a:srgbClr val="000000"/>
              </a:solidFill>
              <a:effectLst/>
              <a:uLnTx/>
              <a:uFillTx/>
              <a:cs typeface="Calibri"/>
            </a:endParaRPr>
          </a:p>
          <a:p>
            <a:pPr marL="347345" marR="0" lvl="0" indent="-347345"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US" sz="2400" b="0" i="0" u="none" strike="noStrike" kern="1200" cap="none" spc="0" normalizeH="0" baseline="0" noProof="0" dirty="0">
              <a:ln>
                <a:noFill/>
              </a:ln>
              <a:solidFill>
                <a:prstClr val="black"/>
              </a:solidFill>
              <a:effectLst/>
              <a:uLnTx/>
              <a:uFillTx/>
              <a:latin typeface="Calibri"/>
              <a:cs typeface="Calibri"/>
            </a:endParaRPr>
          </a:p>
        </p:txBody>
      </p:sp>
      <p:sp>
        <p:nvSpPr>
          <p:cNvPr id="7" name="TextBox 6">
            <a:extLst>
              <a:ext uri="{FF2B5EF4-FFF2-40B4-BE49-F238E27FC236}">
                <a16:creationId xmlns:a16="http://schemas.microsoft.com/office/drawing/2014/main" id="{43081438-AC1F-4808-A584-E6864B484776}"/>
              </a:ext>
            </a:extLst>
          </p:cNvPr>
          <p:cNvSpPr txBox="1"/>
          <p:nvPr/>
        </p:nvSpPr>
        <p:spPr>
          <a:xfrm>
            <a:off x="136026" y="1152318"/>
            <a:ext cx="11787525" cy="4638770"/>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400" b="1" i="0" u="none" strike="noStrike" kern="1200" cap="none" spc="0" normalizeH="0" baseline="0" noProof="0" dirty="0">
                <a:ln>
                  <a:noFill/>
                </a:ln>
                <a:effectLst/>
                <a:uLnTx/>
                <a:uFillTx/>
                <a:latin typeface="Calibri"/>
                <a:ea typeface="Calibri" panose="020F0502020204030204" pitchFamily="34" charset="0"/>
                <a:cs typeface="Times New Roman"/>
              </a:rPr>
              <a:t>You should review all orders on the UDO report, but these factors should get close attention:</a:t>
            </a:r>
          </a:p>
          <a:p>
            <a:pPr marL="800100" lvl="1" indent="-342900">
              <a:lnSpc>
                <a:spcPct val="107000"/>
              </a:lnSpc>
              <a:spcAft>
                <a:spcPts val="800"/>
              </a:spcAft>
              <a:buFont typeface="Arial" panose="020B0604020202020204" pitchFamily="34" charset="0"/>
              <a:buChar char="•"/>
              <a:defRPr/>
            </a:pPr>
            <a:r>
              <a:rPr lang="en-US" sz="2000" b="1" dirty="0">
                <a:latin typeface="Calibri"/>
                <a:ea typeface="Calibri" panose="020F0502020204030204" pitchFamily="34" charset="0"/>
                <a:cs typeface="Times New Roman"/>
              </a:rPr>
              <a:t>End Date: </a:t>
            </a:r>
            <a:r>
              <a:rPr lang="en-US" dirty="0">
                <a:latin typeface="Calibri"/>
                <a:ea typeface="Calibri" panose="020F0502020204030204" pitchFamily="34" charset="0"/>
                <a:cs typeface="Times New Roman"/>
              </a:rPr>
              <a:t>Orders within 30-60 days of their End date.  Are invoices being paid properly and timely? Have receiving reports been submitted? Will the order be completed by the end date? If not, do you need to request an End Date extension? Review your activity before the end date to ensure order doesn’t become delinquent.</a:t>
            </a:r>
          </a:p>
          <a:p>
            <a:pPr marL="742950" lvl="1" indent="-285750">
              <a:lnSpc>
                <a:spcPct val="107000"/>
              </a:lnSpc>
              <a:spcAft>
                <a:spcPts val="800"/>
              </a:spcAft>
              <a:buFont typeface="Arial" panose="020B0604020202020204" pitchFamily="34" charset="0"/>
              <a:buChar char="•"/>
              <a:defRPr/>
            </a:pPr>
            <a:r>
              <a:rPr kumimoji="0" lang="en-US" sz="2000" b="1" i="0" u="none" strike="noStrike" kern="1200" cap="none" spc="0" normalizeH="0" baseline="0" noProof="0" dirty="0">
                <a:ln>
                  <a:noFill/>
                </a:ln>
                <a:effectLst/>
                <a:uLnTx/>
                <a:uFillTx/>
                <a:latin typeface="Calibri"/>
                <a:ea typeface="Calibri" panose="020F0502020204030204" pitchFamily="34" charset="0"/>
                <a:cs typeface="Times New Roman"/>
              </a:rPr>
              <a:t>Days Open: </a:t>
            </a:r>
            <a:r>
              <a:rPr kumimoji="0" lang="en-US" i="0" u="none" strike="noStrike" kern="1200" cap="none" spc="0" normalizeH="0" baseline="0" noProof="0" dirty="0">
                <a:ln>
                  <a:noFill/>
                </a:ln>
                <a:effectLst/>
                <a:uLnTx/>
                <a:uFillTx/>
                <a:latin typeface="Calibri"/>
                <a:ea typeface="Calibri" panose="020F0502020204030204" pitchFamily="34" charset="0"/>
                <a:cs typeface="Times New Roman"/>
              </a:rPr>
              <a:t>Identifies how many days this order has gone past its End Date. Any order open more than 90 days past the End Date is considered delinquent and affects the financial indicators.</a:t>
            </a:r>
            <a:endParaRPr lang="en-US" i="0" u="none" strike="noStrike" kern="1200" cap="none" spc="0" normalizeH="0" baseline="0" noProof="0" dirty="0">
              <a:ln>
                <a:noFill/>
              </a:ln>
              <a:effectLst/>
              <a:uLnTx/>
              <a:uFillTx/>
              <a:latin typeface="Calibri"/>
              <a:ea typeface="Calibri" panose="020F0502020204030204" pitchFamily="34" charset="0"/>
              <a:cs typeface="Times New Roman"/>
            </a:endParaRPr>
          </a:p>
          <a:p>
            <a:pPr marL="742950" lvl="1" indent="-285750">
              <a:lnSpc>
                <a:spcPct val="107000"/>
              </a:lnSpc>
              <a:spcAft>
                <a:spcPts val="800"/>
              </a:spcAft>
              <a:buFont typeface="Arial" panose="020B0604020202020204" pitchFamily="34" charset="0"/>
              <a:buChar char="•"/>
              <a:defRPr/>
            </a:pPr>
            <a:r>
              <a:rPr lang="en-US" sz="2000" b="1" dirty="0">
                <a:latin typeface="Calibri"/>
                <a:ea typeface="Calibri" panose="020F0502020204030204" pitchFamily="34" charset="0"/>
                <a:cs typeface="Times New Roman"/>
              </a:rPr>
              <a:t>Last Activity Date: </a:t>
            </a:r>
            <a:r>
              <a:rPr lang="en-US" dirty="0">
                <a:latin typeface="Calibri"/>
                <a:ea typeface="Calibri" panose="020F0502020204030204" pitchFamily="34" charset="0"/>
                <a:cs typeface="Times New Roman"/>
              </a:rPr>
              <a:t>Identifies when the last time there was activity on the order, i.e., obligation, payments, receiving reports. Even if order hasn’t reached the End Date, this is important.</a:t>
            </a:r>
          </a:p>
          <a:p>
            <a:pPr marL="1200150" lvl="2" indent="-285750">
              <a:lnSpc>
                <a:spcPct val="107000"/>
              </a:lnSpc>
              <a:spcAft>
                <a:spcPts val="800"/>
              </a:spcAft>
              <a:buFont typeface="Arial" panose="020B0604020202020204" pitchFamily="34" charset="0"/>
              <a:buChar char="•"/>
              <a:defRPr/>
            </a:pPr>
            <a:r>
              <a:rPr lang="en-US" dirty="0">
                <a:latin typeface="Calibri"/>
                <a:ea typeface="Calibri" panose="020F0502020204030204" pitchFamily="34" charset="0"/>
                <a:cs typeface="Times New Roman"/>
              </a:rPr>
              <a:t>Example: if you have an order which began on 10/1/21 but there hasn’t been any activity since the order began.  You should review to see if the vendor isn’t submitting invoices or submitting incorrectly (wrong PO#). Do you need to notify the warehouse to submit receiving reports? Have services/deliveries been delayed? This may require an End Date extension.  </a:t>
            </a:r>
            <a:endParaRPr kumimoji="0" lang="en-US" sz="240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545612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9551DB3C-B4CD-4BBA-ACA6-45DDCBBF50EA}"/>
              </a:ext>
            </a:extLst>
          </p:cNvPr>
          <p:cNvSpPr>
            <a:spLocks noGrp="1"/>
          </p:cNvSpPr>
          <p:nvPr>
            <p:ph type="title"/>
          </p:nvPr>
        </p:nvSpPr>
        <p:spPr/>
        <p:txBody>
          <a:bodyPr/>
          <a:lstStyle/>
          <a:p>
            <a:r>
              <a:rPr lang="en-US" dirty="0"/>
              <a:t>Section 4: </a:t>
            </a:r>
            <a:r>
              <a:rPr lang="en-US" sz="3600" b="0" dirty="0"/>
              <a:t>UDO Helpful Information</a:t>
            </a:r>
            <a:endParaRPr lang="en-US" dirty="0"/>
          </a:p>
        </p:txBody>
      </p:sp>
      <p:pic>
        <p:nvPicPr>
          <p:cNvPr id="14" name="Content Placeholder 13" descr="A picture containing person, sky, outdoor, posing&#10;&#10;Description automatically generated">
            <a:extLst>
              <a:ext uri="{FF2B5EF4-FFF2-40B4-BE49-F238E27FC236}">
                <a16:creationId xmlns:a16="http://schemas.microsoft.com/office/drawing/2014/main" id="{E78CBE89-3FB6-43C6-84DC-92909A53D04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65772" y="1362075"/>
            <a:ext cx="6527006" cy="4351338"/>
          </a:xfrm>
        </p:spPr>
      </p:pic>
      <p:sp>
        <p:nvSpPr>
          <p:cNvPr id="5" name="Slide Number Placeholder 4">
            <a:extLst>
              <a:ext uri="{FF2B5EF4-FFF2-40B4-BE49-F238E27FC236}">
                <a16:creationId xmlns:a16="http://schemas.microsoft.com/office/drawing/2014/main" id="{95977D57-BD8F-4329-9C20-AE496D90E722}"/>
              </a:ext>
            </a:extLst>
          </p:cNvPr>
          <p:cNvSpPr>
            <a:spLocks noGrp="1"/>
          </p:cNvSpPr>
          <p:nvPr>
            <p:ph type="sldNum" sz="quarter" idx="12"/>
          </p:nvPr>
        </p:nvSpPr>
        <p:spPr/>
        <p:txBody>
          <a:bodyPr/>
          <a:lstStyle/>
          <a:p>
            <a:fld id="{670A9334-4E67-F94F-A05E-0CE8B74A054E}" type="slidenum">
              <a:rPr lang="en-US" smtClean="0"/>
              <a:pPr/>
              <a:t>31</a:t>
            </a:fld>
            <a:endParaRPr lang="en-US" dirty="0"/>
          </a:p>
        </p:txBody>
      </p:sp>
      <p:sp>
        <p:nvSpPr>
          <p:cNvPr id="15" name="Flowchart: Display 14">
            <a:extLst>
              <a:ext uri="{FF2B5EF4-FFF2-40B4-BE49-F238E27FC236}">
                <a16:creationId xmlns:a16="http://schemas.microsoft.com/office/drawing/2014/main" id="{06075C27-9450-405A-B475-80F4DE1CD325}"/>
              </a:ext>
            </a:extLst>
          </p:cNvPr>
          <p:cNvSpPr/>
          <p:nvPr/>
        </p:nvSpPr>
        <p:spPr>
          <a:xfrm>
            <a:off x="9000162" y="1666875"/>
            <a:ext cx="2525088" cy="2171700"/>
          </a:xfrm>
          <a:prstGeom prst="flowChartDispla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We are here to help!</a:t>
            </a:r>
          </a:p>
        </p:txBody>
      </p:sp>
    </p:spTree>
    <p:extLst>
      <p:ext uri="{BB962C8B-B14F-4D97-AF65-F5344CB8AC3E}">
        <p14:creationId xmlns:p14="http://schemas.microsoft.com/office/powerpoint/2010/main" val="22260024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Rectangle 2">
            <a:extLst>
              <a:ext uri="{FF2B5EF4-FFF2-40B4-BE49-F238E27FC236}">
                <a16:creationId xmlns:a16="http://schemas.microsoft.com/office/drawing/2014/main" id="{F98774E8-D5C0-48CB-B065-48E27381F7F7}"/>
              </a:ext>
            </a:extLst>
          </p:cNvPr>
          <p:cNvSpPr>
            <a:spLocks noGrp="1" noChangeArrowheads="1"/>
          </p:cNvSpPr>
          <p:nvPr>
            <p:ph type="title"/>
          </p:nvPr>
        </p:nvSpPr>
        <p:spPr>
          <a:xfrm>
            <a:off x="429208" y="74428"/>
            <a:ext cx="11616612" cy="1295400"/>
          </a:xfrm>
        </p:spPr>
        <p:txBody>
          <a:bodyPr/>
          <a:lstStyle/>
          <a:p>
            <a:r>
              <a:rPr lang="en-US" sz="3600" dirty="0"/>
              <a:t>Section </a:t>
            </a:r>
            <a:r>
              <a:rPr lang="en-US" dirty="0"/>
              <a:t>4</a:t>
            </a:r>
            <a:r>
              <a:rPr lang="en-US" sz="3600" dirty="0"/>
              <a:t>: UDO Helpful Information</a:t>
            </a:r>
            <a:br>
              <a:rPr lang="en-US" sz="3600" b="0" dirty="0"/>
            </a:br>
            <a:endParaRPr lang="en-US" altLang="en-US" dirty="0"/>
          </a:p>
        </p:txBody>
      </p:sp>
      <p:sp>
        <p:nvSpPr>
          <p:cNvPr id="16387" name="Rectangle 3">
            <a:extLst>
              <a:ext uri="{FF2B5EF4-FFF2-40B4-BE49-F238E27FC236}">
                <a16:creationId xmlns:a16="http://schemas.microsoft.com/office/drawing/2014/main" id="{6047D568-7030-4CF4-B8F5-738405C13918}"/>
              </a:ext>
            </a:extLst>
          </p:cNvPr>
          <p:cNvSpPr>
            <a:spLocks noGrp="1" noChangeArrowheads="1"/>
          </p:cNvSpPr>
          <p:nvPr>
            <p:ph idx="1"/>
          </p:nvPr>
        </p:nvSpPr>
        <p:spPr>
          <a:xfrm>
            <a:off x="146180" y="960120"/>
            <a:ext cx="10875606" cy="4937760"/>
          </a:xfrm>
        </p:spPr>
        <p:txBody>
          <a:bodyPr rtlCol="0">
            <a:noAutofit/>
          </a:bodyPr>
          <a:lstStyle/>
          <a:p>
            <a:pPr marL="457200" lvl="1" indent="0">
              <a:buClr>
                <a:srgbClr val="660066"/>
              </a:buClr>
              <a:buNone/>
              <a:defRPr/>
            </a:pPr>
            <a:endParaRPr lang="en-US" dirty="0"/>
          </a:p>
          <a:p>
            <a:pPr lvl="1">
              <a:buClr>
                <a:srgbClr val="660066"/>
              </a:buClr>
              <a:defRPr/>
            </a:pPr>
            <a:endParaRPr lang="en-US" dirty="0">
              <a:highlight>
                <a:srgbClr val="FFFF00"/>
              </a:highlight>
            </a:endParaRPr>
          </a:p>
          <a:p>
            <a:pPr lvl="1">
              <a:buClr>
                <a:srgbClr val="660066"/>
              </a:buClr>
              <a:defRPr/>
            </a:pPr>
            <a:endParaRPr lang="en-US" sz="1200" dirty="0">
              <a:highlight>
                <a:srgbClr val="FFFF00"/>
              </a:highlight>
            </a:endParaRPr>
          </a:p>
          <a:p>
            <a:pPr>
              <a:buClr>
                <a:srgbClr val="660066"/>
              </a:buClr>
              <a:defRPr/>
            </a:pPr>
            <a:endParaRPr lang="en-US" sz="1600" dirty="0">
              <a:highlight>
                <a:srgbClr val="FFFF00"/>
              </a:highlight>
            </a:endParaRPr>
          </a:p>
          <a:p>
            <a:pPr>
              <a:buClr>
                <a:srgbClr val="660066"/>
              </a:buClr>
              <a:defRPr/>
            </a:pPr>
            <a:endParaRPr lang="en-US" sz="1600" dirty="0">
              <a:highlight>
                <a:srgbClr val="FFFF00"/>
              </a:highlight>
            </a:endParaRPr>
          </a:p>
          <a:p>
            <a:pPr>
              <a:buClr>
                <a:srgbClr val="660066"/>
              </a:buClr>
              <a:defRPr/>
            </a:pPr>
            <a:endParaRPr lang="en-US" sz="1600" dirty="0">
              <a:highlight>
                <a:srgbClr val="FFFF00"/>
              </a:highlight>
            </a:endParaRPr>
          </a:p>
          <a:p>
            <a:pPr>
              <a:buClr>
                <a:srgbClr val="660066"/>
              </a:buClr>
              <a:defRPr/>
            </a:pPr>
            <a:endParaRPr lang="en-US" sz="1600" dirty="0">
              <a:highlight>
                <a:srgbClr val="FFFF00"/>
              </a:highlight>
            </a:endParaRPr>
          </a:p>
          <a:p>
            <a:pPr>
              <a:buClr>
                <a:srgbClr val="660066"/>
              </a:buClr>
              <a:defRPr/>
            </a:pPr>
            <a:endParaRPr lang="en-US" sz="1600" dirty="0">
              <a:highlight>
                <a:srgbClr val="FFFF00"/>
              </a:highlight>
            </a:endParaRPr>
          </a:p>
          <a:p>
            <a:pPr>
              <a:buClr>
                <a:srgbClr val="660066"/>
              </a:buClr>
              <a:defRPr/>
            </a:pPr>
            <a:endParaRPr lang="en-US" sz="1600" dirty="0">
              <a:highlight>
                <a:srgbClr val="FFFF00"/>
              </a:highlight>
            </a:endParaRPr>
          </a:p>
          <a:p>
            <a:pPr marL="0" indent="0">
              <a:buClr>
                <a:srgbClr val="660066"/>
              </a:buClr>
              <a:buNone/>
              <a:defRPr/>
            </a:pPr>
            <a:endParaRPr lang="en-US" sz="1600" dirty="0">
              <a:highlight>
                <a:srgbClr val="FFFF00"/>
              </a:highlight>
            </a:endParaRPr>
          </a:p>
        </p:txBody>
      </p:sp>
      <p:graphicFrame>
        <p:nvGraphicFramePr>
          <p:cNvPr id="2" name="Table 2">
            <a:extLst>
              <a:ext uri="{FF2B5EF4-FFF2-40B4-BE49-F238E27FC236}">
                <a16:creationId xmlns:a16="http://schemas.microsoft.com/office/drawing/2014/main" id="{AADF1BBC-A6C8-4648-A183-CE2B06D49B54}"/>
              </a:ext>
            </a:extLst>
          </p:cNvPr>
          <p:cNvGraphicFramePr>
            <a:graphicFrameLocks noGrp="1"/>
          </p:cNvGraphicFramePr>
          <p:nvPr>
            <p:extLst>
              <p:ext uri="{D42A27DB-BD31-4B8C-83A1-F6EECF244321}">
                <p14:modId xmlns:p14="http://schemas.microsoft.com/office/powerpoint/2010/main" val="3198848500"/>
              </p:ext>
            </p:extLst>
          </p:nvPr>
        </p:nvGraphicFramePr>
        <p:xfrm>
          <a:off x="1297573" y="1227567"/>
          <a:ext cx="9596854" cy="4402865"/>
        </p:xfrm>
        <a:graphic>
          <a:graphicData uri="http://schemas.openxmlformats.org/drawingml/2006/table">
            <a:tbl>
              <a:tblPr firstRow="1" bandRow="1">
                <a:tableStyleId>{5C22544A-7EE6-4342-B048-85BDC9FD1C3A}</a:tableStyleId>
              </a:tblPr>
              <a:tblGrid>
                <a:gridCol w="9596854">
                  <a:extLst>
                    <a:ext uri="{9D8B030D-6E8A-4147-A177-3AD203B41FA5}">
                      <a16:colId xmlns:a16="http://schemas.microsoft.com/office/drawing/2014/main" val="2815750455"/>
                    </a:ext>
                  </a:extLst>
                </a:gridCol>
              </a:tblGrid>
              <a:tr h="436217">
                <a:tc>
                  <a:txBody>
                    <a:bodyPr/>
                    <a:lstStyle/>
                    <a:p>
                      <a:r>
                        <a:rPr lang="en-US" sz="1800" dirty="0"/>
                        <a:t>Helpful information for UDO and IPPS</a:t>
                      </a:r>
                    </a:p>
                  </a:txBody>
                  <a:tcPr/>
                </a:tc>
                <a:extLst>
                  <a:ext uri="{0D108BD9-81ED-4DB2-BD59-A6C34878D82A}">
                    <a16:rowId xmlns:a16="http://schemas.microsoft.com/office/drawing/2014/main" val="2715803827"/>
                  </a:ext>
                </a:extLst>
              </a:tr>
              <a:tr h="1187073">
                <a:tc>
                  <a:txBody>
                    <a:bodyPr/>
                    <a:lstStyle/>
                    <a:p>
                      <a:pPr marL="0" indent="0">
                        <a:buFont typeface="Arial" panose="020B0604020202020204" pitchFamily="34" charset="0"/>
                        <a:buNone/>
                      </a:pPr>
                      <a:r>
                        <a:rPr lang="en-US" sz="1800" b="1" dirty="0"/>
                        <a:t>MO-Miscellaneous Orders </a:t>
                      </a:r>
                      <a:r>
                        <a:rPr lang="en-US" sz="1800" dirty="0"/>
                        <a:t>(VISTA Method of Payment: Invoice/Receiving Report):</a:t>
                      </a:r>
                    </a:p>
                    <a:p>
                      <a:pPr marL="0" indent="0">
                        <a:buFont typeface="Arial" panose="020B0604020202020204" pitchFamily="34" charset="0"/>
                        <a:buNone/>
                      </a:pPr>
                      <a:r>
                        <a:rPr lang="en-US" sz="1800" dirty="0"/>
                        <a:t>Warehouse must process receiving reports. If items didn’t come through the warehouse, service needs to notify the warehouse staff to process a receiving report. IPPS matches invoices to receiving report to process payment. </a:t>
                      </a:r>
                    </a:p>
                  </a:txBody>
                  <a:tcPr/>
                </a:tc>
                <a:extLst>
                  <a:ext uri="{0D108BD9-81ED-4DB2-BD59-A6C34878D82A}">
                    <a16:rowId xmlns:a16="http://schemas.microsoft.com/office/drawing/2014/main" val="1867179187"/>
                  </a:ext>
                </a:extLst>
              </a:tr>
              <a:tr h="1187073">
                <a:tc>
                  <a:txBody>
                    <a:bodyPr/>
                    <a:lstStyle/>
                    <a:p>
                      <a:pPr marL="0" indent="0">
                        <a:buFont typeface="Arial" panose="020B0604020202020204" pitchFamily="34" charset="0"/>
                        <a:buNone/>
                      </a:pPr>
                      <a:r>
                        <a:rPr lang="en-US" sz="1800" b="1" dirty="0"/>
                        <a:t>SO-Service Orders </a:t>
                      </a:r>
                      <a:r>
                        <a:rPr lang="en-US" sz="1800" dirty="0"/>
                        <a:t>(1358s and VISTA Method of Payment: Certified Invoice on 2237s):</a:t>
                      </a:r>
                    </a:p>
                    <a:p>
                      <a:pPr marL="0" indent="0">
                        <a:buFont typeface="Arial" panose="020B0604020202020204" pitchFamily="34" charset="0"/>
                        <a:buNone/>
                      </a:pPr>
                      <a:r>
                        <a:rPr lang="en-US" sz="1800" dirty="0"/>
                        <a:t>Vendor submits invoice(s) into IPPS. Invoices over $2,500 MUST be certified by Certifying Official. IPPS will process invoices $2500 and under if funds are available on order. Recommend you review invoices anyway to verify Vendor is invoicing correctly.</a:t>
                      </a:r>
                    </a:p>
                  </a:txBody>
                  <a:tcPr/>
                </a:tc>
                <a:extLst>
                  <a:ext uri="{0D108BD9-81ED-4DB2-BD59-A6C34878D82A}">
                    <a16:rowId xmlns:a16="http://schemas.microsoft.com/office/drawing/2014/main" val="3194143006"/>
                  </a:ext>
                </a:extLst>
              </a:tr>
              <a:tr h="674808">
                <a:tc>
                  <a:txBody>
                    <a:bodyPr/>
                    <a:lstStyle/>
                    <a:p>
                      <a:pPr marL="0" indent="0">
                        <a:buFont typeface="Arial" panose="020B0604020202020204" pitchFamily="34" charset="0"/>
                        <a:buNone/>
                      </a:pPr>
                      <a:r>
                        <a:rPr lang="en-US" sz="1800" b="1" dirty="0"/>
                        <a:t>RR/RT-Receiving Reports</a:t>
                      </a:r>
                      <a:r>
                        <a:rPr lang="en-US" sz="1800" dirty="0"/>
                        <a:t>: Processed against Invoice/Receiving Report (VISTA); MO orders (FMS)</a:t>
                      </a:r>
                    </a:p>
                  </a:txBody>
                  <a:tcPr/>
                </a:tc>
                <a:extLst>
                  <a:ext uri="{0D108BD9-81ED-4DB2-BD59-A6C34878D82A}">
                    <a16:rowId xmlns:a16="http://schemas.microsoft.com/office/drawing/2014/main" val="709600083"/>
                  </a:ext>
                </a:extLst>
              </a:tr>
              <a:tr h="913133">
                <a:tc>
                  <a:txBody>
                    <a:bodyPr/>
                    <a:lstStyle/>
                    <a:p>
                      <a:pPr marL="0" indent="0">
                        <a:buFont typeface="Arial" panose="020B0604020202020204" pitchFamily="34" charset="0"/>
                        <a:buNone/>
                      </a:pPr>
                      <a:r>
                        <a:rPr lang="en-US" sz="1800" b="1" dirty="0"/>
                        <a:t>AR-Accrual</a:t>
                      </a:r>
                      <a:r>
                        <a:rPr lang="en-US" sz="1800" dirty="0"/>
                        <a:t>: Occurs in FMS if there are outstanding funds after the end date on SO orders. Funds are available to use for payments. It is possible to have one purchase order with an SO amount and an AR amount.</a:t>
                      </a:r>
                    </a:p>
                  </a:txBody>
                  <a:tcPr/>
                </a:tc>
                <a:extLst>
                  <a:ext uri="{0D108BD9-81ED-4DB2-BD59-A6C34878D82A}">
                    <a16:rowId xmlns:a16="http://schemas.microsoft.com/office/drawing/2014/main" val="935969095"/>
                  </a:ext>
                </a:extLst>
              </a:tr>
            </a:tbl>
          </a:graphicData>
        </a:graphic>
      </p:graphicFrame>
    </p:spTree>
    <p:extLst>
      <p:ext uri="{BB962C8B-B14F-4D97-AF65-F5344CB8AC3E}">
        <p14:creationId xmlns:p14="http://schemas.microsoft.com/office/powerpoint/2010/main" val="204086085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7F394B-565D-4AC6-B3A9-16F15C40B69E}"/>
              </a:ext>
            </a:extLst>
          </p:cNvPr>
          <p:cNvSpPr>
            <a:spLocks noGrp="1"/>
          </p:cNvSpPr>
          <p:nvPr>
            <p:ph type="title"/>
          </p:nvPr>
        </p:nvSpPr>
        <p:spPr>
          <a:xfrm>
            <a:off x="366938" y="188685"/>
            <a:ext cx="11694073" cy="680223"/>
          </a:xfrm>
        </p:spPr>
        <p:txBody>
          <a:bodyPr/>
          <a:lstStyle/>
          <a:p>
            <a:r>
              <a:rPr lang="en-US" dirty="0"/>
              <a:t>Section 5: What is my Purchase order #/Obligation #</a:t>
            </a:r>
          </a:p>
        </p:txBody>
      </p:sp>
      <p:sp>
        <p:nvSpPr>
          <p:cNvPr id="6" name="Content Placeholder 2">
            <a:extLst>
              <a:ext uri="{FF2B5EF4-FFF2-40B4-BE49-F238E27FC236}">
                <a16:creationId xmlns:a16="http://schemas.microsoft.com/office/drawing/2014/main" id="{3DD93221-FCD2-A214-B7D5-C447E68BCDA0}"/>
              </a:ext>
            </a:extLst>
          </p:cNvPr>
          <p:cNvSpPr txBox="1">
            <a:spLocks/>
          </p:cNvSpPr>
          <p:nvPr/>
        </p:nvSpPr>
        <p:spPr>
          <a:xfrm>
            <a:off x="136026" y="889839"/>
            <a:ext cx="11607590" cy="5078321"/>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1600" dirty="0"/>
          </a:p>
          <a:p>
            <a:pPr marL="0" indent="0">
              <a:buNone/>
            </a:pPr>
            <a:endParaRPr lang="en-US" sz="1600" dirty="0"/>
          </a:p>
          <a:p>
            <a:pPr marL="0" indent="0">
              <a:buNone/>
            </a:pPr>
            <a:endParaRPr lang="en-US" sz="1600" dirty="0"/>
          </a:p>
          <a:p>
            <a:pPr marL="347345" marR="0" lvl="0" indent="-347345"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US" sz="2400" b="0" i="0" u="none" strike="noStrike" kern="1200" cap="none" spc="0" normalizeH="0" baseline="0" noProof="0" dirty="0">
              <a:ln>
                <a:noFill/>
              </a:ln>
              <a:solidFill>
                <a:prstClr val="black"/>
              </a:solidFill>
              <a:effectLst/>
              <a:uLnTx/>
              <a:uFillTx/>
              <a:latin typeface="Calibri"/>
              <a:cs typeface="Calibri"/>
            </a:endParaRPr>
          </a:p>
        </p:txBody>
      </p:sp>
      <p:sp>
        <p:nvSpPr>
          <p:cNvPr id="7" name="TextBox 6">
            <a:extLst>
              <a:ext uri="{FF2B5EF4-FFF2-40B4-BE49-F238E27FC236}">
                <a16:creationId xmlns:a16="http://schemas.microsoft.com/office/drawing/2014/main" id="{0C653AE9-5059-4721-848B-0B7D13E64FED}"/>
              </a:ext>
            </a:extLst>
          </p:cNvPr>
          <p:cNvSpPr txBox="1"/>
          <p:nvPr/>
        </p:nvSpPr>
        <p:spPr>
          <a:xfrm>
            <a:off x="528506" y="902290"/>
            <a:ext cx="11215110" cy="5232202"/>
          </a:xfrm>
          <a:prstGeom prst="rect">
            <a:avLst/>
          </a:prstGeom>
          <a:noFill/>
        </p:spPr>
        <p:txBody>
          <a:bodyPr wrap="square">
            <a:spAutoFit/>
          </a:bodyPr>
          <a:lstStyle/>
          <a:p>
            <a:pPr marR="0" lvl="0" algn="l" defTabSz="914400" rtl="0" eaLnBrk="1" fontAlgn="auto" latinLnBrk="0" hangingPunct="1">
              <a:lnSpc>
                <a:spcPct val="100000"/>
              </a:lnSpc>
              <a:spcBef>
                <a:spcPct val="20000"/>
              </a:spcBef>
              <a:spcAft>
                <a:spcPts val="0"/>
              </a:spcAft>
              <a:buClrTx/>
              <a:buSzTx/>
              <a:tabLst/>
              <a:defRPr/>
            </a:pPr>
            <a:r>
              <a:rPr kumimoji="0" lang="en-US" sz="2800" b="0" i="0" u="none" strike="noStrike" kern="1200" cap="none" spc="0" normalizeH="0" baseline="0" noProof="0" dirty="0">
                <a:ln>
                  <a:noFill/>
                </a:ln>
                <a:solidFill>
                  <a:prstClr val="black"/>
                </a:solidFill>
                <a:effectLst/>
                <a:uLnTx/>
                <a:uFillTx/>
                <a:latin typeface="Georgia"/>
                <a:ea typeface="+mn-ea"/>
                <a:cs typeface="+mn-cs"/>
              </a:rPr>
              <a:t>Use this option to </a:t>
            </a:r>
            <a:r>
              <a:rPr lang="en-US" sz="2800" dirty="0">
                <a:solidFill>
                  <a:prstClr val="black"/>
                </a:solidFill>
                <a:latin typeface="Georgia"/>
              </a:rPr>
              <a:t>review your FCP activity</a:t>
            </a:r>
            <a:endParaRPr kumimoji="0" lang="en-US" sz="2800" b="0" i="0" u="none" strike="noStrike" kern="1200" cap="none" spc="0" normalizeH="0" baseline="0" noProof="0" dirty="0">
              <a:ln>
                <a:noFill/>
              </a:ln>
              <a:solidFill>
                <a:prstClr val="black"/>
              </a:solidFill>
              <a:effectLst/>
              <a:uLnTx/>
              <a:uFillTx/>
              <a:latin typeface="Georgia"/>
              <a:ea typeface="+mn-ea"/>
              <a:cs typeface="+mn-cs"/>
            </a:endParaRPr>
          </a:p>
          <a:p>
            <a:pPr marR="0" lvl="0" algn="l" defTabSz="914400" rtl="0" eaLnBrk="1" fontAlgn="auto" latinLnBrk="0" hangingPunct="1">
              <a:lnSpc>
                <a:spcPct val="100000"/>
              </a:lnSpc>
              <a:spcBef>
                <a:spcPct val="20000"/>
              </a:spcBef>
              <a:spcAft>
                <a:spcPts val="0"/>
              </a:spcAft>
              <a:buClrTx/>
              <a:buSzTx/>
              <a:tabLst/>
              <a:defRPr/>
            </a:pPr>
            <a:endParaRPr kumimoji="0" lang="en-US" altLang="en-US" sz="2400" b="0" i="0" u="none" strike="noStrike" kern="1200" cap="none" spc="0" normalizeH="0" baseline="0" noProof="0" dirty="0">
              <a:ln>
                <a:noFill/>
              </a:ln>
              <a:solidFill>
                <a:prstClr val="black"/>
              </a:solidFill>
              <a:effectLst/>
              <a:uLnTx/>
              <a:uFillTx/>
              <a:latin typeface="Georgia"/>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altLang="en-US" sz="2400" b="0" i="0" u="none" strike="noStrike" kern="1200" cap="none" spc="0" normalizeH="0" baseline="0" noProof="0" dirty="0">
                <a:ln>
                  <a:noFill/>
                </a:ln>
                <a:solidFill>
                  <a:prstClr val="black"/>
                </a:solidFill>
                <a:effectLst/>
                <a:uLnTx/>
                <a:uFillTx/>
                <a:latin typeface="Georgia"/>
                <a:ea typeface="+mn-ea"/>
                <a:cs typeface="+mn-cs"/>
              </a:rPr>
              <a:t>Control Point Clerk’s (or Official’s) Menu</a:t>
            </a:r>
            <a:r>
              <a:rPr kumimoji="0" lang="en-US" altLang="en-US" sz="2400" b="0" i="0" u="none" strike="noStrike" kern="1200" cap="none" spc="0" normalizeH="0" baseline="0" noProof="0" dirty="0">
                <a:ln>
                  <a:noFill/>
                </a:ln>
                <a:solidFill>
                  <a:prstClr val="black"/>
                </a:solidFill>
                <a:effectLst/>
                <a:uLnTx/>
                <a:uFillTx/>
                <a:latin typeface="Georgia"/>
                <a:ea typeface="+mn-ea"/>
                <a:cs typeface="+mn-cs"/>
                <a:sym typeface="Wingdings" panose="05000000000000000000" pitchFamily="2" charset="2"/>
              </a:rPr>
              <a:t> </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0" i="0" u="none" strike="noStrike" kern="1200" cap="none" spc="0" normalizeH="0" baseline="0" noProof="0" dirty="0">
                <a:ln>
                  <a:noFill/>
                </a:ln>
                <a:solidFill>
                  <a:prstClr val="black"/>
                </a:solidFill>
                <a:effectLst/>
                <a:uLnTx/>
                <a:uFillTx/>
                <a:latin typeface="Georgia"/>
                <a:ea typeface="+mn-ea"/>
                <a:cs typeface="+mn-cs"/>
              </a:rPr>
              <a:t>Display Control Point Activity Menu</a:t>
            </a:r>
            <a:r>
              <a:rPr kumimoji="0" lang="en-US" sz="2400" b="0" i="0" u="none" strike="noStrike" kern="1200" cap="none" spc="0" normalizeH="0" baseline="0" noProof="0" dirty="0">
                <a:ln>
                  <a:noFill/>
                </a:ln>
                <a:solidFill>
                  <a:prstClr val="black"/>
                </a:solidFill>
                <a:effectLst/>
                <a:uLnTx/>
                <a:uFillTx/>
                <a:latin typeface="Georgia"/>
                <a:ea typeface="+mn-ea"/>
                <a:cs typeface="+mn-cs"/>
                <a:sym typeface="Wingdings" panose="05000000000000000000" pitchFamily="2" charset="2"/>
              </a:rPr>
              <a:t></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0" i="0" u="none" strike="noStrike" kern="1200" cap="none" spc="0" normalizeH="0" baseline="0" noProof="0" dirty="0">
                <a:ln>
                  <a:noFill/>
                </a:ln>
                <a:solidFill>
                  <a:prstClr val="black"/>
                </a:solidFill>
                <a:effectLst/>
                <a:uLnTx/>
                <a:uFillTx/>
                <a:latin typeface="Georgia"/>
                <a:ea typeface="+mn-ea"/>
                <a:cs typeface="+mn-cs"/>
                <a:sym typeface="Wingdings" panose="05000000000000000000" pitchFamily="2" charset="2"/>
              </a:rPr>
              <a:t>Running Balances</a:t>
            </a:r>
            <a:endParaRPr kumimoji="0" lang="en-US" sz="2400" b="0" i="0" u="none" strike="noStrike" kern="1200" cap="none" spc="0" normalizeH="0" baseline="0" noProof="0" dirty="0">
              <a:ln>
                <a:noFill/>
              </a:ln>
              <a:solidFill>
                <a:prstClr val="black"/>
              </a:solidFill>
              <a:effectLst/>
              <a:uLnTx/>
              <a:uFillTx/>
              <a:latin typeface="Georgia"/>
              <a:ea typeface="+mn-ea"/>
              <a:cs typeface="+mn-cs"/>
            </a:endParaRPr>
          </a:p>
          <a:p>
            <a:pPr marL="457200" marR="0" lvl="1"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500" b="0" i="0" u="none" strike="noStrike" kern="1200" cap="none" spc="0" normalizeH="0" baseline="0" noProof="0" dirty="0">
              <a:ln>
                <a:noFill/>
              </a:ln>
              <a:solidFill>
                <a:prstClr val="black"/>
              </a:solidFill>
              <a:effectLst/>
              <a:uLnTx/>
              <a:uFillTx/>
              <a:latin typeface="Georgia"/>
              <a:ea typeface="+mn-ea"/>
              <a:cs typeface="+mn-cs"/>
            </a:endParaRPr>
          </a:p>
          <a:p>
            <a:pPr marL="457200" marR="0" lvl="1"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000" b="0" i="0" u="none" strike="noStrike" kern="1200" cap="none" spc="0" normalizeH="0" baseline="0" noProof="0" dirty="0">
                <a:ln>
                  <a:noFill/>
                </a:ln>
                <a:solidFill>
                  <a:prstClr val="black"/>
                </a:solidFill>
                <a:effectLst/>
                <a:uLnTx/>
                <a:uFillTx/>
                <a:latin typeface="Georgia"/>
                <a:ea typeface="+mn-ea"/>
                <a:cs typeface="+mn-cs"/>
              </a:rPr>
              <a:t>Select Display Control Point Activity Menu Option: </a:t>
            </a:r>
            <a:r>
              <a:rPr kumimoji="0" lang="en-US" sz="2000" b="0" i="0" u="none" strike="noStrike" kern="1200" cap="none" spc="0" normalizeH="0" baseline="0" noProof="0" dirty="0">
                <a:ln>
                  <a:noFill/>
                </a:ln>
                <a:solidFill>
                  <a:srgbClr val="FF0000"/>
                </a:solidFill>
                <a:effectLst/>
                <a:uLnTx/>
                <a:uFillTx/>
                <a:latin typeface="Georgia"/>
                <a:ea typeface="+mn-ea"/>
                <a:cs typeface="+mn-cs"/>
              </a:rPr>
              <a:t>Running Balances</a:t>
            </a:r>
          </a:p>
          <a:p>
            <a:pPr marL="457200" marR="0" lvl="1"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000" b="0" i="0" u="none" strike="noStrike" kern="1200" cap="none" spc="0" normalizeH="0" baseline="0" noProof="0" dirty="0">
                <a:ln>
                  <a:noFill/>
                </a:ln>
                <a:solidFill>
                  <a:prstClr val="black"/>
                </a:solidFill>
                <a:effectLst/>
                <a:uLnTx/>
                <a:uFillTx/>
                <a:latin typeface="Georgia"/>
                <a:ea typeface="+mn-ea"/>
                <a:cs typeface="+mn-cs"/>
              </a:rPr>
              <a:t>Select FISCAL YEAR: </a:t>
            </a:r>
            <a:r>
              <a:rPr kumimoji="0" lang="en-US" sz="2000" b="0" i="0" u="none" strike="noStrike" kern="1200" cap="none" spc="0" normalizeH="0" baseline="0" noProof="0" dirty="0">
                <a:ln>
                  <a:noFill/>
                </a:ln>
                <a:solidFill>
                  <a:srgbClr val="FF0000"/>
                </a:solidFill>
                <a:effectLst/>
                <a:uLnTx/>
                <a:uFillTx/>
                <a:latin typeface="Georgia"/>
                <a:ea typeface="+mn-ea"/>
                <a:cs typeface="+mn-cs"/>
              </a:rPr>
              <a:t>22// </a:t>
            </a:r>
          </a:p>
          <a:p>
            <a:pPr marL="457200" marR="0" lvl="1"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000" b="0" i="0" u="none" strike="noStrike" kern="1200" cap="none" spc="0" normalizeH="0" baseline="0" noProof="0" dirty="0">
                <a:ln>
                  <a:noFill/>
                </a:ln>
                <a:solidFill>
                  <a:prstClr val="black"/>
                </a:solidFill>
                <a:effectLst/>
                <a:uLnTx/>
                <a:uFillTx/>
                <a:latin typeface="Georgia"/>
                <a:ea typeface="+mn-ea"/>
                <a:cs typeface="+mn-cs"/>
              </a:rPr>
              <a:t>Select QUARTER: </a:t>
            </a:r>
            <a:r>
              <a:rPr kumimoji="0" lang="en-US" sz="2000" b="0" i="0" u="none" strike="noStrike" kern="1200" cap="none" spc="0" normalizeH="0" baseline="0" noProof="0" dirty="0">
                <a:ln>
                  <a:noFill/>
                </a:ln>
                <a:solidFill>
                  <a:srgbClr val="FF0000"/>
                </a:solidFill>
                <a:effectLst/>
                <a:uLnTx/>
                <a:uFillTx/>
                <a:latin typeface="Georgia"/>
                <a:ea typeface="+mn-ea"/>
                <a:cs typeface="+mn-cs"/>
              </a:rPr>
              <a:t>3// </a:t>
            </a:r>
          </a:p>
          <a:p>
            <a:pPr marL="457200" marR="0" lvl="1"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000" b="0" i="0" u="none" strike="noStrike" kern="1200" cap="none" spc="0" normalizeH="0" baseline="0" noProof="0" dirty="0">
                <a:ln>
                  <a:noFill/>
                </a:ln>
                <a:solidFill>
                  <a:prstClr val="black"/>
                </a:solidFill>
                <a:effectLst/>
                <a:uLnTx/>
                <a:uFillTx/>
                <a:latin typeface="Georgia"/>
                <a:ea typeface="+mn-ea"/>
                <a:cs typeface="+mn-cs"/>
              </a:rPr>
              <a:t>Select CONTROL POINT: </a:t>
            </a:r>
            <a:r>
              <a:rPr lang="en-US" sz="2000" dirty="0">
                <a:solidFill>
                  <a:srgbClr val="FF0000"/>
                </a:solidFill>
                <a:latin typeface="Georgia"/>
              </a:rPr>
              <a:t>2</a:t>
            </a:r>
            <a:r>
              <a:rPr kumimoji="0" lang="en-US" sz="2000" b="0" i="0" u="none" strike="noStrike" kern="1200" cap="none" spc="0" normalizeH="0" baseline="0" noProof="0" dirty="0">
                <a:ln>
                  <a:noFill/>
                </a:ln>
                <a:solidFill>
                  <a:srgbClr val="FF0000"/>
                </a:solidFill>
                <a:effectLst/>
                <a:uLnTx/>
                <a:uFillTx/>
                <a:latin typeface="Georgia"/>
                <a:ea typeface="+mn-ea"/>
                <a:cs typeface="+mn-cs"/>
              </a:rPr>
              <a:t>132</a:t>
            </a:r>
            <a:r>
              <a:rPr kumimoji="0" lang="en-US" sz="2000" b="0" i="0" u="none" strike="noStrike" kern="1200" cap="none" spc="0" normalizeH="0" baseline="0" noProof="0" dirty="0">
                <a:ln>
                  <a:noFill/>
                </a:ln>
                <a:solidFill>
                  <a:prstClr val="black"/>
                </a:solidFill>
                <a:effectLst/>
                <a:uLnTx/>
                <a:uFillTx/>
                <a:latin typeface="Georgia"/>
                <a:ea typeface="+mn-ea"/>
                <a:cs typeface="+mn-cs"/>
              </a:rPr>
              <a:t> Research Supplies    0161A1  10  8100  810010101</a:t>
            </a:r>
          </a:p>
          <a:p>
            <a:pPr marL="457200" marR="0" lvl="1"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000" b="0" i="0" u="none" strike="noStrike" kern="1200" cap="none" spc="0" normalizeH="0" baseline="0" noProof="0" dirty="0">
                <a:ln>
                  <a:noFill/>
                </a:ln>
                <a:solidFill>
                  <a:prstClr val="black"/>
                </a:solidFill>
                <a:effectLst/>
                <a:uLnTx/>
                <a:uFillTx/>
                <a:latin typeface="Georgia"/>
                <a:ea typeface="+mn-ea"/>
                <a:cs typeface="+mn-cs"/>
              </a:rPr>
              <a:t>Summary Balances Report Only? </a:t>
            </a:r>
            <a:r>
              <a:rPr kumimoji="0" lang="en-US" sz="2000" b="0" i="0" u="none" strike="noStrike" kern="1200" cap="none" spc="0" normalizeH="0" baseline="0" noProof="0" dirty="0">
                <a:ln>
                  <a:noFill/>
                </a:ln>
                <a:solidFill>
                  <a:srgbClr val="FF0000"/>
                </a:solidFill>
                <a:effectLst/>
                <a:uLnTx/>
                <a:uFillTx/>
                <a:latin typeface="Georgia"/>
                <a:ea typeface="+mn-ea"/>
                <a:cs typeface="+mn-cs"/>
              </a:rPr>
              <a:t>No</a:t>
            </a:r>
            <a:r>
              <a:rPr kumimoji="0" lang="en-US" sz="2000" b="0" i="0" u="none" strike="noStrike" kern="1200" cap="none" spc="0" normalizeH="0" baseline="0" noProof="0" dirty="0">
                <a:ln>
                  <a:noFill/>
                </a:ln>
                <a:solidFill>
                  <a:prstClr val="black"/>
                </a:solidFill>
                <a:effectLst/>
                <a:uLnTx/>
                <a:uFillTx/>
                <a:latin typeface="Georgia"/>
                <a:ea typeface="+mn-ea"/>
                <a:cs typeface="+mn-cs"/>
              </a:rPr>
              <a:t>// </a:t>
            </a:r>
          </a:p>
          <a:p>
            <a:pPr marL="457200" marR="0" lvl="1"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000" b="0" i="0" u="none" strike="noStrike" kern="1200" cap="none" spc="0" normalizeH="0" baseline="0" noProof="0" dirty="0">
              <a:ln>
                <a:noFill/>
              </a:ln>
              <a:solidFill>
                <a:prstClr val="black"/>
              </a:solidFill>
              <a:effectLst/>
              <a:uLnTx/>
              <a:uFillTx/>
              <a:latin typeface="Georgia"/>
              <a:ea typeface="+mn-ea"/>
              <a:cs typeface="+mn-cs"/>
            </a:endParaRPr>
          </a:p>
          <a:p>
            <a:pPr marL="457200" marR="0" lvl="1"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200" b="0" i="0" u="none" strike="noStrike" kern="1200" cap="none" spc="0" normalizeH="0" baseline="0" noProof="0" dirty="0">
                <a:ln>
                  <a:noFill/>
                </a:ln>
                <a:solidFill>
                  <a:prstClr val="black"/>
                </a:solidFill>
                <a:effectLst/>
                <a:uLnTx/>
                <a:uFillTx/>
                <a:latin typeface="Georgia"/>
                <a:ea typeface="+mn-ea"/>
                <a:cs typeface="+mn-cs"/>
              </a:rPr>
              <a:t>NOTE:  Summary Balances Report Only? </a:t>
            </a:r>
            <a:r>
              <a:rPr kumimoji="0" lang="en-US" sz="1200" b="0" i="0" u="none" strike="noStrike" kern="1200" cap="none" spc="0" normalizeH="0" baseline="0" noProof="0" dirty="0">
                <a:ln>
                  <a:noFill/>
                </a:ln>
                <a:solidFill>
                  <a:srgbClr val="FF0000"/>
                </a:solidFill>
                <a:effectLst/>
                <a:uLnTx/>
                <a:uFillTx/>
                <a:latin typeface="Georgia"/>
                <a:ea typeface="+mn-ea"/>
                <a:cs typeface="+mn-cs"/>
              </a:rPr>
              <a:t>No</a:t>
            </a:r>
            <a:r>
              <a:rPr kumimoji="0" lang="en-US" sz="1200" b="0" i="0" u="none" strike="noStrike" kern="1200" cap="none" spc="0" normalizeH="0" baseline="0" noProof="0" dirty="0">
                <a:ln>
                  <a:noFill/>
                </a:ln>
                <a:solidFill>
                  <a:prstClr val="black"/>
                </a:solidFill>
                <a:effectLst/>
                <a:uLnTx/>
                <a:uFillTx/>
                <a:latin typeface="Georgia"/>
                <a:ea typeface="+mn-ea"/>
                <a:cs typeface="+mn-cs"/>
              </a:rPr>
              <a:t> = Detailed listing of activity for FCP in designated fiscal year and quarter.</a:t>
            </a:r>
          </a:p>
          <a:p>
            <a:pPr marL="457200" marR="0" lvl="1"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200" b="0" i="0" u="none" strike="noStrike" kern="1200" cap="none" spc="0" normalizeH="0" baseline="0" noProof="0" dirty="0">
                <a:ln>
                  <a:noFill/>
                </a:ln>
                <a:solidFill>
                  <a:prstClr val="black"/>
                </a:solidFill>
                <a:effectLst/>
                <a:uLnTx/>
                <a:uFillTx/>
                <a:latin typeface="Georgia"/>
                <a:ea typeface="+mn-ea"/>
                <a:cs typeface="+mn-cs"/>
              </a:rPr>
              <a:t>Summary Balances Report Only? </a:t>
            </a:r>
            <a:r>
              <a:rPr kumimoji="0" lang="en-US" sz="1200" b="0" i="0" u="none" strike="noStrike" kern="1200" cap="none" spc="0" normalizeH="0" baseline="0" noProof="0" dirty="0">
                <a:ln>
                  <a:noFill/>
                </a:ln>
                <a:solidFill>
                  <a:srgbClr val="FF0000"/>
                </a:solidFill>
                <a:effectLst/>
                <a:uLnTx/>
                <a:uFillTx/>
                <a:latin typeface="Georgia"/>
                <a:ea typeface="+mn-ea"/>
                <a:cs typeface="+mn-cs"/>
              </a:rPr>
              <a:t>Yes</a:t>
            </a:r>
            <a:r>
              <a:rPr kumimoji="0" lang="en-US" sz="1200" b="0" i="0" u="none" strike="noStrike" kern="1200" cap="none" spc="0" normalizeH="0" baseline="0" noProof="0" dirty="0">
                <a:ln>
                  <a:noFill/>
                </a:ln>
                <a:solidFill>
                  <a:prstClr val="black"/>
                </a:solidFill>
                <a:effectLst/>
                <a:uLnTx/>
                <a:uFillTx/>
                <a:latin typeface="Georgia"/>
                <a:ea typeface="+mn-ea"/>
                <a:cs typeface="+mn-cs"/>
              </a:rPr>
              <a:t> = Current balance only for FCP in designated fiscal year.</a:t>
            </a:r>
          </a:p>
        </p:txBody>
      </p:sp>
    </p:spTree>
    <p:extLst>
      <p:ext uri="{BB962C8B-B14F-4D97-AF65-F5344CB8AC3E}">
        <p14:creationId xmlns:p14="http://schemas.microsoft.com/office/powerpoint/2010/main" val="32497408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7F394B-565D-4AC6-B3A9-16F15C40B69E}"/>
              </a:ext>
            </a:extLst>
          </p:cNvPr>
          <p:cNvSpPr>
            <a:spLocks noGrp="1"/>
          </p:cNvSpPr>
          <p:nvPr>
            <p:ph type="title"/>
          </p:nvPr>
        </p:nvSpPr>
        <p:spPr>
          <a:xfrm>
            <a:off x="366938" y="188685"/>
            <a:ext cx="11694073" cy="680223"/>
          </a:xfrm>
        </p:spPr>
        <p:txBody>
          <a:bodyPr/>
          <a:lstStyle/>
          <a:p>
            <a:r>
              <a:rPr lang="en-US" dirty="0"/>
              <a:t>Section 5: What is my Purchase order #/Obligation #</a:t>
            </a:r>
          </a:p>
        </p:txBody>
      </p:sp>
      <p:sp>
        <p:nvSpPr>
          <p:cNvPr id="6" name="Content Placeholder 2">
            <a:extLst>
              <a:ext uri="{FF2B5EF4-FFF2-40B4-BE49-F238E27FC236}">
                <a16:creationId xmlns:a16="http://schemas.microsoft.com/office/drawing/2014/main" id="{3DD93221-FCD2-A214-B7D5-C447E68BCDA0}"/>
              </a:ext>
            </a:extLst>
          </p:cNvPr>
          <p:cNvSpPr txBox="1">
            <a:spLocks/>
          </p:cNvSpPr>
          <p:nvPr/>
        </p:nvSpPr>
        <p:spPr>
          <a:xfrm>
            <a:off x="136026" y="889839"/>
            <a:ext cx="11607590" cy="5078321"/>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1600" dirty="0"/>
          </a:p>
          <a:p>
            <a:pPr marL="0" indent="0">
              <a:buNone/>
            </a:pPr>
            <a:endParaRPr lang="en-US" sz="1600" dirty="0"/>
          </a:p>
          <a:p>
            <a:pPr marL="0" indent="0">
              <a:buNone/>
            </a:pPr>
            <a:endParaRPr lang="en-US" sz="1600" dirty="0"/>
          </a:p>
          <a:p>
            <a:pPr marL="347345" marR="0" lvl="0" indent="-347345"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US" sz="2400" b="0" i="0" u="none" strike="noStrike" kern="1200" cap="none" spc="0" normalizeH="0" baseline="0" noProof="0" dirty="0">
              <a:ln>
                <a:noFill/>
              </a:ln>
              <a:solidFill>
                <a:prstClr val="black"/>
              </a:solidFill>
              <a:effectLst/>
              <a:uLnTx/>
              <a:uFillTx/>
              <a:latin typeface="Calibri"/>
              <a:cs typeface="Calibri"/>
            </a:endParaRPr>
          </a:p>
        </p:txBody>
      </p:sp>
      <p:sp>
        <p:nvSpPr>
          <p:cNvPr id="7" name="TextBox 6">
            <a:extLst>
              <a:ext uri="{FF2B5EF4-FFF2-40B4-BE49-F238E27FC236}">
                <a16:creationId xmlns:a16="http://schemas.microsoft.com/office/drawing/2014/main" id="{0C653AE9-5059-4721-848B-0B7D13E64FED}"/>
              </a:ext>
            </a:extLst>
          </p:cNvPr>
          <p:cNvSpPr txBox="1"/>
          <p:nvPr/>
        </p:nvSpPr>
        <p:spPr>
          <a:xfrm>
            <a:off x="134059" y="1016614"/>
            <a:ext cx="11493811" cy="4608954"/>
          </a:xfrm>
          <a:prstGeom prst="rect">
            <a:avLst/>
          </a:prstGeom>
          <a:noFill/>
        </p:spPr>
        <p:txBody>
          <a:bodyPr wrap="square" lIns="91440" tIns="45720" rIns="91440" bIns="45720" anchor="t">
            <a:spAutoFit/>
          </a:bodyPr>
          <a:lstStyle/>
          <a:p>
            <a:r>
              <a:rPr lang="en-US" sz="1050" dirty="0">
                <a:latin typeface="r_ansi"/>
              </a:rPr>
              <a:t>CONTROL POINT BALANCE - XXX-22-3-2132- RESEARCH SUPPLIES    MAY 07, 2019@10:41:15  PAGE 1</a:t>
            </a:r>
          </a:p>
          <a:p>
            <a:pPr marL="0" indent="0">
              <a:buNone/>
            </a:pPr>
            <a:endParaRPr lang="en-US" sz="1050" dirty="0">
              <a:latin typeface="r_ansi" panose="020B0609020202020204" pitchFamily="49" charset="0"/>
            </a:endParaRPr>
          </a:p>
          <a:p>
            <a:r>
              <a:rPr lang="en-US" sz="1050" dirty="0">
                <a:latin typeface="r_ansi"/>
              </a:rPr>
              <a:t>                                                                     FISCAL</a:t>
            </a:r>
          </a:p>
          <a:p>
            <a:r>
              <a:rPr lang="en-US" sz="1050" dirty="0">
                <a:latin typeface="r_ansi"/>
              </a:rPr>
              <a:t>FYQSeq# TXN </a:t>
            </a:r>
            <a:r>
              <a:rPr lang="en-US" sz="1050" dirty="0">
                <a:highlight>
                  <a:srgbClr val="FFFF00"/>
                </a:highlight>
                <a:latin typeface="r_ansi"/>
              </a:rPr>
              <a:t>OBL #</a:t>
            </a:r>
            <a:r>
              <a:rPr lang="en-US" sz="1050" dirty="0">
                <a:latin typeface="r_ansi"/>
              </a:rPr>
              <a:t>         AP/OB DT   COMM $AMT    CP $BAL   OBL $AMT UNOBL $BAL</a:t>
            </a:r>
          </a:p>
          <a:p>
            <a:pPr marL="0" indent="0">
              <a:buNone/>
            </a:pPr>
            <a:r>
              <a:rPr lang="en-US" sz="1050" dirty="0">
                <a:latin typeface="r_ansi"/>
              </a:rPr>
              <a:t>--------------------------------------------------------------------------------</a:t>
            </a:r>
          </a:p>
          <a:p>
            <a:r>
              <a:rPr lang="en-US" sz="1050" dirty="0">
                <a:latin typeface="r_ansi"/>
              </a:rPr>
              <a:t>2210009 OBL </a:t>
            </a:r>
            <a:r>
              <a:rPr lang="en-US" sz="1050" dirty="0">
                <a:highlight>
                  <a:srgbClr val="FFFF00"/>
                </a:highlight>
                <a:latin typeface="r_ansi"/>
              </a:rPr>
              <a:t>D27200</a:t>
            </a:r>
            <a:r>
              <a:rPr lang="en-US" sz="1050" dirty="0">
                <a:latin typeface="r_ansi"/>
              </a:rPr>
              <a:t>        03/21/22  1096926.84 -1096926.84      0.00</a:t>
            </a:r>
            <a:r>
              <a:rPr lang="en-US" sz="1050" dirty="0">
                <a:highlight>
                  <a:srgbClr val="00FFFF"/>
                </a:highlight>
                <a:latin typeface="r_ansi"/>
              </a:rPr>
              <a:t>* </a:t>
            </a:r>
            <a:r>
              <a:rPr lang="en-US" sz="1050" dirty="0">
                <a:latin typeface="r_ansi"/>
              </a:rPr>
              <a:t>     0.00</a:t>
            </a:r>
          </a:p>
          <a:p>
            <a:r>
              <a:rPr lang="en-US" sz="1050" dirty="0">
                <a:latin typeface="r_ansi"/>
              </a:rPr>
              <a:t>2210010 OBL </a:t>
            </a:r>
            <a:r>
              <a:rPr lang="en-US" sz="1050" dirty="0">
                <a:highlight>
                  <a:srgbClr val="FFFF00"/>
                </a:highlight>
                <a:latin typeface="r_ansi"/>
              </a:rPr>
              <a:t>D20424</a:t>
            </a:r>
            <a:r>
              <a:rPr lang="en-US" sz="1050" dirty="0">
                <a:latin typeface="r_ansi"/>
              </a:rPr>
              <a:t>        04/24/22      440.00 -1097366.84    440.00    -440.00</a:t>
            </a:r>
          </a:p>
          <a:p>
            <a:r>
              <a:rPr lang="en-US" sz="1050" dirty="0">
                <a:latin typeface="r_ansi"/>
              </a:rPr>
              <a:t>2230015 CEI 509FC3560     12/20/21    15000.00 -1082366.84  15000.00   14560.00</a:t>
            </a:r>
          </a:p>
          <a:p>
            <a:r>
              <a:rPr lang="en-US" sz="1050" dirty="0">
                <a:latin typeface="r_ansi"/>
              </a:rPr>
              <a:t>2220020 OBL                               0.00</a:t>
            </a:r>
            <a:r>
              <a:rPr lang="en-US" sz="1050" dirty="0">
                <a:highlight>
                  <a:srgbClr val="00FF00"/>
                </a:highlight>
                <a:latin typeface="r_ansi"/>
              </a:rPr>
              <a:t>*</a:t>
            </a:r>
            <a:r>
              <a:rPr lang="en-US" sz="1050" dirty="0">
                <a:latin typeface="r_ansi"/>
              </a:rPr>
              <a:t>-1082366.84      0.00*  14560.00</a:t>
            </a:r>
          </a:p>
          <a:p>
            <a:r>
              <a:rPr lang="en-US" sz="1050" dirty="0">
                <a:latin typeface="r_ansi"/>
              </a:rPr>
              <a:t>2220022 OBL </a:t>
            </a:r>
            <a:r>
              <a:rPr lang="en-US" sz="1050" dirty="0">
                <a:highlight>
                  <a:srgbClr val="FFFF00"/>
                </a:highlight>
                <a:latin typeface="r_ansi"/>
              </a:rPr>
              <a:t>D22003</a:t>
            </a:r>
            <a:r>
              <a:rPr lang="en-US" sz="1050" dirty="0">
                <a:latin typeface="r_ansi"/>
              </a:rPr>
              <a:t>        02/04/22  2844343.26 -3926710.10      0.00*  14560.00</a:t>
            </a:r>
          </a:p>
          <a:p>
            <a:r>
              <a:rPr lang="en-US" sz="1050" dirty="0">
                <a:latin typeface="r_ansi"/>
              </a:rPr>
              <a:t>2220027 CAN                               0.00#-3926710.10      0.00#  14560.00</a:t>
            </a:r>
          </a:p>
          <a:p>
            <a:r>
              <a:rPr lang="en-US" sz="1050" dirty="0">
                <a:latin typeface="r_ansi"/>
              </a:rPr>
              <a:t>2230034 CEI FROM 19-2               4100269.40  173559.30 4100269.40 4114829.40</a:t>
            </a:r>
          </a:p>
          <a:p>
            <a:r>
              <a:rPr lang="en-US" sz="1050" dirty="0">
                <a:latin typeface="r_ansi"/>
              </a:rPr>
              <a:t>2230036 ADJ QTRADJ                        0.00  173559.30            4114829.40</a:t>
            </a:r>
          </a:p>
          <a:p>
            <a:r>
              <a:rPr lang="en-US" sz="1050" dirty="0">
                <a:latin typeface="r_ansi"/>
              </a:rPr>
              <a:t>2230037 ADJ </a:t>
            </a:r>
            <a:r>
              <a:rPr lang="en-US" sz="1050" dirty="0">
                <a:highlight>
                  <a:srgbClr val="FFFF00"/>
                </a:highlight>
                <a:latin typeface="r_ansi"/>
              </a:rPr>
              <a:t>D21064</a:t>
            </a:r>
            <a:r>
              <a:rPr lang="en-US" sz="1050" dirty="0">
                <a:latin typeface="r_ansi"/>
              </a:rPr>
              <a:t>        04/02/22   250000.00  -76440.70  250000.00 3864829.40</a:t>
            </a:r>
          </a:p>
          <a:p>
            <a:r>
              <a:rPr lang="en-US" sz="1050" dirty="0">
                <a:latin typeface="r_ansi"/>
              </a:rPr>
              <a:t>2230038 ADJ </a:t>
            </a:r>
            <a:r>
              <a:rPr lang="en-US" sz="1050" dirty="0">
                <a:highlight>
                  <a:srgbClr val="FFFF00"/>
                </a:highlight>
                <a:latin typeface="r_ansi"/>
              </a:rPr>
              <a:t>D21064</a:t>
            </a:r>
            <a:r>
              <a:rPr lang="en-US" sz="1050" dirty="0">
                <a:latin typeface="r_ansi"/>
              </a:rPr>
              <a:t>        04/05/22   250000.00 -326440.70  250000.00 3614829.40</a:t>
            </a:r>
          </a:p>
          <a:p>
            <a:r>
              <a:rPr lang="en-US" sz="1050" dirty="0">
                <a:latin typeface="r_ansi"/>
              </a:rPr>
              <a:t>2230039 CEI 509FC3601     04/05/22   650000.00  323559.30  650000.00 4264829.40</a:t>
            </a:r>
          </a:p>
          <a:p>
            <a:r>
              <a:rPr lang="en-US" sz="1050" dirty="0">
                <a:latin typeface="r_ansi"/>
              </a:rPr>
              <a:t>Press return to continue, uparrow (^) to exit: </a:t>
            </a:r>
            <a:endParaRPr lang="en-US" sz="1050" dirty="0">
              <a:latin typeface="r_ansi" panose="020B0609020202020204" pitchFamily="49" charset="0"/>
            </a:endParaRPr>
          </a:p>
          <a:p>
            <a:endParaRPr lang="en-US" sz="1600" dirty="0">
              <a:latin typeface="r_ansi" panose="020B0609020202020204" pitchFamily="49" charset="0"/>
            </a:endParaRPr>
          </a:p>
          <a:p>
            <a:r>
              <a:rPr lang="en-US" sz="1100" b="1" dirty="0">
                <a:latin typeface="r_ansi"/>
              </a:rPr>
              <a:t>FYQSeq#: </a:t>
            </a:r>
            <a:r>
              <a:rPr lang="en-US" sz="1100" dirty="0">
                <a:latin typeface="r_ansi"/>
              </a:rPr>
              <a:t>2210009-Fiscal Year 22, Quarter 1, Seq#-Last 4 numbers of transaction number </a:t>
            </a:r>
            <a:endParaRPr lang="en-US" sz="1100" dirty="0">
              <a:latin typeface="r_ansi" panose="020B0609020202020204" pitchFamily="49" charset="0"/>
            </a:endParaRPr>
          </a:p>
          <a:p>
            <a:pPr marL="0" indent="0">
              <a:buNone/>
            </a:pPr>
            <a:r>
              <a:rPr lang="en-US" sz="1100" dirty="0">
                <a:latin typeface="r_ansi"/>
              </a:rPr>
              <a:t>(509-22-1-2132-0009)</a:t>
            </a:r>
          </a:p>
          <a:p>
            <a:pPr marL="0" indent="0">
              <a:buNone/>
            </a:pPr>
            <a:r>
              <a:rPr lang="en-US" sz="1100" b="1" dirty="0">
                <a:latin typeface="r_ansi"/>
              </a:rPr>
              <a:t>TXN: </a:t>
            </a:r>
            <a:r>
              <a:rPr lang="en-US" sz="1100" dirty="0">
                <a:latin typeface="r_ansi"/>
              </a:rPr>
              <a:t>OBL-obligation, CEI-budget function (deposit or withdrawal), CAN-cancelled transaction, ADJ-adjustment to an obligation or adjustment done by Budget</a:t>
            </a:r>
          </a:p>
          <a:p>
            <a:r>
              <a:rPr lang="en-US" sz="1100" b="1" dirty="0">
                <a:highlight>
                  <a:srgbClr val="FFFF00"/>
                </a:highlight>
                <a:latin typeface="r_ansi"/>
              </a:rPr>
              <a:t>OBL #</a:t>
            </a:r>
            <a:r>
              <a:rPr lang="en-US" sz="1100" b="1" dirty="0">
                <a:latin typeface="r_ansi"/>
              </a:rPr>
              <a:t>:</a:t>
            </a:r>
            <a:r>
              <a:rPr lang="en-US" sz="1100" dirty="0">
                <a:latin typeface="r_ansi"/>
              </a:rPr>
              <a:t>  Obligation/Document ID/Purchase Order# (PO#)</a:t>
            </a:r>
            <a:endParaRPr lang="en-US" dirty="0">
              <a:latin typeface="r_ansi"/>
            </a:endParaRPr>
          </a:p>
          <a:p>
            <a:pPr marL="0" indent="0">
              <a:buNone/>
            </a:pPr>
            <a:r>
              <a:rPr lang="en-US" sz="1100" b="1" dirty="0">
                <a:latin typeface="r_ansi"/>
              </a:rPr>
              <a:t>AP/OB DT: </a:t>
            </a:r>
            <a:r>
              <a:rPr lang="en-US" sz="1100" dirty="0">
                <a:latin typeface="r_ansi"/>
              </a:rPr>
              <a:t>Date transaction submitted in FCP</a:t>
            </a:r>
            <a:endParaRPr lang="en-US" sz="1100" b="1" dirty="0">
              <a:latin typeface="r_ansi"/>
            </a:endParaRPr>
          </a:p>
          <a:p>
            <a:r>
              <a:rPr lang="en-US" sz="1100" b="1" dirty="0">
                <a:latin typeface="r_ansi"/>
              </a:rPr>
              <a:t>COMM $AMT: </a:t>
            </a:r>
            <a:r>
              <a:rPr lang="en-US" sz="1100" dirty="0">
                <a:latin typeface="r_ansi"/>
              </a:rPr>
              <a:t>Amount of transaction  Note: If </a:t>
            </a:r>
            <a:r>
              <a:rPr lang="en-US" sz="1100" dirty="0">
                <a:highlight>
                  <a:srgbClr val="00FF00"/>
                </a:highlight>
                <a:latin typeface="r_ansi"/>
              </a:rPr>
              <a:t>*</a:t>
            </a:r>
            <a:r>
              <a:rPr lang="en-US" sz="1100" dirty="0">
                <a:latin typeface="r_ansi"/>
              </a:rPr>
              <a:t> is next to dollar amount in COMM $AMT column, transaction is pending action from service</a:t>
            </a:r>
          </a:p>
          <a:p>
            <a:pPr marL="0" indent="0">
              <a:buNone/>
            </a:pPr>
            <a:r>
              <a:rPr lang="en-US" sz="1100" b="1" dirty="0">
                <a:latin typeface="r_ansi"/>
              </a:rPr>
              <a:t>CP $Bal: </a:t>
            </a:r>
            <a:r>
              <a:rPr lang="en-US" sz="1100" dirty="0">
                <a:latin typeface="r_ansi"/>
              </a:rPr>
              <a:t>Running Control Point Balance</a:t>
            </a:r>
            <a:endParaRPr lang="en-US" dirty="0">
              <a:latin typeface="r_ansi"/>
            </a:endParaRPr>
          </a:p>
          <a:p>
            <a:r>
              <a:rPr lang="en-US" sz="1100" b="1" dirty="0">
                <a:latin typeface="r_ansi"/>
              </a:rPr>
              <a:t>OBL $AMT:</a:t>
            </a:r>
            <a:r>
              <a:rPr lang="en-US" sz="1100" dirty="0">
                <a:latin typeface="r_ansi"/>
              </a:rPr>
              <a:t>  Amount of transaction after obligated.  Note:  If </a:t>
            </a:r>
            <a:r>
              <a:rPr lang="en-US" sz="1100" dirty="0">
                <a:highlight>
                  <a:srgbClr val="00FFFF"/>
                </a:highlight>
                <a:latin typeface="r_ansi"/>
              </a:rPr>
              <a:t>*</a:t>
            </a:r>
            <a:r>
              <a:rPr lang="en-US" sz="1100" dirty="0">
                <a:latin typeface="r_ansi"/>
              </a:rPr>
              <a:t> is next to dollar amount in Obl $Amt column but there is no * in the COMM $AMT, transaction is pending action by Contracting or CAO</a:t>
            </a:r>
          </a:p>
          <a:p>
            <a:pPr marL="0" indent="0">
              <a:buNone/>
            </a:pPr>
            <a:r>
              <a:rPr lang="en-US" sz="1100" b="1" dirty="0">
                <a:latin typeface="r_ansi"/>
              </a:rPr>
              <a:t>FISCAL UNOBL $BAL: </a:t>
            </a:r>
            <a:r>
              <a:rPr lang="en-US" sz="1100" dirty="0">
                <a:latin typeface="r_ansi"/>
              </a:rPr>
              <a:t>Running Fiscal Balance</a:t>
            </a:r>
            <a:endParaRPr kumimoji="0" lang="en-US" sz="1050" b="0" i="0" u="none" strike="noStrike" kern="1200" cap="none" spc="0" normalizeH="0" baseline="0" noProof="0" dirty="0">
              <a:ln>
                <a:noFill/>
              </a:ln>
              <a:solidFill>
                <a:prstClr val="black"/>
              </a:solidFill>
              <a:effectLst/>
              <a:uLnTx/>
              <a:uFillTx/>
              <a:latin typeface="r_ansi"/>
            </a:endParaRPr>
          </a:p>
        </p:txBody>
      </p:sp>
    </p:spTree>
    <p:extLst>
      <p:ext uri="{BB962C8B-B14F-4D97-AF65-F5344CB8AC3E}">
        <p14:creationId xmlns:p14="http://schemas.microsoft.com/office/powerpoint/2010/main" val="37103282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7F394B-565D-4AC6-B3A9-16F15C40B69E}"/>
              </a:ext>
            </a:extLst>
          </p:cNvPr>
          <p:cNvSpPr>
            <a:spLocks noGrp="1"/>
          </p:cNvSpPr>
          <p:nvPr>
            <p:ph type="title"/>
          </p:nvPr>
        </p:nvSpPr>
        <p:spPr>
          <a:xfrm>
            <a:off x="366938" y="188685"/>
            <a:ext cx="11694073" cy="680223"/>
          </a:xfrm>
        </p:spPr>
        <p:txBody>
          <a:bodyPr/>
          <a:lstStyle/>
          <a:p>
            <a:r>
              <a:rPr lang="en-US" dirty="0"/>
              <a:t>Section 5: How to review my Purchase Order in VISTA</a:t>
            </a:r>
          </a:p>
        </p:txBody>
      </p:sp>
      <p:sp>
        <p:nvSpPr>
          <p:cNvPr id="6" name="Content Placeholder 2">
            <a:extLst>
              <a:ext uri="{FF2B5EF4-FFF2-40B4-BE49-F238E27FC236}">
                <a16:creationId xmlns:a16="http://schemas.microsoft.com/office/drawing/2014/main" id="{3DD93221-FCD2-A214-B7D5-C447E68BCDA0}"/>
              </a:ext>
            </a:extLst>
          </p:cNvPr>
          <p:cNvSpPr txBox="1">
            <a:spLocks/>
          </p:cNvSpPr>
          <p:nvPr/>
        </p:nvSpPr>
        <p:spPr>
          <a:xfrm>
            <a:off x="136026" y="889839"/>
            <a:ext cx="11607590" cy="5078321"/>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1600" dirty="0"/>
          </a:p>
          <a:p>
            <a:pPr marL="0" indent="0">
              <a:buNone/>
            </a:pPr>
            <a:endParaRPr lang="en-US" sz="1600" dirty="0"/>
          </a:p>
          <a:p>
            <a:pPr marL="0" indent="0">
              <a:buNone/>
            </a:pPr>
            <a:endParaRPr lang="en-US" sz="1600" dirty="0"/>
          </a:p>
          <a:p>
            <a:pPr marL="347345" marR="0" lvl="0" indent="-347345"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US" sz="2400" b="0" i="0" u="none" strike="noStrike" kern="1200" cap="none" spc="0" normalizeH="0" baseline="0" noProof="0" dirty="0">
              <a:ln>
                <a:noFill/>
              </a:ln>
              <a:solidFill>
                <a:prstClr val="black"/>
              </a:solidFill>
              <a:effectLst/>
              <a:uLnTx/>
              <a:uFillTx/>
              <a:latin typeface="Calibri"/>
              <a:cs typeface="Calibri"/>
            </a:endParaRPr>
          </a:p>
        </p:txBody>
      </p:sp>
      <p:sp>
        <p:nvSpPr>
          <p:cNvPr id="7" name="TextBox 6">
            <a:extLst>
              <a:ext uri="{FF2B5EF4-FFF2-40B4-BE49-F238E27FC236}">
                <a16:creationId xmlns:a16="http://schemas.microsoft.com/office/drawing/2014/main" id="{0C653AE9-5059-4721-848B-0B7D13E64FED}"/>
              </a:ext>
            </a:extLst>
          </p:cNvPr>
          <p:cNvSpPr txBox="1"/>
          <p:nvPr/>
        </p:nvSpPr>
        <p:spPr>
          <a:xfrm>
            <a:off x="528506" y="902290"/>
            <a:ext cx="11215110" cy="4757071"/>
          </a:xfrm>
          <a:prstGeom prst="rect">
            <a:avLst/>
          </a:prstGeom>
          <a:noFill/>
        </p:spPr>
        <p:txBody>
          <a:bodyPr wrap="square">
            <a:spAutoFit/>
          </a:bodyPr>
          <a:lstStyle/>
          <a:p>
            <a:pPr marR="0" lvl="0" algn="l" defTabSz="914400" rtl="0" eaLnBrk="1" fontAlgn="auto" latinLnBrk="0" hangingPunct="1">
              <a:lnSpc>
                <a:spcPct val="100000"/>
              </a:lnSpc>
              <a:spcBef>
                <a:spcPct val="20000"/>
              </a:spcBef>
              <a:spcAft>
                <a:spcPts val="0"/>
              </a:spcAft>
              <a:buClrTx/>
              <a:buSzTx/>
              <a:tabLst/>
              <a:defRPr/>
            </a:pPr>
            <a:endParaRPr kumimoji="0" lang="en-US" altLang="en-US" sz="2400" b="0" i="0" u="none" strike="noStrike" kern="1200" cap="none" spc="0" normalizeH="0" baseline="0" noProof="0" dirty="0">
              <a:ln>
                <a:noFill/>
              </a:ln>
              <a:solidFill>
                <a:prstClr val="black"/>
              </a:solidFill>
              <a:effectLst/>
              <a:uLnTx/>
              <a:uFillTx/>
              <a:latin typeface="Georgia"/>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altLang="en-US" sz="2400" b="0" i="0" u="none" strike="noStrike" kern="1200" cap="none" spc="0" normalizeH="0" baseline="0" noProof="0" dirty="0">
                <a:ln>
                  <a:noFill/>
                </a:ln>
                <a:solidFill>
                  <a:prstClr val="black"/>
                </a:solidFill>
                <a:effectLst/>
                <a:uLnTx/>
                <a:uFillTx/>
                <a:latin typeface="Georgia"/>
                <a:ea typeface="+mn-ea"/>
                <a:cs typeface="+mn-cs"/>
              </a:rPr>
              <a:t>Control Point Clerk’s (or Official’s) Menu</a:t>
            </a:r>
            <a:r>
              <a:rPr kumimoji="0" lang="en-US" altLang="en-US" sz="2400" b="0" i="0" u="none" strike="noStrike" kern="1200" cap="none" spc="0" normalizeH="0" baseline="0" noProof="0" dirty="0">
                <a:ln>
                  <a:noFill/>
                </a:ln>
                <a:solidFill>
                  <a:prstClr val="black"/>
                </a:solidFill>
                <a:effectLst/>
                <a:uLnTx/>
                <a:uFillTx/>
                <a:latin typeface="Georgia"/>
                <a:ea typeface="+mn-ea"/>
                <a:cs typeface="+mn-cs"/>
                <a:sym typeface="Wingdings" panose="05000000000000000000" pitchFamily="2" charset="2"/>
              </a:rPr>
              <a:t> </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0" i="0" u="none" strike="noStrike" kern="1200" cap="none" spc="0" normalizeH="0" baseline="0" noProof="0" dirty="0">
                <a:ln>
                  <a:noFill/>
                </a:ln>
                <a:solidFill>
                  <a:prstClr val="black"/>
                </a:solidFill>
                <a:effectLst/>
                <a:uLnTx/>
                <a:uFillTx/>
                <a:latin typeface="Georgia"/>
                <a:ea typeface="+mn-ea"/>
                <a:cs typeface="+mn-cs"/>
              </a:rPr>
              <a:t>Display Control Point Activity Menu</a:t>
            </a:r>
            <a:r>
              <a:rPr kumimoji="0" lang="en-US" sz="2400" b="0" i="0" u="none" strike="noStrike" kern="1200" cap="none" spc="0" normalizeH="0" baseline="0" noProof="0" dirty="0">
                <a:ln>
                  <a:noFill/>
                </a:ln>
                <a:solidFill>
                  <a:prstClr val="black"/>
                </a:solidFill>
                <a:effectLst/>
                <a:uLnTx/>
                <a:uFillTx/>
                <a:latin typeface="Georgia"/>
                <a:ea typeface="+mn-ea"/>
                <a:cs typeface="+mn-cs"/>
                <a:sym typeface="Wingdings" panose="05000000000000000000" pitchFamily="2" charset="2"/>
              </a:rPr>
              <a:t></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2400" dirty="0">
                <a:solidFill>
                  <a:prstClr val="black"/>
                </a:solidFill>
                <a:latin typeface="Georgia"/>
                <a:sym typeface="Wingdings" panose="05000000000000000000" pitchFamily="2" charset="2"/>
              </a:rPr>
              <a:t>Purchase Order Status</a:t>
            </a:r>
            <a:endParaRPr kumimoji="0" lang="en-US" sz="2400" b="0" i="0" u="none" strike="noStrike" kern="1200" cap="none" spc="0" normalizeH="0" baseline="0" noProof="0" dirty="0">
              <a:ln>
                <a:noFill/>
              </a:ln>
              <a:solidFill>
                <a:prstClr val="black"/>
              </a:solidFill>
              <a:effectLst/>
              <a:uLnTx/>
              <a:uFillTx/>
              <a:latin typeface="Georgia"/>
              <a:ea typeface="+mn-ea"/>
              <a:cs typeface="+mn-cs"/>
            </a:endParaRPr>
          </a:p>
          <a:p>
            <a:pPr marL="457200" marR="0" lvl="1"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500" b="0" i="0" u="none" strike="noStrike" kern="1200" cap="none" spc="0" normalizeH="0" baseline="0" noProof="0" dirty="0">
              <a:ln>
                <a:noFill/>
              </a:ln>
              <a:solidFill>
                <a:prstClr val="black"/>
              </a:solidFill>
              <a:effectLst/>
              <a:uLnTx/>
              <a:uFillTx/>
              <a:latin typeface="Georgia"/>
              <a:ea typeface="+mn-ea"/>
              <a:cs typeface="+mn-cs"/>
            </a:endParaRPr>
          </a:p>
          <a:p>
            <a:pPr marL="457200" marR="0" lvl="1"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b="0" i="0" u="none" strike="noStrike" kern="1200" cap="none" spc="0" normalizeH="0" baseline="0" noProof="0" dirty="0">
                <a:ln>
                  <a:noFill/>
                </a:ln>
                <a:solidFill>
                  <a:prstClr val="black"/>
                </a:solidFill>
                <a:effectLst/>
                <a:uLnTx/>
                <a:uFillTx/>
                <a:latin typeface="Georgia"/>
                <a:ea typeface="+mn-ea"/>
                <a:cs typeface="+mn-cs"/>
              </a:rPr>
              <a:t>Select </a:t>
            </a:r>
            <a:r>
              <a:rPr lang="en-US" dirty="0">
                <a:solidFill>
                  <a:prstClr val="black"/>
                </a:solidFill>
                <a:latin typeface="Georgia"/>
              </a:rPr>
              <a:t>CONTROL POINT:  2132 RESEARCH SUPPLIES    0161A1    810010100</a:t>
            </a:r>
            <a:endParaRPr kumimoji="0" lang="en-US" b="0" i="0" u="none" strike="noStrike" kern="1200" cap="none" spc="0" normalizeH="0" baseline="0" noProof="0" dirty="0">
              <a:ln>
                <a:noFill/>
              </a:ln>
              <a:solidFill>
                <a:srgbClr val="FF0000"/>
              </a:solidFill>
              <a:effectLst/>
              <a:uLnTx/>
              <a:uFillTx/>
              <a:latin typeface="Georgia"/>
              <a:ea typeface="+mn-ea"/>
              <a:cs typeface="+mn-cs"/>
            </a:endParaRPr>
          </a:p>
          <a:p>
            <a:pPr marL="0" marR="0">
              <a:lnSpc>
                <a:spcPct val="107000"/>
              </a:lnSpc>
              <a:spcBef>
                <a:spcPts val="0"/>
              </a:spcBef>
              <a:spcAft>
                <a:spcPts val="0"/>
              </a:spcAft>
            </a:pPr>
            <a:r>
              <a:rPr kumimoji="0" lang="en-US" b="0" i="0" u="none" strike="noStrike" kern="1200" cap="none" spc="0" normalizeH="0" baseline="0" noProof="0" dirty="0">
                <a:ln>
                  <a:noFill/>
                </a:ln>
                <a:solidFill>
                  <a:prstClr val="black"/>
                </a:solidFill>
                <a:effectLst/>
                <a:uLnTx/>
                <a:uFillTx/>
                <a:latin typeface="Georgia"/>
                <a:ea typeface="+mn-ea"/>
                <a:cs typeface="+mn-cs"/>
              </a:rPr>
              <a:t>Select PURCHASE ORDER NUMBER</a:t>
            </a:r>
            <a:r>
              <a:rPr lang="en-US" dirty="0">
                <a:effectLst/>
                <a:latin typeface="Georgia" panose="02040502050405020303" pitchFamily="18" charset="0"/>
                <a:ea typeface="Calibri" panose="020F0502020204030204" pitchFamily="34" charset="0"/>
                <a:cs typeface="r_ansi" panose="020B0609020202020204" pitchFamily="49" charset="0"/>
              </a:rPr>
              <a:t>: D20001      XXX-D20001  04-22-22  ST   Partial Order Received</a:t>
            </a:r>
            <a:endParaRPr lang="en-US" dirty="0">
              <a:effectLst/>
              <a:latin typeface="Georgia" panose="02040502050405020303"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dirty="0">
                <a:effectLst/>
                <a:latin typeface="Georgia" panose="02040502050405020303" pitchFamily="18" charset="0"/>
                <a:ea typeface="Calibri" panose="020F0502020204030204" pitchFamily="34" charset="0"/>
                <a:cs typeface="r_ansi" panose="020B0609020202020204" pitchFamily="49" charset="0"/>
              </a:rPr>
              <a:t>  </a:t>
            </a:r>
            <a:endParaRPr lang="en-US" dirty="0">
              <a:effectLst/>
              <a:latin typeface="Georgia" panose="02040502050405020303"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dirty="0">
                <a:effectLst/>
                <a:latin typeface="Georgia" panose="02040502050405020303" pitchFamily="18" charset="0"/>
                <a:ea typeface="Calibri" panose="020F0502020204030204" pitchFamily="34" charset="0"/>
                <a:cs typeface="r_ansi" panose="020B0609020202020204" pitchFamily="49" charset="0"/>
              </a:rPr>
              <a:t>             FCP: 2132        $40658.62 </a:t>
            </a:r>
            <a:endParaRPr lang="en-US" dirty="0">
              <a:effectLst/>
              <a:latin typeface="Georgia" panose="02040502050405020303"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dirty="0">
                <a:effectLst/>
                <a:latin typeface="Georgia" panose="02040502050405020303" pitchFamily="18" charset="0"/>
                <a:ea typeface="Calibri" panose="020F0502020204030204" pitchFamily="34" charset="0"/>
                <a:cs typeface="r_ansi" panose="020B0609020202020204" pitchFamily="49" charset="0"/>
              </a:rPr>
              <a:t> </a:t>
            </a:r>
            <a:endParaRPr lang="en-US" dirty="0">
              <a:effectLst/>
              <a:latin typeface="Georgia" panose="02040502050405020303"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dirty="0">
                <a:effectLst/>
                <a:latin typeface="Georgia" panose="02040502050405020303" pitchFamily="18" charset="0"/>
                <a:ea typeface="Calibri" panose="020F0502020204030204" pitchFamily="34" charset="0"/>
                <a:cs typeface="r_ansi" panose="020B0609020202020204" pitchFamily="49" charset="0"/>
              </a:rPr>
              <a:t>Purchase Order Status: Partial Order Received</a:t>
            </a:r>
            <a:endParaRPr lang="en-US" dirty="0">
              <a:effectLst/>
              <a:latin typeface="Georgia" panose="02040502050405020303"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dirty="0">
                <a:effectLst/>
                <a:latin typeface="Georgia" panose="02040502050405020303" pitchFamily="18" charset="0"/>
                <a:ea typeface="Calibri" panose="020F0502020204030204" pitchFamily="34" charset="0"/>
                <a:cs typeface="r_ansi" panose="020B0609020202020204" pitchFamily="49" charset="0"/>
              </a:rPr>
              <a:t> </a:t>
            </a:r>
            <a:endParaRPr lang="en-US" dirty="0">
              <a:effectLst/>
              <a:latin typeface="Georgia" panose="02040502050405020303"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dirty="0">
                <a:effectLst/>
                <a:latin typeface="Georgia" panose="02040502050405020303" pitchFamily="18" charset="0"/>
                <a:ea typeface="Calibri" panose="020F0502020204030204" pitchFamily="34" charset="0"/>
                <a:cs typeface="r_ansi" panose="020B0609020202020204" pitchFamily="49" charset="0"/>
              </a:rPr>
              <a:t>Would you like the purchase order display? No// Y  (Yes)</a:t>
            </a:r>
            <a:endParaRPr lang="en-US" dirty="0">
              <a:effectLst/>
              <a:latin typeface="Georgia" panose="02040502050405020303"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r_ansi" panose="020B0609020202020204" pitchFamily="49" charset="0"/>
                <a:ea typeface="Calibri" panose="020F0502020204030204" pitchFamily="34" charset="0"/>
                <a:cs typeface="r_ansi" panose="020B0609020202020204" pitchFamily="49"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243488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7F394B-565D-4AC6-B3A9-16F15C40B69E}"/>
              </a:ext>
            </a:extLst>
          </p:cNvPr>
          <p:cNvSpPr>
            <a:spLocks noGrp="1"/>
          </p:cNvSpPr>
          <p:nvPr>
            <p:ph type="title"/>
          </p:nvPr>
        </p:nvSpPr>
        <p:spPr>
          <a:xfrm>
            <a:off x="232656" y="142191"/>
            <a:ext cx="10515600" cy="680223"/>
          </a:xfrm>
        </p:spPr>
        <p:txBody>
          <a:bodyPr/>
          <a:lstStyle/>
          <a:p>
            <a:r>
              <a:rPr lang="en-US" dirty="0"/>
              <a:t>Section 5: VISTA Examples-MO (Miscellaneous Order)</a:t>
            </a:r>
          </a:p>
        </p:txBody>
      </p:sp>
      <p:sp>
        <p:nvSpPr>
          <p:cNvPr id="6" name="Content Placeholder 2">
            <a:extLst>
              <a:ext uri="{FF2B5EF4-FFF2-40B4-BE49-F238E27FC236}">
                <a16:creationId xmlns:a16="http://schemas.microsoft.com/office/drawing/2014/main" id="{3DD93221-FCD2-A214-B7D5-C447E68BCDA0}"/>
              </a:ext>
            </a:extLst>
          </p:cNvPr>
          <p:cNvSpPr txBox="1">
            <a:spLocks/>
          </p:cNvSpPr>
          <p:nvPr/>
        </p:nvSpPr>
        <p:spPr>
          <a:xfrm>
            <a:off x="120911" y="868906"/>
            <a:ext cx="11607590" cy="5166680"/>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7345" marR="0" lvl="0" indent="-347345"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US" sz="1200" b="0" i="0" u="none" strike="noStrike" kern="1200" cap="none" spc="0" normalizeH="0" baseline="0" noProof="0" dirty="0">
              <a:ln>
                <a:noFill/>
              </a:ln>
              <a:solidFill>
                <a:prstClr val="black"/>
              </a:solidFill>
              <a:effectLst/>
              <a:uLnTx/>
              <a:uFillTx/>
              <a:latin typeface="Calibri"/>
              <a:cs typeface="Calibri"/>
            </a:endParaRPr>
          </a:p>
        </p:txBody>
      </p:sp>
      <p:pic>
        <p:nvPicPr>
          <p:cNvPr id="7" name="Picture 6">
            <a:extLst>
              <a:ext uri="{FF2B5EF4-FFF2-40B4-BE49-F238E27FC236}">
                <a16:creationId xmlns:a16="http://schemas.microsoft.com/office/drawing/2014/main" id="{5744CB8F-E39F-4D00-8CCE-F7A0B554FC53}"/>
              </a:ext>
            </a:extLst>
          </p:cNvPr>
          <p:cNvPicPr>
            <a:picLocks noChangeAspect="1"/>
          </p:cNvPicPr>
          <p:nvPr/>
        </p:nvPicPr>
        <p:blipFill>
          <a:blip r:embed="rId3"/>
          <a:stretch>
            <a:fillRect/>
          </a:stretch>
        </p:blipFill>
        <p:spPr>
          <a:xfrm>
            <a:off x="2818943" y="1880971"/>
            <a:ext cx="6408948" cy="3096057"/>
          </a:xfrm>
          <a:prstGeom prst="rect">
            <a:avLst/>
          </a:prstGeom>
        </p:spPr>
      </p:pic>
      <p:cxnSp>
        <p:nvCxnSpPr>
          <p:cNvPr id="11" name="Straight Arrow Connector 10">
            <a:extLst>
              <a:ext uri="{FF2B5EF4-FFF2-40B4-BE49-F238E27FC236}">
                <a16:creationId xmlns:a16="http://schemas.microsoft.com/office/drawing/2014/main" id="{DB2C3AB8-D730-4199-8267-E3BEB81068A9}"/>
              </a:ext>
            </a:extLst>
          </p:cNvPr>
          <p:cNvCxnSpPr>
            <a:cxnSpLocks/>
          </p:cNvCxnSpPr>
          <p:nvPr/>
        </p:nvCxnSpPr>
        <p:spPr>
          <a:xfrm>
            <a:off x="1937857" y="2130805"/>
            <a:ext cx="88108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47A183C4-1AC6-4A9C-A2C2-075457868786}"/>
              </a:ext>
            </a:extLst>
          </p:cNvPr>
          <p:cNvSpPr txBox="1"/>
          <p:nvPr/>
        </p:nvSpPr>
        <p:spPr>
          <a:xfrm>
            <a:off x="880604" y="1880971"/>
            <a:ext cx="1342720" cy="369332"/>
          </a:xfrm>
          <a:prstGeom prst="rect">
            <a:avLst/>
          </a:prstGeom>
          <a:noFill/>
        </p:spPr>
        <p:txBody>
          <a:bodyPr wrap="square" rtlCol="0">
            <a:spAutoFit/>
          </a:bodyPr>
          <a:lstStyle/>
          <a:p>
            <a:r>
              <a:rPr lang="en-US" sz="900" dirty="0"/>
              <a:t>VISTA Method of Payment=MO (FMS)</a:t>
            </a:r>
          </a:p>
        </p:txBody>
      </p:sp>
      <p:cxnSp>
        <p:nvCxnSpPr>
          <p:cNvPr id="17" name="Straight Arrow Connector 16">
            <a:extLst>
              <a:ext uri="{FF2B5EF4-FFF2-40B4-BE49-F238E27FC236}">
                <a16:creationId xmlns:a16="http://schemas.microsoft.com/office/drawing/2014/main" id="{F31E4B80-F8C2-418C-B9D0-310ED1DC67FA}"/>
              </a:ext>
            </a:extLst>
          </p:cNvPr>
          <p:cNvCxnSpPr/>
          <p:nvPr/>
        </p:nvCxnSpPr>
        <p:spPr>
          <a:xfrm flipH="1">
            <a:off x="7919207" y="1593908"/>
            <a:ext cx="713065" cy="3691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677F4710-6360-477C-9886-F1135487E478}"/>
              </a:ext>
            </a:extLst>
          </p:cNvPr>
          <p:cNvSpPr txBox="1"/>
          <p:nvPr/>
        </p:nvSpPr>
        <p:spPr>
          <a:xfrm>
            <a:off x="8632272" y="1350139"/>
            <a:ext cx="805343" cy="369332"/>
          </a:xfrm>
          <a:prstGeom prst="rect">
            <a:avLst/>
          </a:prstGeom>
          <a:noFill/>
        </p:spPr>
        <p:txBody>
          <a:bodyPr wrap="square" rtlCol="0">
            <a:spAutoFit/>
          </a:bodyPr>
          <a:lstStyle/>
          <a:p>
            <a:r>
              <a:rPr lang="en-US" sz="900" dirty="0"/>
              <a:t>VISTA Status of Order</a:t>
            </a:r>
          </a:p>
        </p:txBody>
      </p:sp>
      <p:cxnSp>
        <p:nvCxnSpPr>
          <p:cNvPr id="20" name="Straight Arrow Connector 19">
            <a:extLst>
              <a:ext uri="{FF2B5EF4-FFF2-40B4-BE49-F238E27FC236}">
                <a16:creationId xmlns:a16="http://schemas.microsoft.com/office/drawing/2014/main" id="{9D253FEB-9215-42B6-A70D-F84B493A154E}"/>
              </a:ext>
            </a:extLst>
          </p:cNvPr>
          <p:cNvCxnSpPr/>
          <p:nvPr/>
        </p:nvCxnSpPr>
        <p:spPr>
          <a:xfrm flipH="1">
            <a:off x="8045042" y="2130805"/>
            <a:ext cx="132801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B97AE78E-0531-4DC1-BC4F-CD01B96CED06}"/>
              </a:ext>
            </a:extLst>
          </p:cNvPr>
          <p:cNvSpPr txBox="1"/>
          <p:nvPr/>
        </p:nvSpPr>
        <p:spPr>
          <a:xfrm>
            <a:off x="9437614" y="2046914"/>
            <a:ext cx="1310641" cy="507831"/>
          </a:xfrm>
          <a:prstGeom prst="rect">
            <a:avLst/>
          </a:prstGeom>
          <a:noFill/>
        </p:spPr>
        <p:txBody>
          <a:bodyPr wrap="square" rtlCol="0">
            <a:spAutoFit/>
          </a:bodyPr>
          <a:lstStyle/>
          <a:p>
            <a:r>
              <a:rPr lang="en-US" sz="900" dirty="0"/>
              <a:t># of Receiving Reports and date of last one processed.</a:t>
            </a:r>
          </a:p>
        </p:txBody>
      </p:sp>
      <p:cxnSp>
        <p:nvCxnSpPr>
          <p:cNvPr id="23" name="Straight Arrow Connector 22">
            <a:extLst>
              <a:ext uri="{FF2B5EF4-FFF2-40B4-BE49-F238E27FC236}">
                <a16:creationId xmlns:a16="http://schemas.microsoft.com/office/drawing/2014/main" id="{F41904FC-1FBF-467E-9222-80797424DD92}"/>
              </a:ext>
            </a:extLst>
          </p:cNvPr>
          <p:cNvCxnSpPr/>
          <p:nvPr/>
        </p:nvCxnSpPr>
        <p:spPr>
          <a:xfrm flipH="1">
            <a:off x="8296712" y="4848837"/>
            <a:ext cx="107634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CB849034-DDAB-48F8-98E8-8B6EDE37CD40}"/>
              </a:ext>
            </a:extLst>
          </p:cNvPr>
          <p:cNvSpPr txBox="1"/>
          <p:nvPr/>
        </p:nvSpPr>
        <p:spPr>
          <a:xfrm>
            <a:off x="9437614" y="4582632"/>
            <a:ext cx="1230627" cy="507831"/>
          </a:xfrm>
          <a:prstGeom prst="rect">
            <a:avLst/>
          </a:prstGeom>
          <a:noFill/>
        </p:spPr>
        <p:txBody>
          <a:bodyPr wrap="square" rtlCol="0">
            <a:spAutoFit/>
          </a:bodyPr>
          <a:lstStyle/>
          <a:p>
            <a:r>
              <a:rPr lang="en-US" sz="900" dirty="0"/>
              <a:t>Total amount of order (includes any amendment amounts)</a:t>
            </a:r>
          </a:p>
        </p:txBody>
      </p:sp>
      <p:cxnSp>
        <p:nvCxnSpPr>
          <p:cNvPr id="28" name="Straight Arrow Connector 27">
            <a:extLst>
              <a:ext uri="{FF2B5EF4-FFF2-40B4-BE49-F238E27FC236}">
                <a16:creationId xmlns:a16="http://schemas.microsoft.com/office/drawing/2014/main" id="{3E137BDB-F0FC-4A62-9542-2A903CF503A1}"/>
              </a:ext>
            </a:extLst>
          </p:cNvPr>
          <p:cNvCxnSpPr/>
          <p:nvPr/>
        </p:nvCxnSpPr>
        <p:spPr>
          <a:xfrm>
            <a:off x="1761688" y="4689446"/>
            <a:ext cx="105725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292414D9-C8F6-4C0C-9F31-2118957765FE}"/>
              </a:ext>
            </a:extLst>
          </p:cNvPr>
          <p:cNvSpPr txBox="1"/>
          <p:nvPr/>
        </p:nvSpPr>
        <p:spPr>
          <a:xfrm>
            <a:off x="964735" y="4253917"/>
            <a:ext cx="793948" cy="507831"/>
          </a:xfrm>
          <a:prstGeom prst="rect">
            <a:avLst/>
          </a:prstGeom>
          <a:noFill/>
        </p:spPr>
        <p:txBody>
          <a:bodyPr wrap="square" rtlCol="0">
            <a:spAutoFit/>
          </a:bodyPr>
          <a:lstStyle/>
          <a:p>
            <a:r>
              <a:rPr lang="en-US" sz="900" dirty="0"/>
              <a:t>Shows BFYs (2022/2023)    and FCP</a:t>
            </a:r>
          </a:p>
        </p:txBody>
      </p:sp>
      <p:cxnSp>
        <p:nvCxnSpPr>
          <p:cNvPr id="33" name="Straight Arrow Connector 32">
            <a:extLst>
              <a:ext uri="{FF2B5EF4-FFF2-40B4-BE49-F238E27FC236}">
                <a16:creationId xmlns:a16="http://schemas.microsoft.com/office/drawing/2014/main" id="{8D52F2C5-14DD-409D-BAFD-043D14FAF281}"/>
              </a:ext>
            </a:extLst>
          </p:cNvPr>
          <p:cNvCxnSpPr/>
          <p:nvPr/>
        </p:nvCxnSpPr>
        <p:spPr>
          <a:xfrm>
            <a:off x="3607266" y="1593908"/>
            <a:ext cx="453006" cy="2870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65BDA1CB-5F48-4321-9A53-8A374041974C}"/>
              </a:ext>
            </a:extLst>
          </p:cNvPr>
          <p:cNvSpPr txBox="1"/>
          <p:nvPr/>
        </p:nvSpPr>
        <p:spPr>
          <a:xfrm>
            <a:off x="2933566" y="1303727"/>
            <a:ext cx="962178" cy="369332"/>
          </a:xfrm>
          <a:prstGeom prst="rect">
            <a:avLst/>
          </a:prstGeom>
          <a:noFill/>
        </p:spPr>
        <p:txBody>
          <a:bodyPr wrap="square" rtlCol="0">
            <a:spAutoFit/>
          </a:bodyPr>
          <a:lstStyle/>
          <a:p>
            <a:r>
              <a:rPr lang="en-US" sz="900" dirty="0"/>
              <a:t>Purchase order# Obligation#</a:t>
            </a:r>
          </a:p>
        </p:txBody>
      </p:sp>
      <p:cxnSp>
        <p:nvCxnSpPr>
          <p:cNvPr id="36" name="Straight Arrow Connector 35">
            <a:extLst>
              <a:ext uri="{FF2B5EF4-FFF2-40B4-BE49-F238E27FC236}">
                <a16:creationId xmlns:a16="http://schemas.microsoft.com/office/drawing/2014/main" id="{0F0EA17C-C52B-4B0D-91B5-743396E4209D}"/>
              </a:ext>
            </a:extLst>
          </p:cNvPr>
          <p:cNvCxnSpPr/>
          <p:nvPr/>
        </p:nvCxnSpPr>
        <p:spPr>
          <a:xfrm flipH="1">
            <a:off x="8456103" y="4412609"/>
            <a:ext cx="109056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330733B9-30EA-4E3D-932B-BA3A94187B4F}"/>
              </a:ext>
            </a:extLst>
          </p:cNvPr>
          <p:cNvSpPr txBox="1"/>
          <p:nvPr/>
        </p:nvSpPr>
        <p:spPr>
          <a:xfrm>
            <a:off x="9437614" y="4052473"/>
            <a:ext cx="1310642" cy="369332"/>
          </a:xfrm>
          <a:prstGeom prst="rect">
            <a:avLst/>
          </a:prstGeom>
          <a:noFill/>
        </p:spPr>
        <p:txBody>
          <a:bodyPr wrap="square" rtlCol="0">
            <a:spAutoFit/>
          </a:bodyPr>
          <a:lstStyle/>
          <a:p>
            <a:r>
              <a:rPr lang="en-US" sz="900" dirty="0"/>
              <a:t>Name of Contracting Purchasing Agent</a:t>
            </a:r>
          </a:p>
        </p:txBody>
      </p:sp>
    </p:spTree>
    <p:extLst>
      <p:ext uri="{BB962C8B-B14F-4D97-AF65-F5344CB8AC3E}">
        <p14:creationId xmlns:p14="http://schemas.microsoft.com/office/powerpoint/2010/main" val="11051637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7F394B-565D-4AC6-B3A9-16F15C40B69E}"/>
              </a:ext>
            </a:extLst>
          </p:cNvPr>
          <p:cNvSpPr>
            <a:spLocks noGrp="1"/>
          </p:cNvSpPr>
          <p:nvPr>
            <p:ph type="title"/>
          </p:nvPr>
        </p:nvSpPr>
        <p:spPr>
          <a:xfrm>
            <a:off x="366938" y="188685"/>
            <a:ext cx="11694073" cy="680223"/>
          </a:xfrm>
        </p:spPr>
        <p:txBody>
          <a:bodyPr/>
          <a:lstStyle/>
          <a:p>
            <a:r>
              <a:rPr lang="en-US" dirty="0"/>
              <a:t>Section 5: VISTA Examples-SO (Service Order)</a:t>
            </a:r>
          </a:p>
        </p:txBody>
      </p:sp>
      <p:sp>
        <p:nvSpPr>
          <p:cNvPr id="6" name="Content Placeholder 2">
            <a:extLst>
              <a:ext uri="{FF2B5EF4-FFF2-40B4-BE49-F238E27FC236}">
                <a16:creationId xmlns:a16="http://schemas.microsoft.com/office/drawing/2014/main" id="{3DD93221-FCD2-A214-B7D5-C447E68BCDA0}"/>
              </a:ext>
            </a:extLst>
          </p:cNvPr>
          <p:cNvSpPr txBox="1">
            <a:spLocks/>
          </p:cNvSpPr>
          <p:nvPr/>
        </p:nvSpPr>
        <p:spPr>
          <a:xfrm>
            <a:off x="120912" y="959742"/>
            <a:ext cx="11607590" cy="5078321"/>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defRPr/>
            </a:pPr>
            <a:endParaRPr lang="en-US" sz="1400" b="1" i="0" u="none" strike="noStrike" kern="1200" cap="none" spc="0" normalizeH="0" baseline="0" noProof="0" dirty="0">
              <a:ln>
                <a:noFill/>
              </a:ln>
              <a:solidFill>
                <a:srgbClr val="000000"/>
              </a:solidFill>
              <a:effectLst/>
              <a:uLnTx/>
              <a:uFillTx/>
              <a:cs typeface="Calibri"/>
            </a:endParaRPr>
          </a:p>
          <a:p>
            <a:pPr marL="347345" marR="0" lvl="0" indent="-347345"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US" sz="2400" b="0" i="0" u="none" strike="noStrike" kern="1200" cap="none" spc="0" normalizeH="0" baseline="0" noProof="0" dirty="0">
              <a:ln>
                <a:noFill/>
              </a:ln>
              <a:solidFill>
                <a:prstClr val="black"/>
              </a:solidFill>
              <a:effectLst/>
              <a:uLnTx/>
              <a:uFillTx/>
              <a:latin typeface="Calibri"/>
              <a:cs typeface="Calibri"/>
            </a:endParaRPr>
          </a:p>
        </p:txBody>
      </p:sp>
      <p:pic>
        <p:nvPicPr>
          <p:cNvPr id="7" name="Picture 6">
            <a:extLst>
              <a:ext uri="{FF2B5EF4-FFF2-40B4-BE49-F238E27FC236}">
                <a16:creationId xmlns:a16="http://schemas.microsoft.com/office/drawing/2014/main" id="{7D2BC7DD-E229-413E-846E-0BC58F892E87}"/>
              </a:ext>
            </a:extLst>
          </p:cNvPr>
          <p:cNvPicPr>
            <a:picLocks noChangeAspect="1"/>
          </p:cNvPicPr>
          <p:nvPr/>
        </p:nvPicPr>
        <p:blipFill>
          <a:blip r:embed="rId3"/>
          <a:stretch>
            <a:fillRect/>
          </a:stretch>
        </p:blipFill>
        <p:spPr>
          <a:xfrm>
            <a:off x="2957074" y="1866682"/>
            <a:ext cx="6277851" cy="3124636"/>
          </a:xfrm>
          <a:prstGeom prst="rect">
            <a:avLst/>
          </a:prstGeom>
        </p:spPr>
      </p:pic>
      <p:cxnSp>
        <p:nvCxnSpPr>
          <p:cNvPr id="9" name="Straight Arrow Connector 8">
            <a:extLst>
              <a:ext uri="{FF2B5EF4-FFF2-40B4-BE49-F238E27FC236}">
                <a16:creationId xmlns:a16="http://schemas.microsoft.com/office/drawing/2014/main" id="{8667B540-CF00-4B30-9290-AFA4C7D93B68}"/>
              </a:ext>
            </a:extLst>
          </p:cNvPr>
          <p:cNvCxnSpPr/>
          <p:nvPr/>
        </p:nvCxnSpPr>
        <p:spPr>
          <a:xfrm flipH="1">
            <a:off x="7357145" y="2105637"/>
            <a:ext cx="187778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A0868FF-5079-4BBF-BBEA-71339C7B0FF1}"/>
              </a:ext>
            </a:extLst>
          </p:cNvPr>
          <p:cNvSpPr txBox="1"/>
          <p:nvPr/>
        </p:nvSpPr>
        <p:spPr>
          <a:xfrm>
            <a:off x="9152390" y="1929473"/>
            <a:ext cx="1182847" cy="230832"/>
          </a:xfrm>
          <a:prstGeom prst="rect">
            <a:avLst/>
          </a:prstGeom>
          <a:noFill/>
        </p:spPr>
        <p:txBody>
          <a:bodyPr wrap="square" rtlCol="0">
            <a:spAutoFit/>
          </a:bodyPr>
          <a:lstStyle/>
          <a:p>
            <a:r>
              <a:rPr lang="en-US" sz="900" dirty="0"/>
              <a:t>No Receiving Reports</a:t>
            </a:r>
          </a:p>
        </p:txBody>
      </p:sp>
      <p:cxnSp>
        <p:nvCxnSpPr>
          <p:cNvPr id="12" name="Straight Arrow Connector 11">
            <a:extLst>
              <a:ext uri="{FF2B5EF4-FFF2-40B4-BE49-F238E27FC236}">
                <a16:creationId xmlns:a16="http://schemas.microsoft.com/office/drawing/2014/main" id="{73D531B3-3F3C-44AF-9308-E872982A1968}"/>
              </a:ext>
            </a:extLst>
          </p:cNvPr>
          <p:cNvCxnSpPr/>
          <p:nvPr/>
        </p:nvCxnSpPr>
        <p:spPr>
          <a:xfrm>
            <a:off x="2013358" y="2105637"/>
            <a:ext cx="94371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69932251-5EAD-4C6C-8317-33D2328A5B97}"/>
              </a:ext>
            </a:extLst>
          </p:cNvPr>
          <p:cNvSpPr txBox="1"/>
          <p:nvPr/>
        </p:nvSpPr>
        <p:spPr>
          <a:xfrm>
            <a:off x="1023457" y="1929473"/>
            <a:ext cx="1149292" cy="369332"/>
          </a:xfrm>
          <a:prstGeom prst="rect">
            <a:avLst/>
          </a:prstGeom>
          <a:noFill/>
        </p:spPr>
        <p:txBody>
          <a:bodyPr wrap="square" rtlCol="0">
            <a:spAutoFit/>
          </a:bodyPr>
          <a:lstStyle/>
          <a:p>
            <a:r>
              <a:rPr lang="en-US" sz="900" dirty="0"/>
              <a:t>VISTA Method Of Payment=SO (FMS)</a:t>
            </a:r>
          </a:p>
        </p:txBody>
      </p:sp>
      <p:cxnSp>
        <p:nvCxnSpPr>
          <p:cNvPr id="17" name="Straight Arrow Connector 16">
            <a:extLst>
              <a:ext uri="{FF2B5EF4-FFF2-40B4-BE49-F238E27FC236}">
                <a16:creationId xmlns:a16="http://schemas.microsoft.com/office/drawing/2014/main" id="{52884567-3B5B-420D-8DB2-32A1C68F8057}"/>
              </a:ext>
            </a:extLst>
          </p:cNvPr>
          <p:cNvCxnSpPr/>
          <p:nvPr/>
        </p:nvCxnSpPr>
        <p:spPr>
          <a:xfrm>
            <a:off x="3590488" y="1434517"/>
            <a:ext cx="645952" cy="4949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A47B07BC-F046-405B-9C7F-C57B990DF7F0}"/>
              </a:ext>
            </a:extLst>
          </p:cNvPr>
          <p:cNvSpPr txBox="1"/>
          <p:nvPr/>
        </p:nvSpPr>
        <p:spPr>
          <a:xfrm>
            <a:off x="2869081" y="1193207"/>
            <a:ext cx="1044383" cy="369332"/>
          </a:xfrm>
          <a:prstGeom prst="rect">
            <a:avLst/>
          </a:prstGeom>
          <a:noFill/>
        </p:spPr>
        <p:txBody>
          <a:bodyPr wrap="square" rtlCol="0">
            <a:spAutoFit/>
          </a:bodyPr>
          <a:lstStyle/>
          <a:p>
            <a:r>
              <a:rPr lang="en-US" sz="900" dirty="0"/>
              <a:t>Purchase Order #   Obligation #</a:t>
            </a:r>
          </a:p>
        </p:txBody>
      </p:sp>
      <p:cxnSp>
        <p:nvCxnSpPr>
          <p:cNvPr id="20" name="Straight Arrow Connector 19">
            <a:extLst>
              <a:ext uri="{FF2B5EF4-FFF2-40B4-BE49-F238E27FC236}">
                <a16:creationId xmlns:a16="http://schemas.microsoft.com/office/drawing/2014/main" id="{A9E3EC27-549C-4763-BBCE-83F3FE45FC76}"/>
              </a:ext>
            </a:extLst>
          </p:cNvPr>
          <p:cNvCxnSpPr/>
          <p:nvPr/>
        </p:nvCxnSpPr>
        <p:spPr>
          <a:xfrm flipH="1">
            <a:off x="7810150" y="1493240"/>
            <a:ext cx="847289" cy="4362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EAD788FD-6923-4E58-99D6-50413FE69DDE}"/>
              </a:ext>
            </a:extLst>
          </p:cNvPr>
          <p:cNvSpPr txBox="1"/>
          <p:nvPr/>
        </p:nvSpPr>
        <p:spPr>
          <a:xfrm>
            <a:off x="8566554" y="893125"/>
            <a:ext cx="1684793" cy="1061829"/>
          </a:xfrm>
          <a:prstGeom prst="rect">
            <a:avLst/>
          </a:prstGeom>
          <a:noFill/>
        </p:spPr>
        <p:txBody>
          <a:bodyPr wrap="square" rtlCol="0">
            <a:spAutoFit/>
          </a:bodyPr>
          <a:lstStyle/>
          <a:p>
            <a:r>
              <a:rPr lang="en-US" sz="900" dirty="0"/>
              <a:t>Status is Transaction Complete immediately after order is obligated.  Doesn’t mean order is completed only that receiving reports aren’t required.</a:t>
            </a:r>
          </a:p>
          <a:p>
            <a:endParaRPr lang="en-US" sz="900" dirty="0"/>
          </a:p>
          <a:p>
            <a:endParaRPr lang="en-US" sz="900" dirty="0"/>
          </a:p>
        </p:txBody>
      </p:sp>
      <p:sp>
        <p:nvSpPr>
          <p:cNvPr id="22" name="TextBox 21">
            <a:extLst>
              <a:ext uri="{FF2B5EF4-FFF2-40B4-BE49-F238E27FC236}">
                <a16:creationId xmlns:a16="http://schemas.microsoft.com/office/drawing/2014/main" id="{AC065A3E-CB21-487E-A797-1AED6698C4B8}"/>
              </a:ext>
            </a:extLst>
          </p:cNvPr>
          <p:cNvSpPr txBox="1"/>
          <p:nvPr/>
        </p:nvSpPr>
        <p:spPr>
          <a:xfrm>
            <a:off x="9437614" y="4052473"/>
            <a:ext cx="1310642" cy="369332"/>
          </a:xfrm>
          <a:prstGeom prst="rect">
            <a:avLst/>
          </a:prstGeom>
          <a:noFill/>
        </p:spPr>
        <p:txBody>
          <a:bodyPr wrap="square" rtlCol="0">
            <a:spAutoFit/>
          </a:bodyPr>
          <a:lstStyle/>
          <a:p>
            <a:r>
              <a:rPr lang="en-US" sz="900" dirty="0"/>
              <a:t>Name of Contracting Purchasing Agent</a:t>
            </a:r>
          </a:p>
        </p:txBody>
      </p:sp>
      <p:cxnSp>
        <p:nvCxnSpPr>
          <p:cNvPr id="24" name="Straight Arrow Connector 23">
            <a:extLst>
              <a:ext uri="{FF2B5EF4-FFF2-40B4-BE49-F238E27FC236}">
                <a16:creationId xmlns:a16="http://schemas.microsoft.com/office/drawing/2014/main" id="{DEA9E1BF-FE98-4ABE-956B-EF9B46CC0427}"/>
              </a:ext>
            </a:extLst>
          </p:cNvPr>
          <p:cNvCxnSpPr/>
          <p:nvPr/>
        </p:nvCxnSpPr>
        <p:spPr>
          <a:xfrm flipH="1">
            <a:off x="8774884" y="4421805"/>
            <a:ext cx="74662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9A56E279-77F4-446C-B3B6-0CF31D81A644}"/>
              </a:ext>
            </a:extLst>
          </p:cNvPr>
          <p:cNvCxnSpPr/>
          <p:nvPr/>
        </p:nvCxnSpPr>
        <p:spPr>
          <a:xfrm flipH="1" flipV="1">
            <a:off x="8566554" y="4865615"/>
            <a:ext cx="954951" cy="1257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9E3FC27F-F60D-4983-85BF-2C962672AF8F}"/>
              </a:ext>
            </a:extLst>
          </p:cNvPr>
          <p:cNvSpPr txBox="1"/>
          <p:nvPr/>
        </p:nvSpPr>
        <p:spPr>
          <a:xfrm>
            <a:off x="9521504" y="4621986"/>
            <a:ext cx="954951" cy="646331"/>
          </a:xfrm>
          <a:prstGeom prst="rect">
            <a:avLst/>
          </a:prstGeom>
          <a:noFill/>
        </p:spPr>
        <p:txBody>
          <a:bodyPr wrap="square" rtlCol="0">
            <a:spAutoFit/>
          </a:bodyPr>
          <a:lstStyle/>
          <a:p>
            <a:r>
              <a:rPr lang="en-US" sz="900" dirty="0"/>
              <a:t>Total amount of order (includes any amendment amounts)</a:t>
            </a:r>
          </a:p>
        </p:txBody>
      </p:sp>
      <p:cxnSp>
        <p:nvCxnSpPr>
          <p:cNvPr id="32" name="Straight Arrow Connector 31">
            <a:extLst>
              <a:ext uri="{FF2B5EF4-FFF2-40B4-BE49-F238E27FC236}">
                <a16:creationId xmlns:a16="http://schemas.microsoft.com/office/drawing/2014/main" id="{A3581EB6-A966-4942-9EA5-1E07A0FC824A}"/>
              </a:ext>
            </a:extLst>
          </p:cNvPr>
          <p:cNvCxnSpPr/>
          <p:nvPr/>
        </p:nvCxnSpPr>
        <p:spPr>
          <a:xfrm>
            <a:off x="1937857" y="4756558"/>
            <a:ext cx="101921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AC6A318D-8408-4404-B115-8CB1FA5D634C}"/>
              </a:ext>
            </a:extLst>
          </p:cNvPr>
          <p:cNvSpPr txBox="1"/>
          <p:nvPr/>
        </p:nvSpPr>
        <p:spPr>
          <a:xfrm>
            <a:off x="1157681" y="4353886"/>
            <a:ext cx="780176" cy="5078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Shows BFYs (2022/2023)    and FCP</a:t>
            </a:r>
          </a:p>
        </p:txBody>
      </p:sp>
    </p:spTree>
    <p:extLst>
      <p:ext uri="{BB962C8B-B14F-4D97-AF65-F5344CB8AC3E}">
        <p14:creationId xmlns:p14="http://schemas.microsoft.com/office/powerpoint/2010/main" val="20117356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2DD52-CE81-41D3-A799-28FD16D4F6FE}"/>
              </a:ext>
            </a:extLst>
          </p:cNvPr>
          <p:cNvSpPr>
            <a:spLocks noGrp="1"/>
          </p:cNvSpPr>
          <p:nvPr>
            <p:ph type="title"/>
          </p:nvPr>
        </p:nvSpPr>
        <p:spPr/>
        <p:txBody>
          <a:bodyPr/>
          <a:lstStyle/>
          <a:p>
            <a:pPr algn="ctr"/>
            <a:r>
              <a:rPr lang="en-US" dirty="0"/>
              <a:t>Questions</a:t>
            </a:r>
          </a:p>
        </p:txBody>
      </p:sp>
      <p:pic>
        <p:nvPicPr>
          <p:cNvPr id="7" name="Content Placeholder 6" descr="Cup of coffee 3D pattern">
            <a:extLst>
              <a:ext uri="{FF2B5EF4-FFF2-40B4-BE49-F238E27FC236}">
                <a16:creationId xmlns:a16="http://schemas.microsoft.com/office/drawing/2014/main" id="{0DBCC54F-A6D3-4E95-9B03-1A9522C199B5}"/>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355118" y="1253331"/>
            <a:ext cx="3481763" cy="4351338"/>
          </a:xfrm>
        </p:spPr>
      </p:pic>
      <p:sp>
        <p:nvSpPr>
          <p:cNvPr id="5" name="Slide Number Placeholder 4">
            <a:extLst>
              <a:ext uri="{FF2B5EF4-FFF2-40B4-BE49-F238E27FC236}">
                <a16:creationId xmlns:a16="http://schemas.microsoft.com/office/drawing/2014/main" id="{9141A01A-5A55-47DD-AC18-BBB2C4A2BD87}"/>
              </a:ext>
            </a:extLst>
          </p:cNvPr>
          <p:cNvSpPr>
            <a:spLocks noGrp="1"/>
          </p:cNvSpPr>
          <p:nvPr>
            <p:ph type="sldNum" sz="quarter" idx="12"/>
          </p:nvPr>
        </p:nvSpPr>
        <p:spPr/>
        <p:txBody>
          <a:bodyPr/>
          <a:lstStyle/>
          <a:p>
            <a:fld id="{670A9334-4E67-F94F-A05E-0CE8B74A054E}" type="slidenum">
              <a:rPr lang="en-US" smtClean="0"/>
              <a:pPr/>
              <a:t>38</a:t>
            </a:fld>
            <a:endParaRPr lang="en-US" dirty="0"/>
          </a:p>
        </p:txBody>
      </p:sp>
    </p:spTree>
    <p:extLst>
      <p:ext uri="{BB962C8B-B14F-4D97-AF65-F5344CB8AC3E}">
        <p14:creationId xmlns:p14="http://schemas.microsoft.com/office/powerpoint/2010/main" val="32818274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14B9986-A166-4621-B2B4-8F36289EDFB7}"/>
              </a:ext>
            </a:extLst>
          </p:cNvPr>
          <p:cNvSpPr>
            <a:spLocks noGrp="1"/>
          </p:cNvSpPr>
          <p:nvPr>
            <p:ph type="title"/>
          </p:nvPr>
        </p:nvSpPr>
        <p:spPr/>
        <p:txBody>
          <a:bodyPr/>
          <a:lstStyle/>
          <a:p>
            <a:r>
              <a:rPr lang="en-US" dirty="0"/>
              <a:t>Appendix A: Additional Acronyms &amp; Abbreviations</a:t>
            </a:r>
          </a:p>
        </p:txBody>
      </p:sp>
      <p:sp>
        <p:nvSpPr>
          <p:cNvPr id="7" name="Content Placeholder 6">
            <a:extLst>
              <a:ext uri="{FF2B5EF4-FFF2-40B4-BE49-F238E27FC236}">
                <a16:creationId xmlns:a16="http://schemas.microsoft.com/office/drawing/2014/main" id="{FD2D2555-7142-44B9-837C-5C0729FD55AD}"/>
              </a:ext>
            </a:extLst>
          </p:cNvPr>
          <p:cNvSpPr>
            <a:spLocks noGrp="1"/>
          </p:cNvSpPr>
          <p:nvPr>
            <p:ph idx="1"/>
          </p:nvPr>
        </p:nvSpPr>
        <p:spPr>
          <a:xfrm>
            <a:off x="285750" y="946362"/>
            <a:ext cx="10515600" cy="5248275"/>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prstClr val="black"/>
                </a:solidFill>
                <a:effectLst/>
                <a:uLnTx/>
                <a:uFillTx/>
                <a:ea typeface="+mn-ea"/>
                <a:cs typeface="+mn-cs"/>
              </a:rPr>
              <a:t>BOC	Budget Object Codes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prstClr val="black"/>
                </a:solidFill>
                <a:effectLst/>
                <a:uLnTx/>
                <a:uFillTx/>
                <a:ea typeface="+mn-ea"/>
                <a:cs typeface="+mn-cs"/>
              </a:rPr>
              <a:t>CC </a:t>
            </a:r>
            <a:r>
              <a:rPr lang="en-US" sz="1600" dirty="0">
                <a:solidFill>
                  <a:prstClr val="black"/>
                </a:solidFill>
              </a:rPr>
              <a:t>	</a:t>
            </a:r>
            <a:r>
              <a:rPr kumimoji="0" lang="en-US" sz="1600" b="0" i="0" u="none" strike="noStrike" kern="1200" cap="none" spc="0" normalizeH="0" baseline="0" noProof="0" dirty="0">
                <a:ln>
                  <a:noFill/>
                </a:ln>
                <a:solidFill>
                  <a:prstClr val="black"/>
                </a:solidFill>
                <a:effectLst/>
                <a:uLnTx/>
                <a:uFillTx/>
                <a:ea typeface="+mn-ea"/>
                <a:cs typeface="+mn-cs"/>
              </a:rPr>
              <a:t>Cost Center</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prstClr val="black"/>
                </a:solidFill>
                <a:effectLst/>
                <a:uLnTx/>
                <a:uFillTx/>
                <a:ea typeface="+mn-ea"/>
                <a:cs typeface="+mn-cs"/>
              </a:rPr>
              <a:t>CPC </a:t>
            </a:r>
            <a:r>
              <a:rPr lang="en-US" sz="1600" dirty="0">
                <a:solidFill>
                  <a:prstClr val="black"/>
                </a:solidFill>
              </a:rPr>
              <a:t>	</a:t>
            </a:r>
            <a:r>
              <a:rPr kumimoji="0" lang="en-US" sz="1600" b="0" i="0" u="none" strike="noStrike" kern="1200" cap="none" spc="0" normalizeH="0" baseline="0" noProof="0" dirty="0">
                <a:ln>
                  <a:noFill/>
                </a:ln>
                <a:solidFill>
                  <a:prstClr val="black"/>
                </a:solidFill>
                <a:effectLst/>
                <a:uLnTx/>
                <a:uFillTx/>
                <a:ea typeface="+mn-ea"/>
                <a:cs typeface="+mn-cs"/>
              </a:rPr>
              <a:t>Control Point Clerk</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prstClr val="black"/>
                </a:solidFill>
                <a:effectLst/>
                <a:uLnTx/>
                <a:uFillTx/>
                <a:ea typeface="+mn-ea"/>
                <a:cs typeface="+mn-cs"/>
              </a:rPr>
              <a:t>CPO </a:t>
            </a:r>
            <a:r>
              <a:rPr lang="en-US" sz="1600" dirty="0">
                <a:solidFill>
                  <a:prstClr val="black"/>
                </a:solidFill>
              </a:rPr>
              <a:t>	</a:t>
            </a:r>
            <a:r>
              <a:rPr kumimoji="0" lang="en-US" sz="1600" b="0" i="0" u="none" strike="noStrike" kern="1200" cap="none" spc="0" normalizeH="0" baseline="0" noProof="0" dirty="0">
                <a:ln>
                  <a:noFill/>
                </a:ln>
                <a:solidFill>
                  <a:prstClr val="black"/>
                </a:solidFill>
                <a:effectLst/>
                <a:uLnTx/>
                <a:uFillTx/>
                <a:ea typeface="+mn-ea"/>
                <a:cs typeface="+mn-cs"/>
              </a:rPr>
              <a:t>Control Point Official</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prstClr val="black"/>
                </a:solidFill>
                <a:effectLst/>
                <a:uLnTx/>
                <a:uFillTx/>
                <a:ea typeface="+mn-ea"/>
                <a:cs typeface="+mn-cs"/>
              </a:rPr>
              <a:t>eCMS </a:t>
            </a:r>
            <a:r>
              <a:rPr lang="en-US" sz="1600" dirty="0">
                <a:solidFill>
                  <a:prstClr val="black"/>
                </a:solidFill>
              </a:rPr>
              <a:t>	</a:t>
            </a:r>
            <a:r>
              <a:rPr kumimoji="0" lang="en-US" sz="1600" b="0" i="0" u="none" strike="noStrike" kern="1200" cap="none" spc="0" normalizeH="0" baseline="0" noProof="0" dirty="0">
                <a:ln>
                  <a:noFill/>
                </a:ln>
                <a:solidFill>
                  <a:prstClr val="black"/>
                </a:solidFill>
                <a:effectLst/>
                <a:uLnTx/>
                <a:uFillTx/>
                <a:ea typeface="+mn-ea"/>
                <a:cs typeface="+mn-cs"/>
              </a:rPr>
              <a:t>Electronic Contracting Management System</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prstClr val="black"/>
                </a:solidFill>
                <a:effectLst/>
                <a:uLnTx/>
                <a:uFillTx/>
                <a:ea typeface="+mn-ea"/>
                <a:cs typeface="+mn-cs"/>
              </a:rPr>
              <a:t>FCP </a:t>
            </a:r>
            <a:r>
              <a:rPr lang="en-US" sz="1600" dirty="0">
                <a:solidFill>
                  <a:prstClr val="black"/>
                </a:solidFill>
              </a:rPr>
              <a:t>	</a:t>
            </a:r>
            <a:r>
              <a:rPr kumimoji="0" lang="en-US" sz="1600" b="0" i="0" u="none" strike="noStrike" kern="1200" cap="none" spc="0" normalizeH="0" baseline="0" noProof="0" dirty="0">
                <a:ln>
                  <a:noFill/>
                </a:ln>
                <a:solidFill>
                  <a:prstClr val="black"/>
                </a:solidFill>
                <a:effectLst/>
                <a:uLnTx/>
                <a:uFillTx/>
                <a:ea typeface="+mn-ea"/>
                <a:cs typeface="+mn-cs"/>
              </a:rPr>
              <a:t>Fund Control Point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prstClr val="black"/>
                </a:solidFill>
                <a:effectLst/>
                <a:uLnTx/>
                <a:uFillTx/>
                <a:ea typeface="+mn-ea"/>
                <a:cs typeface="+mn-cs"/>
              </a:rPr>
              <a:t>FMS </a:t>
            </a:r>
            <a:r>
              <a:rPr lang="en-US" sz="1600" dirty="0">
                <a:solidFill>
                  <a:prstClr val="black"/>
                </a:solidFill>
              </a:rPr>
              <a:t>	</a:t>
            </a:r>
            <a:r>
              <a:rPr kumimoji="0" lang="en-US" sz="1600" b="0" i="0" u="none" strike="noStrike" kern="1200" cap="none" spc="0" normalizeH="0" baseline="0" noProof="0" dirty="0">
                <a:ln>
                  <a:noFill/>
                </a:ln>
                <a:solidFill>
                  <a:prstClr val="black"/>
                </a:solidFill>
                <a:effectLst/>
                <a:uLnTx/>
                <a:uFillTx/>
                <a:ea typeface="+mn-ea"/>
                <a:cs typeface="+mn-cs"/>
              </a:rPr>
              <a:t>Financial Management System</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prstClr val="black"/>
                </a:solidFill>
                <a:effectLst/>
                <a:uLnTx/>
                <a:uFillTx/>
                <a:ea typeface="+mn-ea"/>
                <a:cs typeface="+mn-cs"/>
              </a:rPr>
              <a:t>IFCAP	Integrated Funds Control Distribution, Accounting Activity and Procurement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prstClr val="black"/>
                </a:solidFill>
                <a:effectLst/>
                <a:uLnTx/>
                <a:uFillTx/>
                <a:ea typeface="+mn-ea"/>
                <a:cs typeface="+mn-cs"/>
              </a:rPr>
              <a:t>MO </a:t>
            </a:r>
            <a:r>
              <a:rPr lang="en-US" sz="1600" dirty="0">
                <a:solidFill>
                  <a:prstClr val="black"/>
                </a:solidFill>
              </a:rPr>
              <a:t>	</a:t>
            </a:r>
            <a:r>
              <a:rPr kumimoji="0" lang="en-US" sz="1600" b="0" i="0" u="none" strike="noStrike" kern="1200" cap="none" spc="0" normalizeH="0" baseline="0" noProof="0" dirty="0">
                <a:ln>
                  <a:noFill/>
                </a:ln>
                <a:solidFill>
                  <a:prstClr val="black"/>
                </a:solidFill>
                <a:effectLst/>
                <a:uLnTx/>
                <a:uFillTx/>
                <a:ea typeface="+mn-ea"/>
                <a:cs typeface="+mn-cs"/>
              </a:rPr>
              <a:t>Miscellaneous Order</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prstClr val="black"/>
                </a:solidFill>
                <a:effectLst/>
                <a:uLnTx/>
                <a:uFillTx/>
                <a:ea typeface="+mn-ea"/>
                <a:cs typeface="+mn-cs"/>
              </a:rPr>
              <a:t>IPPS</a:t>
            </a:r>
            <a:r>
              <a:rPr lang="en-US" sz="1600" dirty="0">
                <a:solidFill>
                  <a:prstClr val="black"/>
                </a:solidFill>
              </a:rPr>
              <a:t>	</a:t>
            </a:r>
            <a:r>
              <a:rPr kumimoji="0" lang="en-US" sz="1600" b="0" i="0" u="none" strike="noStrike" kern="1200" cap="none" spc="0" normalizeH="0" baseline="0" noProof="0" dirty="0">
                <a:ln>
                  <a:noFill/>
                </a:ln>
                <a:solidFill>
                  <a:prstClr val="black"/>
                </a:solidFill>
                <a:effectLst/>
                <a:uLnTx/>
                <a:uFillTx/>
                <a:ea typeface="+mn-ea"/>
                <a:cs typeface="+mn-cs"/>
              </a:rPr>
              <a:t>Invoice Payment Processing System</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prstClr val="black"/>
                </a:solidFill>
                <a:effectLst/>
                <a:uLnTx/>
                <a:uFillTx/>
                <a:ea typeface="+mn-ea"/>
                <a:cs typeface="+mn-cs"/>
              </a:rPr>
              <a:t>PC </a:t>
            </a:r>
            <a:r>
              <a:rPr lang="en-US" sz="1600" dirty="0">
                <a:solidFill>
                  <a:prstClr val="black"/>
                </a:solidFill>
              </a:rPr>
              <a:t>	</a:t>
            </a:r>
            <a:r>
              <a:rPr kumimoji="0" lang="en-US" sz="1600" b="0" i="0" u="none" strike="noStrike" kern="1200" cap="none" spc="0" normalizeH="0" baseline="0" noProof="0" dirty="0">
                <a:ln>
                  <a:noFill/>
                </a:ln>
                <a:solidFill>
                  <a:prstClr val="black"/>
                </a:solidFill>
                <a:effectLst/>
                <a:uLnTx/>
                <a:uFillTx/>
                <a:ea typeface="+mn-ea"/>
                <a:cs typeface="+mn-cs"/>
              </a:rPr>
              <a:t>Purchase Card</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prstClr val="black"/>
                </a:solidFill>
                <a:effectLst/>
                <a:uLnTx/>
                <a:uFillTx/>
                <a:ea typeface="+mn-ea"/>
                <a:cs typeface="+mn-cs"/>
              </a:rPr>
              <a:t>PO </a:t>
            </a:r>
            <a:r>
              <a:rPr lang="en-US" sz="1600" dirty="0">
                <a:solidFill>
                  <a:prstClr val="black"/>
                </a:solidFill>
              </a:rPr>
              <a:t>	</a:t>
            </a:r>
            <a:r>
              <a:rPr kumimoji="0" lang="en-US" sz="1600" b="0" i="0" u="none" strike="noStrike" kern="1200" cap="none" spc="0" normalizeH="0" baseline="0" noProof="0" dirty="0">
                <a:ln>
                  <a:noFill/>
                </a:ln>
                <a:solidFill>
                  <a:prstClr val="black"/>
                </a:solidFill>
                <a:effectLst/>
                <a:uLnTx/>
                <a:uFillTx/>
                <a:ea typeface="+mn-ea"/>
                <a:cs typeface="+mn-cs"/>
              </a:rPr>
              <a:t>Purchase Order</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prstClr val="black"/>
                </a:solidFill>
                <a:effectLst/>
                <a:uLnTx/>
                <a:uFillTx/>
                <a:ea typeface="+mn-ea"/>
                <a:cs typeface="+mn-cs"/>
              </a:rPr>
              <a:t>RR </a:t>
            </a:r>
            <a:r>
              <a:rPr lang="en-US" sz="1600" dirty="0">
                <a:solidFill>
                  <a:prstClr val="black"/>
                </a:solidFill>
              </a:rPr>
              <a:t>	</a:t>
            </a:r>
            <a:r>
              <a:rPr kumimoji="0" lang="en-US" sz="1600" b="0" i="0" u="none" strike="noStrike" kern="1200" cap="none" spc="0" normalizeH="0" baseline="0" noProof="0" dirty="0">
                <a:ln>
                  <a:noFill/>
                </a:ln>
                <a:solidFill>
                  <a:prstClr val="black"/>
                </a:solidFill>
                <a:effectLst/>
                <a:uLnTx/>
                <a:uFillTx/>
                <a:ea typeface="+mn-ea"/>
                <a:cs typeface="+mn-cs"/>
              </a:rPr>
              <a:t>Receiving Report</a:t>
            </a:r>
          </a:p>
          <a:p>
            <a:pPr marL="0" indent="0" fontAlgn="base">
              <a:lnSpc>
                <a:spcPct val="100000"/>
              </a:lnSpc>
              <a:spcBef>
                <a:spcPct val="0"/>
              </a:spcBef>
              <a:spcAft>
                <a:spcPct val="0"/>
              </a:spcAft>
              <a:buNone/>
              <a:defRPr/>
            </a:pPr>
            <a:r>
              <a:rPr lang="en-US" sz="1600" dirty="0">
                <a:solidFill>
                  <a:prstClr val="black"/>
                </a:solidFill>
              </a:rPr>
              <a:t>SA</a:t>
            </a:r>
            <a:r>
              <a:rPr kumimoji="0" lang="en-US" sz="1600" b="0" i="0" u="none" strike="noStrike" kern="1200" cap="none" spc="0" normalizeH="0" baseline="0" noProof="0" dirty="0">
                <a:ln>
                  <a:noFill/>
                </a:ln>
                <a:solidFill>
                  <a:prstClr val="black"/>
                </a:solidFill>
                <a:effectLst/>
                <a:uLnTx/>
                <a:uFillTx/>
                <a:ea typeface="+mn-ea"/>
                <a:cs typeface="+mn-cs"/>
              </a:rPr>
              <a:t> </a:t>
            </a:r>
            <a:r>
              <a:rPr lang="en-US" sz="1600" dirty="0">
                <a:solidFill>
                  <a:prstClr val="black"/>
                </a:solidFill>
              </a:rPr>
              <a:t>	</a:t>
            </a:r>
            <a:r>
              <a:rPr kumimoji="0" lang="en-US" sz="1600" b="0" i="0" u="none" strike="noStrike" kern="1200" cap="none" spc="0" normalizeH="0" baseline="0" noProof="0" dirty="0">
                <a:ln>
                  <a:noFill/>
                </a:ln>
                <a:solidFill>
                  <a:prstClr val="black"/>
                </a:solidFill>
                <a:effectLst/>
                <a:uLnTx/>
                <a:uFillTx/>
                <a:ea typeface="+mn-ea"/>
                <a:cs typeface="+mn-cs"/>
              </a:rPr>
              <a:t>Suballowance (Budget depositing or withdrawing funds)</a:t>
            </a:r>
          </a:p>
          <a:p>
            <a:pPr marL="0" indent="0" fontAlgn="base">
              <a:lnSpc>
                <a:spcPct val="100000"/>
              </a:lnSpc>
              <a:spcBef>
                <a:spcPct val="0"/>
              </a:spcBef>
              <a:spcAft>
                <a:spcPct val="0"/>
              </a:spcAft>
              <a:buNone/>
              <a:defRPr/>
            </a:pPr>
            <a:r>
              <a:rPr lang="en-US" sz="1600" dirty="0">
                <a:solidFill>
                  <a:prstClr val="black"/>
                </a:solidFill>
              </a:rPr>
              <a:t>ST</a:t>
            </a:r>
            <a:r>
              <a:rPr kumimoji="0" lang="en-US" sz="1600" b="0" i="0" u="none" strike="noStrike" kern="1200" cap="none" spc="0" normalizeH="0" baseline="0" noProof="0" dirty="0">
                <a:ln>
                  <a:noFill/>
                </a:ln>
                <a:solidFill>
                  <a:prstClr val="black"/>
                </a:solidFill>
                <a:effectLst/>
                <a:uLnTx/>
                <a:uFillTx/>
                <a:ea typeface="+mn-ea"/>
                <a:cs typeface="+mn-cs"/>
              </a:rPr>
              <a:t> </a:t>
            </a:r>
            <a:r>
              <a:rPr lang="en-US" sz="1600" dirty="0">
                <a:solidFill>
                  <a:prstClr val="black"/>
                </a:solidFill>
              </a:rPr>
              <a:t>	</a:t>
            </a:r>
            <a:r>
              <a:rPr kumimoji="0" lang="en-US" sz="1600" b="0" i="0" u="none" strike="noStrike" kern="1200" cap="none" spc="0" normalizeH="0" baseline="0" noProof="0" dirty="0">
                <a:ln>
                  <a:noFill/>
                </a:ln>
                <a:solidFill>
                  <a:prstClr val="black"/>
                </a:solidFill>
                <a:effectLst/>
                <a:uLnTx/>
                <a:uFillTx/>
                <a:ea typeface="+mn-ea"/>
                <a:cs typeface="+mn-cs"/>
              </a:rPr>
              <a:t>Suballowance</a:t>
            </a:r>
            <a:r>
              <a:rPr lang="en-US" sz="1600" dirty="0">
                <a:solidFill>
                  <a:prstClr val="black"/>
                </a:solidFill>
              </a:rPr>
              <a:t> Transfer (Budget transferring funds between FCPs)</a:t>
            </a:r>
            <a:endParaRPr kumimoji="0" lang="en-US" sz="1600" b="0" i="0" u="none" strike="noStrike" kern="1200" cap="none" spc="0" normalizeH="0" baseline="0" noProof="0" dirty="0">
              <a:ln>
                <a:noFill/>
              </a:ln>
              <a:solidFill>
                <a:prstClr val="black"/>
              </a:solidFill>
              <a:effectLst/>
              <a:uLnTx/>
              <a:uFillTx/>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prstClr val="black"/>
                </a:solidFill>
                <a:effectLst/>
                <a:uLnTx/>
                <a:uFillTx/>
                <a:ea typeface="+mn-ea"/>
                <a:cs typeface="+mn-cs"/>
              </a:rPr>
              <a:t>SO	Service Order</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prstClr val="black"/>
                </a:solidFill>
                <a:effectLst/>
                <a:uLnTx/>
                <a:uFillTx/>
                <a:ea typeface="+mn-ea"/>
                <a:cs typeface="+mn-cs"/>
              </a:rPr>
              <a:t>TDA </a:t>
            </a:r>
            <a:r>
              <a:rPr lang="en-US" sz="1600" dirty="0">
                <a:solidFill>
                  <a:prstClr val="black"/>
                </a:solidFill>
              </a:rPr>
              <a:t>	</a:t>
            </a:r>
            <a:r>
              <a:rPr kumimoji="0" lang="en-US" sz="1600" b="0" i="0" u="none" strike="noStrike" kern="1200" cap="none" spc="0" normalizeH="0" baseline="0" noProof="0" dirty="0">
                <a:ln>
                  <a:noFill/>
                </a:ln>
                <a:solidFill>
                  <a:prstClr val="black"/>
                </a:solidFill>
                <a:effectLst/>
                <a:uLnTx/>
                <a:uFillTx/>
                <a:ea typeface="+mn-ea"/>
                <a:cs typeface="+mn-cs"/>
              </a:rPr>
              <a:t>Transfer of Disbursing Authority</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prstClr val="black"/>
                </a:solidFill>
                <a:effectLst/>
                <a:uLnTx/>
                <a:uFillTx/>
                <a:ea typeface="+mn-ea"/>
                <a:cs typeface="+mn-cs"/>
              </a:rPr>
              <a:t>VISN	Veteran Integrated Service Network</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prstClr val="black"/>
                </a:solidFill>
                <a:effectLst/>
                <a:uLnTx/>
                <a:uFillTx/>
                <a:ea typeface="+mn-ea"/>
                <a:cs typeface="+mn-cs"/>
              </a:rPr>
              <a:t>VISTA </a:t>
            </a:r>
            <a:r>
              <a:rPr lang="en-US" sz="1600" dirty="0">
                <a:solidFill>
                  <a:prstClr val="black"/>
                </a:solidFill>
              </a:rPr>
              <a:t>	</a:t>
            </a:r>
            <a:r>
              <a:rPr kumimoji="0" lang="en-US" sz="1600" b="0" i="0" u="none" strike="noStrike" kern="1200" cap="none" spc="0" normalizeH="0" baseline="0" noProof="0" dirty="0">
                <a:ln>
                  <a:noFill/>
                </a:ln>
                <a:solidFill>
                  <a:prstClr val="black"/>
                </a:solidFill>
                <a:effectLst/>
                <a:uLnTx/>
                <a:uFillTx/>
                <a:ea typeface="+mn-ea"/>
                <a:cs typeface="+mn-cs"/>
              </a:rPr>
              <a:t>Veteran Health Information System and Technology Architecture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prstClr val="black"/>
                </a:solidFill>
                <a:effectLst/>
                <a:uLnTx/>
                <a:uFillTx/>
                <a:ea typeface="+mn-ea"/>
                <a:cs typeface="+mn-cs"/>
              </a:rPr>
              <a:t>1358 </a:t>
            </a:r>
            <a:r>
              <a:rPr lang="en-US" sz="1600" dirty="0">
                <a:solidFill>
                  <a:prstClr val="black"/>
                </a:solidFill>
              </a:rPr>
              <a:t>	</a:t>
            </a:r>
            <a:r>
              <a:rPr kumimoji="0" lang="en-US" sz="1600" b="0" i="0" u="none" strike="noStrike" kern="1200" cap="none" spc="0" normalizeH="0" baseline="0" noProof="0" dirty="0">
                <a:ln>
                  <a:noFill/>
                </a:ln>
                <a:solidFill>
                  <a:prstClr val="black"/>
                </a:solidFill>
                <a:effectLst/>
                <a:uLnTx/>
                <a:uFillTx/>
                <a:ea typeface="+mn-ea"/>
                <a:cs typeface="+mn-cs"/>
              </a:rPr>
              <a:t>1358 Obligation</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prstClr val="black"/>
                </a:solidFill>
                <a:effectLst/>
                <a:uLnTx/>
                <a:uFillTx/>
                <a:ea typeface="+mn-ea"/>
                <a:cs typeface="+mn-cs"/>
              </a:rPr>
              <a:t>2237 </a:t>
            </a:r>
            <a:r>
              <a:rPr lang="en-US" sz="1600" dirty="0">
                <a:solidFill>
                  <a:prstClr val="black"/>
                </a:solidFill>
              </a:rPr>
              <a:t>	</a:t>
            </a:r>
            <a:r>
              <a:rPr kumimoji="0" lang="en-US" sz="1600" b="0" i="0" u="none" strike="noStrike" kern="1200" cap="none" spc="0" normalizeH="0" baseline="0" noProof="0" dirty="0">
                <a:ln>
                  <a:noFill/>
                </a:ln>
                <a:solidFill>
                  <a:prstClr val="black"/>
                </a:solidFill>
                <a:effectLst/>
                <a:uLnTx/>
                <a:uFillTx/>
                <a:ea typeface="+mn-ea"/>
                <a:cs typeface="+mn-cs"/>
              </a:rPr>
              <a:t>Request, Turn-In, Receipt for Goods or Services (Purchase Order/Contracts)</a:t>
            </a:r>
            <a:endParaRPr lang="en-US" dirty="0"/>
          </a:p>
        </p:txBody>
      </p:sp>
      <p:sp>
        <p:nvSpPr>
          <p:cNvPr id="5" name="Slide Number Placeholder 4">
            <a:extLst>
              <a:ext uri="{FF2B5EF4-FFF2-40B4-BE49-F238E27FC236}">
                <a16:creationId xmlns:a16="http://schemas.microsoft.com/office/drawing/2014/main" id="{A79E853F-C5B0-4444-8A64-592D2223AAA3}"/>
              </a:ext>
            </a:extLst>
          </p:cNvPr>
          <p:cNvSpPr>
            <a:spLocks noGrp="1"/>
          </p:cNvSpPr>
          <p:nvPr>
            <p:ph type="sldNum" sz="quarter" idx="12"/>
          </p:nvPr>
        </p:nvSpPr>
        <p:spPr/>
        <p:txBody>
          <a:bodyPr/>
          <a:lstStyle/>
          <a:p>
            <a:fld id="{670A9334-4E67-F94F-A05E-0CE8B74A054E}" type="slidenum">
              <a:rPr lang="en-US" smtClean="0"/>
              <a:pPr/>
              <a:t>39</a:t>
            </a:fld>
            <a:endParaRPr lang="en-US" dirty="0"/>
          </a:p>
        </p:txBody>
      </p:sp>
    </p:spTree>
    <p:extLst>
      <p:ext uri="{BB962C8B-B14F-4D97-AF65-F5344CB8AC3E}">
        <p14:creationId xmlns:p14="http://schemas.microsoft.com/office/powerpoint/2010/main" val="41748058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A8590-E41A-437D-B6B1-1F700D7C6F5C}"/>
              </a:ext>
            </a:extLst>
          </p:cNvPr>
          <p:cNvSpPr>
            <a:spLocks noGrp="1"/>
          </p:cNvSpPr>
          <p:nvPr>
            <p:ph type="title"/>
          </p:nvPr>
        </p:nvSpPr>
        <p:spPr>
          <a:xfrm>
            <a:off x="332402" y="427698"/>
            <a:ext cx="11470821" cy="618385"/>
          </a:xfrm>
        </p:spPr>
        <p:txBody>
          <a:bodyPr/>
          <a:lstStyle/>
          <a:p>
            <a:r>
              <a:rPr lang="en-US" sz="3600" b="1" dirty="0"/>
              <a:t>Section 1: </a:t>
            </a:r>
            <a:r>
              <a:rPr lang="en-US" sz="3600" dirty="0"/>
              <a:t>Understanding the flow of funding/obligations</a:t>
            </a:r>
            <a:br>
              <a:rPr lang="en-US" sz="3600" b="0" dirty="0"/>
            </a:br>
            <a:endParaRPr lang="en-US" dirty="0"/>
          </a:p>
        </p:txBody>
      </p:sp>
      <p:sp>
        <p:nvSpPr>
          <p:cNvPr id="4" name="Slide Number Placeholder 3">
            <a:extLst>
              <a:ext uri="{FF2B5EF4-FFF2-40B4-BE49-F238E27FC236}">
                <a16:creationId xmlns:a16="http://schemas.microsoft.com/office/drawing/2014/main" id="{7E3CC6F5-4720-4A15-BA58-361541CAC987}"/>
              </a:ext>
            </a:extLst>
          </p:cNvPr>
          <p:cNvSpPr>
            <a:spLocks noGrp="1"/>
          </p:cNvSpPr>
          <p:nvPr>
            <p:ph type="sldNum" sz="quarter" idx="12"/>
          </p:nvPr>
        </p:nvSpPr>
        <p:spPr/>
        <p:txBody>
          <a:bodyPr/>
          <a:lstStyle/>
          <a:p>
            <a:fld id="{670A9334-4E67-F94F-A05E-0CE8B74A054E}" type="slidenum">
              <a:rPr lang="en-US" smtClean="0"/>
              <a:t>4</a:t>
            </a:fld>
            <a:endParaRPr lang="en-US" dirty="0"/>
          </a:p>
        </p:txBody>
      </p:sp>
      <p:pic>
        <p:nvPicPr>
          <p:cNvPr id="8" name="Content Placeholder 7" descr="A group of people looking at a computer&#10;&#10;Description automatically generated with medium confidence">
            <a:extLst>
              <a:ext uri="{FF2B5EF4-FFF2-40B4-BE49-F238E27FC236}">
                <a16:creationId xmlns:a16="http://schemas.microsoft.com/office/drawing/2014/main" id="{CA48C380-388D-4B11-8CDD-25C5BED1163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93504" y="1932781"/>
            <a:ext cx="5402771" cy="3134519"/>
          </a:xfrm>
        </p:spPr>
      </p:pic>
    </p:spTree>
    <p:extLst>
      <p:ext uri="{BB962C8B-B14F-4D97-AF65-F5344CB8AC3E}">
        <p14:creationId xmlns:p14="http://schemas.microsoft.com/office/powerpoint/2010/main" val="363463400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E01BC0-2E71-491B-A10E-22E0B7ED1364}"/>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id="{201C5AC6-2EF2-484A-ACDE-C8A5675D800E}"/>
              </a:ext>
            </a:extLst>
          </p:cNvPr>
          <p:cNvSpPr>
            <a:spLocks noGrp="1"/>
          </p:cNvSpPr>
          <p:nvPr>
            <p:ph idx="1"/>
          </p:nvPr>
        </p:nvSpPr>
        <p:spPr/>
        <p:txBody>
          <a:bodyPr/>
          <a:lstStyle/>
          <a:p>
            <a:pPr marL="0" marR="0">
              <a:lnSpc>
                <a:spcPct val="107000"/>
              </a:lnSpc>
              <a:spcBef>
                <a:spcPts val="0"/>
              </a:spcBef>
              <a:spcAft>
                <a:spcPts val="800"/>
              </a:spcAft>
            </a:pPr>
            <a:r>
              <a:rPr lang="en-US" sz="2400" b="1" dirty="0">
                <a:effectLst/>
                <a:latin typeface="Calibri" panose="020F0502020204030204" pitchFamily="34" charset="0"/>
                <a:ea typeface="Calibri" panose="020F0502020204030204" pitchFamily="34" charset="0"/>
                <a:cs typeface="Times New Roman" panose="02020603050405020304" pitchFamily="18" charset="0"/>
              </a:rPr>
              <a:t>VSSC: </a:t>
            </a:r>
            <a:r>
              <a:rPr lang="en-US" sz="24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2"/>
              </a:rPr>
              <a:t>VSSC - VHA Support Service Center (va.gov)</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400" b="1" dirty="0">
                <a:effectLst/>
                <a:latin typeface="Calibri" panose="020F0502020204030204" pitchFamily="34" charset="0"/>
                <a:ea typeface="Calibri" panose="020F0502020204030204" pitchFamily="34" charset="0"/>
                <a:cs typeface="Times New Roman" panose="02020603050405020304" pitchFamily="18" charset="0"/>
              </a:rPr>
              <a:t>IPPS: </a:t>
            </a:r>
            <a:r>
              <a:rPr lang="en-US" sz="24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3"/>
              </a:rPr>
              <a:t>https://vaww.ipps.fsc.va.gov/prweb/PRWebLDAP1/ZAAnDJR28qcDKrEgu_hmcUyQ4QJoIZMB*/!STANDARD</a:t>
            </a:r>
            <a:r>
              <a:rPr lang="en-US" sz="2400" dirty="0">
                <a:effectLst/>
                <a:latin typeface="Calibri" panose="020F0502020204030204" pitchFamily="34" charset="0"/>
                <a:ea typeface="Calibri" panose="020F0502020204030204" pitchFamily="34" charset="0"/>
                <a:cs typeface="Times New Roman" panose="02020603050405020304" pitchFamily="18" charset="0"/>
              </a:rPr>
              <a:t>  (works best using Google)</a:t>
            </a:r>
          </a:p>
          <a:p>
            <a:pPr marL="0" marR="0">
              <a:lnSpc>
                <a:spcPct val="107000"/>
              </a:lnSpc>
              <a:spcBef>
                <a:spcPts val="0"/>
              </a:spcBef>
              <a:spcAft>
                <a:spcPts val="800"/>
              </a:spcAft>
            </a:pPr>
            <a:r>
              <a:rPr lang="en-US" sz="2400" b="1" dirty="0">
                <a:effectLst/>
                <a:latin typeface="Calibri" panose="020F0502020204030204" pitchFamily="34" charset="0"/>
                <a:ea typeface="Calibri" panose="020F0502020204030204" pitchFamily="34" charset="0"/>
                <a:cs typeface="Times New Roman" panose="02020603050405020304" pitchFamily="18" charset="0"/>
              </a:rPr>
              <a:t>Cost Centers and BOCs: </a:t>
            </a:r>
            <a:r>
              <a:rPr lang="en-US" sz="24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4"/>
              </a:rPr>
              <a:t>Volume XIII - Cost Accounting - Office of Finance (va.gov)</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400" b="1" dirty="0">
                <a:effectLst/>
                <a:latin typeface="Calibri" panose="020F0502020204030204" pitchFamily="34" charset="0"/>
                <a:ea typeface="Calibri" panose="020F0502020204030204" pitchFamily="34" charset="0"/>
                <a:cs typeface="Times New Roman" panose="02020603050405020304" pitchFamily="18" charset="0"/>
              </a:rPr>
              <a:t>1358 Obligations Policy: </a:t>
            </a:r>
            <a:r>
              <a:rPr lang="en-US" sz="24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5"/>
              </a:rPr>
              <a:t>VA-FinancialPolicyVolumeIIChapter06.pdf</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400" b="1" dirty="0">
                <a:effectLst/>
                <a:latin typeface="Calibri" panose="020F0502020204030204" pitchFamily="34" charset="0"/>
                <a:ea typeface="Calibri" panose="020F0502020204030204" pitchFamily="34" charset="0"/>
                <a:cs typeface="Times New Roman" panose="02020603050405020304" pitchFamily="18" charset="0"/>
              </a:rPr>
              <a:t>IFCAP Control Point Clerk User’s Guide: </a:t>
            </a:r>
            <a:r>
              <a:rPr lang="en-US" sz="24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6"/>
              </a:rPr>
              <a:t>ifcp5_1cp_clerk.pdf (va.gov)</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400" b="1" dirty="0">
                <a:effectLst/>
                <a:latin typeface="Calibri" panose="020F0502020204030204" pitchFamily="34" charset="0"/>
                <a:ea typeface="Calibri" panose="020F0502020204030204" pitchFamily="34" charset="0"/>
                <a:cs typeface="Times New Roman" panose="02020603050405020304" pitchFamily="18" charset="0"/>
              </a:rPr>
              <a:t>IFCAP Control Point Official User’s Guide:</a:t>
            </a: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7"/>
              </a:rPr>
              <a:t>ifcp5_1cp_official.pdf (va.gov)</a:t>
            </a:r>
            <a:endParaRPr lang="en-US" sz="3600" dirty="0"/>
          </a:p>
        </p:txBody>
      </p:sp>
      <p:sp>
        <p:nvSpPr>
          <p:cNvPr id="4" name="Slide Number Placeholder 3">
            <a:extLst>
              <a:ext uri="{FF2B5EF4-FFF2-40B4-BE49-F238E27FC236}">
                <a16:creationId xmlns:a16="http://schemas.microsoft.com/office/drawing/2014/main" id="{C7D0B030-503F-4760-8C5D-C228D16E1629}"/>
              </a:ext>
            </a:extLst>
          </p:cNvPr>
          <p:cNvSpPr>
            <a:spLocks noGrp="1"/>
          </p:cNvSpPr>
          <p:nvPr>
            <p:ph type="sldNum" sz="quarter" idx="12"/>
          </p:nvPr>
        </p:nvSpPr>
        <p:spPr/>
        <p:txBody>
          <a:bodyPr/>
          <a:lstStyle/>
          <a:p>
            <a:fld id="{670A9334-4E67-F94F-A05E-0CE8B74A054E}" type="slidenum">
              <a:rPr lang="en-US" smtClean="0"/>
              <a:t>40</a:t>
            </a:fld>
            <a:endParaRPr lang="en-US" dirty="0"/>
          </a:p>
        </p:txBody>
      </p:sp>
    </p:spTree>
    <p:extLst>
      <p:ext uri="{BB962C8B-B14F-4D97-AF65-F5344CB8AC3E}">
        <p14:creationId xmlns:p14="http://schemas.microsoft.com/office/powerpoint/2010/main" val="351052203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2DD52-CE81-41D3-A799-28FD16D4F6FE}"/>
              </a:ext>
            </a:extLst>
          </p:cNvPr>
          <p:cNvSpPr>
            <a:spLocks noGrp="1"/>
          </p:cNvSpPr>
          <p:nvPr>
            <p:ph type="title"/>
          </p:nvPr>
        </p:nvSpPr>
        <p:spPr/>
        <p:txBody>
          <a:bodyPr/>
          <a:lstStyle/>
          <a:p>
            <a:r>
              <a:rPr lang="en-US" dirty="0"/>
              <a:t>Resources</a:t>
            </a:r>
          </a:p>
        </p:txBody>
      </p:sp>
      <p:sp>
        <p:nvSpPr>
          <p:cNvPr id="6" name="Content Placeholder 5">
            <a:extLst>
              <a:ext uri="{FF2B5EF4-FFF2-40B4-BE49-F238E27FC236}">
                <a16:creationId xmlns:a16="http://schemas.microsoft.com/office/drawing/2014/main" id="{4F529EB5-DE66-416F-B5DD-8199A0F7D608}"/>
              </a:ext>
            </a:extLst>
          </p:cNvPr>
          <p:cNvSpPr>
            <a:spLocks noGrp="1"/>
          </p:cNvSpPr>
          <p:nvPr>
            <p:ph idx="1"/>
          </p:nvPr>
        </p:nvSpPr>
        <p:spPr/>
        <p:txBody>
          <a:bodyPr/>
          <a:lstStyle/>
          <a:p>
            <a:r>
              <a:rPr lang="en-US" dirty="0"/>
              <a:t>VA Financial Policy Volumes</a:t>
            </a:r>
            <a:endParaRPr lang="en-US" dirty="0">
              <a:hlinkClick r:id="rId2"/>
            </a:endParaRPr>
          </a:p>
          <a:p>
            <a:pPr lvl="1"/>
            <a:r>
              <a:rPr lang="en-US" dirty="0">
                <a:hlinkClick r:id="rId3"/>
              </a:rPr>
              <a:t>Volume I - General Accounting - Office of Finance (va.gov)</a:t>
            </a:r>
            <a:endParaRPr lang="en-US" dirty="0"/>
          </a:p>
          <a:p>
            <a:pPr lvl="2"/>
            <a:r>
              <a:rPr lang="en-US" dirty="0">
                <a:hlinkClick r:id="rId2"/>
              </a:rPr>
              <a:t>VA’s Accounting Classification Structure</a:t>
            </a:r>
          </a:p>
          <a:p>
            <a:pPr lvl="1"/>
            <a:r>
              <a:rPr lang="en-US" dirty="0">
                <a:hlinkClick r:id="rId2"/>
              </a:rPr>
              <a:t>Volume II - Appropriations, Funds and Related Information (VA Financial Policy Manual)</a:t>
            </a:r>
            <a:endParaRPr lang="en-US" dirty="0"/>
          </a:p>
          <a:p>
            <a:pPr lvl="2"/>
            <a:r>
              <a:rPr lang="en-US" dirty="0">
                <a:hlinkClick r:id="rId4"/>
              </a:rPr>
              <a:t>Obligations Policy</a:t>
            </a:r>
            <a:endParaRPr lang="en-US" dirty="0"/>
          </a:p>
          <a:p>
            <a:pPr lvl="2"/>
            <a:endParaRPr lang="en-US" dirty="0"/>
          </a:p>
        </p:txBody>
      </p:sp>
      <p:sp>
        <p:nvSpPr>
          <p:cNvPr id="5" name="Slide Number Placeholder 4">
            <a:extLst>
              <a:ext uri="{FF2B5EF4-FFF2-40B4-BE49-F238E27FC236}">
                <a16:creationId xmlns:a16="http://schemas.microsoft.com/office/drawing/2014/main" id="{9141A01A-5A55-47DD-AC18-BBB2C4A2BD87}"/>
              </a:ext>
            </a:extLst>
          </p:cNvPr>
          <p:cNvSpPr>
            <a:spLocks noGrp="1"/>
          </p:cNvSpPr>
          <p:nvPr>
            <p:ph type="sldNum" sz="quarter" idx="12"/>
          </p:nvPr>
        </p:nvSpPr>
        <p:spPr/>
        <p:txBody>
          <a:bodyPr/>
          <a:lstStyle/>
          <a:p>
            <a:fld id="{670A9334-4E67-F94F-A05E-0CE8B74A054E}" type="slidenum">
              <a:rPr lang="en-US" smtClean="0"/>
              <a:pPr/>
              <a:t>41</a:t>
            </a:fld>
            <a:endParaRPr lang="en-US" dirty="0"/>
          </a:p>
        </p:txBody>
      </p:sp>
    </p:spTree>
    <p:extLst>
      <p:ext uri="{BB962C8B-B14F-4D97-AF65-F5344CB8AC3E}">
        <p14:creationId xmlns:p14="http://schemas.microsoft.com/office/powerpoint/2010/main" val="14959969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Rectangle 2">
            <a:extLst>
              <a:ext uri="{FF2B5EF4-FFF2-40B4-BE49-F238E27FC236}">
                <a16:creationId xmlns:a16="http://schemas.microsoft.com/office/drawing/2014/main" id="{F98774E8-D5C0-48CB-B065-48E27381F7F7}"/>
              </a:ext>
            </a:extLst>
          </p:cNvPr>
          <p:cNvSpPr>
            <a:spLocks noGrp="1" noChangeArrowheads="1"/>
          </p:cNvSpPr>
          <p:nvPr>
            <p:ph type="title"/>
          </p:nvPr>
        </p:nvSpPr>
        <p:spPr>
          <a:xfrm>
            <a:off x="429208" y="0"/>
            <a:ext cx="11616612" cy="1295400"/>
          </a:xfrm>
        </p:spPr>
        <p:txBody>
          <a:bodyPr/>
          <a:lstStyle/>
          <a:p>
            <a:r>
              <a:rPr lang="en-US" sz="3600" dirty="0"/>
              <a:t>Section 1: Understanding the flow of funding/obligations</a:t>
            </a:r>
            <a:br>
              <a:rPr lang="en-US" sz="3600" b="0" dirty="0"/>
            </a:br>
            <a:endParaRPr lang="en-US" altLang="en-US" dirty="0"/>
          </a:p>
        </p:txBody>
      </p:sp>
      <p:sp>
        <p:nvSpPr>
          <p:cNvPr id="16387" name="Rectangle 3">
            <a:extLst>
              <a:ext uri="{FF2B5EF4-FFF2-40B4-BE49-F238E27FC236}">
                <a16:creationId xmlns:a16="http://schemas.microsoft.com/office/drawing/2014/main" id="{6047D568-7030-4CF4-B8F5-738405C13918}"/>
              </a:ext>
            </a:extLst>
          </p:cNvPr>
          <p:cNvSpPr>
            <a:spLocks noGrp="1" noChangeArrowheads="1"/>
          </p:cNvSpPr>
          <p:nvPr>
            <p:ph idx="1"/>
          </p:nvPr>
        </p:nvSpPr>
        <p:spPr>
          <a:xfrm>
            <a:off x="840792" y="1133669"/>
            <a:ext cx="9702800" cy="4953000"/>
          </a:xfrm>
        </p:spPr>
        <p:txBody>
          <a:bodyPr vert="horz" lIns="91440" tIns="45720" rIns="91440" bIns="45720" rtlCol="0" anchor="t">
            <a:noAutofit/>
          </a:bodyPr>
          <a:lstStyle/>
          <a:p>
            <a:pPr>
              <a:buClr>
                <a:srgbClr val="660066"/>
              </a:buClr>
              <a:defRPr/>
            </a:pPr>
            <a:r>
              <a:rPr lang="en-US" sz="1800" b="1" dirty="0"/>
              <a:t>The Financial Policy manual states (Volume II-Chapter 5), </a:t>
            </a:r>
            <a:r>
              <a:rPr lang="en-US" sz="1800" dirty="0">
                <a:hlinkClick r:id="rId3">
                  <a:extLst>
                    <a:ext uri="{A12FA001-AC4F-418D-AE19-62706E023703}">
                      <ahyp:hlinkClr xmlns:ahyp="http://schemas.microsoft.com/office/drawing/2018/hyperlinkcolor" val="tx"/>
                    </a:ext>
                  </a:extLst>
                </a:hlinkClick>
              </a:rPr>
              <a:t>Obligations Policy</a:t>
            </a:r>
            <a:r>
              <a:rPr lang="en-US" sz="1800" dirty="0"/>
              <a:t> states that Appropriated funds will be obligated consistent with fiscal restrictions on federal spending. VA may obligate and expend appropriations only for the specific purpose for which the appropriation was made and within the time limits applicable to the appropriation. </a:t>
            </a:r>
          </a:p>
          <a:p>
            <a:pPr>
              <a:buClr>
                <a:srgbClr val="660066"/>
              </a:buClr>
              <a:defRPr/>
            </a:pPr>
            <a:r>
              <a:rPr lang="en-US" sz="1800" dirty="0"/>
              <a:t>We must ensure that funds are available to cover the obligation and expenditure </a:t>
            </a:r>
            <a:r>
              <a:rPr lang="en-US" sz="1800" b="1" dirty="0"/>
              <a:t>prior </a:t>
            </a:r>
            <a:r>
              <a:rPr lang="en-US" sz="1800" dirty="0"/>
              <a:t>to entering into an agreement.  The amount of an obligation may be estimated when the exact amount cannot be determined at the time the obligation is incurred. Appropriate obligation adjustments must be recorded in the financial system as information becomes available.</a:t>
            </a:r>
          </a:p>
          <a:p>
            <a:pPr>
              <a:buClr>
                <a:srgbClr val="660066"/>
              </a:buClr>
              <a:defRPr/>
            </a:pPr>
            <a:r>
              <a:rPr lang="en-US" sz="1800" dirty="0"/>
              <a:t>Obligations must contain a separation of duties of the following: </a:t>
            </a:r>
          </a:p>
          <a:p>
            <a:pPr lvl="1">
              <a:buClr>
                <a:srgbClr val="660066"/>
              </a:buClr>
              <a:defRPr/>
            </a:pPr>
            <a:r>
              <a:rPr lang="en-US" sz="1800" dirty="0"/>
              <a:t>Purchases of goods or services are to be initiated by a requestor who is authorized  to request the purchase of goods or services</a:t>
            </a:r>
          </a:p>
          <a:p>
            <a:pPr lvl="1">
              <a:buClr>
                <a:srgbClr val="660066"/>
              </a:buClr>
              <a:defRPr/>
            </a:pPr>
            <a:r>
              <a:rPr lang="en-US" sz="1800" dirty="0"/>
              <a:t>The approval of the necessity for goods or services will be made by a person who has been authorized for this responsibility</a:t>
            </a:r>
          </a:p>
          <a:p>
            <a:pPr>
              <a:buClr>
                <a:srgbClr val="660066"/>
              </a:buClr>
              <a:defRPr/>
            </a:pPr>
            <a:r>
              <a:rPr lang="en-US" sz="1800" dirty="0"/>
              <a:t>The Anti-Deficiency Act requires federal agencies to use appropriated funds in the manner intended by Congress. </a:t>
            </a:r>
            <a:r>
              <a:rPr lang="en-US" sz="1800" dirty="0">
                <a:hlinkClick r:id="rId4"/>
              </a:rPr>
              <a:t>See VA Financial Policy Volume II, Chapter 3 – VA Fund Control and VA Financial Policy </a:t>
            </a:r>
            <a:r>
              <a:rPr lang="en-US" sz="1800" dirty="0">
                <a:hlinkClick r:id="rId5"/>
              </a:rPr>
              <a:t>Volume II, Chapter 7, Various Appropriations  Law Related Topics </a:t>
            </a:r>
            <a:r>
              <a:rPr lang="en-US" sz="1800" dirty="0"/>
              <a:t>for detailed information on the ADA and ADA Violations.</a:t>
            </a:r>
            <a:endParaRPr lang="en-US" sz="1600" dirty="0"/>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CFDC67-720B-4306-8E78-3F03CDB07BAD}"/>
              </a:ext>
            </a:extLst>
          </p:cNvPr>
          <p:cNvSpPr>
            <a:spLocks noGrp="1"/>
          </p:cNvSpPr>
          <p:nvPr>
            <p:ph type="title"/>
          </p:nvPr>
        </p:nvSpPr>
        <p:spPr/>
        <p:txBody>
          <a:bodyPr/>
          <a:lstStyle/>
          <a:p>
            <a:r>
              <a:rPr lang="en-US" dirty="0"/>
              <a:t>Section 1: Understanding the flow of funding (obligation)</a:t>
            </a:r>
          </a:p>
        </p:txBody>
      </p:sp>
      <p:sp>
        <p:nvSpPr>
          <p:cNvPr id="7" name="Content Placeholder 6">
            <a:extLst>
              <a:ext uri="{FF2B5EF4-FFF2-40B4-BE49-F238E27FC236}">
                <a16:creationId xmlns:a16="http://schemas.microsoft.com/office/drawing/2014/main" id="{8EF7C384-02C2-4B50-ABE3-9DE4A733258B}"/>
              </a:ext>
            </a:extLst>
          </p:cNvPr>
          <p:cNvSpPr>
            <a:spLocks noGrp="1"/>
          </p:cNvSpPr>
          <p:nvPr>
            <p:ph idx="1"/>
          </p:nvPr>
        </p:nvSpPr>
        <p:spPr>
          <a:xfrm>
            <a:off x="371474" y="1361621"/>
            <a:ext cx="10899037" cy="4351338"/>
          </a:xfrm>
        </p:spPr>
        <p:txBody>
          <a:bodyPr vert="horz" lIns="91440" tIns="45720" rIns="91440" bIns="45720" rtlCol="0" anchor="t">
            <a:noAutofit/>
          </a:bodyPr>
          <a:lstStyle/>
          <a:p>
            <a:r>
              <a:rPr lang="en-US" sz="2400" dirty="0"/>
              <a:t>Understanding the key accounting elements of financial transactions is critical. </a:t>
            </a:r>
          </a:p>
        </p:txBody>
      </p:sp>
      <p:sp>
        <p:nvSpPr>
          <p:cNvPr id="4" name="Slide Number Placeholder 3">
            <a:extLst>
              <a:ext uri="{FF2B5EF4-FFF2-40B4-BE49-F238E27FC236}">
                <a16:creationId xmlns:a16="http://schemas.microsoft.com/office/drawing/2014/main" id="{AEB9DF33-115D-4428-BE22-9FE9C7FA99E7}"/>
              </a:ext>
            </a:extLst>
          </p:cNvPr>
          <p:cNvSpPr>
            <a:spLocks noGrp="1"/>
          </p:cNvSpPr>
          <p:nvPr>
            <p:ph type="sldNum" sz="quarter" idx="12"/>
          </p:nvPr>
        </p:nvSpPr>
        <p:spPr/>
        <p:txBody>
          <a:bodyPr/>
          <a:lstStyle/>
          <a:p>
            <a:fld id="{670A9334-4E67-F94F-A05E-0CE8B74A054E}" type="slidenum">
              <a:rPr lang="en-US" smtClean="0"/>
              <a:t>6</a:t>
            </a:fld>
            <a:endParaRPr lang="en-US" dirty="0"/>
          </a:p>
        </p:txBody>
      </p:sp>
      <p:graphicFrame>
        <p:nvGraphicFramePr>
          <p:cNvPr id="3" name="Table 4">
            <a:extLst>
              <a:ext uri="{FF2B5EF4-FFF2-40B4-BE49-F238E27FC236}">
                <a16:creationId xmlns:a16="http://schemas.microsoft.com/office/drawing/2014/main" id="{4F312AD1-358B-4CFD-BC08-4FFC94D4EDBF}"/>
              </a:ext>
            </a:extLst>
          </p:cNvPr>
          <p:cNvGraphicFramePr>
            <a:graphicFrameLocks noGrp="1"/>
          </p:cNvGraphicFramePr>
          <p:nvPr>
            <p:extLst>
              <p:ext uri="{D42A27DB-BD31-4B8C-83A1-F6EECF244321}">
                <p14:modId xmlns:p14="http://schemas.microsoft.com/office/powerpoint/2010/main" val="767326405"/>
              </p:ext>
            </p:extLst>
          </p:nvPr>
        </p:nvGraphicFramePr>
        <p:xfrm>
          <a:off x="1565275" y="1801838"/>
          <a:ext cx="8128002" cy="1141857"/>
        </p:xfrm>
        <a:graphic>
          <a:graphicData uri="http://schemas.openxmlformats.org/drawingml/2006/table">
            <a:tbl>
              <a:tblPr firstRow="1" bandRow="1">
                <a:tableStyleId>{5C22544A-7EE6-4342-B048-85BDC9FD1C3A}</a:tableStyleId>
              </a:tblPr>
              <a:tblGrid>
                <a:gridCol w="1354667">
                  <a:extLst>
                    <a:ext uri="{9D8B030D-6E8A-4147-A177-3AD203B41FA5}">
                      <a16:colId xmlns:a16="http://schemas.microsoft.com/office/drawing/2014/main" val="1539389179"/>
                    </a:ext>
                  </a:extLst>
                </a:gridCol>
                <a:gridCol w="1354667">
                  <a:extLst>
                    <a:ext uri="{9D8B030D-6E8A-4147-A177-3AD203B41FA5}">
                      <a16:colId xmlns:a16="http://schemas.microsoft.com/office/drawing/2014/main" val="3607070611"/>
                    </a:ext>
                  </a:extLst>
                </a:gridCol>
                <a:gridCol w="1354667">
                  <a:extLst>
                    <a:ext uri="{9D8B030D-6E8A-4147-A177-3AD203B41FA5}">
                      <a16:colId xmlns:a16="http://schemas.microsoft.com/office/drawing/2014/main" val="2176705287"/>
                    </a:ext>
                  </a:extLst>
                </a:gridCol>
                <a:gridCol w="1354667">
                  <a:extLst>
                    <a:ext uri="{9D8B030D-6E8A-4147-A177-3AD203B41FA5}">
                      <a16:colId xmlns:a16="http://schemas.microsoft.com/office/drawing/2014/main" val="2024832784"/>
                    </a:ext>
                  </a:extLst>
                </a:gridCol>
                <a:gridCol w="1354667">
                  <a:extLst>
                    <a:ext uri="{9D8B030D-6E8A-4147-A177-3AD203B41FA5}">
                      <a16:colId xmlns:a16="http://schemas.microsoft.com/office/drawing/2014/main" val="521829158"/>
                    </a:ext>
                  </a:extLst>
                </a:gridCol>
                <a:gridCol w="1354667">
                  <a:extLst>
                    <a:ext uri="{9D8B030D-6E8A-4147-A177-3AD203B41FA5}">
                      <a16:colId xmlns:a16="http://schemas.microsoft.com/office/drawing/2014/main" val="3770542827"/>
                    </a:ext>
                  </a:extLst>
                </a:gridCol>
              </a:tblGrid>
              <a:tr h="747594">
                <a:tc>
                  <a:txBody>
                    <a:bodyPr/>
                    <a:lstStyle/>
                    <a:p>
                      <a:r>
                        <a:rPr lang="en-US" dirty="0"/>
                        <a:t>Station Number</a:t>
                      </a:r>
                    </a:p>
                  </a:txBody>
                  <a:tcPr/>
                </a:tc>
                <a:tc>
                  <a:txBody>
                    <a:bodyPr/>
                    <a:lstStyle/>
                    <a:p>
                      <a:r>
                        <a:rPr lang="en-US" dirty="0"/>
                        <a:t>Budget Fiscal Year</a:t>
                      </a:r>
                    </a:p>
                  </a:txBody>
                  <a:tcPr/>
                </a:tc>
                <a:tc>
                  <a:txBody>
                    <a:bodyPr/>
                    <a:lstStyle/>
                    <a:p>
                      <a:r>
                        <a:rPr lang="en-US" dirty="0"/>
                        <a:t>Fund</a:t>
                      </a:r>
                    </a:p>
                  </a:txBody>
                  <a:tcPr/>
                </a:tc>
                <a:tc>
                  <a:txBody>
                    <a:bodyPr/>
                    <a:lstStyle/>
                    <a:p>
                      <a:r>
                        <a:rPr lang="en-US" dirty="0"/>
                        <a:t>ACC</a:t>
                      </a:r>
                    </a:p>
                  </a:txBody>
                  <a:tcPr/>
                </a:tc>
                <a:tc>
                  <a:txBody>
                    <a:bodyPr/>
                    <a:lstStyle/>
                    <a:p>
                      <a:r>
                        <a:rPr lang="en-US" dirty="0"/>
                        <a:t>Cost Center</a:t>
                      </a:r>
                    </a:p>
                  </a:txBody>
                  <a:tcPr/>
                </a:tc>
                <a:tc>
                  <a:txBody>
                    <a:bodyPr/>
                    <a:lstStyle/>
                    <a:p>
                      <a:r>
                        <a:rPr lang="en-US" dirty="0"/>
                        <a:t>BOC</a:t>
                      </a:r>
                    </a:p>
                  </a:txBody>
                  <a:tcPr/>
                </a:tc>
                <a:extLst>
                  <a:ext uri="{0D108BD9-81ED-4DB2-BD59-A6C34878D82A}">
                    <a16:rowId xmlns:a16="http://schemas.microsoft.com/office/drawing/2014/main" val="1298567504"/>
                  </a:ext>
                </a:extLst>
              </a:tr>
              <a:tr h="394263">
                <a:tc>
                  <a:txBody>
                    <a:bodyPr/>
                    <a:lstStyle/>
                    <a:p>
                      <a:r>
                        <a:rPr lang="en-US" dirty="0"/>
                        <a:t>127</a:t>
                      </a:r>
                    </a:p>
                  </a:txBody>
                  <a:tcPr/>
                </a:tc>
                <a:tc>
                  <a:txBody>
                    <a:bodyPr/>
                    <a:lstStyle/>
                    <a:p>
                      <a:r>
                        <a:rPr lang="en-US" sz="1800" b="0" i="0" dirty="0">
                          <a:solidFill>
                            <a:srgbClr val="242424"/>
                          </a:solidFill>
                          <a:effectLst/>
                          <a:latin typeface="-apple-system"/>
                        </a:rPr>
                        <a:t>2324</a:t>
                      </a:r>
                      <a:endParaRPr lang="en-US" dirty="0"/>
                    </a:p>
                  </a:txBody>
                  <a:tcPr/>
                </a:tc>
                <a:tc>
                  <a:txBody>
                    <a:bodyPr/>
                    <a:lstStyle/>
                    <a:p>
                      <a:r>
                        <a:rPr lang="en-US" sz="1800" b="0" i="0" dirty="0">
                          <a:solidFill>
                            <a:srgbClr val="242424"/>
                          </a:solidFill>
                          <a:effectLst/>
                          <a:latin typeface="-apple-system"/>
                        </a:rPr>
                        <a:t>0161A1</a:t>
                      </a:r>
                      <a:endParaRPr lang="en-US" dirty="0"/>
                    </a:p>
                  </a:txBody>
                  <a:tcPr/>
                </a:tc>
                <a:tc>
                  <a:txBody>
                    <a:bodyPr/>
                    <a:lstStyle/>
                    <a:p>
                      <a:r>
                        <a:rPr lang="en-US" sz="1800" b="0" i="0" dirty="0">
                          <a:solidFill>
                            <a:srgbClr val="242424"/>
                          </a:solidFill>
                          <a:effectLst/>
                          <a:latin typeface="-apple-system"/>
                        </a:rPr>
                        <a:t>810010100</a:t>
                      </a:r>
                      <a:endParaRPr lang="en-US" dirty="0"/>
                    </a:p>
                  </a:txBody>
                  <a:tcPr/>
                </a:tc>
                <a:tc>
                  <a:txBody>
                    <a:bodyPr/>
                    <a:lstStyle/>
                    <a:p>
                      <a:r>
                        <a:rPr lang="en-US" sz="1800" b="0" i="0" dirty="0">
                          <a:solidFill>
                            <a:srgbClr val="242424"/>
                          </a:solidFill>
                          <a:effectLst/>
                          <a:latin typeface="-apple-system"/>
                        </a:rPr>
                        <a:t>810300</a:t>
                      </a:r>
                      <a:endParaRPr lang="en-US" dirty="0"/>
                    </a:p>
                  </a:txBody>
                  <a:tcPr/>
                </a:tc>
                <a:tc>
                  <a:txBody>
                    <a:bodyPr/>
                    <a:lstStyle/>
                    <a:p>
                      <a:r>
                        <a:rPr lang="en-US" sz="1800" b="0" i="0" dirty="0">
                          <a:solidFill>
                            <a:srgbClr val="242424"/>
                          </a:solidFill>
                          <a:effectLst/>
                          <a:latin typeface="-apple-system"/>
                        </a:rPr>
                        <a:t>2660</a:t>
                      </a:r>
                      <a:endParaRPr lang="en-US" dirty="0"/>
                    </a:p>
                  </a:txBody>
                  <a:tcPr/>
                </a:tc>
                <a:extLst>
                  <a:ext uri="{0D108BD9-81ED-4DB2-BD59-A6C34878D82A}">
                    <a16:rowId xmlns:a16="http://schemas.microsoft.com/office/drawing/2014/main" val="2650380412"/>
                  </a:ext>
                </a:extLst>
              </a:tr>
            </a:tbl>
          </a:graphicData>
        </a:graphic>
      </p:graphicFrame>
      <p:sp>
        <p:nvSpPr>
          <p:cNvPr id="5" name="Rectangle 4">
            <a:extLst>
              <a:ext uri="{FF2B5EF4-FFF2-40B4-BE49-F238E27FC236}">
                <a16:creationId xmlns:a16="http://schemas.microsoft.com/office/drawing/2014/main" id="{965F2379-5995-4CF2-9E69-37E0DB47B48C}"/>
              </a:ext>
            </a:extLst>
          </p:cNvPr>
          <p:cNvSpPr/>
          <p:nvPr/>
        </p:nvSpPr>
        <p:spPr>
          <a:xfrm>
            <a:off x="698978" y="3703671"/>
            <a:ext cx="1526391" cy="1706528"/>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Records what station the transaction occurred at</a:t>
            </a:r>
          </a:p>
        </p:txBody>
      </p:sp>
      <p:cxnSp>
        <p:nvCxnSpPr>
          <p:cNvPr id="8" name="Straight Arrow Connector 7">
            <a:extLst>
              <a:ext uri="{FF2B5EF4-FFF2-40B4-BE49-F238E27FC236}">
                <a16:creationId xmlns:a16="http://schemas.microsoft.com/office/drawing/2014/main" id="{0DFFB0B7-B07F-4BFC-84F3-A3D33B3B08FE}"/>
              </a:ext>
            </a:extLst>
          </p:cNvPr>
          <p:cNvCxnSpPr>
            <a:cxnSpLocks/>
          </p:cNvCxnSpPr>
          <p:nvPr/>
        </p:nvCxnSpPr>
        <p:spPr>
          <a:xfrm flipV="1">
            <a:off x="1565275" y="2896913"/>
            <a:ext cx="228600" cy="922612"/>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30DF78CB-1ADD-4A52-AAA5-CCA007558934}"/>
              </a:ext>
            </a:extLst>
          </p:cNvPr>
          <p:cNvSpPr/>
          <p:nvPr/>
        </p:nvSpPr>
        <p:spPr>
          <a:xfrm>
            <a:off x="2292348" y="3694923"/>
            <a:ext cx="1779594" cy="1715277"/>
          </a:xfrm>
          <a:prstGeom prst="rect">
            <a:avLst/>
          </a:prstGeom>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First 2 Digits: Beginning FY of availability </a:t>
            </a:r>
          </a:p>
          <a:p>
            <a:pPr algn="ctr"/>
            <a:r>
              <a:rPr lang="en-US" dirty="0"/>
              <a:t>Last 2 Digits: Ending FY of availability</a:t>
            </a:r>
          </a:p>
        </p:txBody>
      </p:sp>
      <p:cxnSp>
        <p:nvCxnSpPr>
          <p:cNvPr id="16" name="Straight Arrow Connector 15">
            <a:extLst>
              <a:ext uri="{FF2B5EF4-FFF2-40B4-BE49-F238E27FC236}">
                <a16:creationId xmlns:a16="http://schemas.microsoft.com/office/drawing/2014/main" id="{E16494F9-30C1-4492-BF87-8D512D53532E}"/>
              </a:ext>
            </a:extLst>
          </p:cNvPr>
          <p:cNvCxnSpPr>
            <a:cxnSpLocks/>
            <a:stCxn id="15" idx="0"/>
          </p:cNvCxnSpPr>
          <p:nvPr/>
        </p:nvCxnSpPr>
        <p:spPr>
          <a:xfrm flipV="1">
            <a:off x="3182145" y="2887038"/>
            <a:ext cx="34920" cy="807885"/>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2731F6B3-F24F-4DBE-8A12-2942435E56EB}"/>
              </a:ext>
            </a:extLst>
          </p:cNvPr>
          <p:cNvSpPr/>
          <p:nvPr/>
        </p:nvSpPr>
        <p:spPr>
          <a:xfrm>
            <a:off x="4159469" y="3703671"/>
            <a:ext cx="1553372" cy="1715277"/>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Records fund within appropriation (A is direct and R is reimbursable)</a:t>
            </a:r>
          </a:p>
        </p:txBody>
      </p:sp>
      <p:cxnSp>
        <p:nvCxnSpPr>
          <p:cNvPr id="20" name="Straight Arrow Connector 19">
            <a:extLst>
              <a:ext uri="{FF2B5EF4-FFF2-40B4-BE49-F238E27FC236}">
                <a16:creationId xmlns:a16="http://schemas.microsoft.com/office/drawing/2014/main" id="{A8D4A1A5-1524-45D7-9432-800B35870D39}"/>
              </a:ext>
            </a:extLst>
          </p:cNvPr>
          <p:cNvCxnSpPr>
            <a:cxnSpLocks/>
          </p:cNvCxnSpPr>
          <p:nvPr/>
        </p:nvCxnSpPr>
        <p:spPr>
          <a:xfrm flipV="1">
            <a:off x="4758630" y="2865584"/>
            <a:ext cx="0" cy="829338"/>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85A05726-9014-4B3E-8A3E-D8894C4D3058}"/>
              </a:ext>
            </a:extLst>
          </p:cNvPr>
          <p:cNvSpPr/>
          <p:nvPr/>
        </p:nvSpPr>
        <p:spPr>
          <a:xfrm>
            <a:off x="7357581" y="3694922"/>
            <a:ext cx="1425743" cy="1715277"/>
          </a:xfrm>
          <a:prstGeom prst="rect">
            <a:avLst/>
          </a:prstGeom>
          <a:solidFill>
            <a:schemeClr val="accent1"/>
          </a:solid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lIns="91440" tIns="45720" rIns="91440" bIns="45720" rtlCol="0" anchor="ctr"/>
          <a:lstStyle/>
          <a:p>
            <a:pPr algn="ctr"/>
            <a:r>
              <a:rPr lang="en-US" dirty="0">
                <a:cs typeface="Calibri"/>
              </a:rPr>
              <a:t>Denotes who is purchasing the goods or services </a:t>
            </a:r>
            <a:endParaRPr lang="en-US" dirty="0"/>
          </a:p>
        </p:txBody>
      </p:sp>
      <p:cxnSp>
        <p:nvCxnSpPr>
          <p:cNvPr id="25" name="Straight Arrow Connector 24">
            <a:extLst>
              <a:ext uri="{FF2B5EF4-FFF2-40B4-BE49-F238E27FC236}">
                <a16:creationId xmlns:a16="http://schemas.microsoft.com/office/drawing/2014/main" id="{80A26D7C-09DE-43D2-8780-93142EEB11B1}"/>
              </a:ext>
            </a:extLst>
          </p:cNvPr>
          <p:cNvCxnSpPr>
            <a:cxnSpLocks/>
            <a:stCxn id="21" idx="0"/>
          </p:cNvCxnSpPr>
          <p:nvPr/>
        </p:nvCxnSpPr>
        <p:spPr>
          <a:xfrm flipH="1" flipV="1">
            <a:off x="7592603" y="2887038"/>
            <a:ext cx="477850" cy="807884"/>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AFA136C3-4F9E-4321-8950-339D63355EE7}"/>
              </a:ext>
            </a:extLst>
          </p:cNvPr>
          <p:cNvSpPr/>
          <p:nvPr/>
        </p:nvSpPr>
        <p:spPr>
          <a:xfrm>
            <a:off x="8852257" y="3694922"/>
            <a:ext cx="1563685" cy="1724026"/>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Denotes the type of good/service purchased for reporting purposes</a:t>
            </a:r>
          </a:p>
        </p:txBody>
      </p:sp>
      <p:cxnSp>
        <p:nvCxnSpPr>
          <p:cNvPr id="28" name="Straight Arrow Connector 27">
            <a:extLst>
              <a:ext uri="{FF2B5EF4-FFF2-40B4-BE49-F238E27FC236}">
                <a16:creationId xmlns:a16="http://schemas.microsoft.com/office/drawing/2014/main" id="{FEAD3203-BC66-441C-9C29-D82FAED7CD38}"/>
              </a:ext>
            </a:extLst>
          </p:cNvPr>
          <p:cNvCxnSpPr>
            <a:cxnSpLocks/>
          </p:cNvCxnSpPr>
          <p:nvPr/>
        </p:nvCxnSpPr>
        <p:spPr>
          <a:xfrm flipH="1" flipV="1">
            <a:off x="8739757" y="2865584"/>
            <a:ext cx="645041" cy="829338"/>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CE12BAE7-0FD8-4B18-BF05-8475C577F50E}"/>
              </a:ext>
            </a:extLst>
          </p:cNvPr>
          <p:cNvSpPr/>
          <p:nvPr/>
        </p:nvSpPr>
        <p:spPr>
          <a:xfrm>
            <a:off x="5781774" y="3694922"/>
            <a:ext cx="1502174" cy="1715277"/>
          </a:xfrm>
          <a:prstGeom prst="rect">
            <a:avLst/>
          </a:prstGeom>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lIns="91440" tIns="45720" rIns="91440" bIns="45720" rtlCol="0" anchor="ctr"/>
          <a:lstStyle/>
          <a:p>
            <a:pPr algn="ctr"/>
            <a:r>
              <a:rPr lang="en-US" dirty="0">
                <a:cs typeface="Calibri"/>
              </a:rPr>
              <a:t> Denotes the FCP or ACC where funds will be utilized from</a:t>
            </a:r>
            <a:endParaRPr lang="en-US" dirty="0"/>
          </a:p>
        </p:txBody>
      </p:sp>
      <p:cxnSp>
        <p:nvCxnSpPr>
          <p:cNvPr id="13" name="Straight Arrow Connector 12">
            <a:extLst>
              <a:ext uri="{FF2B5EF4-FFF2-40B4-BE49-F238E27FC236}">
                <a16:creationId xmlns:a16="http://schemas.microsoft.com/office/drawing/2014/main" id="{E4CC5D9B-B08C-41C1-B3A2-5DB8A206E23B}"/>
              </a:ext>
            </a:extLst>
          </p:cNvPr>
          <p:cNvCxnSpPr>
            <a:cxnSpLocks/>
          </p:cNvCxnSpPr>
          <p:nvPr/>
        </p:nvCxnSpPr>
        <p:spPr>
          <a:xfrm flipV="1">
            <a:off x="6418250" y="2887038"/>
            <a:ext cx="0" cy="816633"/>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46469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Rectangle 2">
            <a:extLst>
              <a:ext uri="{FF2B5EF4-FFF2-40B4-BE49-F238E27FC236}">
                <a16:creationId xmlns:a16="http://schemas.microsoft.com/office/drawing/2014/main" id="{F98774E8-D5C0-48CB-B065-48E27381F7F7}"/>
              </a:ext>
            </a:extLst>
          </p:cNvPr>
          <p:cNvSpPr>
            <a:spLocks noGrp="1" noChangeArrowheads="1"/>
          </p:cNvSpPr>
          <p:nvPr>
            <p:ph type="title"/>
          </p:nvPr>
        </p:nvSpPr>
        <p:spPr>
          <a:xfrm>
            <a:off x="429208" y="0"/>
            <a:ext cx="11616612" cy="1295400"/>
          </a:xfrm>
        </p:spPr>
        <p:txBody>
          <a:bodyPr/>
          <a:lstStyle/>
          <a:p>
            <a:r>
              <a:rPr lang="en-US" sz="3600" dirty="0"/>
              <a:t>Section 2: Common Obligation Types</a:t>
            </a:r>
            <a:br>
              <a:rPr lang="en-US" sz="3600" b="0" dirty="0"/>
            </a:br>
            <a:endParaRPr lang="en-US" altLang="en-US" dirty="0"/>
          </a:p>
        </p:txBody>
      </p:sp>
      <p:sp>
        <p:nvSpPr>
          <p:cNvPr id="16387" name="Rectangle 3">
            <a:extLst>
              <a:ext uri="{FF2B5EF4-FFF2-40B4-BE49-F238E27FC236}">
                <a16:creationId xmlns:a16="http://schemas.microsoft.com/office/drawing/2014/main" id="{6047D568-7030-4CF4-B8F5-738405C13918}"/>
              </a:ext>
            </a:extLst>
          </p:cNvPr>
          <p:cNvSpPr>
            <a:spLocks noGrp="1" noChangeArrowheads="1"/>
          </p:cNvSpPr>
          <p:nvPr>
            <p:ph idx="1"/>
          </p:nvPr>
        </p:nvSpPr>
        <p:spPr>
          <a:xfrm>
            <a:off x="812800" y="1143000"/>
            <a:ext cx="9702800" cy="4953000"/>
          </a:xfrm>
        </p:spPr>
        <p:txBody>
          <a:bodyPr rtlCol="0">
            <a:noAutofit/>
          </a:bodyPr>
          <a:lstStyle/>
          <a:p>
            <a:pPr>
              <a:buClr>
                <a:srgbClr val="660066"/>
              </a:buClr>
              <a:defRPr/>
            </a:pPr>
            <a:r>
              <a:rPr lang="en-US" dirty="0"/>
              <a:t>The table below displays the different types obligation documents that are linked to an IFCAP/VISTA transaction number which is reflected on the Running Balance:</a:t>
            </a:r>
            <a:endParaRPr lang="en-US" dirty="0">
              <a:highlight>
                <a:srgbClr val="FFFF00"/>
              </a:highlight>
            </a:endParaRPr>
          </a:p>
          <a:p>
            <a:pPr lvl="1">
              <a:buClr>
                <a:srgbClr val="660066"/>
              </a:buClr>
              <a:defRPr/>
            </a:pPr>
            <a:endParaRPr lang="en-US" sz="1200" dirty="0">
              <a:highlight>
                <a:srgbClr val="FFFF00"/>
              </a:highlight>
            </a:endParaRPr>
          </a:p>
          <a:p>
            <a:pPr>
              <a:buClr>
                <a:srgbClr val="660066"/>
              </a:buClr>
              <a:defRPr/>
            </a:pPr>
            <a:endParaRPr lang="en-US" sz="1600" dirty="0">
              <a:highlight>
                <a:srgbClr val="FFFF00"/>
              </a:highlight>
            </a:endParaRPr>
          </a:p>
          <a:p>
            <a:pPr>
              <a:buClr>
                <a:srgbClr val="660066"/>
              </a:buClr>
              <a:defRPr/>
            </a:pPr>
            <a:endParaRPr lang="en-US" sz="1600" dirty="0">
              <a:highlight>
                <a:srgbClr val="FFFF00"/>
              </a:highlight>
            </a:endParaRPr>
          </a:p>
          <a:p>
            <a:pPr>
              <a:buClr>
                <a:srgbClr val="660066"/>
              </a:buClr>
              <a:defRPr/>
            </a:pPr>
            <a:endParaRPr lang="en-US" sz="1600" dirty="0">
              <a:highlight>
                <a:srgbClr val="FFFF00"/>
              </a:highlight>
            </a:endParaRPr>
          </a:p>
          <a:p>
            <a:pPr>
              <a:buClr>
                <a:srgbClr val="660066"/>
              </a:buClr>
              <a:defRPr/>
            </a:pPr>
            <a:endParaRPr lang="en-US" sz="1600" dirty="0">
              <a:highlight>
                <a:srgbClr val="FFFF00"/>
              </a:highlight>
            </a:endParaRPr>
          </a:p>
          <a:p>
            <a:pPr>
              <a:buClr>
                <a:srgbClr val="660066"/>
              </a:buClr>
              <a:defRPr/>
            </a:pPr>
            <a:endParaRPr lang="en-US" sz="1600" dirty="0">
              <a:highlight>
                <a:srgbClr val="FFFF00"/>
              </a:highlight>
            </a:endParaRPr>
          </a:p>
          <a:p>
            <a:pPr>
              <a:buClr>
                <a:srgbClr val="660066"/>
              </a:buClr>
              <a:defRPr/>
            </a:pPr>
            <a:endParaRPr lang="en-US" sz="1600" dirty="0">
              <a:highlight>
                <a:srgbClr val="FFFF00"/>
              </a:highlight>
            </a:endParaRPr>
          </a:p>
          <a:p>
            <a:pPr marL="0" indent="0">
              <a:buClr>
                <a:srgbClr val="660066"/>
              </a:buClr>
              <a:buNone/>
              <a:defRPr/>
            </a:pPr>
            <a:endParaRPr lang="en-US" sz="1600" dirty="0">
              <a:highlight>
                <a:srgbClr val="FFFF00"/>
              </a:highlight>
            </a:endParaRPr>
          </a:p>
        </p:txBody>
      </p:sp>
      <p:graphicFrame>
        <p:nvGraphicFramePr>
          <p:cNvPr id="2" name="Table 2">
            <a:extLst>
              <a:ext uri="{FF2B5EF4-FFF2-40B4-BE49-F238E27FC236}">
                <a16:creationId xmlns:a16="http://schemas.microsoft.com/office/drawing/2014/main" id="{AADF1BBC-A6C8-4648-A183-CE2B06D49B54}"/>
              </a:ext>
            </a:extLst>
          </p:cNvPr>
          <p:cNvGraphicFramePr>
            <a:graphicFrameLocks noGrp="1"/>
          </p:cNvGraphicFramePr>
          <p:nvPr>
            <p:extLst>
              <p:ext uri="{D42A27DB-BD31-4B8C-83A1-F6EECF244321}">
                <p14:modId xmlns:p14="http://schemas.microsoft.com/office/powerpoint/2010/main" val="3058358367"/>
              </p:ext>
            </p:extLst>
          </p:nvPr>
        </p:nvGraphicFramePr>
        <p:xfrm>
          <a:off x="687526" y="2438400"/>
          <a:ext cx="10816948" cy="3352800"/>
        </p:xfrm>
        <a:graphic>
          <a:graphicData uri="http://schemas.openxmlformats.org/drawingml/2006/table">
            <a:tbl>
              <a:tblPr firstRow="1" bandRow="1">
                <a:tableStyleId>{5C22544A-7EE6-4342-B048-85BDC9FD1C3A}</a:tableStyleId>
              </a:tblPr>
              <a:tblGrid>
                <a:gridCol w="1558175">
                  <a:extLst>
                    <a:ext uri="{9D8B030D-6E8A-4147-A177-3AD203B41FA5}">
                      <a16:colId xmlns:a16="http://schemas.microsoft.com/office/drawing/2014/main" val="2815750455"/>
                    </a:ext>
                  </a:extLst>
                </a:gridCol>
                <a:gridCol w="3398264">
                  <a:extLst>
                    <a:ext uri="{9D8B030D-6E8A-4147-A177-3AD203B41FA5}">
                      <a16:colId xmlns:a16="http://schemas.microsoft.com/office/drawing/2014/main" val="2816974868"/>
                    </a:ext>
                  </a:extLst>
                </a:gridCol>
                <a:gridCol w="5860509">
                  <a:extLst>
                    <a:ext uri="{9D8B030D-6E8A-4147-A177-3AD203B41FA5}">
                      <a16:colId xmlns:a16="http://schemas.microsoft.com/office/drawing/2014/main" val="2580114564"/>
                    </a:ext>
                  </a:extLst>
                </a:gridCol>
              </a:tblGrid>
              <a:tr h="0">
                <a:tc>
                  <a:txBody>
                    <a:bodyPr/>
                    <a:lstStyle/>
                    <a:p>
                      <a:r>
                        <a:rPr lang="en-US" sz="1400" dirty="0"/>
                        <a:t>Obligation Type</a:t>
                      </a:r>
                    </a:p>
                  </a:txBody>
                  <a:tcPr/>
                </a:tc>
                <a:tc>
                  <a:txBody>
                    <a:bodyPr/>
                    <a:lstStyle/>
                    <a:p>
                      <a:r>
                        <a:rPr lang="en-US" sz="1400" dirty="0"/>
                        <a:t>Uses</a:t>
                      </a:r>
                    </a:p>
                  </a:txBody>
                  <a:tcPr/>
                </a:tc>
                <a:tc>
                  <a:txBody>
                    <a:bodyPr/>
                    <a:lstStyle/>
                    <a:p>
                      <a:r>
                        <a:rPr lang="en-US" sz="1400" dirty="0"/>
                        <a:t>Description </a:t>
                      </a:r>
                    </a:p>
                  </a:txBody>
                  <a:tcPr/>
                </a:tc>
                <a:extLst>
                  <a:ext uri="{0D108BD9-81ED-4DB2-BD59-A6C34878D82A}">
                    <a16:rowId xmlns:a16="http://schemas.microsoft.com/office/drawing/2014/main" val="2715803827"/>
                  </a:ext>
                </a:extLst>
              </a:tr>
              <a:tr h="0">
                <a:tc>
                  <a:txBody>
                    <a:bodyPr/>
                    <a:lstStyle/>
                    <a:p>
                      <a:r>
                        <a:rPr lang="en-US" sz="1400" dirty="0"/>
                        <a:t>2237</a:t>
                      </a:r>
                    </a:p>
                  </a:txBody>
                  <a:tcPr/>
                </a:tc>
                <a:tc>
                  <a:txBody>
                    <a:bodyPr/>
                    <a:lstStyle/>
                    <a:p>
                      <a:r>
                        <a:rPr lang="en-US" sz="1400" dirty="0"/>
                        <a:t>Contracts that go through Contracting Officer</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t>Must be processed by PBD/Contracting and have an obligation number assigned prior to the beginning of service(s) or receipt of good(s).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t>Be recorded (committed) in VISTA/IFCAP within 1 business day of the agreement being made with a vendor for the item(s) or service(s).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1" dirty="0"/>
                        <a:t>Reference: </a:t>
                      </a:r>
                      <a:r>
                        <a:rPr lang="en-US" sz="1400" dirty="0">
                          <a:hlinkClick r:id="rId3"/>
                        </a:rPr>
                        <a:t>Volume II, Chapter 5A - Purchase Request Policy (va.gov)</a:t>
                      </a:r>
                      <a:endParaRPr lang="en-US" sz="1400" dirty="0"/>
                    </a:p>
                    <a:p>
                      <a:endParaRPr lang="en-US" sz="1400" dirty="0"/>
                    </a:p>
                  </a:txBody>
                  <a:tcPr/>
                </a:tc>
                <a:extLst>
                  <a:ext uri="{0D108BD9-81ED-4DB2-BD59-A6C34878D82A}">
                    <a16:rowId xmlns:a16="http://schemas.microsoft.com/office/drawing/2014/main" val="1867179187"/>
                  </a:ext>
                </a:extLst>
              </a:tr>
              <a:tr h="370840">
                <a:tc>
                  <a:txBody>
                    <a:bodyPr/>
                    <a:lstStyle/>
                    <a:p>
                      <a:r>
                        <a:rPr lang="en-US" sz="1400" dirty="0"/>
                        <a:t>1358</a:t>
                      </a:r>
                    </a:p>
                  </a:txBody>
                  <a:tcPr/>
                </a:tc>
                <a:tc>
                  <a:txBody>
                    <a:bodyPr/>
                    <a:lstStyle/>
                    <a:p>
                      <a:r>
                        <a:rPr lang="en-US" sz="1400" dirty="0"/>
                        <a:t>Interpersonal Agreements (IPA), Subject Reimbursements, transactions between appropriations (IAA) </a:t>
                      </a:r>
                    </a:p>
                  </a:txBody>
                  <a:tcPr/>
                </a:tc>
                <a:tc>
                  <a:txBody>
                    <a:bodyPr/>
                    <a:lstStyle/>
                    <a:p>
                      <a:pPr marL="285750" indent="-285750">
                        <a:buFont typeface="Arial" panose="020B0604020202020204" pitchFamily="34" charset="0"/>
                        <a:buChar char="•"/>
                      </a:pPr>
                      <a:r>
                        <a:rPr lang="en-US" sz="1400" dirty="0"/>
                        <a:t>Must be submitted to Fiscal Service within the first 5 days of the month for service(s) being received (for 1358’s established on a quarterly/yearly basis the document must be sent to Fiscal w/in first 5 days of quarter or year).</a:t>
                      </a:r>
                    </a:p>
                    <a:p>
                      <a:pPr marL="285750" indent="-285750">
                        <a:buFont typeface="Arial" panose="020B0604020202020204" pitchFamily="34" charset="0"/>
                        <a:buChar char="•"/>
                      </a:pPr>
                      <a:r>
                        <a:rPr lang="en-US" sz="1400" b="1" dirty="0"/>
                        <a:t>Reference: </a:t>
                      </a:r>
                      <a:r>
                        <a:rPr lang="en-US" sz="1400" dirty="0">
                          <a:hlinkClick r:id="rId4"/>
                        </a:rPr>
                        <a:t>Vol II Ch 6 1358 Obligations (va.gov)</a:t>
                      </a:r>
                      <a:endParaRPr lang="en-US" sz="1400" dirty="0"/>
                    </a:p>
                  </a:txBody>
                  <a:tcPr/>
                </a:tc>
                <a:extLst>
                  <a:ext uri="{0D108BD9-81ED-4DB2-BD59-A6C34878D82A}">
                    <a16:rowId xmlns:a16="http://schemas.microsoft.com/office/drawing/2014/main" val="3194143006"/>
                  </a:ext>
                </a:extLst>
              </a:tr>
              <a:tr h="370840">
                <a:tc>
                  <a:txBody>
                    <a:bodyPr/>
                    <a:lstStyle/>
                    <a:p>
                      <a:r>
                        <a:rPr lang="en-US" sz="1400" dirty="0"/>
                        <a:t>Government Purchase Card</a:t>
                      </a:r>
                    </a:p>
                  </a:txBody>
                  <a:tcPr/>
                </a:tc>
                <a:tc>
                  <a:txBody>
                    <a:bodyPr/>
                    <a:lstStyle/>
                    <a:p>
                      <a:r>
                        <a:rPr lang="en-US" sz="1400" dirty="0"/>
                        <a:t>Purchase of supplies/services below micro purchase threshold</a:t>
                      </a:r>
                    </a:p>
                  </a:txBody>
                  <a:tcPr/>
                </a:tc>
                <a:tc>
                  <a:txBody>
                    <a:bodyPr/>
                    <a:lstStyle/>
                    <a:p>
                      <a:pPr marL="285750" indent="-285750">
                        <a:buFont typeface="Arial" panose="020B0604020202020204" pitchFamily="34" charset="0"/>
                        <a:buChar char="•"/>
                      </a:pPr>
                      <a:r>
                        <a:rPr lang="en-US" sz="1400" b="1" dirty="0"/>
                        <a:t>Reference: </a:t>
                      </a:r>
                      <a:r>
                        <a:rPr lang="en-US" sz="1400" dirty="0">
                          <a:hlinkClick r:id="rId5"/>
                        </a:rPr>
                        <a:t>Volume XVI Chapter 1B - Government Purchase Card for Micro-purchase.pdf (va.gov)</a:t>
                      </a:r>
                      <a:endParaRPr lang="en-US" sz="1400" dirty="0"/>
                    </a:p>
                  </a:txBody>
                  <a:tcPr/>
                </a:tc>
                <a:extLst>
                  <a:ext uri="{0D108BD9-81ED-4DB2-BD59-A6C34878D82A}">
                    <a16:rowId xmlns:a16="http://schemas.microsoft.com/office/drawing/2014/main" val="3315716072"/>
                  </a:ext>
                </a:extLst>
              </a:tr>
            </a:tbl>
          </a:graphicData>
        </a:graphic>
      </p:graphicFrame>
    </p:spTree>
    <p:extLst>
      <p:ext uri="{BB962C8B-B14F-4D97-AF65-F5344CB8AC3E}">
        <p14:creationId xmlns:p14="http://schemas.microsoft.com/office/powerpoint/2010/main" val="273825848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Rectangle 2">
            <a:extLst>
              <a:ext uri="{FF2B5EF4-FFF2-40B4-BE49-F238E27FC236}">
                <a16:creationId xmlns:a16="http://schemas.microsoft.com/office/drawing/2014/main" id="{67524843-4A75-4132-B6E8-26E9E7197AF1}"/>
              </a:ext>
            </a:extLst>
          </p:cNvPr>
          <p:cNvSpPr>
            <a:spLocks noGrp="1" noChangeArrowheads="1"/>
          </p:cNvSpPr>
          <p:nvPr>
            <p:ph type="title"/>
          </p:nvPr>
        </p:nvSpPr>
        <p:spPr>
          <a:xfrm>
            <a:off x="438763" y="1"/>
            <a:ext cx="11242953" cy="974725"/>
          </a:xfrm>
        </p:spPr>
        <p:txBody>
          <a:bodyPr/>
          <a:lstStyle/>
          <a:p>
            <a:pPr eaLnBrk="1" hangingPunct="1"/>
            <a:r>
              <a:rPr lang="en-US" altLang="en-US" sz="2800" dirty="0"/>
              <a:t>Section 2: </a:t>
            </a:r>
            <a:r>
              <a:rPr lang="en-US" sz="2800" dirty="0"/>
              <a:t>Managing Obligations: 2237 (Contracts that go through Contracting Officer)</a:t>
            </a:r>
            <a:endParaRPr lang="en-US" altLang="en-US" sz="4000" dirty="0"/>
          </a:p>
        </p:txBody>
      </p:sp>
      <p:sp>
        <p:nvSpPr>
          <p:cNvPr id="16387" name="Rectangle 3">
            <a:extLst>
              <a:ext uri="{FF2B5EF4-FFF2-40B4-BE49-F238E27FC236}">
                <a16:creationId xmlns:a16="http://schemas.microsoft.com/office/drawing/2014/main" id="{05EE6BA2-E7A3-46BD-AF78-3BE949716589}"/>
              </a:ext>
            </a:extLst>
          </p:cNvPr>
          <p:cNvSpPr>
            <a:spLocks noGrp="1" noChangeArrowheads="1"/>
          </p:cNvSpPr>
          <p:nvPr>
            <p:ph idx="1"/>
          </p:nvPr>
        </p:nvSpPr>
        <p:spPr>
          <a:xfrm>
            <a:off x="695323" y="1024035"/>
            <a:ext cx="10238921" cy="5045075"/>
          </a:xfrm>
        </p:spPr>
        <p:txBody>
          <a:bodyPr rtlCol="0">
            <a:normAutofit fontScale="85000" lnSpcReduction="10000"/>
          </a:bodyPr>
          <a:lstStyle/>
          <a:p>
            <a:pPr indent="0">
              <a:lnSpc>
                <a:spcPct val="110000"/>
              </a:lnSpc>
              <a:spcBef>
                <a:spcPts val="0"/>
              </a:spcBef>
              <a:buClr>
                <a:srgbClr val="000000"/>
              </a:buClr>
              <a:buNone/>
              <a:defRPr/>
            </a:pPr>
            <a:r>
              <a:rPr lang="en-US" b="1" dirty="0"/>
              <a:t>2237 Purchase Order (PO): </a:t>
            </a:r>
            <a:r>
              <a:rPr lang="en-US" dirty="0"/>
              <a:t>A 2237 is the document initiated by the service line to set aside</a:t>
            </a:r>
            <a:r>
              <a:rPr lang="en-US" i="1" dirty="0"/>
              <a:t> (reserve)</a:t>
            </a:r>
            <a:r>
              <a:rPr lang="en-US" dirty="0"/>
              <a:t> funds from a Fund Control Point (FCP).  When the 2237 is processed by either Fiscal, PBD, or both, it is assigned an obligation number and </a:t>
            </a:r>
            <a:r>
              <a:rPr lang="en-US" i="1" dirty="0"/>
              <a:t>becomes</a:t>
            </a:r>
            <a:r>
              <a:rPr lang="en-US" dirty="0"/>
              <a:t> a purchase order. At this time, the total dollar amount is immediately withdrawn from the FCP. These dollars are then used to process invoice payments for the good(s)/service(s) outlined on the document. </a:t>
            </a:r>
          </a:p>
          <a:p>
            <a:pPr indent="0">
              <a:lnSpc>
                <a:spcPct val="110000"/>
              </a:lnSpc>
              <a:spcBef>
                <a:spcPts val="0"/>
              </a:spcBef>
              <a:buClr>
                <a:srgbClr val="000000"/>
              </a:buClr>
              <a:buNone/>
              <a:defRPr/>
            </a:pPr>
            <a:endParaRPr lang="en-US" sz="2400" u="sng" dirty="0"/>
          </a:p>
          <a:p>
            <a:pPr indent="0">
              <a:lnSpc>
                <a:spcPct val="110000"/>
              </a:lnSpc>
              <a:spcBef>
                <a:spcPts val="0"/>
              </a:spcBef>
              <a:buClr>
                <a:srgbClr val="000000"/>
              </a:buClr>
              <a:buNone/>
              <a:defRPr/>
            </a:pPr>
            <a:r>
              <a:rPr lang="en-US" u="sng" dirty="0"/>
              <a:t>Below are the required steps:</a:t>
            </a:r>
            <a:endParaRPr lang="en-US" b="1" u="sng" dirty="0"/>
          </a:p>
          <a:p>
            <a:pPr marL="914400" lvl="1" indent="-457200">
              <a:lnSpc>
                <a:spcPct val="120000"/>
              </a:lnSpc>
              <a:buClr>
                <a:srgbClr val="660066"/>
              </a:buClr>
              <a:buFont typeface="+mj-lt"/>
              <a:buAutoNum type="arabicPeriod"/>
              <a:defRPr/>
            </a:pPr>
            <a:r>
              <a:rPr lang="en-US" sz="1900" dirty="0"/>
              <a:t>Established by a FCP Clerk and approved by a FCP Official.</a:t>
            </a:r>
          </a:p>
          <a:p>
            <a:pPr marL="914400" lvl="1" indent="-457200">
              <a:lnSpc>
                <a:spcPct val="120000"/>
              </a:lnSpc>
              <a:buFont typeface="+mj-lt"/>
              <a:buAutoNum type="arabicPeriod"/>
              <a:defRPr/>
            </a:pPr>
            <a:r>
              <a:rPr lang="en-US" sz="1900" dirty="0"/>
              <a:t>Most common type of obligation and can be used for: materials, services, contracts, etc.</a:t>
            </a:r>
          </a:p>
          <a:p>
            <a:pPr marL="914400" lvl="1" indent="-457200">
              <a:lnSpc>
                <a:spcPct val="120000"/>
              </a:lnSpc>
              <a:buFont typeface="+mj-lt"/>
              <a:buAutoNum type="arabicPeriod"/>
              <a:defRPr/>
            </a:pPr>
            <a:r>
              <a:rPr lang="en-US" sz="1900" dirty="0"/>
              <a:t>Obligation numbers begin with a letter (example: </a:t>
            </a:r>
            <a:r>
              <a:rPr lang="en-US" sz="1900" u="sng" dirty="0"/>
              <a:t>D3</a:t>
            </a:r>
            <a:r>
              <a:rPr lang="en-US" sz="1900" dirty="0"/>
              <a:t>5555).  </a:t>
            </a:r>
          </a:p>
          <a:p>
            <a:pPr marL="914400" lvl="1" indent="-457200">
              <a:lnSpc>
                <a:spcPct val="120000"/>
              </a:lnSpc>
              <a:buFont typeface="+mj-lt"/>
              <a:buAutoNum type="arabicPeriod"/>
              <a:defRPr/>
            </a:pPr>
            <a:r>
              <a:rPr lang="en-US" sz="1900" dirty="0"/>
              <a:t>The letter identifies what the obligation is for (e.g., </a:t>
            </a:r>
            <a:r>
              <a:rPr lang="en-US" sz="1900" u="sng" dirty="0"/>
              <a:t>C</a:t>
            </a:r>
            <a:r>
              <a:rPr lang="en-US" sz="1900" dirty="0"/>
              <a:t>=Services, D= Research, A=Goods, B=Federal, NC=No Charge, U=Ratification, F=Bill of Lading, T=Travel, IX=Convenience Checks). </a:t>
            </a:r>
          </a:p>
          <a:p>
            <a:pPr marL="914400" lvl="1" indent="-457200">
              <a:lnSpc>
                <a:spcPct val="120000"/>
              </a:lnSpc>
              <a:buFont typeface="+mj-lt"/>
              <a:buAutoNum type="arabicPeriod"/>
              <a:defRPr/>
            </a:pPr>
            <a:r>
              <a:rPr lang="en-US" sz="1900" dirty="0"/>
              <a:t>The </a:t>
            </a:r>
            <a:r>
              <a:rPr lang="en-US" sz="1900" u="sng" dirty="0"/>
              <a:t>3</a:t>
            </a:r>
            <a:r>
              <a:rPr lang="en-US" sz="1900" dirty="0"/>
              <a:t> represents the FY of the obligation (2023). </a:t>
            </a: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Rectangle 2">
            <a:extLst>
              <a:ext uri="{FF2B5EF4-FFF2-40B4-BE49-F238E27FC236}">
                <a16:creationId xmlns:a16="http://schemas.microsoft.com/office/drawing/2014/main" id="{F98774E8-D5C0-48CB-B065-48E27381F7F7}"/>
              </a:ext>
            </a:extLst>
          </p:cNvPr>
          <p:cNvSpPr>
            <a:spLocks noGrp="1" noChangeArrowheads="1"/>
          </p:cNvSpPr>
          <p:nvPr>
            <p:ph type="title"/>
          </p:nvPr>
        </p:nvSpPr>
        <p:spPr>
          <a:xfrm>
            <a:off x="429208" y="0"/>
            <a:ext cx="11616612" cy="1295400"/>
          </a:xfrm>
        </p:spPr>
        <p:txBody>
          <a:bodyPr/>
          <a:lstStyle/>
          <a:p>
            <a:r>
              <a:rPr lang="en-US" sz="2800" dirty="0"/>
              <a:t>Section 2: Managing Obligations: 2237 (Contracts that go through Contracting Officer)</a:t>
            </a:r>
            <a:br>
              <a:rPr lang="en-US" sz="2800" b="0" dirty="0"/>
            </a:br>
            <a:endParaRPr lang="en-US" altLang="en-US" sz="2800" dirty="0"/>
          </a:p>
        </p:txBody>
      </p:sp>
      <p:sp>
        <p:nvSpPr>
          <p:cNvPr id="16387" name="Rectangle 3">
            <a:extLst>
              <a:ext uri="{FF2B5EF4-FFF2-40B4-BE49-F238E27FC236}">
                <a16:creationId xmlns:a16="http://schemas.microsoft.com/office/drawing/2014/main" id="{6047D568-7030-4CF4-B8F5-738405C13918}"/>
              </a:ext>
            </a:extLst>
          </p:cNvPr>
          <p:cNvSpPr>
            <a:spLocks noGrp="1" noChangeArrowheads="1"/>
          </p:cNvSpPr>
          <p:nvPr>
            <p:ph idx="1"/>
          </p:nvPr>
        </p:nvSpPr>
        <p:spPr>
          <a:xfrm>
            <a:off x="146180" y="960120"/>
            <a:ext cx="10875606" cy="4937760"/>
          </a:xfrm>
        </p:spPr>
        <p:txBody>
          <a:bodyPr rtlCol="0">
            <a:noAutofit/>
          </a:bodyPr>
          <a:lstStyle/>
          <a:p>
            <a:pPr lvl="1">
              <a:buClr>
                <a:srgbClr val="660066"/>
              </a:buClr>
              <a:defRPr/>
            </a:pPr>
            <a:r>
              <a:rPr lang="en-US" dirty="0"/>
              <a:t>2237 Purchase Order (PO) (Step-by-Step Instructions) Each document must be:</a:t>
            </a:r>
            <a:endParaRPr lang="en-US" dirty="0">
              <a:highlight>
                <a:srgbClr val="FFFF00"/>
              </a:highlight>
            </a:endParaRPr>
          </a:p>
          <a:p>
            <a:pPr lvl="1">
              <a:buClr>
                <a:srgbClr val="660066"/>
              </a:buClr>
              <a:defRPr/>
            </a:pPr>
            <a:endParaRPr lang="en-US" sz="1200" dirty="0">
              <a:highlight>
                <a:srgbClr val="FFFF00"/>
              </a:highlight>
            </a:endParaRPr>
          </a:p>
          <a:p>
            <a:pPr>
              <a:buClr>
                <a:srgbClr val="660066"/>
              </a:buClr>
              <a:defRPr/>
            </a:pPr>
            <a:endParaRPr lang="en-US" sz="1600" dirty="0">
              <a:highlight>
                <a:srgbClr val="FFFF00"/>
              </a:highlight>
            </a:endParaRPr>
          </a:p>
          <a:p>
            <a:pPr>
              <a:buClr>
                <a:srgbClr val="660066"/>
              </a:buClr>
              <a:defRPr/>
            </a:pPr>
            <a:endParaRPr lang="en-US" sz="1600" dirty="0">
              <a:highlight>
                <a:srgbClr val="FFFF00"/>
              </a:highlight>
            </a:endParaRPr>
          </a:p>
          <a:p>
            <a:pPr>
              <a:buClr>
                <a:srgbClr val="660066"/>
              </a:buClr>
              <a:defRPr/>
            </a:pPr>
            <a:endParaRPr lang="en-US" sz="1600" dirty="0">
              <a:highlight>
                <a:srgbClr val="FFFF00"/>
              </a:highlight>
            </a:endParaRPr>
          </a:p>
          <a:p>
            <a:pPr>
              <a:buClr>
                <a:srgbClr val="660066"/>
              </a:buClr>
              <a:defRPr/>
            </a:pPr>
            <a:endParaRPr lang="en-US" sz="1600" dirty="0">
              <a:highlight>
                <a:srgbClr val="FFFF00"/>
              </a:highlight>
            </a:endParaRPr>
          </a:p>
          <a:p>
            <a:pPr>
              <a:buClr>
                <a:srgbClr val="660066"/>
              </a:buClr>
              <a:defRPr/>
            </a:pPr>
            <a:endParaRPr lang="en-US" sz="1600" dirty="0">
              <a:highlight>
                <a:srgbClr val="FFFF00"/>
              </a:highlight>
            </a:endParaRPr>
          </a:p>
          <a:p>
            <a:pPr>
              <a:buClr>
                <a:srgbClr val="660066"/>
              </a:buClr>
              <a:defRPr/>
            </a:pPr>
            <a:endParaRPr lang="en-US" sz="1600" dirty="0">
              <a:highlight>
                <a:srgbClr val="FFFF00"/>
              </a:highlight>
            </a:endParaRPr>
          </a:p>
          <a:p>
            <a:pPr marL="0" indent="0">
              <a:buClr>
                <a:srgbClr val="660066"/>
              </a:buClr>
              <a:buNone/>
              <a:defRPr/>
            </a:pPr>
            <a:endParaRPr lang="en-US" sz="1600" dirty="0">
              <a:highlight>
                <a:srgbClr val="FFFF00"/>
              </a:highlight>
            </a:endParaRPr>
          </a:p>
        </p:txBody>
      </p:sp>
      <p:graphicFrame>
        <p:nvGraphicFramePr>
          <p:cNvPr id="2" name="Table 2">
            <a:extLst>
              <a:ext uri="{FF2B5EF4-FFF2-40B4-BE49-F238E27FC236}">
                <a16:creationId xmlns:a16="http://schemas.microsoft.com/office/drawing/2014/main" id="{AADF1BBC-A6C8-4648-A183-CE2B06D49B54}"/>
              </a:ext>
            </a:extLst>
          </p:cNvPr>
          <p:cNvGraphicFramePr>
            <a:graphicFrameLocks noGrp="1"/>
          </p:cNvGraphicFramePr>
          <p:nvPr>
            <p:extLst>
              <p:ext uri="{D42A27DB-BD31-4B8C-83A1-F6EECF244321}">
                <p14:modId xmlns:p14="http://schemas.microsoft.com/office/powerpoint/2010/main" val="1749345930"/>
              </p:ext>
            </p:extLst>
          </p:nvPr>
        </p:nvGraphicFramePr>
        <p:xfrm>
          <a:off x="767759" y="1508760"/>
          <a:ext cx="10656481" cy="4297680"/>
        </p:xfrm>
        <a:graphic>
          <a:graphicData uri="http://schemas.openxmlformats.org/drawingml/2006/table">
            <a:tbl>
              <a:tblPr firstRow="1" bandRow="1">
                <a:tableStyleId>{5C22544A-7EE6-4342-B048-85BDC9FD1C3A}</a:tableStyleId>
              </a:tblPr>
              <a:tblGrid>
                <a:gridCol w="3167040">
                  <a:extLst>
                    <a:ext uri="{9D8B030D-6E8A-4147-A177-3AD203B41FA5}">
                      <a16:colId xmlns:a16="http://schemas.microsoft.com/office/drawing/2014/main" val="2815750455"/>
                    </a:ext>
                  </a:extLst>
                </a:gridCol>
                <a:gridCol w="7489441">
                  <a:extLst>
                    <a:ext uri="{9D8B030D-6E8A-4147-A177-3AD203B41FA5}">
                      <a16:colId xmlns:a16="http://schemas.microsoft.com/office/drawing/2014/main" val="2580114564"/>
                    </a:ext>
                  </a:extLst>
                </a:gridCol>
              </a:tblGrid>
              <a:tr h="0">
                <a:tc>
                  <a:txBody>
                    <a:bodyPr/>
                    <a:lstStyle/>
                    <a:p>
                      <a:r>
                        <a:rPr lang="en-US" dirty="0"/>
                        <a:t>Requirements </a:t>
                      </a:r>
                    </a:p>
                  </a:txBody>
                  <a:tcPr/>
                </a:tc>
                <a:tc>
                  <a:txBody>
                    <a:bodyPr/>
                    <a:lstStyle/>
                    <a:p>
                      <a:r>
                        <a:rPr lang="en-US" dirty="0"/>
                        <a:t>Description </a:t>
                      </a:r>
                    </a:p>
                  </a:txBody>
                  <a:tcPr/>
                </a:tc>
                <a:extLst>
                  <a:ext uri="{0D108BD9-81ED-4DB2-BD59-A6C34878D82A}">
                    <a16:rowId xmlns:a16="http://schemas.microsoft.com/office/drawing/2014/main" val="2715803827"/>
                  </a:ext>
                </a:extLst>
              </a:tr>
              <a:tr h="370840">
                <a:tc>
                  <a:txBody>
                    <a:bodyPr/>
                    <a:lstStyle/>
                    <a:p>
                      <a:r>
                        <a:rPr lang="en-US" dirty="0"/>
                        <a:t>Entered TIMELY</a:t>
                      </a:r>
                    </a:p>
                  </a:txBody>
                  <a:tcPr/>
                </a:tc>
                <a:tc>
                  <a:txBody>
                    <a:bodyPr/>
                    <a:lstStyle/>
                    <a:p>
                      <a:pPr marL="285750" indent="-285750">
                        <a:buFont typeface="Arial" panose="020B0604020202020204" pitchFamily="34" charset="0"/>
                        <a:buChar char="•"/>
                      </a:pPr>
                      <a:r>
                        <a:rPr lang="en-US" dirty="0"/>
                        <a:t>End user must allow adequate time for the procurement process (timeframe varies depending on type &amp; priority of need)</a:t>
                      </a:r>
                    </a:p>
                  </a:txBody>
                  <a:tcPr/>
                </a:tc>
                <a:extLst>
                  <a:ext uri="{0D108BD9-81ED-4DB2-BD59-A6C34878D82A}">
                    <a16:rowId xmlns:a16="http://schemas.microsoft.com/office/drawing/2014/main" val="1867179187"/>
                  </a:ext>
                </a:extLst>
              </a:tr>
              <a:tr h="372764">
                <a:tc>
                  <a:txBody>
                    <a:bodyPr/>
                    <a:lstStyle/>
                    <a:p>
                      <a:r>
                        <a:rPr lang="en-US" dirty="0"/>
                        <a:t>Requested in the CORRECT FY &amp; QTR</a:t>
                      </a:r>
                    </a:p>
                  </a:txBody>
                  <a:tcPr/>
                </a:tc>
                <a:tc>
                  <a:txBody>
                    <a:bodyPr/>
                    <a:lstStyle/>
                    <a:p>
                      <a:pPr marL="285750" indent="-285750">
                        <a:buFont typeface="Arial" panose="020B0604020202020204" pitchFamily="34" charset="0"/>
                        <a:buChar char="•"/>
                      </a:pPr>
                      <a:r>
                        <a:rPr lang="en-US" dirty="0"/>
                        <a:t>The Fiscal Year and Quarter on the document need to reflect the desired delivery date of the good(s) or beginning date of service(s) being requested</a:t>
                      </a:r>
                    </a:p>
                  </a:txBody>
                  <a:tcPr/>
                </a:tc>
                <a:extLst>
                  <a:ext uri="{0D108BD9-81ED-4DB2-BD59-A6C34878D82A}">
                    <a16:rowId xmlns:a16="http://schemas.microsoft.com/office/drawing/2014/main" val="3194143006"/>
                  </a:ext>
                </a:extLst>
              </a:tr>
              <a:tr h="370840">
                <a:tc>
                  <a:txBody>
                    <a:bodyPr/>
                    <a:lstStyle/>
                    <a:p>
                      <a:r>
                        <a:rPr lang="en-US" dirty="0"/>
                        <a:t>Regularly MONITORED</a:t>
                      </a:r>
                    </a:p>
                  </a:txBody>
                  <a:tcPr/>
                </a:tc>
                <a:tc>
                  <a:txBody>
                    <a:bodyPr/>
                    <a:lstStyle/>
                    <a:p>
                      <a:pPr marL="285750" indent="-285750">
                        <a:buFont typeface="Arial" panose="020B0604020202020204" pitchFamily="34" charset="0"/>
                        <a:buChar char="•"/>
                      </a:pPr>
                      <a:r>
                        <a:rPr lang="en-US" dirty="0"/>
                        <a:t>End user should monitor all transactions within the Running Balance to endure the transaction is completed and/or perform follow-up, as necessary</a:t>
                      </a:r>
                    </a:p>
                  </a:txBody>
                  <a:tcPr/>
                </a:tc>
                <a:extLst>
                  <a:ext uri="{0D108BD9-81ED-4DB2-BD59-A6C34878D82A}">
                    <a16:rowId xmlns:a16="http://schemas.microsoft.com/office/drawing/2014/main" val="3315716072"/>
                  </a:ext>
                </a:extLst>
              </a:tr>
              <a:tr h="370840">
                <a:tc>
                  <a:txBody>
                    <a:bodyPr/>
                    <a:lstStyle/>
                    <a:p>
                      <a:r>
                        <a:rPr lang="en-US" dirty="0"/>
                        <a:t>Promptly CANCELLED</a:t>
                      </a:r>
                    </a:p>
                  </a:txBody>
                  <a:tcPr/>
                </a:tc>
                <a:tc>
                  <a:txBody>
                    <a:bodyPr/>
                    <a:lstStyle/>
                    <a:p>
                      <a:pPr marL="285750" indent="-285750">
                        <a:buFont typeface="Arial" panose="020B0604020202020204" pitchFamily="34" charset="0"/>
                        <a:buChar char="•"/>
                      </a:pPr>
                      <a:r>
                        <a:rPr lang="en-US" dirty="0"/>
                        <a:t>If a transaction is not needed (i.e., entered incorrectly or duplicated) it must be cancelled; otherwise, this ties up funds which can be used for other purchases/services. </a:t>
                      </a:r>
                      <a:endParaRPr lang="en-US" dirty="0">
                        <a:highlight>
                          <a:srgbClr val="FFFF00"/>
                        </a:highlight>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To cancel, use the IFCAP/VistA menu option: Cancel Transaction with a Permanent Number. This can only be completed when the “*” is showing in the COMM AMT and OBLIG AMT columns</a:t>
                      </a:r>
                    </a:p>
                  </a:txBody>
                  <a:tcPr/>
                </a:tc>
                <a:extLst>
                  <a:ext uri="{0D108BD9-81ED-4DB2-BD59-A6C34878D82A}">
                    <a16:rowId xmlns:a16="http://schemas.microsoft.com/office/drawing/2014/main" val="96627923"/>
                  </a:ext>
                </a:extLst>
              </a:tr>
            </a:tbl>
          </a:graphicData>
        </a:graphic>
      </p:graphicFrame>
    </p:spTree>
    <p:extLst>
      <p:ext uri="{BB962C8B-B14F-4D97-AF65-F5344CB8AC3E}">
        <p14:creationId xmlns:p14="http://schemas.microsoft.com/office/powerpoint/2010/main" val="4583456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Tenjo8i3HuRM573PfLSFA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419DC370A04394CAAC96DED1DC9A007" ma:contentTypeVersion="9" ma:contentTypeDescription="Create a new document." ma:contentTypeScope="" ma:versionID="b1dfd7dea68351d81719bad3885152c0">
  <xsd:schema xmlns:xsd="http://www.w3.org/2001/XMLSchema" xmlns:xs="http://www.w3.org/2001/XMLSchema" xmlns:p="http://schemas.microsoft.com/office/2006/metadata/properties" xmlns:ns1="http://schemas.microsoft.com/sharepoint/v3" xmlns:ns2="b3b97a4c-43ac-46e7-9970-904f1e1efc09" xmlns:ns3="77dce447-0566-47ff-8c07-c9b85fda5322" targetNamespace="http://schemas.microsoft.com/office/2006/metadata/properties" ma:root="true" ma:fieldsID="da2c64f9114d0dd818614521c1775716" ns1:_="" ns2:_="" ns3:_="">
    <xsd:import namespace="http://schemas.microsoft.com/sharepoint/v3"/>
    <xsd:import namespace="b3b97a4c-43ac-46e7-9970-904f1e1efc09"/>
    <xsd:import namespace="77dce447-0566-47ff-8c07-c9b85fda5322"/>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1:_ip_UnifiedCompliancePolicyProperties" minOccurs="0"/>
                <xsd:element ref="ns1:_ip_UnifiedCompliancePolicyUIAction" minOccurs="0"/>
                <xsd:element ref="ns2:MediaLengthInSeconds" minOccurs="0"/>
                <xsd:element ref="ns2:MediaServiceAutoTag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2" nillable="true" ma:displayName="Unified Compliance Policy Properties" ma:hidden="true" ma:internalName="_ip_UnifiedCompliancePolicyProperties">
      <xsd:simpleType>
        <xsd:restriction base="dms:Note"/>
      </xsd:simpleType>
    </xsd:element>
    <xsd:element name="_ip_UnifiedCompliancePolicyUIAction" ma:index="1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3b97a4c-43ac-46e7-9970-904f1e1efc0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4" nillable="true" ma:displayName="Length (seconds)" ma:internalName="MediaLengthInSeconds" ma:readOnly="true">
      <xsd:simpleType>
        <xsd:restriction base="dms:Unknown"/>
      </xsd:simpleType>
    </xsd:element>
    <xsd:element name="MediaServiceAutoTags" ma:index="15" nillable="true" ma:displayName="Tags" ma:internalName="MediaServiceAutoTags"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7dce447-0566-47ff-8c07-c9b85fda532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F0F777B6-7387-4444-B8F9-98F2187092B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b3b97a4c-43ac-46e7-9970-904f1e1efc09"/>
    <ds:schemaRef ds:uri="77dce447-0566-47ff-8c07-c9b85fda532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5EE57CB-D684-43D4-8A95-57E34A9346BC}">
  <ds:schemaRefs>
    <ds:schemaRef ds:uri="http://schemas.microsoft.com/sharepoint/v3/contenttype/forms"/>
  </ds:schemaRefs>
</ds:datastoreItem>
</file>

<file path=customXml/itemProps3.xml><?xml version="1.0" encoding="utf-8"?>
<ds:datastoreItem xmlns:ds="http://schemas.openxmlformats.org/officeDocument/2006/customXml" ds:itemID="{4AEBE9D3-4971-4AC7-9A51-C7C39C7FEDB3}">
  <ds:schemaRefs>
    <ds:schemaRef ds:uri="http://schemas.microsoft.com/office/2006/metadata/properties"/>
    <ds:schemaRef ds:uri="http://schemas.microsoft.com/office/2006/documentManagement/types"/>
    <ds:schemaRef ds:uri="http://schemas.microsoft.com/office/infopath/2007/PartnerControls"/>
    <ds:schemaRef ds:uri="http://purl.org/dc/terms/"/>
    <ds:schemaRef ds:uri="http://purl.org/dc/dcmitype/"/>
    <ds:schemaRef ds:uri="http://schemas.microsoft.com/sharepoint/v3"/>
    <ds:schemaRef ds:uri="http://schemas.openxmlformats.org/package/2006/metadata/core-properties"/>
    <ds:schemaRef ds:uri="http://purl.org/dc/elements/1.1/"/>
    <ds:schemaRef ds:uri="77dce447-0566-47ff-8c07-c9b85fda5322"/>
    <ds:schemaRef ds:uri="b3b97a4c-43ac-46e7-9970-904f1e1efc09"/>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4</TotalTime>
  <Words>5480</Words>
  <Application>Microsoft Office PowerPoint</Application>
  <PresentationFormat>Widescreen</PresentationFormat>
  <Paragraphs>779</Paragraphs>
  <Slides>41</Slides>
  <Notes>19</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41</vt:i4>
      </vt:variant>
    </vt:vector>
  </HeadingPairs>
  <TitlesOfParts>
    <vt:vector size="51" baseType="lpstr">
      <vt:lpstr>-apple-system</vt:lpstr>
      <vt:lpstr>Arial</vt:lpstr>
      <vt:lpstr>Bradley Hand ITC</vt:lpstr>
      <vt:lpstr>Calibri</vt:lpstr>
      <vt:lpstr>Calibri Light</vt:lpstr>
      <vt:lpstr>Georgia</vt:lpstr>
      <vt:lpstr>r_ansi</vt:lpstr>
      <vt:lpstr>Wingdings</vt:lpstr>
      <vt:lpstr>1_Office Theme</vt:lpstr>
      <vt:lpstr>think-cell Slide</vt:lpstr>
      <vt:lpstr>PowerPoint Presentation</vt:lpstr>
      <vt:lpstr>Housekeeping</vt:lpstr>
      <vt:lpstr>Objectives – for today’s training</vt:lpstr>
      <vt:lpstr>Section 1: Understanding the flow of funding/obligations </vt:lpstr>
      <vt:lpstr>Section 1: Understanding the flow of funding/obligations </vt:lpstr>
      <vt:lpstr>Section 1: Understanding the flow of funding (obligation)</vt:lpstr>
      <vt:lpstr>Section 2: Common Obligation Types </vt:lpstr>
      <vt:lpstr>Section 2: Managing Obligations: 2237 (Contracts that go through Contracting Officer)</vt:lpstr>
      <vt:lpstr>Section 2: Managing Obligations: 2237 (Contracts that go through Contracting Officer) </vt:lpstr>
      <vt:lpstr>Section 2: 1358 Obligation (Interpersonal Agreements (IPA), Subject Reimbursements, transactions between appropriations (IAA)  </vt:lpstr>
      <vt:lpstr>Section 2: Managing Obligations: 1358 </vt:lpstr>
      <vt:lpstr>Section 2: Managing Obligations: Invoices  </vt:lpstr>
      <vt:lpstr>Section 2: Government Purchase Card </vt:lpstr>
      <vt:lpstr>Section 2: Managing Obligations: GPC  </vt:lpstr>
      <vt:lpstr>Section 2: Managing Obligations: GPC TOOLS </vt:lpstr>
      <vt:lpstr> Section 2: Delinquent/Unauthorized Commitments </vt:lpstr>
      <vt:lpstr>Section 3: Common FISCAL Reports</vt:lpstr>
      <vt:lpstr>Section 3: Common Reports from Fiscal/VSSC</vt:lpstr>
      <vt:lpstr>Section 3: Common Reports from Fiscal/VSSC</vt:lpstr>
      <vt:lpstr>Section 3: F20 Report</vt:lpstr>
      <vt:lpstr>Section 3: Common Reports from Fiscal-VSSC View</vt:lpstr>
      <vt:lpstr>Section 3: IPPS Homepage</vt:lpstr>
      <vt:lpstr>Section 3: IPPS Trainings</vt:lpstr>
      <vt:lpstr>Section 4: Understanding the tracking requirements of open obligations </vt:lpstr>
      <vt:lpstr>Section 4: Reviewing Open Obligations</vt:lpstr>
      <vt:lpstr>Section 4: Review and Reconciliation of Open Obligations </vt:lpstr>
      <vt:lpstr>Section 4: Review and Reconciliation of Open Obligations </vt:lpstr>
      <vt:lpstr>Section 4: Example of the “UDO” report from VSSC</vt:lpstr>
      <vt:lpstr>Section 4: UDO Example</vt:lpstr>
      <vt:lpstr>Section 4: UDO Example</vt:lpstr>
      <vt:lpstr>Section 4: UDO Helpful Information</vt:lpstr>
      <vt:lpstr>Section 4: UDO Helpful Information </vt:lpstr>
      <vt:lpstr>Section 5: What is my Purchase order #/Obligation #</vt:lpstr>
      <vt:lpstr>Section 5: What is my Purchase order #/Obligation #</vt:lpstr>
      <vt:lpstr>Section 5: How to review my Purchase Order in VISTA</vt:lpstr>
      <vt:lpstr>Section 5: VISTA Examples-MO (Miscellaneous Order)</vt:lpstr>
      <vt:lpstr>Section 5: VISTA Examples-SO (Service Order)</vt:lpstr>
      <vt:lpstr>Questions</vt:lpstr>
      <vt:lpstr>Appendix A: Additional Acronyms &amp; Abbreviations</vt:lpstr>
      <vt:lpstr>Resources</vt:lpstr>
      <vt:lpstr>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the Flow of Funding, Obligations, and Common Financial Reports</dc:title>
  <dc:subject>Understanding the Flow of Funding, Obligations, and Common Financial Reports</dc:subject>
  <dc:creator>Divya Dandu</dc:creator>
  <cp:keywords>Understanding the Flow of Funding, Obligations, and Common Financial Reports</cp:keywords>
  <cp:lastModifiedBy>Rivera, Portia T</cp:lastModifiedBy>
  <cp:revision>3</cp:revision>
  <dcterms:created xsi:type="dcterms:W3CDTF">2022-08-04T15:38:13Z</dcterms:created>
  <dcterms:modified xsi:type="dcterms:W3CDTF">2023-01-23T15:19:26Z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0x010100C419DC370A04394CAAC96DED1DC9A007</vt:lpwstr>
  </property>
</Properties>
</file>