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4"/>
  </p:notesMasterIdLst>
  <p:handoutMasterIdLst>
    <p:handoutMasterId r:id="rId45"/>
  </p:handoutMasterIdLst>
  <p:sldIdLst>
    <p:sldId id="265" r:id="rId5"/>
    <p:sldId id="398" r:id="rId6"/>
    <p:sldId id="406" r:id="rId7"/>
    <p:sldId id="407" r:id="rId8"/>
    <p:sldId id="412" r:id="rId9"/>
    <p:sldId id="417" r:id="rId10"/>
    <p:sldId id="256" r:id="rId11"/>
    <p:sldId id="408" r:id="rId12"/>
    <p:sldId id="416" r:id="rId13"/>
    <p:sldId id="409" r:id="rId14"/>
    <p:sldId id="415" r:id="rId15"/>
    <p:sldId id="491" r:id="rId16"/>
    <p:sldId id="537" r:id="rId17"/>
    <p:sldId id="521" r:id="rId18"/>
    <p:sldId id="557" r:id="rId19"/>
    <p:sldId id="512" r:id="rId20"/>
    <p:sldId id="565" r:id="rId21"/>
    <p:sldId id="523" r:id="rId22"/>
    <p:sldId id="539" r:id="rId23"/>
    <p:sldId id="566" r:id="rId24"/>
    <p:sldId id="567" r:id="rId25"/>
    <p:sldId id="385" r:id="rId26"/>
    <p:sldId id="563" r:id="rId27"/>
    <p:sldId id="418" r:id="rId28"/>
    <p:sldId id="323" r:id="rId29"/>
    <p:sldId id="330" r:id="rId30"/>
    <p:sldId id="331" r:id="rId31"/>
    <p:sldId id="332" r:id="rId32"/>
    <p:sldId id="327" r:id="rId33"/>
    <p:sldId id="333" r:id="rId34"/>
    <p:sldId id="487" r:id="rId35"/>
    <p:sldId id="490" r:id="rId36"/>
    <p:sldId id="384" r:id="rId37"/>
    <p:sldId id="329" r:id="rId38"/>
    <p:sldId id="488" r:id="rId39"/>
    <p:sldId id="489" r:id="rId40"/>
    <p:sldId id="392" r:id="rId41"/>
    <p:sldId id="328" r:id="rId42"/>
    <p:sldId id="56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DuJuan T." initials="WDT" lastIdx="32" clrIdx="0">
    <p:extLst>
      <p:ext uri="{19B8F6BF-5375-455C-9EA6-DF929625EA0E}">
        <p15:presenceInfo xmlns:p15="http://schemas.microsoft.com/office/powerpoint/2012/main" userId="S-1-5-21-733966599-1863672314-6498272-222336" providerId="AD"/>
      </p:ext>
    </p:extLst>
  </p:cmAuthor>
  <p:cmAuthor id="2" name="Peters, Terry A." initials="PTA" lastIdx="6" clrIdx="1">
    <p:extLst>
      <p:ext uri="{19B8F6BF-5375-455C-9EA6-DF929625EA0E}">
        <p15:presenceInfo xmlns:p15="http://schemas.microsoft.com/office/powerpoint/2012/main" userId="S-1-5-21-1876523541-981950538-929701000-226664" providerId="AD"/>
      </p:ext>
    </p:extLst>
  </p:cmAuthor>
  <p:cmAuthor id="3" name="Johnson, Carol A. (ISSO-RSD)" initials="JCA(" lastIdx="1" clrIdx="2">
    <p:extLst>
      <p:ext uri="{19B8F6BF-5375-455C-9EA6-DF929625EA0E}">
        <p15:presenceInfo xmlns:p15="http://schemas.microsoft.com/office/powerpoint/2012/main" userId="S-1-5-21-1203574035-2005170512-1850952788-336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493"/>
    <a:srgbClr val="175594"/>
    <a:srgbClr val="102E50"/>
    <a:srgbClr val="FDB71A"/>
    <a:srgbClr val="1F1F1F"/>
    <a:srgbClr val="1F5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3239" autoAdjust="0"/>
  </p:normalViewPr>
  <p:slideViewPr>
    <p:cSldViewPr snapToGrid="0" snapToObjects="1">
      <p:cViewPr varScale="1">
        <p:scale>
          <a:sx n="114" d="100"/>
          <a:sy n="114" d="100"/>
        </p:scale>
        <p:origin x="127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5" d="100"/>
          <a:sy n="95" d="100"/>
        </p:scale>
        <p:origin x="25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5B094-F792-4C86-BE3F-047F3B859A4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9AF7F10-4D72-44FF-8CA0-CC5A4AD9F6CA}">
      <dgm:prSet/>
      <dgm:spPr/>
      <dgm:t>
        <a:bodyPr/>
        <a:lstStyle/>
        <a:p>
          <a:r>
            <a:rPr lang="en-US" b="1" i="0" baseline="0" dirty="0"/>
            <a:t>Objectives</a:t>
          </a:r>
          <a:endParaRPr lang="en-US" dirty="0"/>
        </a:p>
      </dgm:t>
    </dgm:pt>
    <dgm:pt modelId="{47D1FE10-4679-4433-9A74-343B1275755C}" type="parTrans" cxnId="{58AB19A5-C8F6-4D0E-ADA9-F01079B013D1}">
      <dgm:prSet/>
      <dgm:spPr/>
      <dgm:t>
        <a:bodyPr/>
        <a:lstStyle/>
        <a:p>
          <a:endParaRPr lang="en-US"/>
        </a:p>
      </dgm:t>
    </dgm:pt>
    <dgm:pt modelId="{46F6E2E8-D294-4D26-9613-E1038DC2AA1C}" type="sibTrans" cxnId="{58AB19A5-C8F6-4D0E-ADA9-F01079B013D1}">
      <dgm:prSet/>
      <dgm:spPr/>
      <dgm:t>
        <a:bodyPr/>
        <a:lstStyle/>
        <a:p>
          <a:endParaRPr lang="en-US"/>
        </a:p>
      </dgm:t>
    </dgm:pt>
    <dgm:pt modelId="{157678DE-B47C-4514-846A-3B86A295C299}" type="pres">
      <dgm:prSet presAssocID="{6B85B094-F792-4C86-BE3F-047F3B859A4A}" presName="Name0" presStyleCnt="0">
        <dgm:presLayoutVars>
          <dgm:dir/>
          <dgm:resizeHandles val="exact"/>
        </dgm:presLayoutVars>
      </dgm:prSet>
      <dgm:spPr/>
    </dgm:pt>
    <dgm:pt modelId="{A479BC10-6439-4F12-A26C-F3059CCDBEB7}" type="pres">
      <dgm:prSet presAssocID="{59AF7F10-4D72-44FF-8CA0-CC5A4AD9F6CA}" presName="node" presStyleLbl="node1" presStyleIdx="0" presStyleCnt="1">
        <dgm:presLayoutVars>
          <dgm:bulletEnabled val="1"/>
        </dgm:presLayoutVars>
      </dgm:prSet>
      <dgm:spPr/>
    </dgm:pt>
  </dgm:ptLst>
  <dgm:cxnLst>
    <dgm:cxn modelId="{58AB19A5-C8F6-4D0E-ADA9-F01079B013D1}" srcId="{6B85B094-F792-4C86-BE3F-047F3B859A4A}" destId="{59AF7F10-4D72-44FF-8CA0-CC5A4AD9F6CA}" srcOrd="0" destOrd="0" parTransId="{47D1FE10-4679-4433-9A74-343B1275755C}" sibTransId="{46F6E2E8-D294-4D26-9613-E1038DC2AA1C}"/>
    <dgm:cxn modelId="{A7136CAE-AE39-4E70-AC53-999F07D64A8D}" type="presOf" srcId="{59AF7F10-4D72-44FF-8CA0-CC5A4AD9F6CA}" destId="{A479BC10-6439-4F12-A26C-F3059CCDBEB7}" srcOrd="0" destOrd="0" presId="urn:microsoft.com/office/officeart/2005/8/layout/process1"/>
    <dgm:cxn modelId="{485B5BF6-793A-4AB7-8F2E-067C5F0D0F93}" type="presOf" srcId="{6B85B094-F792-4C86-BE3F-047F3B859A4A}" destId="{157678DE-B47C-4514-846A-3B86A295C299}" srcOrd="0" destOrd="0" presId="urn:microsoft.com/office/officeart/2005/8/layout/process1"/>
    <dgm:cxn modelId="{19658BE2-F8B9-42F4-9874-842C5FDEC971}" type="presParOf" srcId="{157678DE-B47C-4514-846A-3B86A295C299}" destId="{A479BC10-6439-4F12-A26C-F3059CCDBEB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7E6137-A0A3-4653-AE51-CABA4ECD674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491C04-8752-46CD-B661-5F61E719F157}">
      <dgm:prSet/>
      <dgm:spPr/>
      <dgm:t>
        <a:bodyPr/>
        <a:lstStyle/>
        <a:p>
          <a:r>
            <a:rPr lang="en-US" b="1" i="0" baseline="0" dirty="0"/>
            <a:t>VAIRRS Tier 1 Sites</a:t>
          </a:r>
          <a:endParaRPr lang="en-US" dirty="0"/>
        </a:p>
      </dgm:t>
    </dgm:pt>
    <dgm:pt modelId="{7E8D323F-5986-47A2-BE4B-57A48B5F3EAA}" type="parTrans" cxnId="{6E7982CA-1515-45DD-BD40-C954AD52E703}">
      <dgm:prSet/>
      <dgm:spPr/>
      <dgm:t>
        <a:bodyPr/>
        <a:lstStyle/>
        <a:p>
          <a:endParaRPr lang="en-US"/>
        </a:p>
      </dgm:t>
    </dgm:pt>
    <dgm:pt modelId="{520AF829-5D44-442A-8FC3-5E3510C2CF81}" type="sibTrans" cxnId="{6E7982CA-1515-45DD-BD40-C954AD52E703}">
      <dgm:prSet/>
      <dgm:spPr/>
      <dgm:t>
        <a:bodyPr/>
        <a:lstStyle/>
        <a:p>
          <a:endParaRPr lang="en-US"/>
        </a:p>
      </dgm:t>
    </dgm:pt>
    <dgm:pt modelId="{B87E8564-AF77-4E9D-89E0-AAB67674FD59}" type="pres">
      <dgm:prSet presAssocID="{797E6137-A0A3-4653-AE51-CABA4ECD6744}" presName="Name0" presStyleCnt="0">
        <dgm:presLayoutVars>
          <dgm:dir/>
          <dgm:resizeHandles val="exact"/>
        </dgm:presLayoutVars>
      </dgm:prSet>
      <dgm:spPr/>
    </dgm:pt>
    <dgm:pt modelId="{38FE440D-0886-45E1-9821-799D9B5C6307}" type="pres">
      <dgm:prSet presAssocID="{3B491C04-8752-46CD-B661-5F61E719F157}" presName="node" presStyleLbl="node1" presStyleIdx="0" presStyleCnt="1">
        <dgm:presLayoutVars>
          <dgm:bulletEnabled val="1"/>
        </dgm:presLayoutVars>
      </dgm:prSet>
      <dgm:spPr/>
    </dgm:pt>
  </dgm:ptLst>
  <dgm:cxnLst>
    <dgm:cxn modelId="{D0DCDE64-19C2-4D0B-9A7D-4FE3CC3B51FF}" type="presOf" srcId="{3B491C04-8752-46CD-B661-5F61E719F157}" destId="{38FE440D-0886-45E1-9821-799D9B5C6307}" srcOrd="0" destOrd="0" presId="urn:microsoft.com/office/officeart/2005/8/layout/process1"/>
    <dgm:cxn modelId="{F9E4024B-0A5E-417E-8F00-75BB0C81011C}" type="presOf" srcId="{797E6137-A0A3-4653-AE51-CABA4ECD6744}" destId="{B87E8564-AF77-4E9D-89E0-AAB67674FD59}" srcOrd="0" destOrd="0" presId="urn:microsoft.com/office/officeart/2005/8/layout/process1"/>
    <dgm:cxn modelId="{6E7982CA-1515-45DD-BD40-C954AD52E703}" srcId="{797E6137-A0A3-4653-AE51-CABA4ECD6744}" destId="{3B491C04-8752-46CD-B661-5F61E719F157}" srcOrd="0" destOrd="0" parTransId="{7E8D323F-5986-47A2-BE4B-57A48B5F3EAA}" sibTransId="{520AF829-5D44-442A-8FC3-5E3510C2CF81}"/>
    <dgm:cxn modelId="{CBE68FC1-39F2-47CC-A2D1-0A3D7E4DCD18}" type="presParOf" srcId="{B87E8564-AF77-4E9D-89E0-AAB67674FD59}" destId="{38FE440D-0886-45E1-9821-799D9B5C630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D43198-8B9A-48FB-9678-B0DD31D1459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F565348-C285-48B7-9357-D26F0DE953EE}">
      <dgm:prSet/>
      <dgm:spPr/>
      <dgm:t>
        <a:bodyPr/>
        <a:lstStyle/>
        <a:p>
          <a:r>
            <a:rPr lang="en-US" b="1" i="0" baseline="0" dirty="0"/>
            <a:t>ERDSP Benefits</a:t>
          </a:r>
          <a:endParaRPr lang="en-US" dirty="0"/>
        </a:p>
      </dgm:t>
    </dgm:pt>
    <dgm:pt modelId="{61C5FC6D-98E0-4398-BC8F-92AB7CD2835C}" type="parTrans" cxnId="{8CA379AD-75E6-4525-A523-F1CE028211DF}">
      <dgm:prSet/>
      <dgm:spPr/>
      <dgm:t>
        <a:bodyPr/>
        <a:lstStyle/>
        <a:p>
          <a:endParaRPr lang="en-US"/>
        </a:p>
      </dgm:t>
    </dgm:pt>
    <dgm:pt modelId="{E8E9C25C-1A74-4C02-BD8D-8737E60360EA}" type="sibTrans" cxnId="{8CA379AD-75E6-4525-A523-F1CE028211DF}">
      <dgm:prSet/>
      <dgm:spPr/>
      <dgm:t>
        <a:bodyPr/>
        <a:lstStyle/>
        <a:p>
          <a:endParaRPr lang="en-US"/>
        </a:p>
      </dgm:t>
    </dgm:pt>
    <dgm:pt modelId="{22AF9A8F-259E-43F0-9F47-3E57B7DFB085}" type="pres">
      <dgm:prSet presAssocID="{42D43198-8B9A-48FB-9678-B0DD31D14590}" presName="Name0" presStyleCnt="0">
        <dgm:presLayoutVars>
          <dgm:dir/>
          <dgm:resizeHandles val="exact"/>
        </dgm:presLayoutVars>
      </dgm:prSet>
      <dgm:spPr/>
    </dgm:pt>
    <dgm:pt modelId="{68227FFB-AFC7-4145-B342-2A6390B9256E}" type="pres">
      <dgm:prSet presAssocID="{6F565348-C285-48B7-9357-D26F0DE953EE}" presName="node" presStyleLbl="node1" presStyleIdx="0" presStyleCnt="1">
        <dgm:presLayoutVars>
          <dgm:bulletEnabled val="1"/>
        </dgm:presLayoutVars>
      </dgm:prSet>
      <dgm:spPr/>
    </dgm:pt>
  </dgm:ptLst>
  <dgm:cxnLst>
    <dgm:cxn modelId="{8CA379AD-75E6-4525-A523-F1CE028211DF}" srcId="{42D43198-8B9A-48FB-9678-B0DD31D14590}" destId="{6F565348-C285-48B7-9357-D26F0DE953EE}" srcOrd="0" destOrd="0" parTransId="{61C5FC6D-98E0-4398-BC8F-92AB7CD2835C}" sibTransId="{E8E9C25C-1A74-4C02-BD8D-8737E60360EA}"/>
    <dgm:cxn modelId="{95508BAE-3617-4955-9239-74B4C9072679}" type="presOf" srcId="{42D43198-8B9A-48FB-9678-B0DD31D14590}" destId="{22AF9A8F-259E-43F0-9F47-3E57B7DFB085}" srcOrd="0" destOrd="0" presId="urn:microsoft.com/office/officeart/2005/8/layout/process1"/>
    <dgm:cxn modelId="{70F81EBB-FAC0-4A33-88F0-27E34EC1E0F7}" type="presOf" srcId="{6F565348-C285-48B7-9357-D26F0DE953EE}" destId="{68227FFB-AFC7-4145-B342-2A6390B9256E}" srcOrd="0" destOrd="0" presId="urn:microsoft.com/office/officeart/2005/8/layout/process1"/>
    <dgm:cxn modelId="{B841A4A6-EF19-4752-BAFE-85B0B711092C}" type="presParOf" srcId="{22AF9A8F-259E-43F0-9F47-3E57B7DFB085}" destId="{68227FFB-AFC7-4145-B342-2A6390B9256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A3310B-7B3A-43BF-A2EB-465BB812E36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21BE7B5-CDE6-494D-9E10-DF216AC40F96}">
      <dgm:prSet/>
      <dgm:spPr/>
      <dgm:t>
        <a:bodyPr/>
        <a:lstStyle/>
        <a:p>
          <a:r>
            <a:rPr lang="en-US" dirty="0"/>
            <a:t>Contact Information</a:t>
          </a:r>
        </a:p>
      </dgm:t>
    </dgm:pt>
    <dgm:pt modelId="{AB645E25-70D9-408F-95EF-3397F0010737}" type="parTrans" cxnId="{62A4AF13-4B1C-4F53-9685-BCE1ED578DED}">
      <dgm:prSet/>
      <dgm:spPr/>
      <dgm:t>
        <a:bodyPr/>
        <a:lstStyle/>
        <a:p>
          <a:endParaRPr lang="en-US"/>
        </a:p>
      </dgm:t>
    </dgm:pt>
    <dgm:pt modelId="{581F43F7-916C-4873-ADD2-46EE26C6EDFB}" type="sibTrans" cxnId="{62A4AF13-4B1C-4F53-9685-BCE1ED578DED}">
      <dgm:prSet/>
      <dgm:spPr/>
      <dgm:t>
        <a:bodyPr/>
        <a:lstStyle/>
        <a:p>
          <a:endParaRPr lang="en-US"/>
        </a:p>
      </dgm:t>
    </dgm:pt>
    <dgm:pt modelId="{21912F4B-46E3-48F2-BE4A-CF0ECEB8D5C7}" type="pres">
      <dgm:prSet presAssocID="{CDA3310B-7B3A-43BF-A2EB-465BB812E362}" presName="Name0" presStyleCnt="0">
        <dgm:presLayoutVars>
          <dgm:dir/>
          <dgm:resizeHandles val="exact"/>
        </dgm:presLayoutVars>
      </dgm:prSet>
      <dgm:spPr/>
    </dgm:pt>
    <dgm:pt modelId="{89E29629-8F2C-4665-B7AD-1E26CCAF4211}" type="pres">
      <dgm:prSet presAssocID="{921BE7B5-CDE6-494D-9E10-DF216AC40F96}" presName="node" presStyleLbl="node1" presStyleIdx="0" presStyleCnt="1" custLinFactNeighborX="-58">
        <dgm:presLayoutVars>
          <dgm:bulletEnabled val="1"/>
        </dgm:presLayoutVars>
      </dgm:prSet>
      <dgm:spPr/>
    </dgm:pt>
  </dgm:ptLst>
  <dgm:cxnLst>
    <dgm:cxn modelId="{BD560E01-8A7D-4990-8241-48181737DB89}" type="presOf" srcId="{CDA3310B-7B3A-43BF-A2EB-465BB812E362}" destId="{21912F4B-46E3-48F2-BE4A-CF0ECEB8D5C7}" srcOrd="0" destOrd="0" presId="urn:microsoft.com/office/officeart/2005/8/layout/process1"/>
    <dgm:cxn modelId="{62A4AF13-4B1C-4F53-9685-BCE1ED578DED}" srcId="{CDA3310B-7B3A-43BF-A2EB-465BB812E362}" destId="{921BE7B5-CDE6-494D-9E10-DF216AC40F96}" srcOrd="0" destOrd="0" parTransId="{AB645E25-70D9-408F-95EF-3397F0010737}" sibTransId="{581F43F7-916C-4873-ADD2-46EE26C6EDFB}"/>
    <dgm:cxn modelId="{A3CBF5F2-835A-49BF-8E7B-1AA4CDFC03A2}" type="presOf" srcId="{921BE7B5-CDE6-494D-9E10-DF216AC40F96}" destId="{89E29629-8F2C-4665-B7AD-1E26CCAF4211}" srcOrd="0" destOrd="0" presId="urn:microsoft.com/office/officeart/2005/8/layout/process1"/>
    <dgm:cxn modelId="{5F7FA778-3540-4278-B26D-CFEFB54C8439}" type="presParOf" srcId="{21912F4B-46E3-48F2-BE4A-CF0ECEB8D5C7}" destId="{89E29629-8F2C-4665-B7AD-1E26CCAF421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D43198-8B9A-48FB-9678-B0DD31D1459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F565348-C285-48B7-9357-D26F0DE953EE}">
      <dgm:prSet/>
      <dgm:spPr/>
      <dgm:t>
        <a:bodyPr/>
        <a:lstStyle/>
        <a:p>
          <a:r>
            <a:rPr lang="en-US" b="1" i="0" baseline="0" dirty="0"/>
            <a:t>Questions?</a:t>
          </a:r>
          <a:endParaRPr lang="en-US" dirty="0"/>
        </a:p>
      </dgm:t>
    </dgm:pt>
    <dgm:pt modelId="{61C5FC6D-98E0-4398-BC8F-92AB7CD2835C}" type="parTrans" cxnId="{8CA379AD-75E6-4525-A523-F1CE028211DF}">
      <dgm:prSet/>
      <dgm:spPr/>
      <dgm:t>
        <a:bodyPr/>
        <a:lstStyle/>
        <a:p>
          <a:endParaRPr lang="en-US"/>
        </a:p>
      </dgm:t>
    </dgm:pt>
    <dgm:pt modelId="{E8E9C25C-1A74-4C02-BD8D-8737E60360EA}" type="sibTrans" cxnId="{8CA379AD-75E6-4525-A523-F1CE028211DF}">
      <dgm:prSet/>
      <dgm:spPr/>
      <dgm:t>
        <a:bodyPr/>
        <a:lstStyle/>
        <a:p>
          <a:endParaRPr lang="en-US"/>
        </a:p>
      </dgm:t>
    </dgm:pt>
    <dgm:pt modelId="{22AF9A8F-259E-43F0-9F47-3E57B7DFB085}" type="pres">
      <dgm:prSet presAssocID="{42D43198-8B9A-48FB-9678-B0DD31D14590}" presName="Name0" presStyleCnt="0">
        <dgm:presLayoutVars>
          <dgm:dir/>
          <dgm:resizeHandles val="exact"/>
        </dgm:presLayoutVars>
      </dgm:prSet>
      <dgm:spPr/>
    </dgm:pt>
    <dgm:pt modelId="{68227FFB-AFC7-4145-B342-2A6390B9256E}" type="pres">
      <dgm:prSet presAssocID="{6F565348-C285-48B7-9357-D26F0DE953EE}" presName="node" presStyleLbl="node1" presStyleIdx="0" presStyleCnt="1">
        <dgm:presLayoutVars>
          <dgm:bulletEnabled val="1"/>
        </dgm:presLayoutVars>
      </dgm:prSet>
      <dgm:spPr/>
    </dgm:pt>
  </dgm:ptLst>
  <dgm:cxnLst>
    <dgm:cxn modelId="{8CA379AD-75E6-4525-A523-F1CE028211DF}" srcId="{42D43198-8B9A-48FB-9678-B0DD31D14590}" destId="{6F565348-C285-48B7-9357-D26F0DE953EE}" srcOrd="0" destOrd="0" parTransId="{61C5FC6D-98E0-4398-BC8F-92AB7CD2835C}" sibTransId="{E8E9C25C-1A74-4C02-BD8D-8737E60360EA}"/>
    <dgm:cxn modelId="{95508BAE-3617-4955-9239-74B4C9072679}" type="presOf" srcId="{42D43198-8B9A-48FB-9678-B0DD31D14590}" destId="{22AF9A8F-259E-43F0-9F47-3E57B7DFB085}" srcOrd="0" destOrd="0" presId="urn:microsoft.com/office/officeart/2005/8/layout/process1"/>
    <dgm:cxn modelId="{70F81EBB-FAC0-4A33-88F0-27E34EC1E0F7}" type="presOf" srcId="{6F565348-C285-48B7-9357-D26F0DE953EE}" destId="{68227FFB-AFC7-4145-B342-2A6390B9256E}" srcOrd="0" destOrd="0" presId="urn:microsoft.com/office/officeart/2005/8/layout/process1"/>
    <dgm:cxn modelId="{B841A4A6-EF19-4752-BAFE-85B0B711092C}" type="presParOf" srcId="{22AF9A8F-259E-43F0-9F47-3E57B7DFB085}" destId="{68227FFB-AFC7-4145-B342-2A6390B9256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7F297-B77C-4646-8D85-C7F51CD21F3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09BA4331-4090-4D0F-BFD7-64205792985F}">
      <dgm:prSet/>
      <dgm:spPr/>
      <dgm:t>
        <a:bodyPr/>
        <a:lstStyle/>
        <a:p>
          <a:r>
            <a:rPr lang="en-US" b="1" i="0" baseline="0" dirty="0"/>
            <a:t>Enterprise Research Data Security Plan Development (1 of 2)</a:t>
          </a:r>
          <a:endParaRPr lang="en-US" dirty="0"/>
        </a:p>
      </dgm:t>
    </dgm:pt>
    <dgm:pt modelId="{84DFD9D5-0497-41A9-8785-D00523ABF6E7}" type="parTrans" cxnId="{1F73F568-62E4-457D-A370-7A36AD0D0267}">
      <dgm:prSet/>
      <dgm:spPr/>
      <dgm:t>
        <a:bodyPr/>
        <a:lstStyle/>
        <a:p>
          <a:endParaRPr lang="en-US"/>
        </a:p>
      </dgm:t>
    </dgm:pt>
    <dgm:pt modelId="{E0491481-64BD-4E04-BB3B-344EFD56B677}" type="sibTrans" cxnId="{1F73F568-62E4-457D-A370-7A36AD0D0267}">
      <dgm:prSet/>
      <dgm:spPr/>
      <dgm:t>
        <a:bodyPr/>
        <a:lstStyle/>
        <a:p>
          <a:endParaRPr lang="en-US"/>
        </a:p>
      </dgm:t>
    </dgm:pt>
    <dgm:pt modelId="{BBA79CC3-A8F9-4980-91C5-2991D344FA0F}" type="pres">
      <dgm:prSet presAssocID="{3D07F297-B77C-4646-8D85-C7F51CD21F3F}" presName="Name0" presStyleCnt="0">
        <dgm:presLayoutVars>
          <dgm:dir/>
          <dgm:resizeHandles val="exact"/>
        </dgm:presLayoutVars>
      </dgm:prSet>
      <dgm:spPr/>
    </dgm:pt>
    <dgm:pt modelId="{090E60CA-7576-486C-A071-322D22D6043B}" type="pres">
      <dgm:prSet presAssocID="{09BA4331-4090-4D0F-BFD7-64205792985F}" presName="node" presStyleLbl="node1" presStyleIdx="0" presStyleCnt="1">
        <dgm:presLayoutVars>
          <dgm:bulletEnabled val="1"/>
        </dgm:presLayoutVars>
      </dgm:prSet>
      <dgm:spPr/>
    </dgm:pt>
  </dgm:ptLst>
  <dgm:cxnLst>
    <dgm:cxn modelId="{710D7918-3593-4324-B121-79A873AF5C35}" type="presOf" srcId="{09BA4331-4090-4D0F-BFD7-64205792985F}" destId="{090E60CA-7576-486C-A071-322D22D6043B}" srcOrd="0" destOrd="0" presId="urn:microsoft.com/office/officeart/2005/8/layout/process1"/>
    <dgm:cxn modelId="{1F73F568-62E4-457D-A370-7A36AD0D0267}" srcId="{3D07F297-B77C-4646-8D85-C7F51CD21F3F}" destId="{09BA4331-4090-4D0F-BFD7-64205792985F}" srcOrd="0" destOrd="0" parTransId="{84DFD9D5-0497-41A9-8785-D00523ABF6E7}" sibTransId="{E0491481-64BD-4E04-BB3B-344EFD56B677}"/>
    <dgm:cxn modelId="{95B031C2-0FE2-467D-8BD7-970AEE6E8765}" type="presOf" srcId="{3D07F297-B77C-4646-8D85-C7F51CD21F3F}" destId="{BBA79CC3-A8F9-4980-91C5-2991D344FA0F}" srcOrd="0" destOrd="0" presId="urn:microsoft.com/office/officeart/2005/8/layout/process1"/>
    <dgm:cxn modelId="{730125EF-E584-4CC6-A144-0FFF6448F93F}" type="presParOf" srcId="{BBA79CC3-A8F9-4980-91C5-2991D344FA0F}" destId="{090E60CA-7576-486C-A071-322D22D6043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7F297-B77C-4646-8D85-C7F51CD21F3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9BA4331-4090-4D0F-BFD7-64205792985F}">
      <dgm:prSet/>
      <dgm:spPr/>
      <dgm:t>
        <a:bodyPr/>
        <a:lstStyle/>
        <a:p>
          <a:r>
            <a:rPr lang="en-US" b="1" i="0" baseline="0" dirty="0"/>
            <a:t>Enterprise Research Data Security Plan Development (2 of 2)</a:t>
          </a:r>
          <a:endParaRPr lang="en-US" dirty="0"/>
        </a:p>
      </dgm:t>
    </dgm:pt>
    <dgm:pt modelId="{84DFD9D5-0497-41A9-8785-D00523ABF6E7}" type="parTrans" cxnId="{1F73F568-62E4-457D-A370-7A36AD0D0267}">
      <dgm:prSet/>
      <dgm:spPr/>
      <dgm:t>
        <a:bodyPr/>
        <a:lstStyle/>
        <a:p>
          <a:endParaRPr lang="en-US"/>
        </a:p>
      </dgm:t>
    </dgm:pt>
    <dgm:pt modelId="{E0491481-64BD-4E04-BB3B-344EFD56B677}" type="sibTrans" cxnId="{1F73F568-62E4-457D-A370-7A36AD0D0267}">
      <dgm:prSet/>
      <dgm:spPr/>
      <dgm:t>
        <a:bodyPr/>
        <a:lstStyle/>
        <a:p>
          <a:endParaRPr lang="en-US"/>
        </a:p>
      </dgm:t>
    </dgm:pt>
    <dgm:pt modelId="{BBA79CC3-A8F9-4980-91C5-2991D344FA0F}" type="pres">
      <dgm:prSet presAssocID="{3D07F297-B77C-4646-8D85-C7F51CD21F3F}" presName="Name0" presStyleCnt="0">
        <dgm:presLayoutVars>
          <dgm:dir/>
          <dgm:resizeHandles val="exact"/>
        </dgm:presLayoutVars>
      </dgm:prSet>
      <dgm:spPr/>
    </dgm:pt>
    <dgm:pt modelId="{090E60CA-7576-486C-A071-322D22D6043B}" type="pres">
      <dgm:prSet presAssocID="{09BA4331-4090-4D0F-BFD7-64205792985F}" presName="node" presStyleLbl="node1" presStyleIdx="0" presStyleCnt="1">
        <dgm:presLayoutVars>
          <dgm:bulletEnabled val="1"/>
        </dgm:presLayoutVars>
      </dgm:prSet>
      <dgm:spPr/>
    </dgm:pt>
  </dgm:ptLst>
  <dgm:cxnLst>
    <dgm:cxn modelId="{710D7918-3593-4324-B121-79A873AF5C35}" type="presOf" srcId="{09BA4331-4090-4D0F-BFD7-64205792985F}" destId="{090E60CA-7576-486C-A071-322D22D6043B}" srcOrd="0" destOrd="0" presId="urn:microsoft.com/office/officeart/2005/8/layout/process1"/>
    <dgm:cxn modelId="{1F73F568-62E4-457D-A370-7A36AD0D0267}" srcId="{3D07F297-B77C-4646-8D85-C7F51CD21F3F}" destId="{09BA4331-4090-4D0F-BFD7-64205792985F}" srcOrd="0" destOrd="0" parTransId="{84DFD9D5-0497-41A9-8785-D00523ABF6E7}" sibTransId="{E0491481-64BD-4E04-BB3B-344EFD56B677}"/>
    <dgm:cxn modelId="{95B031C2-0FE2-467D-8BD7-970AEE6E8765}" type="presOf" srcId="{3D07F297-B77C-4646-8D85-C7F51CD21F3F}" destId="{BBA79CC3-A8F9-4980-91C5-2991D344FA0F}" srcOrd="0" destOrd="0" presId="urn:microsoft.com/office/officeart/2005/8/layout/process1"/>
    <dgm:cxn modelId="{730125EF-E584-4CC6-A144-0FFF6448F93F}" type="presParOf" srcId="{BBA79CC3-A8F9-4980-91C5-2991D344FA0F}" destId="{090E60CA-7576-486C-A071-322D22D6043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AD4171-3A71-4421-9C4B-16E2169663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2C5C49-38A8-48F5-9F65-9B0026C367C3}">
      <dgm:prSet/>
      <dgm:spPr/>
      <dgm:t>
        <a:bodyPr/>
        <a:lstStyle/>
        <a:p>
          <a:r>
            <a:rPr lang="en-US" b="1" i="0" baseline="0" dirty="0"/>
            <a:t>Enterprise Research Data Security Plan (ERDSP) Overview (1 of 3)</a:t>
          </a:r>
          <a:endParaRPr lang="en-US" dirty="0"/>
        </a:p>
      </dgm:t>
    </dgm:pt>
    <dgm:pt modelId="{F24A91C6-A008-49C8-83E9-8E8ADD876806}" type="parTrans" cxnId="{D5E8F8AB-D29E-4D44-B0BD-6281F037C3B2}">
      <dgm:prSet/>
      <dgm:spPr/>
      <dgm:t>
        <a:bodyPr/>
        <a:lstStyle/>
        <a:p>
          <a:endParaRPr lang="en-US"/>
        </a:p>
      </dgm:t>
    </dgm:pt>
    <dgm:pt modelId="{9CC21AB1-7BD0-4EA1-ADF5-CFDD39C22018}" type="sibTrans" cxnId="{D5E8F8AB-D29E-4D44-B0BD-6281F037C3B2}">
      <dgm:prSet/>
      <dgm:spPr/>
      <dgm:t>
        <a:bodyPr/>
        <a:lstStyle/>
        <a:p>
          <a:endParaRPr lang="en-US"/>
        </a:p>
      </dgm:t>
    </dgm:pt>
    <dgm:pt modelId="{FFEF788F-D43A-40D0-9F65-54C9223940EC}" type="pres">
      <dgm:prSet presAssocID="{CDAD4171-3A71-4421-9C4B-16E216966302}" presName="diagram" presStyleCnt="0">
        <dgm:presLayoutVars>
          <dgm:dir/>
          <dgm:resizeHandles val="exact"/>
        </dgm:presLayoutVars>
      </dgm:prSet>
      <dgm:spPr/>
    </dgm:pt>
    <dgm:pt modelId="{6CC4C645-5A27-453D-A669-E535DBE1C4DD}" type="pres">
      <dgm:prSet presAssocID="{612C5C49-38A8-48F5-9F65-9B0026C367C3}" presName="node" presStyleLbl="node1" presStyleIdx="0" presStyleCnt="1" custScaleX="690725">
        <dgm:presLayoutVars>
          <dgm:bulletEnabled val="1"/>
        </dgm:presLayoutVars>
      </dgm:prSet>
      <dgm:spPr/>
    </dgm:pt>
  </dgm:ptLst>
  <dgm:cxnLst>
    <dgm:cxn modelId="{A8A9E849-A6A1-4E55-B310-C4522E73BF64}" type="presOf" srcId="{CDAD4171-3A71-4421-9C4B-16E216966302}" destId="{FFEF788F-D43A-40D0-9F65-54C9223940EC}" srcOrd="0" destOrd="0" presId="urn:microsoft.com/office/officeart/2005/8/layout/default"/>
    <dgm:cxn modelId="{98EB8F7A-D0A8-4ED0-97D6-76C7D81077F6}" type="presOf" srcId="{612C5C49-38A8-48F5-9F65-9B0026C367C3}" destId="{6CC4C645-5A27-453D-A669-E535DBE1C4DD}" srcOrd="0" destOrd="0" presId="urn:microsoft.com/office/officeart/2005/8/layout/default"/>
    <dgm:cxn modelId="{D5E8F8AB-D29E-4D44-B0BD-6281F037C3B2}" srcId="{CDAD4171-3A71-4421-9C4B-16E216966302}" destId="{612C5C49-38A8-48F5-9F65-9B0026C367C3}" srcOrd="0" destOrd="0" parTransId="{F24A91C6-A008-49C8-83E9-8E8ADD876806}" sibTransId="{9CC21AB1-7BD0-4EA1-ADF5-CFDD39C22018}"/>
    <dgm:cxn modelId="{E25C0D4C-337D-47A4-8478-CE65624DAE68}" type="presParOf" srcId="{FFEF788F-D43A-40D0-9F65-54C9223940EC}" destId="{6CC4C645-5A27-453D-A669-E535DBE1C4D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D4171-3A71-4421-9C4B-16E2169663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12C5C49-38A8-48F5-9F65-9B0026C367C3}">
      <dgm:prSet/>
      <dgm:spPr/>
      <dgm:t>
        <a:bodyPr/>
        <a:lstStyle/>
        <a:p>
          <a:r>
            <a:rPr lang="en-US" b="1" i="0" baseline="0" dirty="0"/>
            <a:t>Enterprise Research Data Security Plan (ERDSP) Overview (2 of 3)</a:t>
          </a:r>
          <a:endParaRPr lang="en-US" dirty="0"/>
        </a:p>
      </dgm:t>
    </dgm:pt>
    <dgm:pt modelId="{F24A91C6-A008-49C8-83E9-8E8ADD876806}" type="parTrans" cxnId="{D5E8F8AB-D29E-4D44-B0BD-6281F037C3B2}">
      <dgm:prSet/>
      <dgm:spPr/>
      <dgm:t>
        <a:bodyPr/>
        <a:lstStyle/>
        <a:p>
          <a:endParaRPr lang="en-US"/>
        </a:p>
      </dgm:t>
    </dgm:pt>
    <dgm:pt modelId="{9CC21AB1-7BD0-4EA1-ADF5-CFDD39C22018}" type="sibTrans" cxnId="{D5E8F8AB-D29E-4D44-B0BD-6281F037C3B2}">
      <dgm:prSet/>
      <dgm:spPr/>
      <dgm:t>
        <a:bodyPr/>
        <a:lstStyle/>
        <a:p>
          <a:endParaRPr lang="en-US"/>
        </a:p>
      </dgm:t>
    </dgm:pt>
    <dgm:pt modelId="{FFEF788F-D43A-40D0-9F65-54C9223940EC}" type="pres">
      <dgm:prSet presAssocID="{CDAD4171-3A71-4421-9C4B-16E216966302}" presName="diagram" presStyleCnt="0">
        <dgm:presLayoutVars>
          <dgm:dir/>
          <dgm:resizeHandles val="exact"/>
        </dgm:presLayoutVars>
      </dgm:prSet>
      <dgm:spPr/>
    </dgm:pt>
    <dgm:pt modelId="{6CC4C645-5A27-453D-A669-E535DBE1C4DD}" type="pres">
      <dgm:prSet presAssocID="{612C5C49-38A8-48F5-9F65-9B0026C367C3}" presName="node" presStyleLbl="node1" presStyleIdx="0" presStyleCnt="1" custScaleX="690725">
        <dgm:presLayoutVars>
          <dgm:bulletEnabled val="1"/>
        </dgm:presLayoutVars>
      </dgm:prSet>
      <dgm:spPr/>
    </dgm:pt>
  </dgm:ptLst>
  <dgm:cxnLst>
    <dgm:cxn modelId="{A8A9E849-A6A1-4E55-B310-C4522E73BF64}" type="presOf" srcId="{CDAD4171-3A71-4421-9C4B-16E216966302}" destId="{FFEF788F-D43A-40D0-9F65-54C9223940EC}" srcOrd="0" destOrd="0" presId="urn:microsoft.com/office/officeart/2005/8/layout/default"/>
    <dgm:cxn modelId="{98EB8F7A-D0A8-4ED0-97D6-76C7D81077F6}" type="presOf" srcId="{612C5C49-38A8-48F5-9F65-9B0026C367C3}" destId="{6CC4C645-5A27-453D-A669-E535DBE1C4DD}" srcOrd="0" destOrd="0" presId="urn:microsoft.com/office/officeart/2005/8/layout/default"/>
    <dgm:cxn modelId="{D5E8F8AB-D29E-4D44-B0BD-6281F037C3B2}" srcId="{CDAD4171-3A71-4421-9C4B-16E216966302}" destId="{612C5C49-38A8-48F5-9F65-9B0026C367C3}" srcOrd="0" destOrd="0" parTransId="{F24A91C6-A008-49C8-83E9-8E8ADD876806}" sibTransId="{9CC21AB1-7BD0-4EA1-ADF5-CFDD39C22018}"/>
    <dgm:cxn modelId="{E25C0D4C-337D-47A4-8478-CE65624DAE68}" type="presParOf" srcId="{FFEF788F-D43A-40D0-9F65-54C9223940EC}" destId="{6CC4C645-5A27-453D-A669-E535DBE1C4D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2595BF-2794-4FD8-81B5-2DA4DB69959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6876417-7216-4676-901F-1B692DC53956}">
      <dgm:prSet/>
      <dgm:spPr/>
      <dgm:t>
        <a:bodyPr/>
        <a:lstStyle/>
        <a:p>
          <a:r>
            <a:rPr lang="en-US" b="1" i="0" baseline="0" dirty="0"/>
            <a:t>Enterprise Research Data Security Plan (ERDSP) Overview (3 of 3)</a:t>
          </a:r>
          <a:endParaRPr lang="en-US" dirty="0"/>
        </a:p>
      </dgm:t>
    </dgm:pt>
    <dgm:pt modelId="{FBD0E75D-BB35-4AB8-A756-0893AB8A0B34}" type="parTrans" cxnId="{0D0F7C25-F598-494D-A5D6-4F16E61AF2C6}">
      <dgm:prSet/>
      <dgm:spPr/>
      <dgm:t>
        <a:bodyPr/>
        <a:lstStyle/>
        <a:p>
          <a:endParaRPr lang="en-US"/>
        </a:p>
      </dgm:t>
    </dgm:pt>
    <dgm:pt modelId="{7FC5D81A-4CBD-4A2E-8441-65BEB8CBDD50}" type="sibTrans" cxnId="{0D0F7C25-F598-494D-A5D6-4F16E61AF2C6}">
      <dgm:prSet/>
      <dgm:spPr/>
      <dgm:t>
        <a:bodyPr/>
        <a:lstStyle/>
        <a:p>
          <a:endParaRPr lang="en-US"/>
        </a:p>
      </dgm:t>
    </dgm:pt>
    <dgm:pt modelId="{21CFB77E-3D04-43FF-9A86-1592734A3A1C}" type="pres">
      <dgm:prSet presAssocID="{A22595BF-2794-4FD8-81B5-2DA4DB699593}" presName="Name0" presStyleCnt="0">
        <dgm:presLayoutVars>
          <dgm:dir/>
          <dgm:resizeHandles val="exact"/>
        </dgm:presLayoutVars>
      </dgm:prSet>
      <dgm:spPr/>
    </dgm:pt>
    <dgm:pt modelId="{840059ED-BB9B-4E78-B85C-53F52D03DCF6}" type="pres">
      <dgm:prSet presAssocID="{A6876417-7216-4676-901F-1B692DC53956}" presName="node" presStyleLbl="node1" presStyleIdx="0" presStyleCnt="1">
        <dgm:presLayoutVars>
          <dgm:bulletEnabled val="1"/>
        </dgm:presLayoutVars>
      </dgm:prSet>
      <dgm:spPr/>
    </dgm:pt>
  </dgm:ptLst>
  <dgm:cxnLst>
    <dgm:cxn modelId="{0D0F7C25-F598-494D-A5D6-4F16E61AF2C6}" srcId="{A22595BF-2794-4FD8-81B5-2DA4DB699593}" destId="{A6876417-7216-4676-901F-1B692DC53956}" srcOrd="0" destOrd="0" parTransId="{FBD0E75D-BB35-4AB8-A756-0893AB8A0B34}" sibTransId="{7FC5D81A-4CBD-4A2E-8441-65BEB8CBDD50}"/>
    <dgm:cxn modelId="{A43DFC96-FC51-49FC-A08C-AF4C25888A80}" type="presOf" srcId="{A6876417-7216-4676-901F-1B692DC53956}" destId="{840059ED-BB9B-4E78-B85C-53F52D03DCF6}" srcOrd="0" destOrd="0" presId="urn:microsoft.com/office/officeart/2005/8/layout/process1"/>
    <dgm:cxn modelId="{CE3E47A6-B887-4094-8FB2-54F8C5A26CA3}" type="presOf" srcId="{A22595BF-2794-4FD8-81B5-2DA4DB699593}" destId="{21CFB77E-3D04-43FF-9A86-1592734A3A1C}" srcOrd="0" destOrd="0" presId="urn:microsoft.com/office/officeart/2005/8/layout/process1"/>
    <dgm:cxn modelId="{BCA6EC1F-E853-432F-AF7F-EFFE770019E0}" type="presParOf" srcId="{21CFB77E-3D04-43FF-9A86-1592734A3A1C}" destId="{840059ED-BB9B-4E78-B85C-53F52D03DCF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80803D-2BED-4821-B9DC-1FD7F7058F07}"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8178BA8B-9A29-42A9-8BB6-CDDCCD5D1F8B}">
      <dgm:prSet/>
      <dgm:spPr/>
      <dgm:t>
        <a:bodyPr/>
        <a:lstStyle/>
        <a:p>
          <a:r>
            <a:rPr lang="en-US" b="1" i="0" baseline="0" dirty="0"/>
            <a:t>Key Personnel Responsibilities</a:t>
          </a:r>
          <a:endParaRPr lang="en-US" dirty="0"/>
        </a:p>
      </dgm:t>
    </dgm:pt>
    <dgm:pt modelId="{5EBF5575-4021-46FE-9F9F-9D2AB357FB7E}" type="parTrans" cxnId="{8FA795B0-79FC-4F83-B20B-ABB55E16353B}">
      <dgm:prSet/>
      <dgm:spPr/>
      <dgm:t>
        <a:bodyPr/>
        <a:lstStyle/>
        <a:p>
          <a:endParaRPr lang="en-US"/>
        </a:p>
      </dgm:t>
    </dgm:pt>
    <dgm:pt modelId="{11500C8B-2421-4E96-819C-53EEF341BD1D}" type="sibTrans" cxnId="{8FA795B0-79FC-4F83-B20B-ABB55E16353B}">
      <dgm:prSet/>
      <dgm:spPr/>
      <dgm:t>
        <a:bodyPr/>
        <a:lstStyle/>
        <a:p>
          <a:endParaRPr lang="en-US"/>
        </a:p>
      </dgm:t>
    </dgm:pt>
    <dgm:pt modelId="{967A34A8-E62D-4C6F-BC5C-296326B5B019}" type="pres">
      <dgm:prSet presAssocID="{CA80803D-2BED-4821-B9DC-1FD7F7058F07}" presName="Name0" presStyleCnt="0">
        <dgm:presLayoutVars>
          <dgm:dir/>
          <dgm:resizeHandles val="exact"/>
        </dgm:presLayoutVars>
      </dgm:prSet>
      <dgm:spPr/>
    </dgm:pt>
    <dgm:pt modelId="{19274398-8253-4C9F-89E1-10CD313BC6A3}" type="pres">
      <dgm:prSet presAssocID="{8178BA8B-9A29-42A9-8BB6-CDDCCD5D1F8B}" presName="node" presStyleLbl="node1" presStyleIdx="0" presStyleCnt="1">
        <dgm:presLayoutVars>
          <dgm:bulletEnabled val="1"/>
        </dgm:presLayoutVars>
      </dgm:prSet>
      <dgm:spPr/>
    </dgm:pt>
  </dgm:ptLst>
  <dgm:cxnLst>
    <dgm:cxn modelId="{D7A81A17-34BF-45DA-9719-E4633DC7DC4E}" type="presOf" srcId="{CA80803D-2BED-4821-B9DC-1FD7F7058F07}" destId="{967A34A8-E62D-4C6F-BC5C-296326B5B019}" srcOrd="0" destOrd="0" presId="urn:microsoft.com/office/officeart/2005/8/layout/process1"/>
    <dgm:cxn modelId="{EB087831-3460-4C97-90D4-AD17B9184260}" type="presOf" srcId="{8178BA8B-9A29-42A9-8BB6-CDDCCD5D1F8B}" destId="{19274398-8253-4C9F-89E1-10CD313BC6A3}" srcOrd="0" destOrd="0" presId="urn:microsoft.com/office/officeart/2005/8/layout/process1"/>
    <dgm:cxn modelId="{8FA795B0-79FC-4F83-B20B-ABB55E16353B}" srcId="{CA80803D-2BED-4821-B9DC-1FD7F7058F07}" destId="{8178BA8B-9A29-42A9-8BB6-CDDCCD5D1F8B}" srcOrd="0" destOrd="0" parTransId="{5EBF5575-4021-46FE-9F9F-9D2AB357FB7E}" sibTransId="{11500C8B-2421-4E96-819C-53EEF341BD1D}"/>
    <dgm:cxn modelId="{550F943A-8D59-4E98-9760-89B4BD066949}" type="presParOf" srcId="{967A34A8-E62D-4C6F-BC5C-296326B5B019}" destId="{19274398-8253-4C9F-89E1-10CD313BC6A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7E6137-A0A3-4653-AE51-CABA4ECD674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491C04-8752-46CD-B661-5F61E719F157}">
      <dgm:prSet/>
      <dgm:spPr/>
      <dgm:t>
        <a:bodyPr/>
        <a:lstStyle/>
        <a:p>
          <a:r>
            <a:rPr lang="en-US" b="1" i="0" baseline="0" dirty="0"/>
            <a:t>ERDSP Implementation</a:t>
          </a:r>
          <a:endParaRPr lang="en-US" dirty="0"/>
        </a:p>
      </dgm:t>
    </dgm:pt>
    <dgm:pt modelId="{7E8D323F-5986-47A2-BE4B-57A48B5F3EAA}" type="parTrans" cxnId="{6E7982CA-1515-45DD-BD40-C954AD52E703}">
      <dgm:prSet/>
      <dgm:spPr/>
      <dgm:t>
        <a:bodyPr/>
        <a:lstStyle/>
        <a:p>
          <a:endParaRPr lang="en-US"/>
        </a:p>
      </dgm:t>
    </dgm:pt>
    <dgm:pt modelId="{520AF829-5D44-442A-8FC3-5E3510C2CF81}" type="sibTrans" cxnId="{6E7982CA-1515-45DD-BD40-C954AD52E703}">
      <dgm:prSet/>
      <dgm:spPr/>
      <dgm:t>
        <a:bodyPr/>
        <a:lstStyle/>
        <a:p>
          <a:endParaRPr lang="en-US"/>
        </a:p>
      </dgm:t>
    </dgm:pt>
    <dgm:pt modelId="{B87E8564-AF77-4E9D-89E0-AAB67674FD59}" type="pres">
      <dgm:prSet presAssocID="{797E6137-A0A3-4653-AE51-CABA4ECD6744}" presName="Name0" presStyleCnt="0">
        <dgm:presLayoutVars>
          <dgm:dir/>
          <dgm:resizeHandles val="exact"/>
        </dgm:presLayoutVars>
      </dgm:prSet>
      <dgm:spPr/>
    </dgm:pt>
    <dgm:pt modelId="{38FE440D-0886-45E1-9821-799D9B5C6307}" type="pres">
      <dgm:prSet presAssocID="{3B491C04-8752-46CD-B661-5F61E719F157}" presName="node" presStyleLbl="node1" presStyleIdx="0" presStyleCnt="1">
        <dgm:presLayoutVars>
          <dgm:bulletEnabled val="1"/>
        </dgm:presLayoutVars>
      </dgm:prSet>
      <dgm:spPr/>
    </dgm:pt>
  </dgm:ptLst>
  <dgm:cxnLst>
    <dgm:cxn modelId="{D0DCDE64-19C2-4D0B-9A7D-4FE3CC3B51FF}" type="presOf" srcId="{3B491C04-8752-46CD-B661-5F61E719F157}" destId="{38FE440D-0886-45E1-9821-799D9B5C6307}" srcOrd="0" destOrd="0" presId="urn:microsoft.com/office/officeart/2005/8/layout/process1"/>
    <dgm:cxn modelId="{F9E4024B-0A5E-417E-8F00-75BB0C81011C}" type="presOf" srcId="{797E6137-A0A3-4653-AE51-CABA4ECD6744}" destId="{B87E8564-AF77-4E9D-89E0-AAB67674FD59}" srcOrd="0" destOrd="0" presId="urn:microsoft.com/office/officeart/2005/8/layout/process1"/>
    <dgm:cxn modelId="{6E7982CA-1515-45DD-BD40-C954AD52E703}" srcId="{797E6137-A0A3-4653-AE51-CABA4ECD6744}" destId="{3B491C04-8752-46CD-B661-5F61E719F157}" srcOrd="0" destOrd="0" parTransId="{7E8D323F-5986-47A2-BE4B-57A48B5F3EAA}" sibTransId="{520AF829-5D44-442A-8FC3-5E3510C2CF81}"/>
    <dgm:cxn modelId="{CBE68FC1-39F2-47CC-A2D1-0A3D7E4DCD18}" type="presParOf" srcId="{B87E8564-AF77-4E9D-89E0-AAB67674FD59}" destId="{38FE440D-0886-45E1-9821-799D9B5C630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7E6137-A0A3-4653-AE51-CABA4ECD674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B491C04-8752-46CD-B661-5F61E719F157}">
      <dgm:prSet/>
      <dgm:spPr/>
      <dgm:t>
        <a:bodyPr/>
        <a:lstStyle/>
        <a:p>
          <a:r>
            <a:rPr lang="en-US" b="1" i="0" baseline="0" dirty="0"/>
            <a:t>ERDSP Soft Pilot Release</a:t>
          </a:r>
          <a:endParaRPr lang="en-US" dirty="0"/>
        </a:p>
      </dgm:t>
    </dgm:pt>
    <dgm:pt modelId="{7E8D323F-5986-47A2-BE4B-57A48B5F3EAA}" type="parTrans" cxnId="{6E7982CA-1515-45DD-BD40-C954AD52E703}">
      <dgm:prSet/>
      <dgm:spPr/>
      <dgm:t>
        <a:bodyPr/>
        <a:lstStyle/>
        <a:p>
          <a:endParaRPr lang="en-US"/>
        </a:p>
      </dgm:t>
    </dgm:pt>
    <dgm:pt modelId="{520AF829-5D44-442A-8FC3-5E3510C2CF81}" type="sibTrans" cxnId="{6E7982CA-1515-45DD-BD40-C954AD52E703}">
      <dgm:prSet/>
      <dgm:spPr/>
      <dgm:t>
        <a:bodyPr/>
        <a:lstStyle/>
        <a:p>
          <a:endParaRPr lang="en-US"/>
        </a:p>
      </dgm:t>
    </dgm:pt>
    <dgm:pt modelId="{B87E8564-AF77-4E9D-89E0-AAB67674FD59}" type="pres">
      <dgm:prSet presAssocID="{797E6137-A0A3-4653-AE51-CABA4ECD6744}" presName="Name0" presStyleCnt="0">
        <dgm:presLayoutVars>
          <dgm:dir/>
          <dgm:resizeHandles val="exact"/>
        </dgm:presLayoutVars>
      </dgm:prSet>
      <dgm:spPr/>
    </dgm:pt>
    <dgm:pt modelId="{38FE440D-0886-45E1-9821-799D9B5C6307}" type="pres">
      <dgm:prSet presAssocID="{3B491C04-8752-46CD-B661-5F61E719F157}" presName="node" presStyleLbl="node1" presStyleIdx="0" presStyleCnt="1">
        <dgm:presLayoutVars>
          <dgm:bulletEnabled val="1"/>
        </dgm:presLayoutVars>
      </dgm:prSet>
      <dgm:spPr/>
    </dgm:pt>
  </dgm:ptLst>
  <dgm:cxnLst>
    <dgm:cxn modelId="{D0DCDE64-19C2-4D0B-9A7D-4FE3CC3B51FF}" type="presOf" srcId="{3B491C04-8752-46CD-B661-5F61E719F157}" destId="{38FE440D-0886-45E1-9821-799D9B5C6307}" srcOrd="0" destOrd="0" presId="urn:microsoft.com/office/officeart/2005/8/layout/process1"/>
    <dgm:cxn modelId="{F9E4024B-0A5E-417E-8F00-75BB0C81011C}" type="presOf" srcId="{797E6137-A0A3-4653-AE51-CABA4ECD6744}" destId="{B87E8564-AF77-4E9D-89E0-AAB67674FD59}" srcOrd="0" destOrd="0" presId="urn:microsoft.com/office/officeart/2005/8/layout/process1"/>
    <dgm:cxn modelId="{6E7982CA-1515-45DD-BD40-C954AD52E703}" srcId="{797E6137-A0A3-4653-AE51-CABA4ECD6744}" destId="{3B491C04-8752-46CD-B661-5F61E719F157}" srcOrd="0" destOrd="0" parTransId="{7E8D323F-5986-47A2-BE4B-57A48B5F3EAA}" sibTransId="{520AF829-5D44-442A-8FC3-5E3510C2CF81}"/>
    <dgm:cxn modelId="{CBE68FC1-39F2-47CC-A2D1-0A3D7E4DCD18}" type="presParOf" srcId="{B87E8564-AF77-4E9D-89E0-AAB67674FD59}" destId="{38FE440D-0886-45E1-9821-799D9B5C630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9BC10-6439-4F12-A26C-F3059CCDBEB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Objectives</a:t>
          </a:r>
          <a:endParaRPr lang="en-US" sz="2900" kern="1200" dirty="0"/>
        </a:p>
      </dsp:txBody>
      <dsp:txXfrm>
        <a:off x="23939" y="20086"/>
        <a:ext cx="7843393" cy="6456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E440D-0886-45E1-9821-799D9B5C630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VAIRRS Tier 1 Sites</a:t>
          </a:r>
          <a:endParaRPr lang="en-US" sz="2900" kern="1200" dirty="0"/>
        </a:p>
      </dsp:txBody>
      <dsp:txXfrm>
        <a:off x="23939" y="20086"/>
        <a:ext cx="7843393" cy="6456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27FFB-AFC7-4145-B342-2A6390B9256E}">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ERDSP Benefits</a:t>
          </a:r>
          <a:endParaRPr lang="en-US" sz="2900" kern="1200" dirty="0"/>
        </a:p>
      </dsp:txBody>
      <dsp:txXfrm>
        <a:off x="23939" y="20086"/>
        <a:ext cx="7843393" cy="6456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29629-8F2C-4665-B7AD-1E26CCAF4211}">
      <dsp:nvSpPr>
        <dsp:cNvPr id="0" name=""/>
        <dsp:cNvSpPr/>
      </dsp:nvSpPr>
      <dsp:spPr>
        <a:xfrm>
          <a:off x="0"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Contact Information</a:t>
          </a:r>
        </a:p>
      </dsp:txBody>
      <dsp:txXfrm>
        <a:off x="20086" y="20086"/>
        <a:ext cx="7843393" cy="6456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27FFB-AFC7-4145-B342-2A6390B9256E}">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Questions?</a:t>
          </a:r>
          <a:endParaRPr lang="en-US" sz="2900" kern="1200" dirty="0"/>
        </a:p>
      </dsp:txBody>
      <dsp:txXfrm>
        <a:off x="23939" y="20086"/>
        <a:ext cx="7843393" cy="64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E60CA-7576-486C-A071-322D22D6043B}">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t>Enterprise Research Data Security Plan Development (1 of 2)</a:t>
          </a:r>
          <a:endParaRPr lang="en-US" sz="2400" kern="1200" dirty="0"/>
        </a:p>
      </dsp:txBody>
      <dsp:txXfrm>
        <a:off x="23939" y="20086"/>
        <a:ext cx="7843393" cy="645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E60CA-7576-486C-A071-322D22D6043B}">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t>Enterprise Research Data Security Plan Development (2 of 2)</a:t>
          </a:r>
          <a:endParaRPr lang="en-US" sz="2400" kern="1200" dirty="0"/>
        </a:p>
      </dsp:txBody>
      <dsp:txXfrm>
        <a:off x="23939" y="20086"/>
        <a:ext cx="7843393" cy="645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4C645-5A27-453D-A669-E535DBE1C4DD}">
      <dsp:nvSpPr>
        <dsp:cNvPr id="0" name=""/>
        <dsp:cNvSpPr/>
      </dsp:nvSpPr>
      <dsp:spPr>
        <a:xfrm>
          <a:off x="0" y="161"/>
          <a:ext cx="7891270" cy="685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baseline="0" dirty="0"/>
            <a:t>Enterprise Research Data Security Plan (ERDSP) Overview (1 of 3)</a:t>
          </a:r>
          <a:endParaRPr lang="en-US" sz="2200" kern="1200" dirty="0"/>
        </a:p>
      </dsp:txBody>
      <dsp:txXfrm>
        <a:off x="0" y="161"/>
        <a:ext cx="7891270" cy="685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4C645-5A27-453D-A669-E535DBE1C4DD}">
      <dsp:nvSpPr>
        <dsp:cNvPr id="0" name=""/>
        <dsp:cNvSpPr/>
      </dsp:nvSpPr>
      <dsp:spPr>
        <a:xfrm>
          <a:off x="0" y="161"/>
          <a:ext cx="7891270" cy="685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baseline="0" dirty="0"/>
            <a:t>Enterprise Research Data Security Plan (ERDSP) Overview (2 of 3)</a:t>
          </a:r>
          <a:endParaRPr lang="en-US" sz="2200" kern="1200" dirty="0"/>
        </a:p>
      </dsp:txBody>
      <dsp:txXfrm>
        <a:off x="0" y="161"/>
        <a:ext cx="7891270" cy="685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059ED-BB9B-4E78-B85C-53F52D03DCF6}">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0" kern="1200" baseline="0" dirty="0"/>
            <a:t>Enterprise Research Data Security Plan (ERDSP) Overview (3 of 3)</a:t>
          </a:r>
          <a:endParaRPr lang="en-US" sz="2200" kern="1200" dirty="0"/>
        </a:p>
      </dsp:txBody>
      <dsp:txXfrm>
        <a:off x="23939" y="20086"/>
        <a:ext cx="7843393" cy="6456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74398-8253-4C9F-89E1-10CD313BC6A3}">
      <dsp:nvSpPr>
        <dsp:cNvPr id="0" name=""/>
        <dsp:cNvSpPr/>
      </dsp:nvSpPr>
      <dsp:spPr>
        <a:xfrm>
          <a:off x="4333" y="0"/>
          <a:ext cx="8866884" cy="7225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dirty="0"/>
            <a:t>Key Personnel Responsibilities</a:t>
          </a:r>
          <a:endParaRPr lang="en-US" sz="3100" kern="1200" dirty="0"/>
        </a:p>
      </dsp:txBody>
      <dsp:txXfrm>
        <a:off x="25496" y="21163"/>
        <a:ext cx="8824558" cy="6802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E440D-0886-45E1-9821-799D9B5C630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ERDSP Implementation</a:t>
          </a:r>
          <a:endParaRPr lang="en-US" sz="2900" kern="1200" dirty="0"/>
        </a:p>
      </dsp:txBody>
      <dsp:txXfrm>
        <a:off x="23939" y="20086"/>
        <a:ext cx="7843393" cy="6456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E440D-0886-45E1-9821-799D9B5C6307}">
      <dsp:nvSpPr>
        <dsp:cNvPr id="0" name=""/>
        <dsp:cNvSpPr/>
      </dsp:nvSpPr>
      <dsp:spPr>
        <a:xfrm>
          <a:off x="3853" y="0"/>
          <a:ext cx="7883565" cy="685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baseline="0" dirty="0"/>
            <a:t>ERDSP Soft Pilot Release</a:t>
          </a:r>
          <a:endParaRPr lang="en-US" sz="2900" kern="1200" dirty="0"/>
        </a:p>
      </dsp:txBody>
      <dsp:txXfrm>
        <a:off x="23939" y="20086"/>
        <a:ext cx="7843393" cy="6456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4/22/2020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4/22/2020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1</a:t>
            </a:fld>
            <a:endParaRPr lang="en-US"/>
          </a:p>
        </p:txBody>
      </p:sp>
    </p:spTree>
    <p:extLst>
      <p:ext uri="{BB962C8B-B14F-4D97-AF65-F5344CB8AC3E}">
        <p14:creationId xmlns:p14="http://schemas.microsoft.com/office/powerpoint/2010/main" val="426233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29</a:t>
            </a:fld>
            <a:endParaRPr lang="en-US"/>
          </a:p>
        </p:txBody>
      </p:sp>
    </p:spTree>
    <p:extLst>
      <p:ext uri="{BB962C8B-B14F-4D97-AF65-F5344CB8AC3E}">
        <p14:creationId xmlns:p14="http://schemas.microsoft.com/office/powerpoint/2010/main" val="185945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31</a:t>
            </a:fld>
            <a:endParaRPr lang="en-US"/>
          </a:p>
        </p:txBody>
      </p:sp>
    </p:spTree>
    <p:extLst>
      <p:ext uri="{BB962C8B-B14F-4D97-AF65-F5344CB8AC3E}">
        <p14:creationId xmlns:p14="http://schemas.microsoft.com/office/powerpoint/2010/main" val="220318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32</a:t>
            </a:fld>
            <a:endParaRPr lang="en-US"/>
          </a:p>
        </p:txBody>
      </p:sp>
    </p:spTree>
    <p:extLst>
      <p:ext uri="{BB962C8B-B14F-4D97-AF65-F5344CB8AC3E}">
        <p14:creationId xmlns:p14="http://schemas.microsoft.com/office/powerpoint/2010/main" val="335598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33</a:t>
            </a:fld>
            <a:endParaRPr lang="en-US"/>
          </a:p>
        </p:txBody>
      </p:sp>
    </p:spTree>
    <p:extLst>
      <p:ext uri="{BB962C8B-B14F-4D97-AF65-F5344CB8AC3E}">
        <p14:creationId xmlns:p14="http://schemas.microsoft.com/office/powerpoint/2010/main" val="290371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38</a:t>
            </a:fld>
            <a:endParaRPr lang="en-US"/>
          </a:p>
        </p:txBody>
      </p:sp>
    </p:spTree>
    <p:extLst>
      <p:ext uri="{BB962C8B-B14F-4D97-AF65-F5344CB8AC3E}">
        <p14:creationId xmlns:p14="http://schemas.microsoft.com/office/powerpoint/2010/main" val="43308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18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12</a:t>
            </a:fld>
            <a:endParaRPr lang="en-US" dirty="0"/>
          </a:p>
        </p:txBody>
      </p:sp>
    </p:spTree>
    <p:extLst>
      <p:ext uri="{BB962C8B-B14F-4D97-AF65-F5344CB8AC3E}">
        <p14:creationId xmlns:p14="http://schemas.microsoft.com/office/powerpoint/2010/main" val="426233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0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1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96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05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40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24</a:t>
            </a:fld>
            <a:endParaRPr lang="en-US"/>
          </a:p>
        </p:txBody>
      </p:sp>
    </p:spTree>
    <p:extLst>
      <p:ext uri="{BB962C8B-B14F-4D97-AF65-F5344CB8AC3E}">
        <p14:creationId xmlns:p14="http://schemas.microsoft.com/office/powerpoint/2010/main" val="426233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25</a:t>
            </a:fld>
            <a:endParaRPr lang="en-US"/>
          </a:p>
        </p:txBody>
      </p:sp>
    </p:spTree>
    <p:extLst>
      <p:ext uri="{BB962C8B-B14F-4D97-AF65-F5344CB8AC3E}">
        <p14:creationId xmlns:p14="http://schemas.microsoft.com/office/powerpoint/2010/main" val="2527569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VA Logo" descr="U.S. Department of Veterans Affairs, Office of Information and Technology seal."/>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3" y="5535883"/>
            <a:ext cx="3370217" cy="786384"/>
          </a:xfrm>
          <a:prstGeom prst="rect">
            <a:avLst/>
          </a:prstGeom>
        </p:spPr>
      </p:pic>
      <p:sp>
        <p:nvSpPr>
          <p:cNvPr id="16" name="Presentation Title"/>
          <p:cNvSpPr>
            <a:spLocks noGrp="1"/>
          </p:cNvSpPr>
          <p:nvPr>
            <p:ph type="title" hasCustomPrompt="1"/>
          </p:nvPr>
        </p:nvSpPr>
        <p:spPr>
          <a:xfrm>
            <a:off x="3291841" y="194249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3292476" y="2842370"/>
            <a:ext cx="4354513" cy="374904"/>
          </a:xfrm>
        </p:spPr>
        <p:txBody>
          <a:bodyPr>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92475" y="3266110"/>
            <a:ext cx="2386584" cy="393192"/>
          </a:xfrm>
        </p:spPr>
        <p:txBody>
          <a:bodyPr>
            <a:noAutofit/>
          </a:bodyPr>
          <a:lstStyle>
            <a:lvl1pPr marL="0" indent="0">
              <a:buNone/>
              <a:defRPr lang="en-US" sz="22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92476" y="3726315"/>
            <a:ext cx="4354513" cy="439738"/>
          </a:xfrm>
        </p:spPr>
        <p:txBody>
          <a:bodyPr>
            <a:noAutofit/>
          </a:bodyPr>
          <a:lstStyle>
            <a:lvl1pPr marL="0" indent="0">
              <a:buNone/>
              <a:defRPr lang="en-US" sz="22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pic>
        <p:nvPicPr>
          <p:cNvPr id="4" name="Picture 3">
            <a:extLst>
              <a:ext uri="{FF2B5EF4-FFF2-40B4-BE49-F238E27FC236}">
                <a16:creationId xmlns:a16="http://schemas.microsoft.com/office/drawing/2014/main" id="{D79D77CF-6358-4A64-A078-AA79D26AF497}"/>
              </a:ext>
            </a:extLst>
          </p:cNvPr>
          <p:cNvPicPr>
            <a:picLocks noChangeAspect="1"/>
          </p:cNvPicPr>
          <p:nvPr userDrawn="1"/>
        </p:nvPicPr>
        <p:blipFill>
          <a:blip r:embed="rId4"/>
          <a:stretch>
            <a:fillRect/>
          </a:stretch>
        </p:blipFill>
        <p:spPr>
          <a:xfrm>
            <a:off x="4457129" y="5589777"/>
            <a:ext cx="674508" cy="6785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dirty="0"/>
              <a:t>Insert Title, 28pt Calibri Bold (Color: RGB 33, 33, 33)</a:t>
            </a:r>
          </a:p>
        </p:txBody>
      </p:sp>
      <p:sp>
        <p:nvSpPr>
          <p:cNvPr id="3" name="Content Placeholder"/>
          <p:cNvSpPr>
            <a:spLocks noGrp="1"/>
          </p:cNvSpPr>
          <p:nvPr>
            <p:ph idx="1" hasCustomPrompt="1"/>
          </p:nvPr>
        </p:nvSpPr>
        <p:spPr>
          <a:xfrm>
            <a:off x="630936" y="1417320"/>
            <a:ext cx="7891271" cy="4489704"/>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6457950" y="6028291"/>
            <a:ext cx="2057400" cy="365125"/>
          </a:xfrm>
        </p:spPr>
        <p:txBody>
          <a:bodyPr/>
          <a:lstStyle/>
          <a:p>
            <a:fld id="{E573346A-FCA4-684E-8D18-26E8324063ED}" type="slidenum">
              <a:rPr lang="en-US" smtClean="0"/>
              <a:t>‹#›</a:t>
            </a:fld>
            <a:endParaRPr lang="en-US"/>
          </a:p>
        </p:txBody>
      </p:sp>
      <p:pic>
        <p:nvPicPr>
          <p:cNvPr id="7" name="Foote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7" name="Slide Title"/>
          <p:cNvSpPr>
            <a:spLocks noGrp="1"/>
          </p:cNvSpPr>
          <p:nvPr>
            <p:ph type="title" hasCustomPrompt="1"/>
          </p:nvPr>
        </p:nvSpPr>
        <p:spPr>
          <a:xfrm>
            <a:off x="630936" y="374904"/>
            <a:ext cx="7891272" cy="686924"/>
          </a:xfr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630238" y="120206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630239" y="1618488"/>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630238" y="363494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630239" y="4054879"/>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p:txBody>
          <a:bodyPr/>
          <a:lstStyle/>
          <a:p>
            <a:r>
              <a:rPr lang="en-US"/>
              <a:t>Office of Information and Technology</a:t>
            </a:r>
          </a:p>
        </p:txBody>
      </p:sp>
      <p:pic>
        <p:nvPicPr>
          <p:cNvPr id="6" name="Foote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7" name="Slide Title"/>
          <p:cNvSpPr>
            <a:spLocks noGrp="1"/>
          </p:cNvSpPr>
          <p:nvPr>
            <p:ph type="title" hasCustomPrompt="1"/>
          </p:nvPr>
        </p:nvSpPr>
        <p:spPr>
          <a:xfrm>
            <a:off x="628650" y="374904"/>
            <a:ext cx="7886700" cy="685800"/>
          </a:xfrm>
        </p:spPr>
        <p:txBody>
          <a:bodyPr>
            <a:noAutofit/>
          </a:bodyPr>
          <a:lstStyle/>
          <a:p>
            <a:r>
              <a:rPr lang="en-US" dirty="0"/>
              <a:t>Insert Title, 28pt Calibri Bold (Color: RGB 33, 33, 33)</a:t>
            </a:r>
          </a:p>
        </p:txBody>
      </p:sp>
      <p:sp>
        <p:nvSpPr>
          <p:cNvPr id="15" name="Heading 1"/>
          <p:cNvSpPr>
            <a:spLocks noGrp="1"/>
          </p:cNvSpPr>
          <p:nvPr>
            <p:ph type="body" sz="quarter" idx="12" hasCustomPrompt="1"/>
          </p:nvPr>
        </p:nvSpPr>
        <p:spPr>
          <a:xfrm>
            <a:off x="628650" y="1210813"/>
            <a:ext cx="3776472" cy="640080"/>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628650"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2"/>
          <p:cNvSpPr>
            <a:spLocks noGrp="1"/>
          </p:cNvSpPr>
          <p:nvPr>
            <p:ph type="body" sz="quarter" idx="14" hasCustomPrompt="1"/>
          </p:nvPr>
        </p:nvSpPr>
        <p:spPr>
          <a:xfrm>
            <a:off x="4738878" y="1210813"/>
            <a:ext cx="3776472" cy="640080"/>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4738878"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p:txBody>
          <a:bodyPr/>
          <a:lstStyle/>
          <a:p>
            <a:r>
              <a:rPr lang="en-US"/>
              <a:t>Office of Information and Technology</a:t>
            </a:r>
          </a:p>
        </p:txBody>
      </p:sp>
      <p:pic>
        <p:nvPicPr>
          <p:cNvPr id="6" name="Footer"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2" name="Slide Title"/>
          <p:cNvSpPr>
            <a:spLocks noGrp="1"/>
          </p:cNvSpPr>
          <p:nvPr>
            <p:ph type="title" hasCustomPrompt="1"/>
          </p:nvPr>
        </p:nvSpPr>
        <p:spPr/>
        <p:txBody>
          <a:bodyPr>
            <a:noAutofit/>
          </a:bodyPr>
          <a:lstStyle>
            <a:lvl1pPr>
              <a:defRPr baseline="0"/>
            </a:lvl1pPr>
          </a:lstStyle>
          <a:p>
            <a:r>
              <a:rPr lang="en-US" dirty="0"/>
              <a:t>Insert Title, 28pt Calibri Bold (Color: RGB 33, 33, 33)</a:t>
            </a:r>
          </a:p>
        </p:txBody>
      </p:sp>
      <p:sp>
        <p:nvSpPr>
          <p:cNvPr id="7" name="Slide Number Placeholder"/>
          <p:cNvSpPr>
            <a:spLocks noGrp="1"/>
          </p:cNvSpPr>
          <p:nvPr>
            <p:ph type="sldNum" sz="quarter" idx="12"/>
          </p:nvPr>
        </p:nvSpPr>
        <p:spPr>
          <a:xfrm>
            <a:off x="6457950" y="6028291"/>
            <a:ext cx="2057400" cy="365125"/>
          </a:xfrm>
        </p:spPr>
        <p:txBody>
          <a:bodyPr/>
          <a:lstStyle/>
          <a:p>
            <a:fld id="{E573346A-FCA4-684E-8D18-26E8324063ED}" type="slidenum">
              <a:rPr lang="en-US" smtClean="0"/>
              <a:t>‹#›</a:t>
            </a:fld>
            <a:endParaRPr lang="en-US"/>
          </a:p>
        </p:txBody>
      </p:sp>
      <p:sp>
        <p:nvSpPr>
          <p:cNvPr id="3" name="Footer Placeholder"/>
          <p:cNvSpPr>
            <a:spLocks noGrp="1"/>
          </p:cNvSpPr>
          <p:nvPr>
            <p:ph type="ftr" sz="quarter" idx="13"/>
          </p:nvPr>
        </p:nvSpPr>
        <p:spPr>
          <a:xfrm>
            <a:off x="3028950" y="6028291"/>
            <a:ext cx="3086100" cy="365125"/>
          </a:xfrm>
        </p:spPr>
        <p:txBody>
          <a:bodyPr/>
          <a:lstStyle/>
          <a:p>
            <a:r>
              <a:rPr lang="en-US" dirty="0"/>
              <a:t>Office of Information and Technology</a:t>
            </a:r>
          </a:p>
        </p:txBody>
      </p:sp>
      <p:pic>
        <p:nvPicPr>
          <p:cNvPr id="8" name="Footer"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6363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Slide">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3222783" cy="3134303"/>
          </a:xfrm>
          <a:prstGeom prst="rect">
            <a:avLst/>
          </a:prstGeom>
        </p:spPr>
      </p:pic>
      <p:sp>
        <p:nvSpPr>
          <p:cNvPr id="8" name="Call Out"/>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a:t>Call out slide: Important Information</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p:txBody>
          <a:bodyPr/>
          <a:lstStyle/>
          <a:p>
            <a:r>
              <a:rPr lang="en-US"/>
              <a:t>Office of Information and Technology</a:t>
            </a:r>
          </a:p>
        </p:txBody>
      </p:sp>
      <p:pic>
        <p:nvPicPr>
          <p:cNvPr id="6" name="Footer" descr="&quot;&quo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3621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8"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Title"/>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7430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7" name="Slide Number Placeholder"/>
          <p:cNvSpPr>
            <a:spLocks noGrp="1"/>
          </p:cNvSpPr>
          <p:nvPr>
            <p:ph type="sldNum" sz="quarter" idx="10"/>
          </p:nvPr>
        </p:nvSpPr>
        <p:spPr>
          <a:xfrm>
            <a:off x="6457950" y="6028291"/>
            <a:ext cx="20574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02857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w/ Content">
    <p:spTree>
      <p:nvGrpSpPr>
        <p:cNvPr id="1" name=""/>
        <p:cNvGrpSpPr/>
        <p:nvPr/>
      </p:nvGrpSpPr>
      <p:grpSpPr>
        <a:xfrm>
          <a:off x="0" y="0"/>
          <a:ext cx="0" cy="0"/>
          <a:chOff x="0" y="0"/>
          <a:chExt cx="0" cy="0"/>
        </a:xfrm>
      </p:grpSpPr>
      <p:pic>
        <p:nvPicPr>
          <p:cNvPr id="7" name="Backgroun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Questions?"/>
          <p:cNvSpPr>
            <a:spLocks noGrp="1"/>
          </p:cNvSpPr>
          <p:nvPr>
            <p:ph type="title" hasCustomPrompt="1"/>
          </p:nvPr>
        </p:nvSpPr>
        <p:spPr>
          <a:xfrm>
            <a:off x="628650" y="1024606"/>
            <a:ext cx="78867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8" name="Text Placeholder"/>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96439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r Internal Use Only" descr="&quot;DRAFT&quot; graphic"/>
          <p:cNvPicPr>
            <a:picLocks noChangeAspect="1"/>
          </p:cNvPicPr>
          <p:nvPr userDrawn="1"/>
        </p:nvPicPr>
        <p:blipFill>
          <a:blip r:embed="rId11" cstate="print">
            <a:alphaModFix amt="85000"/>
            <a:extLst>
              <a:ext uri="{28A0092B-C50C-407E-A947-70E740481C1C}">
                <a14:useLocalDpi xmlns:a14="http://schemas.microsoft.com/office/drawing/2010/main"/>
              </a:ext>
            </a:extLst>
          </a:blip>
          <a:stretch>
            <a:fillRect/>
          </a:stretch>
        </p:blipFill>
        <p:spPr>
          <a:xfrm>
            <a:off x="1922319" y="0"/>
            <a:ext cx="5299364" cy="6858000"/>
          </a:xfrm>
          <a:prstGeom prst="rect">
            <a:avLst/>
          </a:prstGeom>
        </p:spPr>
      </p:pic>
      <p:pic>
        <p:nvPicPr>
          <p:cNvPr id="9" name="Draft"/>
          <p:cNvPicPr>
            <a:picLocks noChangeAspect="1"/>
          </p:cNvPicPr>
          <p:nvPr userDrawn="1"/>
        </p:nvPicPr>
        <p:blipFill>
          <a:blip r:embed="rId12" cstate="print">
            <a:alphaModFix amt="85000"/>
            <a:extLst>
              <a:ext uri="{28A0092B-C50C-407E-A947-70E740481C1C}">
                <a14:useLocalDpi xmlns:a14="http://schemas.microsoft.com/office/drawing/2010/main"/>
              </a:ext>
            </a:extLst>
          </a:blip>
          <a:stretch>
            <a:fillRect/>
          </a:stretch>
        </p:blipFill>
        <p:spPr>
          <a:xfrm>
            <a:off x="1922319" y="0"/>
            <a:ext cx="5299364" cy="6858000"/>
          </a:xfrm>
          <a:prstGeom prst="rect">
            <a:avLst/>
          </a:prstGeom>
        </p:spPr>
      </p:pic>
      <p:sp>
        <p:nvSpPr>
          <p:cNvPr id="2" name="Slide Title"/>
          <p:cNvSpPr>
            <a:spLocks noGrp="1"/>
          </p:cNvSpPr>
          <p:nvPr>
            <p:ph type="title"/>
          </p:nvPr>
        </p:nvSpPr>
        <p:spPr>
          <a:xfrm>
            <a:off x="628650" y="374904"/>
            <a:ext cx="7886700" cy="685800"/>
          </a:xfrm>
          <a:prstGeom prst="rect">
            <a:avLst/>
          </a:prstGeom>
        </p:spPr>
        <p:txBody>
          <a:bodyPr vert="horz" lIns="91440" tIns="45720" rIns="91440" bIns="45720" rtlCol="0" anchor="ctr">
            <a:noAutofit/>
          </a:bodyPr>
          <a:lstStyle/>
          <a:p>
            <a:r>
              <a:rPr lang="en-US" dirty="0"/>
              <a:t>Title Size 28pt, Calibri Bold (Color: RGB 33,33,33)</a:t>
            </a:r>
          </a:p>
        </p:txBody>
      </p:sp>
      <p:sp>
        <p:nvSpPr>
          <p:cNvPr id="3" name="Content Placeholder"/>
          <p:cNvSpPr>
            <a:spLocks noGrp="1"/>
          </p:cNvSpPr>
          <p:nvPr>
            <p:ph type="body" idx="1"/>
          </p:nvPr>
        </p:nvSpPr>
        <p:spPr>
          <a:xfrm>
            <a:off x="630936" y="1416052"/>
            <a:ext cx="7886700" cy="4489766"/>
          </a:xfrm>
          <a:prstGeom prst="rect">
            <a:avLst/>
          </a:prstGeom>
        </p:spPr>
        <p:txBody>
          <a:bodyPr vert="horz" lIns="91440" tIns="45720" rIns="91440" bIns="45720" rtlCol="0">
            <a:no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cNvSpPr>
            <a:spLocks noGrp="1"/>
          </p:cNvSpPr>
          <p:nvPr>
            <p:ph type="sldNum" sz="quarter" idx="4"/>
          </p:nvPr>
        </p:nvSpPr>
        <p:spPr>
          <a:xfrm>
            <a:off x="6457950" y="60282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a:p>
        </p:txBody>
      </p:sp>
      <p:sp>
        <p:nvSpPr>
          <p:cNvPr id="4" name="Footer"/>
          <p:cNvSpPr>
            <a:spLocks noGrp="1"/>
          </p:cNvSpPr>
          <p:nvPr>
            <p:ph type="ftr" sz="quarter" idx="3"/>
          </p:nvPr>
        </p:nvSpPr>
        <p:spPr>
          <a:xfrm>
            <a:off x="3028950" y="60282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Information and Technology</a:t>
            </a:r>
          </a:p>
        </p:txBody>
      </p:sp>
    </p:spTree>
    <p:extLst>
      <p:ext uri="{BB962C8B-B14F-4D97-AF65-F5344CB8AC3E}">
        <p14:creationId xmlns:p14="http://schemas.microsoft.com/office/powerpoint/2010/main" val="1884326421"/>
      </p:ext>
    </p:extLst>
  </p:cSld>
  <p:clrMap bg1="lt1" tx1="dk1" bg2="lt2" tx2="dk2" accent1="accent1" accent2="accent2" accent3="accent3" accent4="accent4" accent5="accent5" accent6="accent6" hlink="hlink" folHlink="folHlink"/>
  <p:sldLayoutIdLst>
    <p:sldLayoutId id="2147483706" r:id="rId1"/>
    <p:sldLayoutId id="2147483662" r:id="rId2"/>
    <p:sldLayoutId id="2147483707" r:id="rId3"/>
    <p:sldLayoutId id="2147483708" r:id="rId4"/>
    <p:sldLayoutId id="2147483699" r:id="rId5"/>
    <p:sldLayoutId id="2147483702" r:id="rId6"/>
    <p:sldLayoutId id="2147483700" r:id="rId7"/>
    <p:sldLayoutId id="2147483704" r:id="rId8"/>
    <p:sldLayoutId id="2147483701" r:id="rId9"/>
  </p:sldLayoutIdLst>
  <p:hf hd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iencedirect.com/science/article/pii/S235234091831395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3.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vaww.portal2.va.gov/sites/infosecurity/fieldsecurity/rs/Lists/RSD%20FAQ/AllItems.aspx" TargetMode="External"/><Relationship Id="rId3" Type="http://schemas.openxmlformats.org/officeDocument/2006/relationships/diagramLayout" Target="../diagrams/layout12.xml"/><Relationship Id="rId7" Type="http://schemas.openxmlformats.org/officeDocument/2006/relationships/hyperlink" Target="https://vaww.portal2.va.gov/sites/infosecurity/fieldsecurity/rs/default.aspx" TargetMode="Externa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hyperlink" Target="mailto:OITITOPSSOESOResearchSupportDivision@va.gov" TargetMode="External"/><Relationship Id="rId4" Type="http://schemas.openxmlformats.org/officeDocument/2006/relationships/diagramQuickStyle" Target="../diagrams/quickStyle12.xml"/><Relationship Id="rId9" Type="http://schemas.openxmlformats.org/officeDocument/2006/relationships/hyperlink" Target="https://vaww.portal2.va.gov/sites/infosecurity/fieldsecurity/rs/Lists/RSD%20FAQ%20%20Principle%20Investigator%20PI/AllItems.aspx"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Roland.Sasaki@va.gov" TargetMode="External"/><Relationship Id="rId13" Type="http://schemas.openxmlformats.org/officeDocument/2006/relationships/hyperlink" Target="mailto:Stuart.Chase@va.gov" TargetMode="External"/><Relationship Id="rId3" Type="http://schemas.openxmlformats.org/officeDocument/2006/relationships/hyperlink" Target="mailto:OITITOPSSOESOResearchSupportDivision@va.gov" TargetMode="External"/><Relationship Id="rId7" Type="http://schemas.openxmlformats.org/officeDocument/2006/relationships/hyperlink" Target="mailto:Carol.Johnson31@va.gov" TargetMode="External"/><Relationship Id="rId12" Type="http://schemas.openxmlformats.org/officeDocument/2006/relationships/hyperlink" Target="mailto:George.Quintela@v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DuJuan.Williams@va.gov" TargetMode="External"/><Relationship Id="rId11" Type="http://schemas.openxmlformats.org/officeDocument/2006/relationships/hyperlink" Target="mailto:Terry.Taylor@va.gov" TargetMode="External"/><Relationship Id="rId5" Type="http://schemas.openxmlformats.org/officeDocument/2006/relationships/image" Target="../media/image16.svg"/><Relationship Id="rId15" Type="http://schemas.openxmlformats.org/officeDocument/2006/relationships/hyperlink" Target="mailto:Tristan.Carroll@va.gov" TargetMode="External"/><Relationship Id="rId10" Type="http://schemas.openxmlformats.org/officeDocument/2006/relationships/hyperlink" Target="mailto:KENNETH.BLAGG@va.gov" TargetMode="External"/><Relationship Id="rId4" Type="http://schemas.openxmlformats.org/officeDocument/2006/relationships/image" Target="../media/image15.png"/><Relationship Id="rId9" Type="http://schemas.openxmlformats.org/officeDocument/2006/relationships/hyperlink" Target="mailto:Terry.Peters@va.gov" TargetMode="External"/><Relationship Id="rId14" Type="http://schemas.openxmlformats.org/officeDocument/2006/relationships/hyperlink" Target="mailto:Kevin.Essary@va.gov"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hyperlink" Target="http://www.thereadingworksho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5479" y="1653068"/>
            <a:ext cx="6428508" cy="1189303"/>
          </a:xfrm>
        </p:spPr>
        <p:txBody>
          <a:bodyPr/>
          <a:lstStyle/>
          <a:p>
            <a:pPr algn="ctr"/>
            <a:br>
              <a:rPr lang="en-US" sz="2000" dirty="0">
                <a:solidFill>
                  <a:schemeClr val="accent1"/>
                </a:solidFill>
              </a:rPr>
            </a:br>
            <a:br>
              <a:rPr lang="en-US" sz="2000" dirty="0">
                <a:solidFill>
                  <a:schemeClr val="accent1"/>
                </a:solidFill>
              </a:rPr>
            </a:br>
            <a:r>
              <a:rPr lang="en-US" sz="2000" u="sng" dirty="0">
                <a:solidFill>
                  <a:schemeClr val="accent1"/>
                </a:solidFill>
              </a:rPr>
              <a:t>Research Support division (RSD) </a:t>
            </a:r>
            <a:br>
              <a:rPr lang="en-US" sz="2000" u="sng" dirty="0">
                <a:solidFill>
                  <a:schemeClr val="accent1"/>
                </a:solidFill>
              </a:rPr>
            </a:br>
            <a:br>
              <a:rPr lang="en-US" sz="2000" dirty="0">
                <a:solidFill>
                  <a:schemeClr val="accent1"/>
                </a:solidFill>
              </a:rPr>
            </a:br>
            <a:r>
              <a:rPr lang="en-US" sz="2000" dirty="0">
                <a:solidFill>
                  <a:schemeClr val="accent1"/>
                </a:solidFill>
              </a:rPr>
              <a:t>Research Cybersecurity AWARENESS</a:t>
            </a:r>
            <a:br>
              <a:rPr lang="en-US" sz="2000" dirty="0">
                <a:solidFill>
                  <a:schemeClr val="accent1"/>
                </a:solidFill>
              </a:rPr>
            </a:br>
            <a:br>
              <a:rPr lang="en-US" sz="2000" dirty="0">
                <a:solidFill>
                  <a:schemeClr val="accent1"/>
                </a:solidFill>
              </a:rPr>
            </a:br>
            <a:endParaRPr lang="en-US" sz="2000" dirty="0">
              <a:solidFill>
                <a:schemeClr val="accent1"/>
              </a:solidFill>
            </a:endParaRPr>
          </a:p>
        </p:txBody>
      </p:sp>
      <p:sp>
        <p:nvSpPr>
          <p:cNvPr id="7" name="Text Placeholder 6"/>
          <p:cNvSpPr>
            <a:spLocks noGrp="1"/>
          </p:cNvSpPr>
          <p:nvPr>
            <p:ph type="body" sz="quarter" idx="10"/>
          </p:nvPr>
        </p:nvSpPr>
        <p:spPr>
          <a:xfrm>
            <a:off x="3439233" y="3505008"/>
            <a:ext cx="4354513" cy="1189303"/>
          </a:xfrm>
        </p:spPr>
        <p:txBody>
          <a:bodyPr/>
          <a:lstStyle/>
          <a:p>
            <a:pPr algn="ctr">
              <a:lnSpc>
                <a:spcPct val="106000"/>
              </a:lnSpc>
              <a:spcBef>
                <a:spcPct val="0"/>
              </a:spcBef>
            </a:pPr>
            <a:r>
              <a:rPr lang="en-US" altLang="en-US" sz="2000" dirty="0">
                <a:solidFill>
                  <a:srgbClr val="808080"/>
                </a:solidFill>
              </a:rPr>
              <a:t>March 26, 2020</a:t>
            </a:r>
          </a:p>
        </p:txBody>
      </p:sp>
      <p:sp>
        <p:nvSpPr>
          <p:cNvPr id="2" name="Text Placeholder 1"/>
          <p:cNvSpPr>
            <a:spLocks noGrp="1"/>
          </p:cNvSpPr>
          <p:nvPr>
            <p:ph type="body" sz="quarter" idx="14"/>
          </p:nvPr>
        </p:nvSpPr>
        <p:spPr>
          <a:xfrm>
            <a:off x="3292475" y="4429135"/>
            <a:ext cx="5214216" cy="265176"/>
          </a:xfrm>
        </p:spPr>
        <p:txBody>
          <a:bodyPr/>
          <a:lstStyle/>
          <a:p>
            <a:r>
              <a:rPr lang="en-US" dirty="0">
                <a:solidFill>
                  <a:srgbClr val="0070C0"/>
                </a:solidFill>
              </a:rPr>
              <a:t>This Briefing is:  UNCLASSIFIED//FOR OFFICIAL USE ONLY</a:t>
            </a:r>
          </a:p>
          <a:p>
            <a:endParaRPr lang="en-US" dirty="0"/>
          </a:p>
        </p:txBody>
      </p:sp>
    </p:spTree>
    <p:extLst>
      <p:ext uri="{BB962C8B-B14F-4D97-AF65-F5344CB8AC3E}">
        <p14:creationId xmlns:p14="http://schemas.microsoft.com/office/powerpoint/2010/main" val="4458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a:xfrm>
            <a:off x="626364" y="2374053"/>
            <a:ext cx="7891271" cy="1054947"/>
          </a:xfrm>
        </p:spPr>
        <p:txBody>
          <a:bodyPr/>
          <a:lstStyle/>
          <a:p>
            <a:pPr marL="0" indent="0" algn="ctr">
              <a:buNone/>
            </a:pPr>
            <a:r>
              <a:rPr lang="en-US" sz="2800" b="1" dirty="0">
                <a:solidFill>
                  <a:schemeClr val="accent1"/>
                </a:solidFill>
              </a:rPr>
              <a:t>Common ORO Cybersecurity Findings</a:t>
            </a:r>
          </a:p>
          <a:p>
            <a:pPr marL="0" indent="0">
              <a:buNone/>
            </a:pPr>
            <a:endParaRPr lang="en-US" dirty="0"/>
          </a:p>
        </p:txBody>
      </p:sp>
    </p:spTree>
    <p:extLst>
      <p:ext uri="{BB962C8B-B14F-4D97-AF65-F5344CB8AC3E}">
        <p14:creationId xmlns:p14="http://schemas.microsoft.com/office/powerpoint/2010/main" val="65570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2D5-8044-4BDB-AE40-9C4F01AF4D01}"/>
              </a:ext>
            </a:extLst>
          </p:cNvPr>
          <p:cNvSpPr>
            <a:spLocks noGrp="1"/>
          </p:cNvSpPr>
          <p:nvPr>
            <p:ph type="title"/>
          </p:nvPr>
        </p:nvSpPr>
        <p:spPr/>
        <p:txBody>
          <a:bodyPr vert="horz" lIns="91440" tIns="45720" rIns="91440" bIns="45720" rtlCol="0" anchor="ctr">
            <a:normAutofit fontScale="90000"/>
          </a:bodyPr>
          <a:lstStyle/>
          <a:p>
            <a:r>
              <a:rPr lang="en-US" sz="2700" dirty="0">
                <a:solidFill>
                  <a:schemeClr val="accent1"/>
                </a:solidFill>
                <a:latin typeface="+mn-lt"/>
                <a:ea typeface="+mj-ea"/>
                <a:cs typeface="+mj-cs"/>
              </a:rPr>
              <a:t>Common ORO Information Security Related Findings</a:t>
            </a:r>
            <a:br>
              <a:rPr lang="en-US" sz="3600" dirty="0">
                <a:solidFill>
                  <a:schemeClr val="accent1"/>
                </a:solidFill>
                <a:latin typeface="+mj-lt"/>
                <a:ea typeface="+mj-ea"/>
                <a:cs typeface="+mj-cs"/>
              </a:rPr>
            </a:br>
            <a:endParaRPr lang="en-US" sz="3600" kern="1200" dirty="0">
              <a:solidFill>
                <a:schemeClr val="accent1"/>
              </a:solidFill>
              <a:latin typeface="+mj-lt"/>
              <a:ea typeface="+mj-ea"/>
              <a:cs typeface="+mj-cs"/>
            </a:endParaRPr>
          </a:p>
        </p:txBody>
      </p:sp>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a:xfrm>
            <a:off x="630936" y="864164"/>
            <a:ext cx="7891271" cy="4983480"/>
          </a:xfrm>
        </p:spPr>
        <p:txBody>
          <a:bodyPr/>
          <a:lstStyle/>
          <a:p>
            <a:pPr marL="0" indent="0">
              <a:buNone/>
            </a:pPr>
            <a:r>
              <a:rPr lang="en-US" sz="1600" dirty="0"/>
              <a:t>Common information security findings noted by Office of Research &amp; Oversight (ORO) include the following:</a:t>
            </a:r>
          </a:p>
          <a:p>
            <a:pPr>
              <a:lnSpc>
                <a:spcPct val="100000"/>
              </a:lnSpc>
              <a:spcBef>
                <a:spcPts val="0"/>
              </a:spcBef>
            </a:pPr>
            <a:r>
              <a:rPr lang="en-US" sz="1600" dirty="0"/>
              <a:t>Documentation of System Interconnections</a:t>
            </a:r>
          </a:p>
          <a:p>
            <a:pPr>
              <a:lnSpc>
                <a:spcPct val="100000"/>
              </a:lnSpc>
              <a:spcBef>
                <a:spcPts val="0"/>
              </a:spcBef>
            </a:pPr>
            <a:r>
              <a:rPr lang="en-US" sz="1600" dirty="0"/>
              <a:t>Documentation of air-gapped networks </a:t>
            </a:r>
            <a:r>
              <a:rPr lang="en-US" sz="1600" i="1" dirty="0"/>
              <a:t>(Externally hosted VASI within VA physical boundary)</a:t>
            </a:r>
          </a:p>
          <a:p>
            <a:pPr>
              <a:lnSpc>
                <a:spcPct val="100000"/>
              </a:lnSpc>
              <a:spcBef>
                <a:spcPts val="0"/>
              </a:spcBef>
            </a:pPr>
            <a:r>
              <a:rPr lang="en-US" sz="1600" dirty="0"/>
              <a:t>External storage of sensitive information</a:t>
            </a:r>
          </a:p>
          <a:p>
            <a:pPr>
              <a:lnSpc>
                <a:spcPct val="100000"/>
              </a:lnSpc>
              <a:spcBef>
                <a:spcPts val="0"/>
              </a:spcBef>
            </a:pPr>
            <a:r>
              <a:rPr lang="en-US" sz="1600" dirty="0"/>
              <a:t>Inventory of externally owned equipment</a:t>
            </a:r>
          </a:p>
          <a:p>
            <a:pPr>
              <a:lnSpc>
                <a:spcPct val="100000"/>
              </a:lnSpc>
              <a:spcBef>
                <a:spcPts val="0"/>
              </a:spcBef>
            </a:pPr>
            <a:r>
              <a:rPr lang="en-US" sz="1600" dirty="0"/>
              <a:t>Internal Storage of sensitive information</a:t>
            </a:r>
          </a:p>
          <a:p>
            <a:pPr>
              <a:lnSpc>
                <a:spcPct val="100000"/>
              </a:lnSpc>
              <a:spcBef>
                <a:spcPts val="0"/>
              </a:spcBef>
            </a:pPr>
            <a:r>
              <a:rPr lang="en-US" sz="1600" dirty="0"/>
              <a:t>Encryption of sensitive information during transmission</a:t>
            </a:r>
          </a:p>
          <a:p>
            <a:pPr>
              <a:lnSpc>
                <a:spcPct val="100000"/>
              </a:lnSpc>
              <a:spcBef>
                <a:spcPts val="0"/>
              </a:spcBef>
            </a:pPr>
            <a:r>
              <a:rPr lang="en-US" sz="1600" dirty="0"/>
              <a:t>Authorization to transport sensitive information</a:t>
            </a:r>
          </a:p>
          <a:p>
            <a:pPr>
              <a:lnSpc>
                <a:spcPct val="100000"/>
              </a:lnSpc>
              <a:spcBef>
                <a:spcPts val="0"/>
              </a:spcBef>
            </a:pPr>
            <a:r>
              <a:rPr lang="en-US" sz="1600" dirty="0"/>
              <a:t>Authorized use of mobile systems</a:t>
            </a:r>
          </a:p>
          <a:p>
            <a:pPr>
              <a:lnSpc>
                <a:spcPct val="100000"/>
              </a:lnSpc>
              <a:spcBef>
                <a:spcPts val="0"/>
              </a:spcBef>
            </a:pPr>
            <a:r>
              <a:rPr lang="en-US" sz="1600" dirty="0"/>
              <a:t>Encryption of mobile systems</a:t>
            </a:r>
          </a:p>
          <a:p>
            <a:pPr>
              <a:lnSpc>
                <a:spcPct val="100000"/>
              </a:lnSpc>
              <a:spcBef>
                <a:spcPts val="0"/>
              </a:spcBef>
            </a:pPr>
            <a:r>
              <a:rPr lang="en-US" sz="1600" dirty="0"/>
              <a:t>Encryption of removable media containing sensitive information</a:t>
            </a:r>
          </a:p>
          <a:p>
            <a:pPr>
              <a:lnSpc>
                <a:spcPct val="100000"/>
              </a:lnSpc>
              <a:spcBef>
                <a:spcPts val="0"/>
              </a:spcBef>
            </a:pPr>
            <a:r>
              <a:rPr lang="en-US" sz="1600" dirty="0"/>
              <a:t>Authorized use of personal equipment</a:t>
            </a:r>
          </a:p>
          <a:p>
            <a:pPr>
              <a:lnSpc>
                <a:spcPct val="100000"/>
              </a:lnSpc>
              <a:spcBef>
                <a:spcPts val="0"/>
              </a:spcBef>
            </a:pPr>
            <a:r>
              <a:rPr lang="en-US" sz="1600" dirty="0"/>
              <a:t>ISSO Review</a:t>
            </a:r>
          </a:p>
          <a:p>
            <a:pPr>
              <a:lnSpc>
                <a:spcPct val="100000"/>
              </a:lnSpc>
              <a:spcBef>
                <a:spcPts val="0"/>
              </a:spcBef>
            </a:pPr>
            <a:r>
              <a:rPr lang="en-US" sz="1600" dirty="0"/>
              <a:t>Privacy Related Requirements</a:t>
            </a:r>
          </a:p>
          <a:p>
            <a:pPr>
              <a:lnSpc>
                <a:spcPct val="100000"/>
              </a:lnSpc>
              <a:spcBef>
                <a:spcPts val="0"/>
              </a:spcBef>
            </a:pPr>
            <a:r>
              <a:rPr lang="en-US" sz="1600" dirty="0"/>
              <a:t>Training</a:t>
            </a:r>
          </a:p>
          <a:p>
            <a:pPr>
              <a:lnSpc>
                <a:spcPct val="100000"/>
              </a:lnSpc>
              <a:spcBef>
                <a:spcPts val="0"/>
              </a:spcBef>
            </a:pPr>
            <a:r>
              <a:rPr lang="en-US" sz="1600" dirty="0"/>
              <a:t>Proper reporting of research-related information security incidents</a:t>
            </a:r>
          </a:p>
          <a:p>
            <a:pPr marL="0" indent="0">
              <a:buNone/>
            </a:pPr>
            <a:endParaRPr lang="en-US" sz="1600" dirty="0"/>
          </a:p>
          <a:p>
            <a:pPr marL="0" indent="0">
              <a:buNone/>
            </a:pPr>
            <a:r>
              <a:rPr lang="en-US" sz="1600" b="1" dirty="0"/>
              <a:t>Report Reference:  </a:t>
            </a:r>
            <a:r>
              <a:rPr lang="en-US" sz="1600" dirty="0">
                <a:hlinkClick r:id="rId2"/>
              </a:rPr>
              <a:t>https://www.sciencedirect.com/science/article/pii/S2352340918313957</a:t>
            </a:r>
            <a:endParaRPr lang="en-US" sz="1600" dirty="0"/>
          </a:p>
          <a:p>
            <a:pPr marL="0" indent="0">
              <a:buNone/>
            </a:pPr>
            <a:endParaRPr lang="en-US" sz="1600" dirty="0"/>
          </a:p>
        </p:txBody>
      </p:sp>
    </p:spTree>
    <p:extLst>
      <p:ext uri="{BB962C8B-B14F-4D97-AF65-F5344CB8AC3E}">
        <p14:creationId xmlns:p14="http://schemas.microsoft.com/office/powerpoint/2010/main" val="49422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9168" y="1609673"/>
            <a:ext cx="5675356" cy="876905"/>
          </a:xfrm>
        </p:spPr>
        <p:txBody>
          <a:bodyPr/>
          <a:lstStyle/>
          <a:p>
            <a:pPr algn="ctr"/>
            <a:r>
              <a:rPr lang="en-US" sz="2400" dirty="0"/>
              <a:t>Research Protocol Data Management/Enterprise Research Data Security Plan (ERSDP)</a:t>
            </a:r>
            <a:br>
              <a:rPr lang="en-US" sz="2400" dirty="0"/>
            </a:br>
            <a:br>
              <a:rPr lang="en-US" sz="2000" dirty="0"/>
            </a:br>
            <a:endParaRPr lang="en-US" sz="2000" dirty="0">
              <a:solidFill>
                <a:srgbClr val="0070C0"/>
              </a:solidFill>
            </a:endParaRPr>
          </a:p>
        </p:txBody>
      </p:sp>
      <p:sp>
        <p:nvSpPr>
          <p:cNvPr id="7" name="Text Placeholder 6"/>
          <p:cNvSpPr>
            <a:spLocks noGrp="1"/>
          </p:cNvSpPr>
          <p:nvPr>
            <p:ph type="body" sz="quarter" idx="10"/>
          </p:nvPr>
        </p:nvSpPr>
        <p:spPr>
          <a:xfrm>
            <a:off x="3292477" y="2842371"/>
            <a:ext cx="4354513" cy="1189303"/>
          </a:xfrm>
        </p:spPr>
        <p:txBody>
          <a:bodyPr/>
          <a:lstStyle/>
          <a:p>
            <a:pPr algn="ctr">
              <a:lnSpc>
                <a:spcPct val="106000"/>
              </a:lnSpc>
              <a:spcBef>
                <a:spcPct val="0"/>
              </a:spcBef>
            </a:pPr>
            <a:r>
              <a:rPr lang="en-US" altLang="en-US" sz="2000" dirty="0">
                <a:solidFill>
                  <a:srgbClr val="808080"/>
                </a:solidFill>
              </a:rPr>
              <a:t>Terry Peters</a:t>
            </a:r>
          </a:p>
          <a:p>
            <a:pPr algn="ctr">
              <a:lnSpc>
                <a:spcPct val="106000"/>
              </a:lnSpc>
              <a:spcBef>
                <a:spcPct val="0"/>
              </a:spcBef>
            </a:pPr>
            <a:r>
              <a:rPr lang="en-US" altLang="en-US" sz="2000" dirty="0">
                <a:solidFill>
                  <a:srgbClr val="808080"/>
                </a:solidFill>
              </a:rPr>
              <a:t>March 26, 2020</a:t>
            </a:r>
          </a:p>
        </p:txBody>
      </p:sp>
      <p:sp>
        <p:nvSpPr>
          <p:cNvPr id="2" name="Text Placeholder 1"/>
          <p:cNvSpPr>
            <a:spLocks noGrp="1"/>
          </p:cNvSpPr>
          <p:nvPr>
            <p:ph type="body" sz="quarter" idx="14"/>
          </p:nvPr>
        </p:nvSpPr>
        <p:spPr>
          <a:xfrm>
            <a:off x="3292475" y="4371422"/>
            <a:ext cx="5214216" cy="265176"/>
          </a:xfrm>
        </p:spPr>
        <p:txBody>
          <a:bodyPr/>
          <a:lstStyle/>
          <a:p>
            <a:r>
              <a:rPr lang="en-US" dirty="0">
                <a:solidFill>
                  <a:srgbClr val="0070C0"/>
                </a:solidFill>
              </a:rPr>
              <a:t>This Briefing is: UNCLASSIFIED//FOR OFFICIAL USE ONLY</a:t>
            </a:r>
          </a:p>
          <a:p>
            <a:endParaRPr lang="en-US" dirty="0"/>
          </a:p>
        </p:txBody>
      </p:sp>
    </p:spTree>
    <p:extLst>
      <p:ext uri="{BB962C8B-B14F-4D97-AF65-F5344CB8AC3E}">
        <p14:creationId xmlns:p14="http://schemas.microsoft.com/office/powerpoint/2010/main" val="77780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0A44E6D-44C5-439B-B150-4A2E185FA75D}"/>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18B48DE-2559-4174-A8F2-EA55CE54E59B}"/>
              </a:ext>
            </a:extLst>
          </p:cNvPr>
          <p:cNvSpPr>
            <a:spLocks noGrp="1"/>
          </p:cNvSpPr>
          <p:nvPr>
            <p:ph idx="1"/>
          </p:nvPr>
        </p:nvSpPr>
        <p:spPr>
          <a:xfrm>
            <a:off x="630936" y="1567347"/>
            <a:ext cx="7891271" cy="4842764"/>
          </a:xfrm>
        </p:spPr>
        <p:txBody>
          <a:bodyPr/>
          <a:lstStyle/>
          <a:p>
            <a:pPr lvl="1">
              <a:buFont typeface="Wingdings" panose="05000000000000000000" pitchFamily="2" charset="2"/>
              <a:buChar char="ü"/>
            </a:pPr>
            <a:r>
              <a:rPr lang="en-US" dirty="0"/>
              <a:t>Provide VHA Research stakeholders an overview of the Enterprise Research Data Security Plan (ERDSP) that will be implemented within the VA Innovation and Research Review System (VAIRRS)</a:t>
            </a:r>
          </a:p>
          <a:p>
            <a:pPr lvl="1">
              <a:buFont typeface="Wingdings" panose="05000000000000000000" pitchFamily="2" charset="2"/>
              <a:buChar char="ü"/>
            </a:pPr>
            <a:r>
              <a:rPr lang="en-US" dirty="0"/>
              <a:t>Communicate key benefits of the ERDSP</a:t>
            </a:r>
          </a:p>
          <a:p>
            <a:pPr lvl="1">
              <a:buFont typeface="Wingdings" panose="05000000000000000000" pitchFamily="2" charset="2"/>
              <a:buChar char="ü"/>
            </a:pPr>
            <a:r>
              <a:rPr lang="en-US" dirty="0"/>
              <a:t>Identify training resources available to VHA Research stakeholders</a:t>
            </a:r>
          </a:p>
          <a:p>
            <a:pPr lvl="1">
              <a:buFont typeface="Wingdings" panose="05000000000000000000" pitchFamily="2" charset="2"/>
              <a:buChar char="ü"/>
            </a:pPr>
            <a:r>
              <a:rPr lang="en-US" dirty="0"/>
              <a:t>Communicate Research Support Division (RSD) efforts to support the Office of Research and Development (ORD) with the VAIRRS implementation</a:t>
            </a:r>
          </a:p>
          <a:p>
            <a:pPr marL="0" indent="0">
              <a:buNone/>
            </a:pPr>
            <a:endParaRPr lang="en-US" dirty="0"/>
          </a:p>
        </p:txBody>
      </p:sp>
      <p:sp>
        <p:nvSpPr>
          <p:cNvPr id="4" name="Slide Number Placeholder 3">
            <a:extLst>
              <a:ext uri="{FF2B5EF4-FFF2-40B4-BE49-F238E27FC236}">
                <a16:creationId xmlns:a16="http://schemas.microsoft.com/office/drawing/2014/main" id="{930CC02C-7727-4449-A6C4-400D9EACF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5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68DEC89-333E-46FC-AC53-43807DC02706}"/>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18B48DE-2559-4174-A8F2-EA55CE54E59B}"/>
              </a:ext>
            </a:extLst>
          </p:cNvPr>
          <p:cNvSpPr>
            <a:spLocks noGrp="1"/>
          </p:cNvSpPr>
          <p:nvPr>
            <p:ph idx="1"/>
          </p:nvPr>
        </p:nvSpPr>
        <p:spPr>
          <a:xfrm>
            <a:off x="630936" y="1553489"/>
            <a:ext cx="7891271" cy="3751021"/>
          </a:xfrm>
        </p:spPr>
        <p:txBody>
          <a:bodyPr/>
          <a:lstStyle/>
          <a:p>
            <a:pPr marL="285750" indent="-285750"/>
            <a:r>
              <a:rPr lang="en-US" dirty="0">
                <a:solidFill>
                  <a:schemeClr val="tx1"/>
                </a:solidFill>
              </a:rPr>
              <a:t>The ERDSP is a collaborative effort between VHA Data Owners (ORD, ORO, OIS, ESO) to balance security needs and security control requirements against the following factors:</a:t>
            </a:r>
          </a:p>
          <a:p>
            <a:pPr marL="742950" lvl="1" indent="-285750">
              <a:buFont typeface="Wingdings" panose="05000000000000000000" pitchFamily="2" charset="2"/>
              <a:buChar char="ü"/>
            </a:pPr>
            <a:r>
              <a:rPr lang="en-US" dirty="0">
                <a:solidFill>
                  <a:schemeClr val="tx1"/>
                </a:solidFill>
              </a:rPr>
              <a:t>The Mission of VHA Research</a:t>
            </a:r>
          </a:p>
          <a:p>
            <a:pPr marL="742950" lvl="1" indent="-285750">
              <a:buFont typeface="Wingdings" panose="05000000000000000000" pitchFamily="2" charset="2"/>
              <a:buChar char="ü"/>
            </a:pPr>
            <a:r>
              <a:rPr lang="en-US" dirty="0">
                <a:solidFill>
                  <a:schemeClr val="tx1"/>
                </a:solidFill>
              </a:rPr>
              <a:t>Operational Use of the Data within the Environment</a:t>
            </a:r>
          </a:p>
          <a:p>
            <a:pPr marL="742950" lvl="1" indent="-285750">
              <a:buFont typeface="Wingdings" panose="05000000000000000000" pitchFamily="2" charset="2"/>
              <a:buChar char="ü"/>
            </a:pPr>
            <a:r>
              <a:rPr lang="en-US" dirty="0">
                <a:solidFill>
                  <a:schemeClr val="tx1"/>
                </a:solidFill>
              </a:rPr>
              <a:t>Identified Risks</a:t>
            </a:r>
          </a:p>
          <a:p>
            <a:pPr marL="742950" lvl="1" indent="-285750">
              <a:buFont typeface="Wingdings" panose="05000000000000000000" pitchFamily="2" charset="2"/>
              <a:buChar char="ü"/>
            </a:pPr>
            <a:r>
              <a:rPr lang="en-US" dirty="0">
                <a:solidFill>
                  <a:schemeClr val="tx1"/>
                </a:solidFill>
              </a:rPr>
              <a:t>Available Resources</a:t>
            </a:r>
          </a:p>
          <a:p>
            <a:pPr marL="0" indent="0">
              <a:buNone/>
            </a:pPr>
            <a:endParaRPr lang="en-US" sz="2800" dirty="0"/>
          </a:p>
        </p:txBody>
      </p:sp>
      <p:sp>
        <p:nvSpPr>
          <p:cNvPr id="4" name="Slide Number Placeholder 3">
            <a:extLst>
              <a:ext uri="{FF2B5EF4-FFF2-40B4-BE49-F238E27FC236}">
                <a16:creationId xmlns:a16="http://schemas.microsoft.com/office/drawing/2014/main" id="{930CC02C-7727-4449-A6C4-400D9EACF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508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68DEC89-333E-46FC-AC53-43807DC02706}"/>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18B48DE-2559-4174-A8F2-EA55CE54E59B}"/>
              </a:ext>
            </a:extLst>
          </p:cNvPr>
          <p:cNvSpPr>
            <a:spLocks noGrp="1"/>
          </p:cNvSpPr>
          <p:nvPr>
            <p:ph idx="1"/>
          </p:nvPr>
        </p:nvSpPr>
        <p:spPr>
          <a:xfrm>
            <a:off x="630936" y="1553489"/>
            <a:ext cx="7891271" cy="4713087"/>
          </a:xfrm>
        </p:spPr>
        <p:txBody>
          <a:bodyPr/>
          <a:lstStyle/>
          <a:p>
            <a:r>
              <a:rPr lang="en-US" dirty="0"/>
              <a:t>The ERDSP was developed in response to the Enterprise Cybersecurity Risk Assessment for Research Protocol Data Management. </a:t>
            </a:r>
          </a:p>
          <a:p>
            <a:r>
              <a:rPr lang="en-US" dirty="0"/>
              <a:t>The ERDSP is a central element of the selection of administrative, technical, and operational safeguards and implementation of research protocol data risk management. </a:t>
            </a:r>
          </a:p>
          <a:p>
            <a:pPr marL="0" indent="0">
              <a:buNone/>
            </a:pPr>
            <a:endParaRPr lang="en-US" sz="2800" dirty="0"/>
          </a:p>
        </p:txBody>
      </p:sp>
      <p:sp>
        <p:nvSpPr>
          <p:cNvPr id="4" name="Slide Number Placeholder 3">
            <a:extLst>
              <a:ext uri="{FF2B5EF4-FFF2-40B4-BE49-F238E27FC236}">
                <a16:creationId xmlns:a16="http://schemas.microsoft.com/office/drawing/2014/main" id="{930CC02C-7727-4449-A6C4-400D9EACF5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16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091B111-EA45-487E-A68F-E34EA21D4BBB}"/>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pPr marL="285750" indent="-285750"/>
            <a:r>
              <a:rPr lang="en-US" dirty="0"/>
              <a:t>The ERDSP provides a mechanism to account for the security of research protocol data during each stage of the data management life cycle and is a reliable way to ensure the consistent evaluation of a research protocol’s data usage, storage, sharing, and transmission requirements by:</a:t>
            </a:r>
            <a:endParaRPr lang="en-US" dirty="0">
              <a:solidFill>
                <a:schemeClr val="tx1"/>
              </a:solidFill>
            </a:endParaRPr>
          </a:p>
          <a:p>
            <a:pPr marL="742950" lvl="1" indent="-285750"/>
            <a:r>
              <a:rPr lang="en-US" dirty="0">
                <a:solidFill>
                  <a:schemeClr val="tx1"/>
                </a:solidFill>
              </a:rPr>
              <a:t>Implementing a standardized template and plan designed to provide research principal investigators (PIs) with a tool to aide in documenting the safeguards used to protect research data, information, and systems. </a:t>
            </a:r>
          </a:p>
          <a:p>
            <a:pPr marL="742950" lvl="1" indent="-285750"/>
            <a:r>
              <a:rPr lang="en-US" dirty="0">
                <a:solidFill>
                  <a:schemeClr val="tx1"/>
                </a:solidFill>
              </a:rPr>
              <a:t>Providing a mechanism for PI’s to document their plan for managing risks to protect research data within a research protocol, and promoting the standardization of the ISSO review during the IRB/R&amp;DC review process per policy. </a:t>
            </a:r>
          </a:p>
        </p:txBody>
      </p:sp>
    </p:spTree>
    <p:extLst>
      <p:ext uri="{BB962C8B-B14F-4D97-AF65-F5344CB8AC3E}">
        <p14:creationId xmlns:p14="http://schemas.microsoft.com/office/powerpoint/2010/main" val="243401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091B111-EA45-487E-A68F-E34EA21D4BBB}"/>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r>
              <a:rPr lang="en-US" dirty="0">
                <a:solidFill>
                  <a:schemeClr val="tx1"/>
                </a:solidFill>
              </a:rPr>
              <a:t>The ERDSP enables the following objectives:</a:t>
            </a:r>
          </a:p>
          <a:p>
            <a:pPr marL="742950" lvl="1" indent="-285750">
              <a:buFont typeface="Wingdings" panose="05000000000000000000" pitchFamily="2" charset="2"/>
              <a:buChar char="ü"/>
            </a:pPr>
            <a:r>
              <a:rPr lang="en-US" dirty="0">
                <a:solidFill>
                  <a:schemeClr val="tx1"/>
                </a:solidFill>
              </a:rPr>
              <a:t>Assisting PI’s with documenting how research data (human subject, basic science, animal) will be protected. </a:t>
            </a:r>
          </a:p>
          <a:p>
            <a:pPr marL="742950" lvl="1" indent="-285750">
              <a:buFont typeface="Wingdings" panose="05000000000000000000" pitchFamily="2" charset="2"/>
              <a:buChar char="ü"/>
            </a:pPr>
            <a:r>
              <a:rPr lang="en-US" dirty="0">
                <a:solidFill>
                  <a:schemeClr val="tx1"/>
                </a:solidFill>
              </a:rPr>
              <a:t>Assisting ISSOs with employing consistent security review checks.</a:t>
            </a:r>
          </a:p>
          <a:p>
            <a:pPr lvl="1">
              <a:buFont typeface="Wingdings" panose="05000000000000000000" pitchFamily="2" charset="2"/>
              <a:buChar char="ü"/>
            </a:pPr>
            <a:r>
              <a:rPr lang="en-US" dirty="0">
                <a:solidFill>
                  <a:schemeClr val="tx1"/>
                </a:solidFill>
              </a:rPr>
              <a:t>Simplifying the process of completing and submitting an Enterprise Research Data Security Plan (ERDSP).</a:t>
            </a:r>
          </a:p>
          <a:p>
            <a:pPr lvl="1">
              <a:buFont typeface="Wingdings" panose="05000000000000000000" pitchFamily="2" charset="2"/>
              <a:buChar char="ü"/>
            </a:pPr>
            <a:r>
              <a:rPr lang="en-US" dirty="0">
                <a:solidFill>
                  <a:schemeClr val="tx1"/>
                </a:solidFill>
              </a:rPr>
              <a:t>Increasing the consistency of the information submitted in the form. </a:t>
            </a:r>
          </a:p>
          <a:p>
            <a:pPr lvl="1">
              <a:buFont typeface="Wingdings" panose="05000000000000000000" pitchFamily="2" charset="2"/>
              <a:buChar char="ü"/>
            </a:pPr>
            <a:r>
              <a:rPr lang="en-US" dirty="0">
                <a:solidFill>
                  <a:schemeClr val="tx1"/>
                </a:solidFill>
              </a:rPr>
              <a:t>Clarifying whether or not ISSO approval is required for an ERDSP.</a:t>
            </a:r>
          </a:p>
        </p:txBody>
      </p:sp>
    </p:spTree>
    <p:extLst>
      <p:ext uri="{BB962C8B-B14F-4D97-AF65-F5344CB8AC3E}">
        <p14:creationId xmlns:p14="http://schemas.microsoft.com/office/powerpoint/2010/main" val="234645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65C45C2-48C3-40C4-B348-EC47A032392A}"/>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50FFF2A-DFD8-48C9-9681-83B92161A56E}"/>
              </a:ext>
            </a:extLst>
          </p:cNvPr>
          <p:cNvSpPr>
            <a:spLocks noGrp="1"/>
          </p:cNvSpPr>
          <p:nvPr>
            <p:ph idx="1"/>
          </p:nvPr>
        </p:nvSpPr>
        <p:spPr>
          <a:xfrm>
            <a:off x="767644" y="1258101"/>
            <a:ext cx="8173156" cy="5141524"/>
          </a:xfrm>
        </p:spPr>
        <p:txBody>
          <a:bodyPr/>
          <a:lstStyle/>
          <a:p>
            <a:r>
              <a:rPr lang="en-US" sz="2000" dirty="0">
                <a:solidFill>
                  <a:schemeClr val="tx1"/>
                </a:solidFill>
              </a:rPr>
              <a:t>The ERDSP form utilizes branching logic. </a:t>
            </a:r>
          </a:p>
          <a:p>
            <a:pPr lvl="1">
              <a:buFont typeface="Wingdings" panose="05000000000000000000" pitchFamily="2" charset="2"/>
              <a:buChar char="ü"/>
            </a:pPr>
            <a:r>
              <a:rPr lang="en-US" sz="2000" dirty="0"/>
              <a:t>Branching logic forms are basically intelligent forms that place relevant questions in front of the users. </a:t>
            </a:r>
          </a:p>
          <a:p>
            <a:pPr lvl="1">
              <a:buFont typeface="Wingdings" panose="05000000000000000000" pitchFamily="2" charset="2"/>
              <a:buChar char="ü"/>
            </a:pPr>
            <a:r>
              <a:rPr lang="en-US" sz="2000" dirty="0"/>
              <a:t>Each of the questions takes respondents to a designated question.. If the next question does not align with the user’s current answer, that question is skipped and the user is taken to a more relevant question. A branching logic form allows the users to follow a certain flow based on their answers.</a:t>
            </a:r>
          </a:p>
          <a:p>
            <a:pPr lvl="1">
              <a:buFont typeface="Wingdings" panose="05000000000000000000" pitchFamily="2" charset="2"/>
              <a:buChar char="ü"/>
            </a:pPr>
            <a:r>
              <a:rPr lang="en-US" sz="2000" dirty="0"/>
              <a:t>In short, the path of the user takes can be reconstructed with every answer. The path can keep branching out until all questions have been addressed. The path through the form can vary for each user or respondent.</a:t>
            </a:r>
          </a:p>
          <a:p>
            <a:endParaRPr lang="en-US" sz="2000" dirty="0">
              <a:solidFill>
                <a:schemeClr val="tx1"/>
              </a:solidFill>
            </a:endParaRPr>
          </a:p>
          <a:p>
            <a:pPr marL="285750" indent="-285750"/>
            <a:endParaRPr lang="en-US" sz="2000" dirty="0">
              <a:solidFill>
                <a:schemeClr val="tx1"/>
              </a:solidFill>
            </a:endParaRPr>
          </a:p>
          <a:p>
            <a:pPr marL="742950" lvl="1" indent="-285750">
              <a:buFont typeface="Wingdings" panose="05000000000000000000" pitchFamily="2" charset="2"/>
              <a:buChar char="ü"/>
            </a:pPr>
            <a:endParaRPr lang="en-US" sz="1400" dirty="0">
              <a:solidFill>
                <a:schemeClr val="tx1"/>
              </a:solidFill>
            </a:endParaRPr>
          </a:p>
        </p:txBody>
      </p:sp>
    </p:spTree>
    <p:extLst>
      <p:ext uri="{BB962C8B-B14F-4D97-AF65-F5344CB8AC3E}">
        <p14:creationId xmlns:p14="http://schemas.microsoft.com/office/powerpoint/2010/main" val="239318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5643FDE-15DA-4F43-AFFE-B17C3298F099}"/>
              </a:ext>
            </a:extLst>
          </p:cNvPr>
          <p:cNvGraphicFramePr/>
          <p:nvPr/>
        </p:nvGraphicFramePr>
        <p:xfrm>
          <a:off x="92279" y="173837"/>
          <a:ext cx="8875552" cy="72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2607C5-2ED5-468C-85F1-01A3C3ECA172}"/>
              </a:ext>
            </a:extLst>
          </p:cNvPr>
          <p:cNvSpPr/>
          <p:nvPr/>
        </p:nvSpPr>
        <p:spPr>
          <a:xfrm>
            <a:off x="1470567" y="2698679"/>
            <a:ext cx="4096626" cy="171599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Review research studies that require an ISSO review </a:t>
            </a:r>
          </a:p>
          <a:p>
            <a:pPr marL="285750" indent="-285750">
              <a:buFont typeface="Arial" panose="020B0604020202020204" pitchFamily="34" charset="0"/>
              <a:buChar char="•"/>
            </a:pPr>
            <a:r>
              <a:rPr lang="en-US" dirty="0"/>
              <a:t>Assist the PI in resolving research study information security issues in a timely manner</a:t>
            </a:r>
          </a:p>
        </p:txBody>
      </p:sp>
      <p:sp>
        <p:nvSpPr>
          <p:cNvPr id="5" name="TextBox 4">
            <a:extLst>
              <a:ext uri="{FF2B5EF4-FFF2-40B4-BE49-F238E27FC236}">
                <a16:creationId xmlns:a16="http://schemas.microsoft.com/office/drawing/2014/main" id="{CDCF9D85-5704-4BD5-A33B-6FF93ED2C123}"/>
              </a:ext>
            </a:extLst>
          </p:cNvPr>
          <p:cNvSpPr txBox="1"/>
          <p:nvPr/>
        </p:nvSpPr>
        <p:spPr>
          <a:xfrm>
            <a:off x="5598255" y="2959964"/>
            <a:ext cx="1578225" cy="954107"/>
          </a:xfrm>
          <a:prstGeom prst="rect">
            <a:avLst/>
          </a:prstGeom>
          <a:noFill/>
        </p:spPr>
        <p:txBody>
          <a:bodyPr wrap="square" rtlCol="0">
            <a:spAutoFit/>
          </a:bodyPr>
          <a:lstStyle/>
          <a:p>
            <a:r>
              <a:rPr lang="en-US" sz="2800" dirty="0"/>
              <a:t>Facility ISSOs</a:t>
            </a:r>
          </a:p>
        </p:txBody>
      </p:sp>
      <p:sp>
        <p:nvSpPr>
          <p:cNvPr id="7" name="TextBox 6">
            <a:extLst>
              <a:ext uri="{FF2B5EF4-FFF2-40B4-BE49-F238E27FC236}">
                <a16:creationId xmlns:a16="http://schemas.microsoft.com/office/drawing/2014/main" id="{4BA2BCFB-EB89-464D-8ECB-66952786D290}"/>
              </a:ext>
            </a:extLst>
          </p:cNvPr>
          <p:cNvSpPr txBox="1"/>
          <p:nvPr/>
        </p:nvSpPr>
        <p:spPr>
          <a:xfrm>
            <a:off x="1862356" y="4695930"/>
            <a:ext cx="1595856" cy="1384995"/>
          </a:xfrm>
          <a:prstGeom prst="rect">
            <a:avLst/>
          </a:prstGeom>
          <a:noFill/>
        </p:spPr>
        <p:txBody>
          <a:bodyPr wrap="square" rtlCol="0">
            <a:spAutoFit/>
          </a:bodyPr>
          <a:lstStyle/>
          <a:p>
            <a:pPr algn="r"/>
            <a:r>
              <a:rPr lang="en-US" sz="2800" dirty="0"/>
              <a:t>Research Support Division </a:t>
            </a:r>
          </a:p>
        </p:txBody>
      </p:sp>
      <p:sp>
        <p:nvSpPr>
          <p:cNvPr id="8" name="TextBox 7">
            <a:extLst>
              <a:ext uri="{FF2B5EF4-FFF2-40B4-BE49-F238E27FC236}">
                <a16:creationId xmlns:a16="http://schemas.microsoft.com/office/drawing/2014/main" id="{B492C9FA-8080-406F-A81E-DB3481D3055D}"/>
              </a:ext>
            </a:extLst>
          </p:cNvPr>
          <p:cNvSpPr txBox="1"/>
          <p:nvPr/>
        </p:nvSpPr>
        <p:spPr>
          <a:xfrm>
            <a:off x="1310934" y="1177669"/>
            <a:ext cx="2147277" cy="954107"/>
          </a:xfrm>
          <a:prstGeom prst="rect">
            <a:avLst/>
          </a:prstGeom>
          <a:noFill/>
        </p:spPr>
        <p:txBody>
          <a:bodyPr wrap="square" rtlCol="0">
            <a:spAutoFit/>
          </a:bodyPr>
          <a:lstStyle/>
          <a:p>
            <a:pPr algn="r"/>
            <a:r>
              <a:rPr lang="en-US" sz="2800" dirty="0"/>
              <a:t>Principle  Investigators </a:t>
            </a:r>
          </a:p>
        </p:txBody>
      </p:sp>
      <p:sp>
        <p:nvSpPr>
          <p:cNvPr id="12" name="Rectangle: Rounded Corners 11">
            <a:extLst>
              <a:ext uri="{FF2B5EF4-FFF2-40B4-BE49-F238E27FC236}">
                <a16:creationId xmlns:a16="http://schemas.microsoft.com/office/drawing/2014/main" id="{F601E960-C8E8-4DD4-8844-630DED803B51}"/>
              </a:ext>
            </a:extLst>
          </p:cNvPr>
          <p:cNvSpPr/>
          <p:nvPr/>
        </p:nvSpPr>
        <p:spPr>
          <a:xfrm>
            <a:off x="3610611" y="4647693"/>
            <a:ext cx="3975288" cy="1472877"/>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Provide ERDSP guidance as needed</a:t>
            </a:r>
          </a:p>
          <a:p>
            <a:pPr marL="285750" indent="-285750">
              <a:buFont typeface="Arial" panose="020B0604020202020204" pitchFamily="34" charset="0"/>
              <a:buChar char="•"/>
            </a:pPr>
            <a:r>
              <a:rPr lang="en-US" dirty="0"/>
              <a:t>Maintain ERDSP template and User Guide documentation</a:t>
            </a:r>
          </a:p>
        </p:txBody>
      </p:sp>
      <p:sp>
        <p:nvSpPr>
          <p:cNvPr id="13" name="Rectangle: Rounded Corners 12">
            <a:extLst>
              <a:ext uri="{FF2B5EF4-FFF2-40B4-BE49-F238E27FC236}">
                <a16:creationId xmlns:a16="http://schemas.microsoft.com/office/drawing/2014/main" id="{F871DFD6-266B-46E6-A670-76F70AA3232A}"/>
              </a:ext>
            </a:extLst>
          </p:cNvPr>
          <p:cNvSpPr/>
          <p:nvPr/>
        </p:nvSpPr>
        <p:spPr>
          <a:xfrm>
            <a:off x="3610611" y="966522"/>
            <a:ext cx="3975288" cy="1634065"/>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Complete the ERDSP for each new research study and new amendments as required </a:t>
            </a:r>
          </a:p>
          <a:p>
            <a:pPr marL="285750" indent="-285750">
              <a:buFont typeface="Arial" panose="020B0604020202020204" pitchFamily="34" charset="0"/>
              <a:buChar char="•"/>
            </a:pPr>
            <a:r>
              <a:rPr lang="en-US" dirty="0"/>
              <a:t>Work with the ISSO to resolve research study information security issues in a timely manner</a:t>
            </a:r>
          </a:p>
        </p:txBody>
      </p:sp>
    </p:spTree>
    <p:extLst>
      <p:ext uri="{BB962C8B-B14F-4D97-AF65-F5344CB8AC3E}">
        <p14:creationId xmlns:p14="http://schemas.microsoft.com/office/powerpoint/2010/main" val="374195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2D5-8044-4BDB-AE40-9C4F01AF4D01}"/>
              </a:ext>
            </a:extLst>
          </p:cNvPr>
          <p:cNvSpPr>
            <a:spLocks noGrp="1"/>
          </p:cNvSpPr>
          <p:nvPr>
            <p:ph type="title"/>
          </p:nvPr>
        </p:nvSpPr>
        <p:spPr>
          <a:xfrm>
            <a:off x="507209" y="163971"/>
            <a:ext cx="7891272" cy="685800"/>
          </a:xfrm>
        </p:spPr>
        <p:txBody>
          <a:bodyPr vert="horz" lIns="91440" tIns="45720" rIns="91440" bIns="45720" rtlCol="0" anchor="ctr">
            <a:normAutofit/>
          </a:bodyPr>
          <a:lstStyle/>
          <a:p>
            <a:r>
              <a:rPr lang="en-US" kern="1200" dirty="0">
                <a:solidFill>
                  <a:schemeClr val="accent1"/>
                </a:solidFill>
                <a:latin typeface="+mn-lt"/>
                <a:ea typeface="+mj-ea"/>
                <a:cs typeface="+mj-cs"/>
              </a:rPr>
              <a:t>RSD Mission</a:t>
            </a:r>
          </a:p>
        </p:txBody>
      </p:sp>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a:xfrm>
            <a:off x="508114" y="849771"/>
            <a:ext cx="7891271" cy="4489704"/>
          </a:xfrm>
        </p:spPr>
        <p:txBody>
          <a:bodyPr/>
          <a:lstStyle/>
          <a:p>
            <a:pPr marL="0" indent="0">
              <a:buNone/>
            </a:pPr>
            <a:r>
              <a:rPr lang="en-US" sz="1600" dirty="0"/>
              <a:t>Consult with stakeholders across the VA enterprise participating in research programs providing guidance in complying with research information security policy.  Respond to research security needs by using a risk management approach to develop and implement enterprise information security standards, guidelines, and procedures that address security objectives that are in alignment with the customer’s business considerations and objectives.</a:t>
            </a:r>
          </a:p>
          <a:p>
            <a:pPr marL="0" indent="0">
              <a:buNone/>
            </a:pPr>
            <a:endParaRPr lang="en-US" dirty="0"/>
          </a:p>
        </p:txBody>
      </p:sp>
      <p:pic>
        <p:nvPicPr>
          <p:cNvPr id="31" name="Picture 30">
            <a:extLst>
              <a:ext uri="{FF2B5EF4-FFF2-40B4-BE49-F238E27FC236}">
                <a16:creationId xmlns:a16="http://schemas.microsoft.com/office/drawing/2014/main" id="{0B618EF6-8AB6-4124-907E-1A60673082EF}"/>
              </a:ext>
            </a:extLst>
          </p:cNvPr>
          <p:cNvPicPr>
            <a:picLocks noChangeAspect="1"/>
          </p:cNvPicPr>
          <p:nvPr/>
        </p:nvPicPr>
        <p:blipFill>
          <a:blip r:embed="rId2"/>
          <a:stretch>
            <a:fillRect/>
          </a:stretch>
        </p:blipFill>
        <p:spPr>
          <a:xfrm>
            <a:off x="630935" y="2218757"/>
            <a:ext cx="7643821" cy="3614607"/>
          </a:xfrm>
          <a:prstGeom prst="rect">
            <a:avLst/>
          </a:prstGeom>
        </p:spPr>
      </p:pic>
    </p:spTree>
    <p:extLst>
      <p:ext uri="{BB962C8B-B14F-4D97-AF65-F5344CB8AC3E}">
        <p14:creationId xmlns:p14="http://schemas.microsoft.com/office/powerpoint/2010/main" val="7458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41B040-67F4-492B-9859-4CB8F3BAFA8E}"/>
              </a:ext>
            </a:extLst>
          </p:cNvPr>
          <p:cNvGraphicFramePr/>
          <p:nvPr/>
        </p:nvGraphicFramePr>
        <p:xfrm>
          <a:off x="630935" y="366493"/>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84A14CBD-0D04-4EB2-95D5-7E46C7319E9C}"/>
              </a:ext>
            </a:extLst>
          </p:cNvPr>
          <p:cNvSpPr/>
          <p:nvPr/>
        </p:nvSpPr>
        <p:spPr>
          <a:xfrm>
            <a:off x="432483" y="1149350"/>
            <a:ext cx="8283678" cy="4801314"/>
          </a:xfrm>
          <a:prstGeom prst="rect">
            <a:avLst/>
          </a:prstGeom>
        </p:spPr>
        <p:txBody>
          <a:bodyPr wrap="square">
            <a:spAutoFit/>
          </a:bodyPr>
          <a:lstStyle/>
          <a:p>
            <a:pPr marL="342900" indent="-342900">
              <a:buFont typeface="Arial" panose="020B0604020202020204" pitchFamily="34" charset="0"/>
              <a:buChar char="•"/>
            </a:pPr>
            <a:r>
              <a:rPr lang="en-US" sz="2400" dirty="0"/>
              <a:t>The ERDSP will be implemented in conjunction with the VA Innovation and Research Review System (VAIRRS) tier schedule deployment.   </a:t>
            </a:r>
          </a:p>
          <a:p>
            <a:pPr marL="342900" indent="-342900">
              <a:buFont typeface="Arial" panose="020B0604020202020204" pitchFamily="34" charset="0"/>
              <a:buChar char="•"/>
            </a:pPr>
            <a:r>
              <a:rPr lang="en-US" sz="2400" dirty="0"/>
              <a:t>The ERDSP will be required for new Human, Basic Science and Animal studies and most study amendments.  </a:t>
            </a:r>
          </a:p>
          <a:p>
            <a:pPr marL="342900" indent="-342900">
              <a:buFont typeface="Arial" panose="020B0604020202020204" pitchFamily="34" charset="0"/>
              <a:buChar char="•"/>
            </a:pPr>
            <a:r>
              <a:rPr lang="en-US" sz="2400" dirty="0"/>
              <a:t>Currently, only the VAIRRS Tier 1 sites are required to complete  the ERDSP.</a:t>
            </a:r>
          </a:p>
          <a:p>
            <a:pPr marL="342900" indent="-342900">
              <a:buFont typeface="Arial" panose="020B0604020202020204" pitchFamily="34" charset="0"/>
              <a:buChar char="•"/>
            </a:pPr>
            <a:r>
              <a:rPr lang="en-US" sz="2400" dirty="0"/>
              <a:t>VAIRRS Tier 2 and Tier 3 sites will be required to complete the ERDSP when the VAIRRS implementation is expanded to those sites. </a:t>
            </a:r>
          </a:p>
          <a:p>
            <a:pPr marL="342900" indent="-342900">
              <a:buFont typeface="Arial" panose="020B0604020202020204" pitchFamily="34" charset="0"/>
              <a:buChar char="•"/>
            </a:pPr>
            <a:endParaRPr lang="en-US" sz="2400" dirty="0"/>
          </a:p>
          <a:p>
            <a:endParaRPr lang="en-US" sz="2400" dirty="0"/>
          </a:p>
          <a:p>
            <a:endParaRPr lang="en-US" dirty="0"/>
          </a:p>
        </p:txBody>
      </p:sp>
      <p:sp>
        <p:nvSpPr>
          <p:cNvPr id="4" name="Slide Number Placeholder 3">
            <a:extLst>
              <a:ext uri="{FF2B5EF4-FFF2-40B4-BE49-F238E27FC236}">
                <a16:creationId xmlns:a16="http://schemas.microsoft.com/office/drawing/2014/main" id="{D3FCB527-D907-4137-827A-EFA7553B8B67}"/>
              </a:ext>
            </a:extLst>
          </p:cNvPr>
          <p:cNvSpPr>
            <a:spLocks noGrp="1"/>
          </p:cNvSpPr>
          <p:nvPr>
            <p:ph type="sldNum" sz="quarter" idx="12"/>
          </p:nvPr>
        </p:nvSpPr>
        <p:spPr>
          <a:xfrm>
            <a:off x="6457950" y="6028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282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41B040-67F4-492B-9859-4CB8F3BAFA8E}"/>
              </a:ext>
            </a:extLst>
          </p:cNvPr>
          <p:cNvGraphicFramePr/>
          <p:nvPr/>
        </p:nvGraphicFramePr>
        <p:xfrm>
          <a:off x="630935" y="366493"/>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84A14CBD-0D04-4EB2-95D5-7E46C7319E9C}"/>
              </a:ext>
            </a:extLst>
          </p:cNvPr>
          <p:cNvSpPr/>
          <p:nvPr/>
        </p:nvSpPr>
        <p:spPr>
          <a:xfrm>
            <a:off x="432483" y="1149350"/>
            <a:ext cx="8283678" cy="4062651"/>
          </a:xfrm>
          <a:prstGeom prst="rect">
            <a:avLst/>
          </a:prstGeom>
        </p:spPr>
        <p:txBody>
          <a:bodyPr wrap="square">
            <a:spAutoFit/>
          </a:bodyPr>
          <a:lstStyle/>
          <a:p>
            <a:pPr marL="342900" indent="-342900">
              <a:buFont typeface="Arial" panose="020B0604020202020204" pitchFamily="34" charset="0"/>
              <a:buChar char="•"/>
            </a:pPr>
            <a:r>
              <a:rPr lang="en-US" sz="2400" dirty="0"/>
              <a:t>The Research Support Division is conducting a soft pilot release (test) of the ERDSP from 3/20/2020 to 4/20/20 with the VAIRRS Tier 1 sites.  The purpose of the test:</a:t>
            </a:r>
          </a:p>
          <a:p>
            <a:endParaRPr lang="en-US" sz="2400" dirty="0"/>
          </a:p>
          <a:p>
            <a:pPr marL="342900" indent="-342900">
              <a:buFont typeface="Wingdings" panose="05000000000000000000" pitchFamily="2" charset="2"/>
              <a:buChar char="ü"/>
            </a:pPr>
            <a:r>
              <a:rPr lang="en-US" sz="2400" dirty="0"/>
              <a:t>Ensure the ERDSP functions as intended, the questions presented to the user are relevant, and concise. </a:t>
            </a:r>
          </a:p>
          <a:p>
            <a:pPr marL="342900" indent="-342900">
              <a:buFont typeface="Wingdings" panose="05000000000000000000" pitchFamily="2" charset="2"/>
              <a:buChar char="ü"/>
            </a:pPr>
            <a:r>
              <a:rPr lang="en-US" sz="2400" dirty="0"/>
              <a:t> Collect metrics and user feedback.</a:t>
            </a:r>
          </a:p>
          <a:p>
            <a:pPr marL="342900" indent="-342900">
              <a:buFont typeface="Wingdings" panose="05000000000000000000" pitchFamily="2" charset="2"/>
              <a:buChar char="ü"/>
            </a:pPr>
            <a:endParaRPr lang="en-US" sz="2400" dirty="0"/>
          </a:p>
          <a:p>
            <a:pPr marL="342900" indent="-342900">
              <a:buFont typeface="Arial" panose="020B0604020202020204" pitchFamily="34" charset="0"/>
              <a:buChar char="•"/>
            </a:pPr>
            <a:endParaRPr lang="en-US" sz="2400" dirty="0"/>
          </a:p>
          <a:p>
            <a:endParaRPr lang="en-US" sz="2400" dirty="0"/>
          </a:p>
          <a:p>
            <a:endParaRPr lang="en-US" dirty="0"/>
          </a:p>
        </p:txBody>
      </p:sp>
      <p:sp>
        <p:nvSpPr>
          <p:cNvPr id="4" name="Slide Number Placeholder 3">
            <a:extLst>
              <a:ext uri="{FF2B5EF4-FFF2-40B4-BE49-F238E27FC236}">
                <a16:creationId xmlns:a16="http://schemas.microsoft.com/office/drawing/2014/main" id="{D3FCB527-D907-4137-827A-EFA7553B8B67}"/>
              </a:ext>
            </a:extLst>
          </p:cNvPr>
          <p:cNvSpPr>
            <a:spLocks noGrp="1"/>
          </p:cNvSpPr>
          <p:nvPr>
            <p:ph type="sldNum" sz="quarter" idx="12"/>
          </p:nvPr>
        </p:nvSpPr>
        <p:spPr>
          <a:xfrm>
            <a:off x="6457950" y="6028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19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41B040-67F4-492B-9859-4CB8F3BAFA8E}"/>
              </a:ext>
            </a:extLst>
          </p:cNvPr>
          <p:cNvGraphicFramePr/>
          <p:nvPr/>
        </p:nvGraphicFramePr>
        <p:xfrm>
          <a:off x="630935" y="366493"/>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3FCB527-D907-4137-827A-EFA7553B8B67}"/>
              </a:ext>
            </a:extLst>
          </p:cNvPr>
          <p:cNvSpPr>
            <a:spLocks noGrp="1"/>
          </p:cNvSpPr>
          <p:nvPr>
            <p:ph type="sldNum" sz="quarter" idx="12"/>
          </p:nvPr>
        </p:nvSpPr>
        <p:spPr>
          <a:xfrm>
            <a:off x="6457950" y="6028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F0BA45C2-873F-4F2B-A7EE-304DB29AE2AE}"/>
              </a:ext>
            </a:extLst>
          </p:cNvPr>
          <p:cNvGraphicFramePr>
            <a:graphicFrameLocks noGrp="1"/>
          </p:cNvGraphicFramePr>
          <p:nvPr/>
        </p:nvGraphicFramePr>
        <p:xfrm>
          <a:off x="1006679" y="1606042"/>
          <a:ext cx="6479971" cy="4471672"/>
        </p:xfrm>
        <a:graphic>
          <a:graphicData uri="http://schemas.openxmlformats.org/drawingml/2006/table">
            <a:tbl>
              <a:tblPr firstRow="1" firstCol="1" bandRow="1"/>
              <a:tblGrid>
                <a:gridCol w="1850821">
                  <a:extLst>
                    <a:ext uri="{9D8B030D-6E8A-4147-A177-3AD203B41FA5}">
                      <a16:colId xmlns:a16="http://schemas.microsoft.com/office/drawing/2014/main" val="2997741935"/>
                    </a:ext>
                  </a:extLst>
                </a:gridCol>
                <a:gridCol w="1371600">
                  <a:extLst>
                    <a:ext uri="{9D8B030D-6E8A-4147-A177-3AD203B41FA5}">
                      <a16:colId xmlns:a16="http://schemas.microsoft.com/office/drawing/2014/main" val="1866963517"/>
                    </a:ext>
                  </a:extLst>
                </a:gridCol>
                <a:gridCol w="1771650">
                  <a:extLst>
                    <a:ext uri="{9D8B030D-6E8A-4147-A177-3AD203B41FA5}">
                      <a16:colId xmlns:a16="http://schemas.microsoft.com/office/drawing/2014/main" val="2418294833"/>
                    </a:ext>
                  </a:extLst>
                </a:gridCol>
                <a:gridCol w="1485900">
                  <a:extLst>
                    <a:ext uri="{9D8B030D-6E8A-4147-A177-3AD203B41FA5}">
                      <a16:colId xmlns:a16="http://schemas.microsoft.com/office/drawing/2014/main" val="2238496067"/>
                    </a:ext>
                  </a:extLst>
                </a:gridCol>
              </a:tblGrid>
              <a:tr h="0">
                <a:tc gridSpan="4">
                  <a:txBody>
                    <a:bodyPr/>
                    <a:lstStyle/>
                    <a:p>
                      <a:pPr marL="0" marR="0" algn="ctr">
                        <a:lnSpc>
                          <a:spcPct val="105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VAIRRS </a:t>
                      </a: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Tier 1 Sites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348959"/>
                  </a:ext>
                </a:extLst>
              </a:tr>
              <a:tr h="0">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Facility Name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Facility Name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111184"/>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Samual S. Stratton </a:t>
                      </a:r>
                      <a:r>
                        <a:rPr lang="en-US" sz="1100" b="1"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VAMC</a:t>
                      </a:r>
                      <a:endParaRPr lang="en-US" sz="1100" b="1"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Albany, 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Memphis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Memphis, 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834098"/>
                  </a:ext>
                </a:extLst>
              </a:tr>
              <a:tr h="16510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Mexico VA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Albuquerque, 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Miami</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VAMC</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Miami, FL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432561"/>
                  </a:ext>
                </a:extLst>
              </a:tr>
              <a:tr h="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Atlanta VAMC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Atlanta, GA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Tennessee Valley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Nashville, 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984042"/>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Rocky Mountain Regional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Aurora, 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New York Harbor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New York, 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98974"/>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Bay Pines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Bay Pines, FL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Northport VAMC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Northport, 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741087"/>
                  </a:ext>
                </a:extLst>
              </a:tr>
              <a:tr h="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Birmingham VAMC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Birmingham, 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Orlando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Orlando, FL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406008"/>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Boston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Boston 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Corporal Michael J. </a:t>
                      </a:r>
                      <a:r>
                        <a:rPr lang="en-US" sz="11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Crescenz</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Philadelphia, 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458250"/>
                  </a:ext>
                </a:extLst>
              </a:tr>
              <a:tr h="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James J. Peters VAMC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Bronx, 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Pittsburgh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Pittsburgh, 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785331"/>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Western New York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Buffalo, 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Hunter Holmes McGuire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Richmond, VA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548951"/>
                  </a:ext>
                </a:extLst>
              </a:tr>
              <a:tr h="0">
                <a:tc>
                  <a:txBody>
                    <a:bodyPr/>
                    <a:lstStyle/>
                    <a:p>
                      <a:pPr marL="0" marR="0">
                        <a:lnSpc>
                          <a:spcPct val="107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Jesse Brown VAMC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Chicago, 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Salem</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VAMC</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Salem, VA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624213"/>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Northeast Ohio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Cleveland, OH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W.G. (Bill) Hefner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Salisbury, 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137467"/>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William Jennings Bryan Dorn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Columbia, SC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Caribbean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San Juan, PR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052727"/>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John D. Dingell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Detroit, MI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Puget Sound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Seattle, WA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65454"/>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New Jersey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East Orange, NJ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Syracuse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Syracuse, 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488643"/>
                  </a:ext>
                </a:extLst>
              </a:tr>
              <a:tr h="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Edward Hines Jr.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Hines, 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James A. Haley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Tampa, FL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748174"/>
                  </a:ext>
                </a:extLst>
              </a:tr>
              <a:tr h="0">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G.V. Montgomery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Jackson, 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Tuscaloosa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Tuscaloosa, 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585957"/>
                  </a:ext>
                </a:extLst>
              </a:tr>
              <a:tr h="0">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Kansas City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Kansas City, 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Washington DC</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VAMC</a:t>
                      </a: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Washington, DC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770437"/>
                  </a:ext>
                </a:extLst>
              </a:tr>
              <a:tr h="0">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Central Ark. Veterans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Little Rock, 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Connecticut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West Haven, 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038589"/>
                  </a:ext>
                </a:extLst>
              </a:tr>
              <a:tr h="0">
                <a:tc>
                  <a:txBody>
                    <a:bodyPr/>
                    <a:lstStyle/>
                    <a:p>
                      <a:pPr marL="0" marR="0">
                        <a:lnSpc>
                          <a:spcPct val="105000"/>
                        </a:lnSpc>
                        <a:spcBef>
                          <a:spcPts val="0"/>
                        </a:spcBef>
                        <a:spcAft>
                          <a:spcPts val="0"/>
                        </a:spcAft>
                      </a:pPr>
                      <a:r>
                        <a:rPr lang="en-US" sz="11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Robley</a:t>
                      </a: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Rex VAMC</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Louisville, KY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White River Junction</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White River Junction, VT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126228"/>
                  </a:ext>
                </a:extLst>
              </a:tr>
              <a:tr h="0">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 Northern California HCS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Mather, 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475473"/>
                  </a:ext>
                </a:extLst>
              </a:tr>
            </a:tbl>
          </a:graphicData>
        </a:graphic>
      </p:graphicFrame>
    </p:spTree>
    <p:extLst>
      <p:ext uri="{BB962C8B-B14F-4D97-AF65-F5344CB8AC3E}">
        <p14:creationId xmlns:p14="http://schemas.microsoft.com/office/powerpoint/2010/main" val="147438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FB44777-3A99-46E1-8859-7E85173FE6BC}"/>
              </a:ext>
            </a:extLst>
          </p:cNvPr>
          <p:cNvGraphicFramePr/>
          <p:nvPr>
            <p:extLst>
              <p:ext uri="{D42A27DB-BD31-4B8C-83A1-F6EECF244321}">
                <p14:modId xmlns:p14="http://schemas.microsoft.com/office/powerpoint/2010/main" val="2135910553"/>
              </p:ext>
            </p:extLst>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553B61DB-7194-48E4-8993-C7EA62EF9879}"/>
              </a:ext>
            </a:extLst>
          </p:cNvPr>
          <p:cNvSpPr txBox="1">
            <a:spLocks/>
          </p:cNvSpPr>
          <p:nvPr/>
        </p:nvSpPr>
        <p:spPr>
          <a:xfrm>
            <a:off x="288333" y="1207008"/>
            <a:ext cx="8567333" cy="4900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CambriaMath" charset="0"/>
              <a:buNone/>
            </a:pPr>
            <a:endParaRPr lang="en-US" sz="1400" dirty="0">
              <a:solidFill>
                <a:schemeClr val="tx1"/>
              </a:solidFill>
            </a:endParaRPr>
          </a:p>
        </p:txBody>
      </p:sp>
      <p:sp>
        <p:nvSpPr>
          <p:cNvPr id="8" name="Rectangle 7">
            <a:extLst>
              <a:ext uri="{FF2B5EF4-FFF2-40B4-BE49-F238E27FC236}">
                <a16:creationId xmlns:a16="http://schemas.microsoft.com/office/drawing/2014/main" id="{B43FD7B2-1E7E-4E2C-87FC-B2A79F223722}"/>
              </a:ext>
            </a:extLst>
          </p:cNvPr>
          <p:cNvSpPr/>
          <p:nvPr/>
        </p:nvSpPr>
        <p:spPr>
          <a:xfrm>
            <a:off x="621793" y="944459"/>
            <a:ext cx="8233873" cy="646331"/>
          </a:xfrm>
          <a:prstGeom prst="rect">
            <a:avLst/>
          </a:prstGeom>
        </p:spPr>
        <p:txBody>
          <a:bodyPr wrap="square">
            <a:spAutoFit/>
          </a:bodyPr>
          <a:lstStyle/>
          <a:p>
            <a:endParaRPr lang="en-US" dirty="0"/>
          </a:p>
          <a:p>
            <a:endParaRPr lang="en-US" dirty="0"/>
          </a:p>
        </p:txBody>
      </p:sp>
      <p:sp>
        <p:nvSpPr>
          <p:cNvPr id="3" name="TextBox 2">
            <a:extLst>
              <a:ext uri="{FF2B5EF4-FFF2-40B4-BE49-F238E27FC236}">
                <a16:creationId xmlns:a16="http://schemas.microsoft.com/office/drawing/2014/main" id="{7D63DA91-8EF1-4F7B-A00B-34509C824285}"/>
              </a:ext>
            </a:extLst>
          </p:cNvPr>
          <p:cNvSpPr txBox="1"/>
          <p:nvPr/>
        </p:nvSpPr>
        <p:spPr>
          <a:xfrm>
            <a:off x="914400" y="1736035"/>
            <a:ext cx="7600950" cy="3385542"/>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t>The ERDSP assists PIs with documenting how  research data (human subject, basic science, animal) will be protected .</a:t>
            </a:r>
          </a:p>
          <a:p>
            <a:pPr marL="285750" indent="-285750">
              <a:buFont typeface="Wingdings" panose="05000000000000000000" pitchFamily="2" charset="2"/>
              <a:buChar char="ü"/>
            </a:pPr>
            <a:r>
              <a:rPr lang="en-US" sz="2800" dirty="0"/>
              <a:t>The ERDSP assists ISSOs with employing consistent security review checks.</a:t>
            </a:r>
          </a:p>
          <a:p>
            <a:pPr marL="287338" indent="-287338">
              <a:buFont typeface="Wingdings" panose="05000000000000000000" pitchFamily="2" charset="2"/>
              <a:buChar char="ü"/>
            </a:pPr>
            <a:r>
              <a:rPr lang="en-US" sz="2800" dirty="0"/>
              <a:t>The ERDSP removes the requirement for an ISSO review of Low Risk studies.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3613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5479" y="2201308"/>
            <a:ext cx="6428508" cy="641063"/>
          </a:xfrm>
        </p:spPr>
        <p:txBody>
          <a:bodyPr/>
          <a:lstStyle/>
          <a:p>
            <a:pPr algn="ctr"/>
            <a:r>
              <a:rPr lang="en-US" sz="2400" i="1" dirty="0"/>
              <a:t>RESEARCH SYSTEMS</a:t>
            </a:r>
            <a:endParaRPr lang="en-US" sz="2400" dirty="0"/>
          </a:p>
        </p:txBody>
      </p:sp>
      <p:sp>
        <p:nvSpPr>
          <p:cNvPr id="7" name="Text Placeholder 6"/>
          <p:cNvSpPr>
            <a:spLocks noGrp="1"/>
          </p:cNvSpPr>
          <p:nvPr>
            <p:ph type="body" sz="quarter" idx="10"/>
          </p:nvPr>
        </p:nvSpPr>
        <p:spPr>
          <a:xfrm>
            <a:off x="3292477" y="2842371"/>
            <a:ext cx="4354513" cy="1189303"/>
          </a:xfrm>
        </p:spPr>
        <p:txBody>
          <a:bodyPr/>
          <a:lstStyle/>
          <a:p>
            <a:pPr algn="ctr">
              <a:lnSpc>
                <a:spcPct val="106000"/>
              </a:lnSpc>
              <a:spcBef>
                <a:spcPct val="0"/>
              </a:spcBef>
            </a:pPr>
            <a:r>
              <a:rPr lang="en-US" altLang="en-US" sz="2000" dirty="0">
                <a:solidFill>
                  <a:srgbClr val="808080"/>
                </a:solidFill>
              </a:rPr>
              <a:t>Research Support Division (RSD)</a:t>
            </a:r>
          </a:p>
          <a:p>
            <a:pPr algn="ctr">
              <a:lnSpc>
                <a:spcPct val="106000"/>
              </a:lnSpc>
              <a:spcBef>
                <a:spcPct val="0"/>
              </a:spcBef>
            </a:pPr>
            <a:r>
              <a:rPr lang="en-US" altLang="en-US" sz="2000" dirty="0">
                <a:solidFill>
                  <a:srgbClr val="808080"/>
                </a:solidFill>
              </a:rPr>
              <a:t>March 26, 2020</a:t>
            </a:r>
          </a:p>
          <a:p>
            <a:pPr algn="ctr">
              <a:lnSpc>
                <a:spcPct val="106000"/>
              </a:lnSpc>
              <a:spcBef>
                <a:spcPct val="0"/>
              </a:spcBef>
            </a:pPr>
            <a:r>
              <a:rPr lang="en-US" altLang="en-US" sz="2000" dirty="0">
                <a:solidFill>
                  <a:srgbClr val="808080"/>
                </a:solidFill>
              </a:rPr>
              <a:t>Terry M. Taylor</a:t>
            </a:r>
          </a:p>
        </p:txBody>
      </p:sp>
      <p:sp>
        <p:nvSpPr>
          <p:cNvPr id="2" name="Text Placeholder 1"/>
          <p:cNvSpPr>
            <a:spLocks noGrp="1"/>
          </p:cNvSpPr>
          <p:nvPr>
            <p:ph type="body" sz="quarter" idx="14"/>
          </p:nvPr>
        </p:nvSpPr>
        <p:spPr>
          <a:xfrm>
            <a:off x="3292475" y="4371422"/>
            <a:ext cx="5214216" cy="265176"/>
          </a:xfrm>
        </p:spPr>
        <p:txBody>
          <a:bodyPr/>
          <a:lstStyle/>
          <a:p>
            <a:r>
              <a:rPr lang="en-US" dirty="0"/>
              <a:t>This Briefing is:  UNCLASSIFIED//FOR OFFICIAL USE ONLY</a:t>
            </a:r>
          </a:p>
          <a:p>
            <a:endParaRPr lang="en-US" dirty="0"/>
          </a:p>
        </p:txBody>
      </p:sp>
    </p:spTree>
    <p:extLst>
      <p:ext uri="{BB962C8B-B14F-4D97-AF65-F5344CB8AC3E}">
        <p14:creationId xmlns:p14="http://schemas.microsoft.com/office/powerpoint/2010/main" val="250045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257F6C-F8F0-4CE2-8513-9A31B59D1EC1}"/>
              </a:ext>
            </a:extLst>
          </p:cNvPr>
          <p:cNvSpPr>
            <a:spLocks noGrp="1"/>
          </p:cNvSpPr>
          <p:nvPr>
            <p:ph type="title"/>
          </p:nvPr>
        </p:nvSpPr>
        <p:spPr>
          <a:xfrm>
            <a:off x="630935" y="310090"/>
            <a:ext cx="7891272" cy="685800"/>
          </a:xfrm>
        </p:spPr>
        <p:txBody>
          <a:bodyPr/>
          <a:lstStyle/>
          <a:p>
            <a:pPr algn="ctr"/>
            <a:r>
              <a:rPr lang="en-US" sz="4000" dirty="0">
                <a:solidFill>
                  <a:schemeClr val="accent1"/>
                </a:solidFill>
                <a:latin typeface="+mn-lt"/>
              </a:rPr>
              <a:t>Research System Support Overview</a:t>
            </a:r>
          </a:p>
        </p:txBody>
      </p:sp>
      <p:sp>
        <p:nvSpPr>
          <p:cNvPr id="2" name="Content Placeholder 1">
            <a:extLst>
              <a:ext uri="{FF2B5EF4-FFF2-40B4-BE49-F238E27FC236}">
                <a16:creationId xmlns:a16="http://schemas.microsoft.com/office/drawing/2014/main" id="{BF9C766B-A6CB-46E8-9209-531C8D7F2BB1}"/>
              </a:ext>
            </a:extLst>
          </p:cNvPr>
          <p:cNvSpPr>
            <a:spLocks noGrp="1"/>
          </p:cNvSpPr>
          <p:nvPr>
            <p:ph idx="1"/>
          </p:nvPr>
        </p:nvSpPr>
        <p:spPr>
          <a:xfrm>
            <a:off x="403412" y="1167367"/>
            <a:ext cx="8118795" cy="4489704"/>
          </a:xfrm>
        </p:spPr>
        <p:txBody>
          <a:bodyPr/>
          <a:lstStyle/>
          <a:p>
            <a:r>
              <a:rPr lang="en-US" dirty="0"/>
              <a:t>Research Support Division (RSD) provides ISSO support for national research systems.</a:t>
            </a:r>
          </a:p>
          <a:p>
            <a:r>
              <a:rPr lang="en-US" dirty="0"/>
              <a:t>In 2018, Research Support Division (RSD) started with supporting two research systems for ATO (Authority to Operate).</a:t>
            </a:r>
          </a:p>
          <a:p>
            <a:r>
              <a:rPr lang="en-US" b="1" i="1" dirty="0"/>
              <a:t>Today, RSD supports 22 systems, 13 systems with ATO and 9 systems pursuing an ATO.  More systems are planned.</a:t>
            </a:r>
          </a:p>
          <a:p>
            <a:r>
              <a:rPr lang="en-US" dirty="0"/>
              <a:t>Systems with an ATO are authorized to store and process VA data.</a:t>
            </a:r>
          </a:p>
          <a:p>
            <a:r>
              <a:rPr lang="en-US" dirty="0"/>
              <a:t>This presentation is an overview of ATO systems.</a:t>
            </a:r>
          </a:p>
        </p:txBody>
      </p:sp>
      <p:pic>
        <p:nvPicPr>
          <p:cNvPr id="9" name="Graphic 8" descr="Atom">
            <a:extLst>
              <a:ext uri="{FF2B5EF4-FFF2-40B4-BE49-F238E27FC236}">
                <a16:creationId xmlns:a16="http://schemas.microsoft.com/office/drawing/2014/main" id="{8F0A55B2-7D89-4094-BB07-441F3B7102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9069" y="-55670"/>
            <a:ext cx="914400" cy="731520"/>
          </a:xfrm>
          <a:prstGeom prst="rect">
            <a:avLst/>
          </a:prstGeom>
        </p:spPr>
      </p:pic>
    </p:spTree>
    <p:extLst>
      <p:ext uri="{BB962C8B-B14F-4D97-AF65-F5344CB8AC3E}">
        <p14:creationId xmlns:p14="http://schemas.microsoft.com/office/powerpoint/2010/main" val="383347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776A-E7E2-4613-BD1E-6D4634B16502}"/>
              </a:ext>
            </a:extLst>
          </p:cNvPr>
          <p:cNvSpPr>
            <a:spLocks noGrp="1"/>
          </p:cNvSpPr>
          <p:nvPr>
            <p:ph type="title"/>
          </p:nvPr>
        </p:nvSpPr>
        <p:spPr>
          <a:xfrm>
            <a:off x="624078" y="121684"/>
            <a:ext cx="7891272" cy="685800"/>
          </a:xfrm>
        </p:spPr>
        <p:txBody>
          <a:bodyPr/>
          <a:lstStyle/>
          <a:p>
            <a:pPr algn="ctr"/>
            <a:r>
              <a:rPr lang="en-US" sz="3600" dirty="0">
                <a:solidFill>
                  <a:schemeClr val="accent1"/>
                </a:solidFill>
              </a:rPr>
              <a:t>Research Systems</a:t>
            </a:r>
          </a:p>
        </p:txBody>
      </p:sp>
      <p:sp>
        <p:nvSpPr>
          <p:cNvPr id="4" name="Slide Number Placeholder 3">
            <a:extLst>
              <a:ext uri="{FF2B5EF4-FFF2-40B4-BE49-F238E27FC236}">
                <a16:creationId xmlns:a16="http://schemas.microsoft.com/office/drawing/2014/main" id="{70415EE5-3B82-4B72-8831-BC00EEEAFCAC}"/>
              </a:ext>
            </a:extLst>
          </p:cNvPr>
          <p:cNvSpPr>
            <a:spLocks noGrp="1"/>
          </p:cNvSpPr>
          <p:nvPr>
            <p:ph type="sldNum" sz="quarter" idx="12"/>
          </p:nvPr>
        </p:nvSpPr>
        <p:spPr/>
        <p:txBody>
          <a:bodyPr/>
          <a:lstStyle/>
          <a:p>
            <a:fld id="{E573346A-FCA4-684E-8D18-26E8324063ED}" type="slidenum">
              <a:rPr lang="en-US" smtClean="0"/>
              <a:t>26</a:t>
            </a:fld>
            <a:endParaRPr lang="en-US"/>
          </a:p>
        </p:txBody>
      </p:sp>
      <p:graphicFrame>
        <p:nvGraphicFramePr>
          <p:cNvPr id="6" name="Content Placeholder 5">
            <a:extLst>
              <a:ext uri="{FF2B5EF4-FFF2-40B4-BE49-F238E27FC236}">
                <a16:creationId xmlns:a16="http://schemas.microsoft.com/office/drawing/2014/main" id="{F332E1D9-119E-4A4F-B3A6-FFE60EC90D9E}"/>
              </a:ext>
            </a:extLst>
          </p:cNvPr>
          <p:cNvGraphicFramePr>
            <a:graphicFrameLocks noGrp="1"/>
          </p:cNvGraphicFramePr>
          <p:nvPr>
            <p:ph idx="1"/>
            <p:extLst>
              <p:ext uri="{D42A27DB-BD31-4B8C-83A1-F6EECF244321}">
                <p14:modId xmlns:p14="http://schemas.microsoft.com/office/powerpoint/2010/main" val="1313231025"/>
              </p:ext>
            </p:extLst>
          </p:nvPr>
        </p:nvGraphicFramePr>
        <p:xfrm>
          <a:off x="445285" y="779519"/>
          <a:ext cx="8529383" cy="5613897"/>
        </p:xfrm>
        <a:graphic>
          <a:graphicData uri="http://schemas.openxmlformats.org/drawingml/2006/table">
            <a:tbl>
              <a:tblPr/>
              <a:tblGrid>
                <a:gridCol w="1955841">
                  <a:extLst>
                    <a:ext uri="{9D8B030D-6E8A-4147-A177-3AD203B41FA5}">
                      <a16:colId xmlns:a16="http://schemas.microsoft.com/office/drawing/2014/main" val="3793812899"/>
                    </a:ext>
                  </a:extLst>
                </a:gridCol>
                <a:gridCol w="2108159">
                  <a:extLst>
                    <a:ext uri="{9D8B030D-6E8A-4147-A177-3AD203B41FA5}">
                      <a16:colId xmlns:a16="http://schemas.microsoft.com/office/drawing/2014/main" val="2846567389"/>
                    </a:ext>
                  </a:extLst>
                </a:gridCol>
                <a:gridCol w="1622256">
                  <a:extLst>
                    <a:ext uri="{9D8B030D-6E8A-4147-A177-3AD203B41FA5}">
                      <a16:colId xmlns:a16="http://schemas.microsoft.com/office/drawing/2014/main" val="2150756628"/>
                    </a:ext>
                  </a:extLst>
                </a:gridCol>
                <a:gridCol w="1187423">
                  <a:extLst>
                    <a:ext uri="{9D8B030D-6E8A-4147-A177-3AD203B41FA5}">
                      <a16:colId xmlns:a16="http://schemas.microsoft.com/office/drawing/2014/main" val="1433733645"/>
                    </a:ext>
                  </a:extLst>
                </a:gridCol>
                <a:gridCol w="1655704">
                  <a:extLst>
                    <a:ext uri="{9D8B030D-6E8A-4147-A177-3AD203B41FA5}">
                      <a16:colId xmlns:a16="http://schemas.microsoft.com/office/drawing/2014/main" val="783970498"/>
                    </a:ext>
                  </a:extLst>
                </a:gridCol>
              </a:tblGrid>
              <a:tr h="288244">
                <a:tc>
                  <a:txBody>
                    <a:bodyPr/>
                    <a:lstStyle/>
                    <a:p>
                      <a:pPr algn="ctr" fontAlgn="ctr"/>
                      <a:r>
                        <a:rPr lang="en-US" sz="1800" b="1" i="0" u="sng" strike="noStrike" dirty="0">
                          <a:solidFill>
                            <a:srgbClr val="000000"/>
                          </a:solidFill>
                          <a:effectLst/>
                          <a:latin typeface="Calibri" panose="020F0502020204030204" pitchFamily="34" charset="0"/>
                        </a:rPr>
                        <a:t>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sng" strike="noStrike">
                          <a:solidFill>
                            <a:srgbClr val="000000"/>
                          </a:solidFill>
                          <a:effectLst/>
                          <a:latin typeface="Calibri" panose="020F0502020204030204" pitchFamily="34" charset="0"/>
                        </a:rPr>
                        <a:t>ISSO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1" i="0" u="sng" strike="noStrike">
                          <a:solidFill>
                            <a:srgbClr val="000000"/>
                          </a:solidFill>
                          <a:effectLst/>
                          <a:latin typeface="Calibri" panose="020F0502020204030204" pitchFamily="34" charset="0"/>
                        </a:rPr>
                        <a:t>System Owner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sng" strike="noStrike">
                          <a:solidFill>
                            <a:srgbClr val="000000"/>
                          </a:solidFill>
                          <a:effectLst/>
                          <a:latin typeface="Calibri" panose="020F0502020204030204" pitchFamily="34" charset="0"/>
                        </a:rPr>
                        <a:t>ATO 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sng" strike="noStrike">
                          <a:solidFill>
                            <a:srgbClr val="000000"/>
                          </a:solidFill>
                          <a:effectLst/>
                          <a:latin typeface="Calibri" panose="020F0502020204030204" pitchFamily="34" charset="0"/>
                        </a:rPr>
                        <a:t>Research 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018086"/>
                  </a:ext>
                </a:extLst>
              </a:tr>
              <a:tr h="1098072">
                <a:tc>
                  <a:txBody>
                    <a:bodyPr/>
                    <a:lstStyle/>
                    <a:p>
                      <a:pPr algn="l" fontAlgn="ctr"/>
                      <a:r>
                        <a:rPr lang="en-US" sz="1800" b="1" i="0" u="none" strike="noStrike" dirty="0">
                          <a:solidFill>
                            <a:srgbClr val="000000"/>
                          </a:solidFill>
                          <a:effectLst/>
                          <a:latin typeface="Calibri" panose="020F0502020204030204" pitchFamily="34" charset="0"/>
                        </a:rPr>
                        <a:t>CSP - Cooperative Studies Program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Calibri" panose="020F0502020204030204" pitchFamily="34" charset="0"/>
                        </a:rPr>
                        <a:t>Tristan Carroll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Doug Smith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Multi-site clinical trials and observational studies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396118"/>
                  </a:ext>
                </a:extLst>
              </a:tr>
              <a:tr h="603940">
                <a:tc>
                  <a:txBody>
                    <a:bodyPr/>
                    <a:lstStyle/>
                    <a:p>
                      <a:pPr algn="l" fontAlgn="ctr"/>
                      <a:r>
                        <a:rPr lang="en-US" sz="1800" b="1" i="0" u="none" strike="noStrike">
                          <a:solidFill>
                            <a:srgbClr val="000000"/>
                          </a:solidFill>
                          <a:effectLst/>
                          <a:latin typeface="Calibri" panose="020F0502020204030204" pitchFamily="34" charset="0"/>
                        </a:rPr>
                        <a:t>GENISIS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Terry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Vanessa Davis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Genomic (DNA)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440182"/>
                  </a:ext>
                </a:extLst>
              </a:tr>
              <a:tr h="823555">
                <a:tc>
                  <a:txBody>
                    <a:bodyPr/>
                    <a:lstStyle/>
                    <a:p>
                      <a:pPr algn="l" fontAlgn="ctr"/>
                      <a:r>
                        <a:rPr lang="en-US" sz="1800" b="1" i="0" u="none" strike="noStrike">
                          <a:solidFill>
                            <a:srgbClr val="000000"/>
                          </a:solidFill>
                          <a:effectLst/>
                          <a:latin typeface="Calibri" panose="020F0502020204030204" pitchFamily="34" charset="0"/>
                        </a:rPr>
                        <a:t>MVP-Mail Print Scan IPSOS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Kevin Essary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Edmund Peirce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ATO Pending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Calibri" panose="020F0502020204030204" pitchFamily="34" charset="0"/>
                        </a:rPr>
                        <a:t>Mail surveys and scan in returned surveys for MVP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1838512"/>
                  </a:ext>
                </a:extLst>
              </a:tr>
              <a:tr h="851007">
                <a:tc>
                  <a:txBody>
                    <a:bodyPr/>
                    <a:lstStyle/>
                    <a:p>
                      <a:pPr algn="l" fontAlgn="ctr"/>
                      <a:r>
                        <a:rPr lang="en-US" sz="1800" b="1" i="0" u="none" strike="noStrike">
                          <a:solidFill>
                            <a:srgbClr val="000000"/>
                          </a:solidFill>
                          <a:effectLst/>
                          <a:latin typeface="Calibri" panose="020F0502020204030204" pitchFamily="34" charset="0"/>
                        </a:rPr>
                        <a:t>IRBManager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Tristan Carroll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Calibri" panose="020F0502020204030204" pitchFamily="34" charset="0"/>
                        </a:rPr>
                        <a:t>Terrill Harrison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Management and documentation of IRB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334993"/>
                  </a:ext>
                </a:extLst>
              </a:tr>
              <a:tr h="823555">
                <a:tc>
                  <a:txBody>
                    <a:bodyPr/>
                    <a:lstStyle/>
                    <a:p>
                      <a:pPr algn="l" fontAlgn="ctr"/>
                      <a:r>
                        <a:rPr lang="en-US" sz="1800" b="1" i="0" u="none" strike="noStrike">
                          <a:solidFill>
                            <a:srgbClr val="000000"/>
                          </a:solidFill>
                          <a:effectLst/>
                          <a:latin typeface="Calibri" panose="020F0502020204030204" pitchFamily="34" charset="0"/>
                        </a:rPr>
                        <a:t>IRBNet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George Quintela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James Breeling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Management and documentation of IRB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207246"/>
                  </a:ext>
                </a:extLst>
              </a:tr>
              <a:tr h="837280">
                <a:tc>
                  <a:txBody>
                    <a:bodyPr/>
                    <a:lstStyle/>
                    <a:p>
                      <a:pPr algn="l" fontAlgn="ctr"/>
                      <a:r>
                        <a:rPr lang="en-US" sz="1800" b="1" i="0" u="none" strike="noStrike">
                          <a:solidFill>
                            <a:srgbClr val="000000"/>
                          </a:solidFill>
                          <a:effectLst/>
                          <a:latin typeface="Calibri" panose="020F0502020204030204" pitchFamily="34" charset="0"/>
                        </a:rPr>
                        <a:t>iRIS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Tristan Carroll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James Breeling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Management and documentation of IRB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445103"/>
                  </a:ext>
                </a:extLst>
              </a:tr>
              <a:tr h="288244">
                <a:tc>
                  <a:txBody>
                    <a:bodyPr/>
                    <a:lstStyle/>
                    <a:p>
                      <a:pPr algn="l" fontAlgn="ctr"/>
                      <a:r>
                        <a:rPr lang="en-US" sz="1800" b="1" i="0" u="none" strike="noStrike">
                          <a:solidFill>
                            <a:srgbClr val="000000"/>
                          </a:solidFill>
                          <a:effectLst/>
                          <a:latin typeface="Calibri" panose="020F0502020204030204" pitchFamily="34" charset="0"/>
                        </a:rPr>
                        <a:t>Maveric - Data Labs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Terry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Michael Wynn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Data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211451"/>
                  </a:ext>
                </a:extLst>
              </a:tr>
            </a:tbl>
          </a:graphicData>
        </a:graphic>
      </p:graphicFrame>
    </p:spTree>
    <p:extLst>
      <p:ext uri="{BB962C8B-B14F-4D97-AF65-F5344CB8AC3E}">
        <p14:creationId xmlns:p14="http://schemas.microsoft.com/office/powerpoint/2010/main" val="3611084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776A-E7E2-4613-BD1E-6D4634B16502}"/>
              </a:ext>
            </a:extLst>
          </p:cNvPr>
          <p:cNvSpPr>
            <a:spLocks noGrp="1"/>
          </p:cNvSpPr>
          <p:nvPr>
            <p:ph type="title"/>
          </p:nvPr>
        </p:nvSpPr>
        <p:spPr>
          <a:xfrm>
            <a:off x="624078" y="121684"/>
            <a:ext cx="7891272" cy="685800"/>
          </a:xfrm>
        </p:spPr>
        <p:txBody>
          <a:bodyPr/>
          <a:lstStyle/>
          <a:p>
            <a:pPr algn="ctr"/>
            <a:r>
              <a:rPr lang="en-US" sz="3600" dirty="0">
                <a:solidFill>
                  <a:schemeClr val="accent1"/>
                </a:solidFill>
              </a:rPr>
              <a:t>Research Systems </a:t>
            </a:r>
            <a:r>
              <a:rPr lang="en-US" sz="3600" i="1" dirty="0">
                <a:solidFill>
                  <a:schemeClr val="accent1"/>
                </a:solidFill>
              </a:rPr>
              <a:t>(cont.)</a:t>
            </a:r>
          </a:p>
        </p:txBody>
      </p:sp>
      <p:sp>
        <p:nvSpPr>
          <p:cNvPr id="4" name="Slide Number Placeholder 3">
            <a:extLst>
              <a:ext uri="{FF2B5EF4-FFF2-40B4-BE49-F238E27FC236}">
                <a16:creationId xmlns:a16="http://schemas.microsoft.com/office/drawing/2014/main" id="{70415EE5-3B82-4B72-8831-BC00EEEAFCAC}"/>
              </a:ext>
            </a:extLst>
          </p:cNvPr>
          <p:cNvSpPr>
            <a:spLocks noGrp="1"/>
          </p:cNvSpPr>
          <p:nvPr>
            <p:ph type="sldNum" sz="quarter" idx="12"/>
          </p:nvPr>
        </p:nvSpPr>
        <p:spPr/>
        <p:txBody>
          <a:bodyPr/>
          <a:lstStyle/>
          <a:p>
            <a:fld id="{E573346A-FCA4-684E-8D18-26E8324063ED}" type="slidenum">
              <a:rPr lang="en-US" smtClean="0"/>
              <a:t>27</a:t>
            </a:fld>
            <a:endParaRPr lang="en-US"/>
          </a:p>
        </p:txBody>
      </p:sp>
      <p:graphicFrame>
        <p:nvGraphicFramePr>
          <p:cNvPr id="7" name="Content Placeholder 6">
            <a:extLst>
              <a:ext uri="{FF2B5EF4-FFF2-40B4-BE49-F238E27FC236}">
                <a16:creationId xmlns:a16="http://schemas.microsoft.com/office/drawing/2014/main" id="{4E4EDE6C-8AC8-4223-9B24-4DCB97ED71C0}"/>
              </a:ext>
            </a:extLst>
          </p:cNvPr>
          <p:cNvGraphicFramePr>
            <a:graphicFrameLocks noGrp="1"/>
          </p:cNvGraphicFramePr>
          <p:nvPr>
            <p:ph idx="1"/>
          </p:nvPr>
        </p:nvGraphicFramePr>
        <p:xfrm>
          <a:off x="152400" y="807483"/>
          <a:ext cx="8812306" cy="5709858"/>
        </p:xfrm>
        <a:graphic>
          <a:graphicData uri="http://schemas.openxmlformats.org/drawingml/2006/table">
            <a:tbl>
              <a:tblPr/>
              <a:tblGrid>
                <a:gridCol w="2626413">
                  <a:extLst>
                    <a:ext uri="{9D8B030D-6E8A-4147-A177-3AD203B41FA5}">
                      <a16:colId xmlns:a16="http://schemas.microsoft.com/office/drawing/2014/main" val="351880355"/>
                    </a:ext>
                  </a:extLst>
                </a:gridCol>
                <a:gridCol w="1572391">
                  <a:extLst>
                    <a:ext uri="{9D8B030D-6E8A-4147-A177-3AD203B41FA5}">
                      <a16:colId xmlns:a16="http://schemas.microsoft.com/office/drawing/2014/main" val="2668294742"/>
                    </a:ext>
                  </a:extLst>
                </a:gridCol>
                <a:gridCol w="1676066">
                  <a:extLst>
                    <a:ext uri="{9D8B030D-6E8A-4147-A177-3AD203B41FA5}">
                      <a16:colId xmlns:a16="http://schemas.microsoft.com/office/drawing/2014/main" val="1132757220"/>
                    </a:ext>
                  </a:extLst>
                </a:gridCol>
                <a:gridCol w="1226811">
                  <a:extLst>
                    <a:ext uri="{9D8B030D-6E8A-4147-A177-3AD203B41FA5}">
                      <a16:colId xmlns:a16="http://schemas.microsoft.com/office/drawing/2014/main" val="2178685812"/>
                    </a:ext>
                  </a:extLst>
                </a:gridCol>
                <a:gridCol w="1710625">
                  <a:extLst>
                    <a:ext uri="{9D8B030D-6E8A-4147-A177-3AD203B41FA5}">
                      <a16:colId xmlns:a16="http://schemas.microsoft.com/office/drawing/2014/main" val="2448211188"/>
                    </a:ext>
                  </a:extLst>
                </a:gridCol>
              </a:tblGrid>
              <a:tr h="601038">
                <a:tc>
                  <a:txBody>
                    <a:bodyPr/>
                    <a:lstStyle/>
                    <a:p>
                      <a:pPr algn="l" fontAlgn="ctr"/>
                      <a:r>
                        <a:rPr lang="en-US" sz="1800" b="1" i="0" u="none" strike="noStrike" dirty="0">
                          <a:solidFill>
                            <a:srgbClr val="000000"/>
                          </a:solidFill>
                          <a:effectLst/>
                          <a:latin typeface="Calibri" panose="020F0502020204030204" pitchFamily="34" charset="0"/>
                        </a:rPr>
                        <a:t>MVP DOE Argonne 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Terry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Jack Bates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Pending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Genomic (DNA)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032393"/>
                  </a:ext>
                </a:extLst>
              </a:tr>
              <a:tr h="601038">
                <a:tc>
                  <a:txBody>
                    <a:bodyPr/>
                    <a:lstStyle/>
                    <a:p>
                      <a:pPr algn="l" fontAlgn="ctr"/>
                      <a:r>
                        <a:rPr lang="nl-NL" sz="1800" b="1" i="0" u="none" strike="noStrike">
                          <a:solidFill>
                            <a:srgbClr val="000000"/>
                          </a:solidFill>
                          <a:effectLst/>
                          <a:latin typeface="Calibri" panose="020F0502020204030204" pitchFamily="34" charset="0"/>
                        </a:rPr>
                        <a:t>MVP DOE ORNL KDI CHAMP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Terry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Jack Bates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Genomic (DNA)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140077"/>
                  </a:ext>
                </a:extLst>
              </a:tr>
              <a:tr h="1202075">
                <a:tc>
                  <a:txBody>
                    <a:bodyPr/>
                    <a:lstStyle/>
                    <a:p>
                      <a:pPr algn="l" fontAlgn="ctr"/>
                      <a:r>
                        <a:rPr lang="en-US" sz="1800" b="1" i="0" u="none" strike="noStrike">
                          <a:solidFill>
                            <a:srgbClr val="000000"/>
                          </a:solidFill>
                          <a:effectLst/>
                          <a:latin typeface="Calibri" panose="020F0502020204030204" pitchFamily="34" charset="0"/>
                        </a:rPr>
                        <a:t>ORO-CATS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George Quintela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Doug Smith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Pending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ORO program oversight and compliance review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357075"/>
                  </a:ext>
                </a:extLst>
              </a:tr>
              <a:tr h="601038">
                <a:tc>
                  <a:txBody>
                    <a:bodyPr/>
                    <a:lstStyle/>
                    <a:p>
                      <a:pPr algn="l" fontAlgn="ctr"/>
                      <a:r>
                        <a:rPr lang="en-US" sz="1800" b="1" i="0" u="none" strike="noStrike" dirty="0">
                          <a:solidFill>
                            <a:srgbClr val="000000"/>
                          </a:solidFill>
                          <a:effectLst/>
                          <a:latin typeface="Calibri" panose="020F0502020204030204" pitchFamily="34" charset="0"/>
                        </a:rPr>
                        <a:t>Prospect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Terry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Siamack Ayandeh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Pending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Surveys and survey result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351911"/>
                  </a:ext>
                </a:extLst>
              </a:tr>
              <a:tr h="901556">
                <a:tc>
                  <a:txBody>
                    <a:bodyPr/>
                    <a:lstStyle/>
                    <a:p>
                      <a:pPr algn="l" fontAlgn="ctr"/>
                      <a:r>
                        <a:rPr lang="en-US" sz="1800" b="1" i="0" u="none" strike="noStrike">
                          <a:solidFill>
                            <a:srgbClr val="000000"/>
                          </a:solidFill>
                          <a:effectLst/>
                          <a:latin typeface="Calibri" panose="020F0502020204030204" pitchFamily="34" charset="0"/>
                        </a:rPr>
                        <a:t>Qualtrics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Stuart Chase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Cameron Cotten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Management and documentation of IRB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998105"/>
                  </a:ext>
                </a:extLst>
              </a:tr>
              <a:tr h="601038">
                <a:tc>
                  <a:txBody>
                    <a:bodyPr/>
                    <a:lstStyle/>
                    <a:p>
                      <a:pPr algn="l" fontAlgn="ctr"/>
                      <a:r>
                        <a:rPr lang="en-US" sz="1800" b="1" i="0" u="none" strike="noStrike">
                          <a:solidFill>
                            <a:srgbClr val="000000"/>
                          </a:solidFill>
                          <a:effectLst/>
                          <a:latin typeface="Calibri" panose="020F0502020204030204" pitchFamily="34" charset="0"/>
                        </a:rPr>
                        <a:t>RedCap (VA)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Stuart Chase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James Breeling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Surveys and survey result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768539"/>
                  </a:ext>
                </a:extLst>
              </a:tr>
              <a:tr h="1202075">
                <a:tc>
                  <a:txBody>
                    <a:bodyPr/>
                    <a:lstStyle/>
                    <a:p>
                      <a:pPr algn="l" fontAlgn="ctr"/>
                      <a:r>
                        <a:rPr lang="en-US" sz="1800" b="1" i="0" u="none" strike="noStrike">
                          <a:solidFill>
                            <a:srgbClr val="000000"/>
                          </a:solidFill>
                          <a:effectLst/>
                          <a:latin typeface="Calibri" panose="020F0502020204030204" pitchFamily="34" charset="0"/>
                        </a:rPr>
                        <a:t>MVP REEF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George Quintela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Edmund Peirce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Recruitment/Management of veteran MVP volunteers (new)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595203"/>
                  </a:ext>
                </a:extLst>
              </a:tr>
            </a:tbl>
          </a:graphicData>
        </a:graphic>
      </p:graphicFrame>
    </p:spTree>
    <p:extLst>
      <p:ext uri="{BB962C8B-B14F-4D97-AF65-F5344CB8AC3E}">
        <p14:creationId xmlns:p14="http://schemas.microsoft.com/office/powerpoint/2010/main" val="705333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776A-E7E2-4613-BD1E-6D4634B16502}"/>
              </a:ext>
            </a:extLst>
          </p:cNvPr>
          <p:cNvSpPr>
            <a:spLocks noGrp="1"/>
          </p:cNvSpPr>
          <p:nvPr>
            <p:ph type="title"/>
          </p:nvPr>
        </p:nvSpPr>
        <p:spPr>
          <a:xfrm>
            <a:off x="624078" y="121684"/>
            <a:ext cx="7891272" cy="685800"/>
          </a:xfrm>
        </p:spPr>
        <p:txBody>
          <a:bodyPr/>
          <a:lstStyle/>
          <a:p>
            <a:pPr algn="ctr"/>
            <a:r>
              <a:rPr lang="en-US" sz="3600" dirty="0">
                <a:solidFill>
                  <a:schemeClr val="accent1"/>
                </a:solidFill>
              </a:rPr>
              <a:t>Research Systems </a:t>
            </a:r>
            <a:r>
              <a:rPr lang="en-US" sz="3600" i="1" dirty="0">
                <a:solidFill>
                  <a:schemeClr val="accent1"/>
                </a:solidFill>
              </a:rPr>
              <a:t>(cont.)</a:t>
            </a:r>
            <a:endParaRPr lang="en-US" sz="3600" u="sng" dirty="0"/>
          </a:p>
        </p:txBody>
      </p:sp>
      <p:sp>
        <p:nvSpPr>
          <p:cNvPr id="4" name="Slide Number Placeholder 3">
            <a:extLst>
              <a:ext uri="{FF2B5EF4-FFF2-40B4-BE49-F238E27FC236}">
                <a16:creationId xmlns:a16="http://schemas.microsoft.com/office/drawing/2014/main" id="{70415EE5-3B82-4B72-8831-BC00EEEAFCAC}"/>
              </a:ext>
            </a:extLst>
          </p:cNvPr>
          <p:cNvSpPr>
            <a:spLocks noGrp="1"/>
          </p:cNvSpPr>
          <p:nvPr>
            <p:ph type="sldNum" sz="quarter" idx="12"/>
          </p:nvPr>
        </p:nvSpPr>
        <p:spPr/>
        <p:txBody>
          <a:bodyPr/>
          <a:lstStyle/>
          <a:p>
            <a:fld id="{E573346A-FCA4-684E-8D18-26E8324063ED}" type="slidenum">
              <a:rPr lang="en-US" smtClean="0"/>
              <a:t>28</a:t>
            </a:fld>
            <a:endParaRPr lang="en-US"/>
          </a:p>
        </p:txBody>
      </p:sp>
      <p:graphicFrame>
        <p:nvGraphicFramePr>
          <p:cNvPr id="6" name="Content Placeholder 5">
            <a:extLst>
              <a:ext uri="{FF2B5EF4-FFF2-40B4-BE49-F238E27FC236}">
                <a16:creationId xmlns:a16="http://schemas.microsoft.com/office/drawing/2014/main" id="{FBE0DC5A-7675-4E69-A8EB-762DE823DA5F}"/>
              </a:ext>
            </a:extLst>
          </p:cNvPr>
          <p:cNvGraphicFramePr>
            <a:graphicFrameLocks noGrp="1"/>
          </p:cNvGraphicFramePr>
          <p:nvPr>
            <p:ph idx="1"/>
            <p:extLst>
              <p:ext uri="{D42A27DB-BD31-4B8C-83A1-F6EECF244321}">
                <p14:modId xmlns:p14="http://schemas.microsoft.com/office/powerpoint/2010/main" val="685867691"/>
              </p:ext>
            </p:extLst>
          </p:nvPr>
        </p:nvGraphicFramePr>
        <p:xfrm>
          <a:off x="206188" y="807484"/>
          <a:ext cx="8758518" cy="5220806"/>
        </p:xfrm>
        <a:graphic>
          <a:graphicData uri="http://schemas.openxmlformats.org/drawingml/2006/table">
            <a:tbl>
              <a:tblPr/>
              <a:tblGrid>
                <a:gridCol w="2610382">
                  <a:extLst>
                    <a:ext uri="{9D8B030D-6E8A-4147-A177-3AD203B41FA5}">
                      <a16:colId xmlns:a16="http://schemas.microsoft.com/office/drawing/2014/main" val="1866563153"/>
                    </a:ext>
                  </a:extLst>
                </a:gridCol>
                <a:gridCol w="1562794">
                  <a:extLst>
                    <a:ext uri="{9D8B030D-6E8A-4147-A177-3AD203B41FA5}">
                      <a16:colId xmlns:a16="http://schemas.microsoft.com/office/drawing/2014/main" val="1269035601"/>
                    </a:ext>
                  </a:extLst>
                </a:gridCol>
                <a:gridCol w="1665836">
                  <a:extLst>
                    <a:ext uri="{9D8B030D-6E8A-4147-A177-3AD203B41FA5}">
                      <a16:colId xmlns:a16="http://schemas.microsoft.com/office/drawing/2014/main" val="2409440138"/>
                    </a:ext>
                  </a:extLst>
                </a:gridCol>
                <a:gridCol w="1219323">
                  <a:extLst>
                    <a:ext uri="{9D8B030D-6E8A-4147-A177-3AD203B41FA5}">
                      <a16:colId xmlns:a16="http://schemas.microsoft.com/office/drawing/2014/main" val="981533597"/>
                    </a:ext>
                  </a:extLst>
                </a:gridCol>
                <a:gridCol w="1700183">
                  <a:extLst>
                    <a:ext uri="{9D8B030D-6E8A-4147-A177-3AD203B41FA5}">
                      <a16:colId xmlns:a16="http://schemas.microsoft.com/office/drawing/2014/main" val="1735885462"/>
                    </a:ext>
                  </a:extLst>
                </a:gridCol>
              </a:tblGrid>
              <a:tr h="927400">
                <a:tc>
                  <a:txBody>
                    <a:bodyPr/>
                    <a:lstStyle/>
                    <a:p>
                      <a:pPr algn="l" fontAlgn="ctr"/>
                      <a:r>
                        <a:rPr lang="en-US" sz="1800" b="1" i="0" u="none" strike="noStrike">
                          <a:solidFill>
                            <a:srgbClr val="000000"/>
                          </a:solidFill>
                          <a:effectLst/>
                          <a:latin typeface="Calibri" panose="020F0502020204030204" pitchFamily="34" charset="0"/>
                        </a:rPr>
                        <a:t>Tissue Metrix 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Tristan Carroll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James Averill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Database for brain and spinal cord donors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692280"/>
                  </a:ext>
                </a:extLst>
              </a:tr>
              <a:tr h="638538">
                <a:tc>
                  <a:txBody>
                    <a:bodyPr/>
                    <a:lstStyle/>
                    <a:p>
                      <a:pPr algn="l" fontAlgn="ctr"/>
                      <a:r>
                        <a:rPr lang="en-US" sz="1800" b="1" i="0" u="none" strike="noStrike" dirty="0">
                          <a:solidFill>
                            <a:srgbClr val="000000"/>
                          </a:solidFill>
                          <a:effectLst/>
                          <a:latin typeface="Calibri" panose="020F0502020204030204" pitchFamily="34" charset="0"/>
                        </a:rPr>
                        <a:t>Data Commons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George Quintela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Scott Duval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Pending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Genomic (DNA)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172168"/>
                  </a:ext>
                </a:extLst>
              </a:tr>
              <a:tr h="912197">
                <a:tc>
                  <a:txBody>
                    <a:bodyPr/>
                    <a:lstStyle/>
                    <a:p>
                      <a:pPr algn="l" fontAlgn="ctr"/>
                      <a:r>
                        <a:rPr lang="en-US" sz="1800" b="1" i="0" u="none" strike="noStrike">
                          <a:solidFill>
                            <a:srgbClr val="000000"/>
                          </a:solidFill>
                          <a:effectLst/>
                          <a:latin typeface="Calibri" panose="020F0502020204030204" pitchFamily="34" charset="0"/>
                        </a:rPr>
                        <a:t>TDE - VAEDA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dirty="0">
                          <a:solidFill>
                            <a:srgbClr val="000000"/>
                          </a:solidFill>
                          <a:effectLst/>
                          <a:latin typeface="Calibri" panose="020F0502020204030204" pitchFamily="34" charset="0"/>
                        </a:rPr>
                        <a:t>George Quintela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Mary Klote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Pending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Automated research review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31427"/>
                  </a:ext>
                </a:extLst>
              </a:tr>
              <a:tr h="912197">
                <a:tc>
                  <a:txBody>
                    <a:bodyPr/>
                    <a:lstStyle/>
                    <a:p>
                      <a:pPr algn="l" fontAlgn="ctr"/>
                      <a:r>
                        <a:rPr lang="en-US" sz="1800" b="1" i="0" u="none" strike="noStrike">
                          <a:solidFill>
                            <a:srgbClr val="000000"/>
                          </a:solidFill>
                          <a:effectLst/>
                          <a:latin typeface="Calibri" panose="020F0502020204030204" pitchFamily="34" charset="0"/>
                        </a:rPr>
                        <a:t>VAIRRS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George Quintela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Doug Smith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a:solidFill>
                            <a:srgbClr val="000000"/>
                          </a:solidFill>
                          <a:effectLst/>
                          <a:latin typeface="Calibri" panose="020F0502020204030204" pitchFamily="34" charset="0"/>
                        </a:rPr>
                        <a:t>ATO Pending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Calibri" panose="020F0502020204030204" pitchFamily="34" charset="0"/>
                        </a:rPr>
                        <a:t>Management and documentation of IRB processes.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1733112"/>
                  </a:ext>
                </a:extLst>
              </a:tr>
              <a:tr h="608131">
                <a:tc>
                  <a:txBody>
                    <a:bodyPr/>
                    <a:lstStyle/>
                    <a:p>
                      <a:pPr algn="l" fontAlgn="ctr"/>
                      <a:r>
                        <a:rPr lang="en-US" sz="1800" b="1" i="0" u="none" strike="noStrike">
                          <a:solidFill>
                            <a:srgbClr val="000000"/>
                          </a:solidFill>
                          <a:effectLst/>
                          <a:latin typeface="Calibri" panose="020F0502020204030204" pitchFamily="34" charset="0"/>
                        </a:rPr>
                        <a:t>Westat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Terry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James Breeling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ATO Granted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Surveys and survey result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12664"/>
                  </a:ext>
                </a:extLst>
              </a:tr>
              <a:tr h="304066">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4294258"/>
                  </a:ext>
                </a:extLst>
              </a:tr>
              <a:tr h="599009">
                <a:tc>
                  <a:txBody>
                    <a:bodyPr/>
                    <a:lstStyle/>
                    <a:p>
                      <a:pPr algn="l" fontAlgn="ctr"/>
                      <a:r>
                        <a:rPr lang="en-US" sz="1800" b="1" i="0" u="sng" strike="noStrike" dirty="0">
                          <a:solidFill>
                            <a:srgbClr val="000000"/>
                          </a:solidFill>
                          <a:effectLst/>
                          <a:latin typeface="Calibri" panose="020F0502020204030204" pitchFamily="34" charset="0"/>
                        </a:rPr>
                        <a:t>RESEARCH SYSTEMS NOT MANAGED BY RSD</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6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046369"/>
                  </a:ext>
                </a:extLst>
              </a:tr>
              <a:tr h="319268">
                <a:tc>
                  <a:txBody>
                    <a:bodyPr/>
                    <a:lstStyle/>
                    <a:p>
                      <a:pPr algn="l" fontAlgn="ctr"/>
                      <a:r>
                        <a:rPr lang="en-US" sz="1800" b="1" i="0" u="none" strike="noStrike">
                          <a:solidFill>
                            <a:srgbClr val="000000"/>
                          </a:solidFill>
                          <a:effectLst/>
                          <a:latin typeface="Calibri" panose="020F0502020204030204" pitchFamily="34" charset="0"/>
                        </a:rPr>
                        <a:t>VINCI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Calibri" panose="020F0502020204030204" pitchFamily="34" charset="0"/>
                        </a:rPr>
                        <a:t>Scott Duvall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148145"/>
                  </a:ext>
                </a:extLst>
              </a:tr>
            </a:tbl>
          </a:graphicData>
        </a:graphic>
      </p:graphicFrame>
      <p:sp>
        <p:nvSpPr>
          <p:cNvPr id="7" name="TextBox 6">
            <a:extLst>
              <a:ext uri="{FF2B5EF4-FFF2-40B4-BE49-F238E27FC236}">
                <a16:creationId xmlns:a16="http://schemas.microsoft.com/office/drawing/2014/main" id="{AFA854AD-837B-4ADF-A4E3-D62F8D705401}"/>
              </a:ext>
            </a:extLst>
          </p:cNvPr>
          <p:cNvSpPr txBox="1"/>
          <p:nvPr/>
        </p:nvSpPr>
        <p:spPr>
          <a:xfrm>
            <a:off x="1900518" y="6068446"/>
            <a:ext cx="6176682" cy="369332"/>
          </a:xfrm>
          <a:prstGeom prst="rect">
            <a:avLst/>
          </a:prstGeom>
          <a:noFill/>
        </p:spPr>
        <p:txBody>
          <a:bodyPr wrap="square" rtlCol="0">
            <a:spAutoFit/>
          </a:bodyPr>
          <a:lstStyle/>
          <a:p>
            <a:r>
              <a:rPr lang="en-US" b="1" i="1" dirty="0"/>
              <a:t>More systems to be identified…</a:t>
            </a:r>
          </a:p>
        </p:txBody>
      </p:sp>
    </p:spTree>
    <p:extLst>
      <p:ext uri="{BB962C8B-B14F-4D97-AF65-F5344CB8AC3E}">
        <p14:creationId xmlns:p14="http://schemas.microsoft.com/office/powerpoint/2010/main" val="1943649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257F6C-F8F0-4CE2-8513-9A31B59D1EC1}"/>
              </a:ext>
            </a:extLst>
          </p:cNvPr>
          <p:cNvSpPr>
            <a:spLocks noGrp="1"/>
          </p:cNvSpPr>
          <p:nvPr>
            <p:ph type="title"/>
          </p:nvPr>
        </p:nvSpPr>
        <p:spPr/>
        <p:txBody>
          <a:bodyPr/>
          <a:lstStyle/>
          <a:p>
            <a:pPr algn="ctr"/>
            <a:r>
              <a:rPr lang="en-US" sz="4000" dirty="0">
                <a:solidFill>
                  <a:schemeClr val="accent1"/>
                </a:solidFill>
              </a:rPr>
              <a:t>Research Systems </a:t>
            </a:r>
            <a:r>
              <a:rPr lang="en-US" sz="4000" i="1" dirty="0">
                <a:solidFill>
                  <a:schemeClr val="accent1"/>
                </a:solidFill>
              </a:rPr>
              <a:t>(cont.)</a:t>
            </a:r>
            <a:endParaRPr lang="en-US" sz="4000" dirty="0">
              <a:solidFill>
                <a:schemeClr val="accent1"/>
              </a:solidFill>
            </a:endParaRPr>
          </a:p>
        </p:txBody>
      </p:sp>
      <p:sp>
        <p:nvSpPr>
          <p:cNvPr id="2" name="Content Placeholder 1">
            <a:extLst>
              <a:ext uri="{FF2B5EF4-FFF2-40B4-BE49-F238E27FC236}">
                <a16:creationId xmlns:a16="http://schemas.microsoft.com/office/drawing/2014/main" id="{BF9C766B-A6CB-46E8-9209-531C8D7F2BB1}"/>
              </a:ext>
            </a:extLst>
          </p:cNvPr>
          <p:cNvSpPr>
            <a:spLocks noGrp="1"/>
          </p:cNvSpPr>
          <p:nvPr>
            <p:ph idx="1"/>
          </p:nvPr>
        </p:nvSpPr>
        <p:spPr>
          <a:xfrm>
            <a:off x="630936" y="1184148"/>
            <a:ext cx="7891271" cy="4489704"/>
          </a:xfrm>
        </p:spPr>
        <p:txBody>
          <a:bodyPr/>
          <a:lstStyle/>
          <a:p>
            <a:r>
              <a:rPr lang="en-US" sz="3000" dirty="0"/>
              <a:t>Researchers may use or encounter these systems in their research projects.</a:t>
            </a:r>
          </a:p>
          <a:p>
            <a:r>
              <a:rPr lang="en-US" sz="3000" dirty="0"/>
              <a:t>This list is a quick way to determine if the system proposed for use has a valid VA ATO (Authority to Operate).</a:t>
            </a:r>
          </a:p>
          <a:p>
            <a:r>
              <a:rPr lang="en-US" sz="3000" dirty="0"/>
              <a:t>Having an ATO shows that the system is approved for storing and processing VA data, but some are for non-sensitive information.</a:t>
            </a:r>
          </a:p>
          <a:p>
            <a:r>
              <a:rPr lang="en-US" sz="3000" dirty="0"/>
              <a:t>RSD ISSOs can provide guidance to local ISSOs as needed.</a:t>
            </a:r>
          </a:p>
        </p:txBody>
      </p:sp>
      <p:pic>
        <p:nvPicPr>
          <p:cNvPr id="9" name="Graphic 8" descr="Atom">
            <a:extLst>
              <a:ext uri="{FF2B5EF4-FFF2-40B4-BE49-F238E27FC236}">
                <a16:creationId xmlns:a16="http://schemas.microsoft.com/office/drawing/2014/main" id="{8F0A55B2-7D89-4094-BB07-441F3B7102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8665" y="219456"/>
            <a:ext cx="914400" cy="731520"/>
          </a:xfrm>
          <a:prstGeom prst="rect">
            <a:avLst/>
          </a:prstGeom>
        </p:spPr>
      </p:pic>
    </p:spTree>
    <p:extLst>
      <p:ext uri="{BB962C8B-B14F-4D97-AF65-F5344CB8AC3E}">
        <p14:creationId xmlns:p14="http://schemas.microsoft.com/office/powerpoint/2010/main" val="80585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2D5-8044-4BDB-AE40-9C4F01AF4D01}"/>
              </a:ext>
            </a:extLst>
          </p:cNvPr>
          <p:cNvSpPr>
            <a:spLocks noGrp="1"/>
          </p:cNvSpPr>
          <p:nvPr>
            <p:ph type="title"/>
          </p:nvPr>
        </p:nvSpPr>
        <p:spPr/>
        <p:txBody>
          <a:bodyPr vert="horz" lIns="91440" tIns="45720" rIns="91440" bIns="45720" rtlCol="0" anchor="ctr">
            <a:normAutofit/>
          </a:bodyPr>
          <a:lstStyle/>
          <a:p>
            <a:r>
              <a:rPr lang="en-US" sz="3200" dirty="0">
                <a:solidFill>
                  <a:schemeClr val="accent1"/>
                </a:solidFill>
                <a:latin typeface="+mn-lt"/>
                <a:ea typeface="+mj-ea"/>
                <a:cs typeface="+mj-cs"/>
              </a:rPr>
              <a:t>Discussion Topics</a:t>
            </a:r>
            <a:endParaRPr lang="en-US" sz="3200" kern="1200" dirty="0">
              <a:solidFill>
                <a:schemeClr val="accent1"/>
              </a:solidFill>
              <a:latin typeface="+mn-lt"/>
              <a:ea typeface="+mj-ea"/>
              <a:cs typeface="+mj-cs"/>
            </a:endParaRPr>
          </a:p>
        </p:txBody>
      </p:sp>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p:txBody>
          <a:bodyPr/>
          <a:lstStyle/>
          <a:p>
            <a:r>
              <a:rPr lang="en-US" sz="2000" dirty="0"/>
              <a:t>Research Cybersecurity Administration Program (RCAP) Overview-</a:t>
            </a:r>
            <a:r>
              <a:rPr lang="en-US" sz="2000" b="1" i="1" dirty="0"/>
              <a:t>Carol Johnson</a:t>
            </a:r>
          </a:p>
          <a:p>
            <a:r>
              <a:rPr lang="en-US" sz="2000" dirty="0"/>
              <a:t>Administrative Officer (AO)/Associated Chief of Staff (ACOS) RCAP Impacts/Resource Utilization -</a:t>
            </a:r>
            <a:r>
              <a:rPr lang="en-US" sz="2000" b="1" i="1" dirty="0"/>
              <a:t>Carol Johnson</a:t>
            </a:r>
            <a:endParaRPr lang="en-US" sz="2000" dirty="0"/>
          </a:p>
          <a:p>
            <a:r>
              <a:rPr lang="en-US" sz="2000" dirty="0"/>
              <a:t>Common Office of Research &amp; Oversight (ORO) Cybersecurity Findings- </a:t>
            </a:r>
            <a:r>
              <a:rPr lang="en-US" sz="2000" b="1" i="1" dirty="0"/>
              <a:t>Carol Johnson</a:t>
            </a:r>
            <a:endParaRPr lang="en-US" sz="2000" dirty="0"/>
          </a:p>
          <a:p>
            <a:r>
              <a:rPr lang="en-US" sz="2000" dirty="0"/>
              <a:t>Research Protocol Data Management/Enterprise Research Data Security Plan (ERSDP)-</a:t>
            </a:r>
            <a:r>
              <a:rPr lang="en-US" sz="2000" b="1" i="1" dirty="0"/>
              <a:t>Terry Peters</a:t>
            </a:r>
          </a:p>
          <a:p>
            <a:r>
              <a:rPr lang="en-US" sz="2000" dirty="0"/>
              <a:t>Research Systems i.e. Research Scientific Computing Devices, Authority to Operation (ATO)- </a:t>
            </a:r>
            <a:r>
              <a:rPr lang="en-US" sz="2000" b="1" i="1" dirty="0"/>
              <a:t>Terry Taylor</a:t>
            </a:r>
          </a:p>
          <a:p>
            <a:endParaRPr lang="en-US" dirty="0"/>
          </a:p>
        </p:txBody>
      </p:sp>
    </p:spTree>
    <p:extLst>
      <p:ext uri="{BB962C8B-B14F-4D97-AF65-F5344CB8AC3E}">
        <p14:creationId xmlns:p14="http://schemas.microsoft.com/office/powerpoint/2010/main" val="557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58E681-E291-4FDF-8F4A-D9C6DFE8F30C}"/>
              </a:ext>
            </a:extLst>
          </p:cNvPr>
          <p:cNvSpPr>
            <a:spLocks noGrp="1"/>
          </p:cNvSpPr>
          <p:nvPr>
            <p:ph idx="1"/>
          </p:nvPr>
        </p:nvSpPr>
        <p:spPr>
          <a:xfrm>
            <a:off x="992181" y="2630594"/>
            <a:ext cx="7891271" cy="693702"/>
          </a:xfrm>
        </p:spPr>
        <p:txBody>
          <a:bodyPr/>
          <a:lstStyle/>
          <a:p>
            <a:pPr marL="0" indent="0">
              <a:buNone/>
            </a:pPr>
            <a:r>
              <a:rPr lang="en-US" sz="2800" b="1" dirty="0">
                <a:solidFill>
                  <a:schemeClr val="accent1"/>
                </a:solidFill>
              </a:rPr>
              <a:t>Research Scientific Computing Devices (RSCD</a:t>
            </a:r>
            <a:r>
              <a:rPr lang="en-US" dirty="0"/>
              <a:t>)</a:t>
            </a:r>
          </a:p>
        </p:txBody>
      </p:sp>
      <p:sp>
        <p:nvSpPr>
          <p:cNvPr id="4" name="Slide Number Placeholder 3">
            <a:extLst>
              <a:ext uri="{FF2B5EF4-FFF2-40B4-BE49-F238E27FC236}">
                <a16:creationId xmlns:a16="http://schemas.microsoft.com/office/drawing/2014/main" id="{C174F0C3-780E-4634-80A5-7B622DE9F428}"/>
              </a:ext>
            </a:extLst>
          </p:cNvPr>
          <p:cNvSpPr>
            <a:spLocks noGrp="1"/>
          </p:cNvSpPr>
          <p:nvPr>
            <p:ph type="sldNum" sz="quarter" idx="12"/>
          </p:nvPr>
        </p:nvSpPr>
        <p:spPr/>
        <p:txBody>
          <a:bodyPr/>
          <a:lstStyle/>
          <a:p>
            <a:fld id="{E573346A-FCA4-684E-8D18-26E8324063ED}" type="slidenum">
              <a:rPr lang="en-US" smtClean="0"/>
              <a:t>30</a:t>
            </a:fld>
            <a:endParaRPr lang="en-US"/>
          </a:p>
        </p:txBody>
      </p:sp>
    </p:spTree>
    <p:extLst>
      <p:ext uri="{BB962C8B-B14F-4D97-AF65-F5344CB8AC3E}">
        <p14:creationId xmlns:p14="http://schemas.microsoft.com/office/powerpoint/2010/main" val="1184052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257F6C-F8F0-4CE2-8513-9A31B59D1EC1}"/>
              </a:ext>
            </a:extLst>
          </p:cNvPr>
          <p:cNvSpPr>
            <a:spLocks noGrp="1"/>
          </p:cNvSpPr>
          <p:nvPr>
            <p:ph type="title"/>
          </p:nvPr>
        </p:nvSpPr>
        <p:spPr>
          <a:xfrm>
            <a:off x="411101" y="326136"/>
            <a:ext cx="7891272" cy="565633"/>
          </a:xfrm>
        </p:spPr>
        <p:txBody>
          <a:bodyPr/>
          <a:lstStyle/>
          <a:p>
            <a:pPr algn="ctr"/>
            <a:r>
              <a:rPr lang="en-US" dirty="0">
                <a:solidFill>
                  <a:schemeClr val="accent1"/>
                </a:solidFill>
              </a:rPr>
              <a:t>What is a RSCD?</a:t>
            </a:r>
          </a:p>
        </p:txBody>
      </p:sp>
      <p:sp>
        <p:nvSpPr>
          <p:cNvPr id="11" name="Rectangle 10">
            <a:extLst>
              <a:ext uri="{FF2B5EF4-FFF2-40B4-BE49-F238E27FC236}">
                <a16:creationId xmlns:a16="http://schemas.microsoft.com/office/drawing/2014/main" id="{2AC46455-54FF-4454-A74C-B17934C00506}"/>
              </a:ext>
            </a:extLst>
          </p:cNvPr>
          <p:cNvSpPr/>
          <p:nvPr/>
        </p:nvSpPr>
        <p:spPr>
          <a:xfrm>
            <a:off x="212295" y="1562224"/>
            <a:ext cx="8208894" cy="2295673"/>
          </a:xfrm>
          <a:prstGeom prst="rect">
            <a:avLst/>
          </a:prstGeom>
          <a:solidFill>
            <a:schemeClr val="bg1"/>
          </a:solid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A standalone or network capable system or device that cannot obtain VA approved baseline configuration settings, and/or interfaces with scientific/clinical instrumentation(s) in direct support of research activities and scientific studies. These systems have the purpose of ultimately contributing to healthcare services and the well-being of Veterans. </a:t>
            </a:r>
          </a:p>
          <a:p>
            <a:pPr marL="742950" lvl="1" indent="-285750">
              <a:buFont typeface="Wingdings" panose="05000000000000000000" pitchFamily="2" charset="2"/>
              <a:buChar char="ü"/>
            </a:pPr>
            <a:r>
              <a:rPr lang="en-US" sz="1400" dirty="0">
                <a:solidFill>
                  <a:schemeClr val="tx1"/>
                </a:solidFill>
              </a:rPr>
              <a:t>A RSCD includes instrument(s) that have an internal operating system and central processing unit used to acquire/ analyze data and for indicating, measuring and recording physical quantities, attributes, and other formulas. </a:t>
            </a:r>
          </a:p>
          <a:p>
            <a:pPr marL="742950" lvl="1" indent="-285750">
              <a:buFont typeface="Wingdings" panose="05000000000000000000" pitchFamily="2" charset="2"/>
              <a:buChar char="ü"/>
            </a:pPr>
            <a:r>
              <a:rPr lang="en-US" sz="1400" dirty="0">
                <a:solidFill>
                  <a:schemeClr val="tx1"/>
                </a:solidFill>
              </a:rPr>
              <a:t>A RSCD system is a suite of hardware, software, and scientific applications, to include databases and webservers that are physically part of and dedicated to the mission of research and/or scientific studies.</a:t>
            </a:r>
          </a:p>
        </p:txBody>
      </p:sp>
      <p:sp>
        <p:nvSpPr>
          <p:cNvPr id="14" name="Rectangle 13">
            <a:extLst>
              <a:ext uri="{FF2B5EF4-FFF2-40B4-BE49-F238E27FC236}">
                <a16:creationId xmlns:a16="http://schemas.microsoft.com/office/drawing/2014/main" id="{0D3CDD28-A748-45FF-B812-4D46ACFD31A2}"/>
              </a:ext>
            </a:extLst>
          </p:cNvPr>
          <p:cNvSpPr/>
          <p:nvPr/>
        </p:nvSpPr>
        <p:spPr>
          <a:xfrm>
            <a:off x="212293" y="1110168"/>
            <a:ext cx="8208893" cy="429874"/>
          </a:xfrm>
          <a:prstGeom prst="rect">
            <a:avLst/>
          </a:prstGeom>
          <a:solidFill>
            <a:schemeClr val="accent5"/>
          </a:solid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Overview</a:t>
            </a:r>
          </a:p>
        </p:txBody>
      </p:sp>
      <p:pic>
        <p:nvPicPr>
          <p:cNvPr id="5" name="Graphic 4" descr="Target Audience">
            <a:extLst>
              <a:ext uri="{FF2B5EF4-FFF2-40B4-BE49-F238E27FC236}">
                <a16:creationId xmlns:a16="http://schemas.microsoft.com/office/drawing/2014/main" id="{C6C94DEB-1B3A-41DE-AD19-57958F1568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4721" y="3428999"/>
            <a:ext cx="556468" cy="556467"/>
          </a:xfrm>
          <a:prstGeom prst="rect">
            <a:avLst/>
          </a:prstGeom>
        </p:spPr>
      </p:pic>
      <p:pic>
        <p:nvPicPr>
          <p:cNvPr id="2" name="Picture 1">
            <a:extLst>
              <a:ext uri="{FF2B5EF4-FFF2-40B4-BE49-F238E27FC236}">
                <a16:creationId xmlns:a16="http://schemas.microsoft.com/office/drawing/2014/main" id="{AC330F01-611A-4CD2-9D47-1077E0E9C6F3}"/>
              </a:ext>
            </a:extLst>
          </p:cNvPr>
          <p:cNvPicPr>
            <a:picLocks noChangeAspect="1"/>
          </p:cNvPicPr>
          <p:nvPr/>
        </p:nvPicPr>
        <p:blipFill>
          <a:blip r:embed="rId5"/>
          <a:stretch>
            <a:fillRect/>
          </a:stretch>
        </p:blipFill>
        <p:spPr>
          <a:xfrm>
            <a:off x="806662" y="4136572"/>
            <a:ext cx="3416620" cy="2091994"/>
          </a:xfrm>
          <a:prstGeom prst="rect">
            <a:avLst/>
          </a:prstGeom>
        </p:spPr>
      </p:pic>
      <p:pic>
        <p:nvPicPr>
          <p:cNvPr id="3" name="Picture 2">
            <a:extLst>
              <a:ext uri="{FF2B5EF4-FFF2-40B4-BE49-F238E27FC236}">
                <a16:creationId xmlns:a16="http://schemas.microsoft.com/office/drawing/2014/main" id="{7F0BE66C-5EDA-47D7-A69F-6F2F04896A2E}"/>
              </a:ext>
            </a:extLst>
          </p:cNvPr>
          <p:cNvPicPr>
            <a:picLocks noChangeAspect="1"/>
          </p:cNvPicPr>
          <p:nvPr/>
        </p:nvPicPr>
        <p:blipFill>
          <a:blip r:embed="rId6"/>
          <a:stretch>
            <a:fillRect/>
          </a:stretch>
        </p:blipFill>
        <p:spPr>
          <a:xfrm>
            <a:off x="4356737" y="4113037"/>
            <a:ext cx="3126380" cy="2091995"/>
          </a:xfrm>
          <a:prstGeom prst="rect">
            <a:avLst/>
          </a:prstGeom>
        </p:spPr>
      </p:pic>
    </p:spTree>
    <p:extLst>
      <p:ext uri="{BB962C8B-B14F-4D97-AF65-F5344CB8AC3E}">
        <p14:creationId xmlns:p14="http://schemas.microsoft.com/office/powerpoint/2010/main" val="378266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257F6C-F8F0-4CE2-8513-9A31B59D1EC1}"/>
              </a:ext>
            </a:extLst>
          </p:cNvPr>
          <p:cNvSpPr>
            <a:spLocks noGrp="1"/>
          </p:cNvSpPr>
          <p:nvPr>
            <p:ph type="title"/>
          </p:nvPr>
        </p:nvSpPr>
        <p:spPr>
          <a:xfrm>
            <a:off x="411101" y="326136"/>
            <a:ext cx="7891272" cy="565633"/>
          </a:xfrm>
        </p:spPr>
        <p:txBody>
          <a:bodyPr/>
          <a:lstStyle/>
          <a:p>
            <a:pPr algn="ctr"/>
            <a:r>
              <a:rPr lang="en-US" dirty="0">
                <a:solidFill>
                  <a:schemeClr val="accent1"/>
                </a:solidFill>
              </a:rPr>
              <a:t>Why Conduct an Enterprise Risk Assessment on RSCD?</a:t>
            </a:r>
          </a:p>
        </p:txBody>
      </p:sp>
      <p:sp>
        <p:nvSpPr>
          <p:cNvPr id="11" name="Rectangle 10">
            <a:extLst>
              <a:ext uri="{FF2B5EF4-FFF2-40B4-BE49-F238E27FC236}">
                <a16:creationId xmlns:a16="http://schemas.microsoft.com/office/drawing/2014/main" id="{2AC46455-54FF-4454-A74C-B17934C00506}"/>
              </a:ext>
            </a:extLst>
          </p:cNvPr>
          <p:cNvSpPr/>
          <p:nvPr/>
        </p:nvSpPr>
        <p:spPr>
          <a:xfrm>
            <a:off x="212295" y="1562224"/>
            <a:ext cx="8208894" cy="2466094"/>
          </a:xfrm>
          <a:prstGeom prst="rect">
            <a:avLst/>
          </a:prstGeom>
          <a:solidFill>
            <a:schemeClr val="bg1"/>
          </a:solid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a:solidFill>
                  <a:schemeClr val="tx1"/>
                </a:solidFill>
              </a:rPr>
              <a:t>Enhance enterprise security posture for devices used within research and within research labs requiring VA Network connectivity</a:t>
            </a:r>
          </a:p>
          <a:p>
            <a:pPr marL="285750" indent="-285750">
              <a:buFont typeface="Arial" panose="020B0604020202020204" pitchFamily="34" charset="0"/>
              <a:buChar char="•"/>
            </a:pPr>
            <a:r>
              <a:rPr lang="en-US" sz="1400" dirty="0">
                <a:solidFill>
                  <a:schemeClr val="tx1"/>
                </a:solidFill>
              </a:rPr>
              <a:t>Introduce a standard process for reviewing and isolating RSCDs to ensure continuous monitoring of security, and mitigation of risk</a:t>
            </a:r>
          </a:p>
          <a:p>
            <a:pPr marL="285750" indent="-285750">
              <a:buFont typeface="Arial" panose="020B0604020202020204" pitchFamily="34" charset="0"/>
              <a:buChar char="•"/>
            </a:pPr>
            <a:r>
              <a:rPr lang="en-US" sz="1400" dirty="0">
                <a:solidFill>
                  <a:schemeClr val="tx1"/>
                </a:solidFill>
              </a:rPr>
              <a:t>Recommend information security standards to guide RSCD risk assessment process to ensure confidentiality, integrity, and availability</a:t>
            </a:r>
          </a:p>
          <a:p>
            <a:pPr marL="285750" indent="-285750">
              <a:buFont typeface="Arial" panose="020B0604020202020204" pitchFamily="34" charset="0"/>
              <a:buChar char="•"/>
            </a:pPr>
            <a:r>
              <a:rPr lang="en-US" sz="1400" dirty="0">
                <a:solidFill>
                  <a:schemeClr val="tx1"/>
                </a:solidFill>
              </a:rPr>
              <a:t>Lack of security standardization, guidance, and policies  increases the VAs material weakness and vulnerabilities due to unsupported scientific device operating systems and creation of unsecure environments</a:t>
            </a:r>
          </a:p>
          <a:p>
            <a:pPr marL="742950" lvl="1" indent="-285750">
              <a:buFont typeface="Arial" panose="020B0604020202020204" pitchFamily="34" charset="0"/>
              <a:buChar char="•"/>
            </a:pPr>
            <a:r>
              <a:rPr lang="en-US" sz="1400" dirty="0">
                <a:solidFill>
                  <a:schemeClr val="tx1"/>
                </a:solidFill>
              </a:rPr>
              <a:t>Impact is possible loss of records and valuable research data and regulatory fines and a possible compromise of PHI, PII, intellectual property and/or VA sensitive information.</a:t>
            </a:r>
          </a:p>
        </p:txBody>
      </p:sp>
      <p:sp>
        <p:nvSpPr>
          <p:cNvPr id="14" name="Rectangle 13">
            <a:extLst>
              <a:ext uri="{FF2B5EF4-FFF2-40B4-BE49-F238E27FC236}">
                <a16:creationId xmlns:a16="http://schemas.microsoft.com/office/drawing/2014/main" id="{0D3CDD28-A748-45FF-B812-4D46ACFD31A2}"/>
              </a:ext>
            </a:extLst>
          </p:cNvPr>
          <p:cNvSpPr/>
          <p:nvPr/>
        </p:nvSpPr>
        <p:spPr>
          <a:xfrm>
            <a:off x="212293" y="1110168"/>
            <a:ext cx="8208893" cy="429874"/>
          </a:xfrm>
          <a:prstGeom prst="rect">
            <a:avLst/>
          </a:prstGeom>
          <a:solidFill>
            <a:schemeClr val="accent5"/>
          </a:solid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Drivers</a:t>
            </a:r>
          </a:p>
        </p:txBody>
      </p:sp>
      <p:pic>
        <p:nvPicPr>
          <p:cNvPr id="4" name="Picture 3">
            <a:extLst>
              <a:ext uri="{FF2B5EF4-FFF2-40B4-BE49-F238E27FC236}">
                <a16:creationId xmlns:a16="http://schemas.microsoft.com/office/drawing/2014/main" id="{637B76B3-DD79-4644-86AD-F0DD69CF76CA}"/>
              </a:ext>
            </a:extLst>
          </p:cNvPr>
          <p:cNvPicPr>
            <a:picLocks noChangeAspect="1"/>
          </p:cNvPicPr>
          <p:nvPr/>
        </p:nvPicPr>
        <p:blipFill>
          <a:blip r:embed="rId3"/>
          <a:stretch>
            <a:fillRect/>
          </a:stretch>
        </p:blipFill>
        <p:spPr>
          <a:xfrm>
            <a:off x="6271421" y="4228616"/>
            <a:ext cx="1768443" cy="1719514"/>
          </a:xfrm>
          <a:prstGeom prst="rect">
            <a:avLst/>
          </a:prstGeom>
        </p:spPr>
      </p:pic>
    </p:spTree>
    <p:extLst>
      <p:ext uri="{BB962C8B-B14F-4D97-AF65-F5344CB8AC3E}">
        <p14:creationId xmlns:p14="http://schemas.microsoft.com/office/powerpoint/2010/main" val="225881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257F6C-F8F0-4CE2-8513-9A31B59D1EC1}"/>
              </a:ext>
            </a:extLst>
          </p:cNvPr>
          <p:cNvSpPr>
            <a:spLocks noGrp="1"/>
          </p:cNvSpPr>
          <p:nvPr>
            <p:ph type="title"/>
          </p:nvPr>
        </p:nvSpPr>
        <p:spPr>
          <a:xfrm>
            <a:off x="411101" y="326136"/>
            <a:ext cx="7891272" cy="565633"/>
          </a:xfrm>
        </p:spPr>
        <p:txBody>
          <a:bodyPr/>
          <a:lstStyle/>
          <a:p>
            <a:pPr algn="ctr"/>
            <a:r>
              <a:rPr lang="en-US" dirty="0">
                <a:solidFill>
                  <a:schemeClr val="accent1"/>
                </a:solidFill>
              </a:rPr>
              <a:t>Drivers for SNOW Consolidation of Specialized Devices</a:t>
            </a:r>
          </a:p>
        </p:txBody>
      </p:sp>
      <p:sp>
        <p:nvSpPr>
          <p:cNvPr id="11" name="Rectangle 10">
            <a:extLst>
              <a:ext uri="{FF2B5EF4-FFF2-40B4-BE49-F238E27FC236}">
                <a16:creationId xmlns:a16="http://schemas.microsoft.com/office/drawing/2014/main" id="{2AC46455-54FF-4454-A74C-B17934C00506}"/>
              </a:ext>
            </a:extLst>
          </p:cNvPr>
          <p:cNvSpPr/>
          <p:nvPr/>
        </p:nvSpPr>
        <p:spPr>
          <a:xfrm>
            <a:off x="212295" y="1562225"/>
            <a:ext cx="4048391" cy="2399436"/>
          </a:xfrm>
          <a:prstGeom prst="rect">
            <a:avLst/>
          </a:prstGeom>
          <a:solidFill>
            <a:schemeClr val="bg1"/>
          </a:solid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a:solidFill>
                  <a:schemeClr val="tx1"/>
                </a:solidFill>
              </a:rPr>
              <a:t>Collaborative effort between OIS, </a:t>
            </a:r>
            <a:r>
              <a:rPr lang="en-US" sz="1400" dirty="0" err="1">
                <a:solidFill>
                  <a:schemeClr val="tx1"/>
                </a:solidFill>
              </a:rPr>
              <a:t>DevSecOps</a:t>
            </a:r>
            <a:r>
              <a:rPr lang="en-US" sz="1400" dirty="0">
                <a:solidFill>
                  <a:schemeClr val="tx1"/>
                </a:solidFill>
              </a:rPr>
              <a:t>, ITOPS to create a seamless, one-stop shop for our customers and to reduce the number of manual hand-offs and multiple portals for duplicate data entry.</a:t>
            </a:r>
          </a:p>
          <a:p>
            <a:pPr marL="285750" indent="-285750">
              <a:buFont typeface="Arial" panose="020B0604020202020204" pitchFamily="34" charset="0"/>
              <a:buChar char="•"/>
            </a:pPr>
            <a:r>
              <a:rPr lang="en-US" sz="1400" dirty="0">
                <a:solidFill>
                  <a:schemeClr val="tx1"/>
                </a:solidFill>
              </a:rPr>
              <a:t> Consolidate intake request process for Medical, Special Purpose, and Research Scientific Computing Devices to provide consistent guidance to the field</a:t>
            </a:r>
          </a:p>
        </p:txBody>
      </p:sp>
      <p:sp>
        <p:nvSpPr>
          <p:cNvPr id="14" name="Rectangle 13">
            <a:extLst>
              <a:ext uri="{FF2B5EF4-FFF2-40B4-BE49-F238E27FC236}">
                <a16:creationId xmlns:a16="http://schemas.microsoft.com/office/drawing/2014/main" id="{0D3CDD28-A748-45FF-B812-4D46ACFD31A2}"/>
              </a:ext>
            </a:extLst>
          </p:cNvPr>
          <p:cNvSpPr/>
          <p:nvPr/>
        </p:nvSpPr>
        <p:spPr>
          <a:xfrm>
            <a:off x="212294" y="1110168"/>
            <a:ext cx="4048392" cy="429874"/>
          </a:xfrm>
          <a:prstGeom prst="rect">
            <a:avLst/>
          </a:prstGeom>
          <a:solidFill>
            <a:schemeClr val="accent5"/>
          </a:solid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Mission/Business Drivers</a:t>
            </a:r>
          </a:p>
        </p:txBody>
      </p:sp>
      <p:sp>
        <p:nvSpPr>
          <p:cNvPr id="10" name="Rectangle 9">
            <a:extLst>
              <a:ext uri="{FF2B5EF4-FFF2-40B4-BE49-F238E27FC236}">
                <a16:creationId xmlns:a16="http://schemas.microsoft.com/office/drawing/2014/main" id="{17A520C0-A427-4671-9A1A-574C3CDE53FE}"/>
              </a:ext>
            </a:extLst>
          </p:cNvPr>
          <p:cNvSpPr/>
          <p:nvPr/>
        </p:nvSpPr>
        <p:spPr>
          <a:xfrm>
            <a:off x="4473817" y="1564173"/>
            <a:ext cx="4048391" cy="238877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a:solidFill>
                  <a:schemeClr val="tx1"/>
                </a:solidFill>
              </a:rPr>
              <a:t>The need to establish clear guidance and efficient processes to support business owners and research principal investigators with requirements for securely connecting a RSCD to the VA network </a:t>
            </a:r>
          </a:p>
          <a:p>
            <a:pPr marL="285750" indent="-285750">
              <a:buFont typeface="Arial" panose="020B0604020202020204" pitchFamily="34" charset="0"/>
              <a:buChar char="•"/>
            </a:pPr>
            <a:r>
              <a:rPr lang="en-US" sz="1400" dirty="0">
                <a:solidFill>
                  <a:schemeClr val="tx1"/>
                </a:solidFill>
              </a:rPr>
              <a:t>The need to properly secure RSCDs that store sensitive veteran research subject information.</a:t>
            </a:r>
          </a:p>
          <a:p>
            <a:pPr marL="285750" indent="-285750">
              <a:buFont typeface="Arial" panose="020B0604020202020204" pitchFamily="34" charset="0"/>
              <a:buChar char="•"/>
            </a:pPr>
            <a:r>
              <a:rPr lang="en-US" sz="1400" dirty="0">
                <a:solidFill>
                  <a:schemeClr val="tx1"/>
                </a:solidFill>
              </a:rPr>
              <a:t> Inconsistencies in the implementation of security review processes across Medical Facilities for Research devices</a:t>
            </a:r>
          </a:p>
        </p:txBody>
      </p:sp>
      <p:sp>
        <p:nvSpPr>
          <p:cNvPr id="12" name="Rectangle 11">
            <a:extLst>
              <a:ext uri="{FF2B5EF4-FFF2-40B4-BE49-F238E27FC236}">
                <a16:creationId xmlns:a16="http://schemas.microsoft.com/office/drawing/2014/main" id="{88C69A69-8F08-4599-A516-7659B5F543AE}"/>
              </a:ext>
            </a:extLst>
          </p:cNvPr>
          <p:cNvSpPr/>
          <p:nvPr/>
        </p:nvSpPr>
        <p:spPr>
          <a:xfrm>
            <a:off x="4473815" y="1119817"/>
            <a:ext cx="4048393" cy="429874"/>
          </a:xfrm>
          <a:prstGeom prst="rect">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Security Drivers</a:t>
            </a:r>
          </a:p>
        </p:txBody>
      </p:sp>
      <p:sp>
        <p:nvSpPr>
          <p:cNvPr id="19" name="Oval 18" descr="Handshake">
            <a:extLst>
              <a:ext uri="{FF2B5EF4-FFF2-40B4-BE49-F238E27FC236}">
                <a16:creationId xmlns:a16="http://schemas.microsoft.com/office/drawing/2014/main" id="{26E4E575-69F1-4CE4-AA80-A171D161A014}"/>
              </a:ext>
            </a:extLst>
          </p:cNvPr>
          <p:cNvSpPr/>
          <p:nvPr/>
        </p:nvSpPr>
        <p:spPr>
          <a:xfrm>
            <a:off x="7814164" y="3332782"/>
            <a:ext cx="786421" cy="799184"/>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lt1">
              <a:hueOff val="0"/>
              <a:satOff val="0"/>
              <a:lumOff val="0"/>
              <a:alphaOff val="0"/>
            </a:schemeClr>
          </a:lnRef>
          <a:fillRef idx="1">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pic>
        <p:nvPicPr>
          <p:cNvPr id="5" name="Graphic 4" descr="Target Audience">
            <a:extLst>
              <a:ext uri="{FF2B5EF4-FFF2-40B4-BE49-F238E27FC236}">
                <a16:creationId xmlns:a16="http://schemas.microsoft.com/office/drawing/2014/main" id="{C6C94DEB-1B3A-41DE-AD19-57958F1568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4885" y="3389474"/>
            <a:ext cx="685801" cy="685800"/>
          </a:xfrm>
          <a:prstGeom prst="rect">
            <a:avLst/>
          </a:prstGeom>
        </p:spPr>
      </p:pic>
    </p:spTree>
    <p:extLst>
      <p:ext uri="{BB962C8B-B14F-4D97-AF65-F5344CB8AC3E}">
        <p14:creationId xmlns:p14="http://schemas.microsoft.com/office/powerpoint/2010/main" val="2761428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F9AB-7FAB-4EFC-8F2C-C4FF175947BF}"/>
              </a:ext>
            </a:extLst>
          </p:cNvPr>
          <p:cNvSpPr>
            <a:spLocks noGrp="1"/>
          </p:cNvSpPr>
          <p:nvPr>
            <p:ph type="title"/>
          </p:nvPr>
        </p:nvSpPr>
        <p:spPr/>
        <p:txBody>
          <a:bodyPr/>
          <a:lstStyle/>
          <a:p>
            <a:r>
              <a:rPr lang="en-US" dirty="0">
                <a:solidFill>
                  <a:schemeClr val="accent1"/>
                </a:solidFill>
              </a:rPr>
              <a:t>Research Scientific Computing Devices (RSCD)</a:t>
            </a:r>
          </a:p>
        </p:txBody>
      </p:sp>
      <p:sp>
        <p:nvSpPr>
          <p:cNvPr id="3" name="Content Placeholder 2">
            <a:extLst>
              <a:ext uri="{FF2B5EF4-FFF2-40B4-BE49-F238E27FC236}">
                <a16:creationId xmlns:a16="http://schemas.microsoft.com/office/drawing/2014/main" id="{55BB055F-0768-4FFE-99E2-1D1633E45B67}"/>
              </a:ext>
            </a:extLst>
          </p:cNvPr>
          <p:cNvSpPr>
            <a:spLocks noGrp="1"/>
          </p:cNvSpPr>
          <p:nvPr>
            <p:ph idx="1"/>
          </p:nvPr>
        </p:nvSpPr>
        <p:spPr>
          <a:xfrm>
            <a:off x="630936" y="1165412"/>
            <a:ext cx="7891271" cy="4741612"/>
          </a:xfrm>
        </p:spPr>
        <p:txBody>
          <a:bodyPr/>
          <a:lstStyle/>
          <a:p>
            <a:r>
              <a:rPr lang="en-US" dirty="0"/>
              <a:t>Many researchers want their RSCDs connected to the VA network so that they can:</a:t>
            </a:r>
          </a:p>
          <a:p>
            <a:pPr lvl="1"/>
            <a:r>
              <a:rPr lang="en-US" dirty="0"/>
              <a:t> Electronically transmit data from the RSCD to their researchers or other computer systems for processing and analysis.</a:t>
            </a:r>
          </a:p>
          <a:p>
            <a:pPr lvl="1"/>
            <a:r>
              <a:rPr lang="en-US" dirty="0"/>
              <a:t> Backup their important research data</a:t>
            </a:r>
          </a:p>
          <a:p>
            <a:r>
              <a:rPr lang="en-US" dirty="0"/>
              <a:t>Some sites have had difficulty getting approval for connecting Research Scientific Computing Devices (RSCD) to the VA Network.</a:t>
            </a:r>
          </a:p>
          <a:p>
            <a:r>
              <a:rPr lang="en-US" dirty="0"/>
              <a:t>RSD is working with other VA security groups and OIT to create a evaluation and approval process for allowing RSCDs to securely and safely connect to the VA network.</a:t>
            </a:r>
          </a:p>
        </p:txBody>
      </p:sp>
      <p:sp>
        <p:nvSpPr>
          <p:cNvPr id="4" name="Slide Number Placeholder 3">
            <a:extLst>
              <a:ext uri="{FF2B5EF4-FFF2-40B4-BE49-F238E27FC236}">
                <a16:creationId xmlns:a16="http://schemas.microsoft.com/office/drawing/2014/main" id="{7684DF7A-54EB-48B4-AF05-39B9874C9FA4}"/>
              </a:ext>
            </a:extLst>
          </p:cNvPr>
          <p:cNvSpPr>
            <a:spLocks noGrp="1"/>
          </p:cNvSpPr>
          <p:nvPr>
            <p:ph type="sldNum" sz="quarter" idx="12"/>
          </p:nvPr>
        </p:nvSpPr>
        <p:spPr/>
        <p:txBody>
          <a:bodyPr/>
          <a:lstStyle/>
          <a:p>
            <a:fld id="{E573346A-FCA4-684E-8D18-26E8324063ED}" type="slidenum">
              <a:rPr lang="en-US" smtClean="0"/>
              <a:t>34</a:t>
            </a:fld>
            <a:endParaRPr lang="en-US" dirty="0"/>
          </a:p>
        </p:txBody>
      </p:sp>
    </p:spTree>
    <p:extLst>
      <p:ext uri="{BB962C8B-B14F-4D97-AF65-F5344CB8AC3E}">
        <p14:creationId xmlns:p14="http://schemas.microsoft.com/office/powerpoint/2010/main" val="206417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F9AB-7FAB-4EFC-8F2C-C4FF175947BF}"/>
              </a:ext>
            </a:extLst>
          </p:cNvPr>
          <p:cNvSpPr>
            <a:spLocks noGrp="1"/>
          </p:cNvSpPr>
          <p:nvPr>
            <p:ph type="title"/>
          </p:nvPr>
        </p:nvSpPr>
        <p:spPr/>
        <p:txBody>
          <a:bodyPr/>
          <a:lstStyle/>
          <a:p>
            <a:r>
              <a:rPr lang="en-US" dirty="0">
                <a:solidFill>
                  <a:schemeClr val="accent1"/>
                </a:solidFill>
              </a:rPr>
              <a:t>Research Scientific Computing Devices (RSCD) </a:t>
            </a:r>
            <a:r>
              <a:rPr lang="en-US" i="1" dirty="0">
                <a:solidFill>
                  <a:schemeClr val="accent1"/>
                </a:solidFill>
              </a:rPr>
              <a:t>(cont.)</a:t>
            </a:r>
          </a:p>
        </p:txBody>
      </p:sp>
      <p:sp>
        <p:nvSpPr>
          <p:cNvPr id="3" name="Content Placeholder 2">
            <a:extLst>
              <a:ext uri="{FF2B5EF4-FFF2-40B4-BE49-F238E27FC236}">
                <a16:creationId xmlns:a16="http://schemas.microsoft.com/office/drawing/2014/main" id="{55BB055F-0768-4FFE-99E2-1D1633E45B67}"/>
              </a:ext>
            </a:extLst>
          </p:cNvPr>
          <p:cNvSpPr>
            <a:spLocks noGrp="1"/>
          </p:cNvSpPr>
          <p:nvPr>
            <p:ph idx="1"/>
          </p:nvPr>
        </p:nvSpPr>
        <p:spPr>
          <a:xfrm>
            <a:off x="439271" y="1286679"/>
            <a:ext cx="8346141" cy="4741612"/>
          </a:xfrm>
        </p:spPr>
        <p:txBody>
          <a:bodyPr/>
          <a:lstStyle/>
          <a:p>
            <a:r>
              <a:rPr lang="en-US" dirty="0"/>
              <a:t>In April of 2020 a new process will rollout for submitting RSCDs to OIT and RSD for evaluation and connection to the VA network.</a:t>
            </a:r>
          </a:p>
          <a:p>
            <a:r>
              <a:rPr lang="en-US" dirty="0"/>
              <a:t>The process will utilize the SNOW ticket system for submission, it will mirror a similar system for connecting Medical Devices and Special Purpose Systems.</a:t>
            </a:r>
          </a:p>
          <a:p>
            <a:r>
              <a:rPr lang="en-US" dirty="0"/>
              <a:t>Guidance and training will be made available soon.</a:t>
            </a:r>
          </a:p>
          <a:p>
            <a:r>
              <a:rPr lang="en-US" dirty="0"/>
              <a:t>Be watching for announcements about the new system.</a:t>
            </a:r>
          </a:p>
          <a:p>
            <a:r>
              <a:rPr lang="en-US" dirty="0"/>
              <a:t>It is recommended that sites pick some RSCDs for prioritization for submission.</a:t>
            </a:r>
          </a:p>
        </p:txBody>
      </p:sp>
      <p:sp>
        <p:nvSpPr>
          <p:cNvPr id="4" name="Slide Number Placeholder 3">
            <a:extLst>
              <a:ext uri="{FF2B5EF4-FFF2-40B4-BE49-F238E27FC236}">
                <a16:creationId xmlns:a16="http://schemas.microsoft.com/office/drawing/2014/main" id="{7684DF7A-54EB-48B4-AF05-39B9874C9FA4}"/>
              </a:ext>
            </a:extLst>
          </p:cNvPr>
          <p:cNvSpPr>
            <a:spLocks noGrp="1"/>
          </p:cNvSpPr>
          <p:nvPr>
            <p:ph type="sldNum" sz="quarter" idx="12"/>
          </p:nvPr>
        </p:nvSpPr>
        <p:spPr/>
        <p:txBody>
          <a:bodyPr/>
          <a:lstStyle/>
          <a:p>
            <a:fld id="{E573346A-FCA4-684E-8D18-26E8324063ED}" type="slidenum">
              <a:rPr lang="en-US" smtClean="0"/>
              <a:t>35</a:t>
            </a:fld>
            <a:endParaRPr lang="en-US"/>
          </a:p>
        </p:txBody>
      </p:sp>
    </p:spTree>
    <p:extLst>
      <p:ext uri="{BB962C8B-B14F-4D97-AF65-F5344CB8AC3E}">
        <p14:creationId xmlns:p14="http://schemas.microsoft.com/office/powerpoint/2010/main" val="1073159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C8A158-64D4-4D57-92BD-1FBE95630058}"/>
              </a:ext>
            </a:extLst>
          </p:cNvPr>
          <p:cNvSpPr/>
          <p:nvPr/>
        </p:nvSpPr>
        <p:spPr>
          <a:xfrm>
            <a:off x="242047" y="5796908"/>
            <a:ext cx="1452282" cy="682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5F9AB-7FAB-4EFC-8F2C-C4FF175947BF}"/>
              </a:ext>
            </a:extLst>
          </p:cNvPr>
          <p:cNvSpPr>
            <a:spLocks noGrp="1"/>
          </p:cNvSpPr>
          <p:nvPr>
            <p:ph type="title"/>
          </p:nvPr>
        </p:nvSpPr>
        <p:spPr/>
        <p:txBody>
          <a:bodyPr/>
          <a:lstStyle/>
          <a:p>
            <a:r>
              <a:rPr lang="en-US" dirty="0">
                <a:solidFill>
                  <a:schemeClr val="accent1"/>
                </a:solidFill>
              </a:rPr>
              <a:t>Research Scientific Computing Devices (RSCD) </a:t>
            </a:r>
            <a:r>
              <a:rPr lang="en-US" i="1" dirty="0">
                <a:solidFill>
                  <a:schemeClr val="accent1"/>
                </a:solidFill>
              </a:rPr>
              <a:t>(cont.)</a:t>
            </a:r>
            <a:endParaRPr lang="en-US" u="sng" dirty="0"/>
          </a:p>
        </p:txBody>
      </p:sp>
      <p:sp>
        <p:nvSpPr>
          <p:cNvPr id="3" name="Content Placeholder 2">
            <a:extLst>
              <a:ext uri="{FF2B5EF4-FFF2-40B4-BE49-F238E27FC236}">
                <a16:creationId xmlns:a16="http://schemas.microsoft.com/office/drawing/2014/main" id="{55BB055F-0768-4FFE-99E2-1D1633E45B67}"/>
              </a:ext>
            </a:extLst>
          </p:cNvPr>
          <p:cNvSpPr>
            <a:spLocks noGrp="1"/>
          </p:cNvSpPr>
          <p:nvPr>
            <p:ph idx="1"/>
          </p:nvPr>
        </p:nvSpPr>
        <p:spPr>
          <a:xfrm>
            <a:off x="304801" y="1055296"/>
            <a:ext cx="8480612" cy="4741612"/>
          </a:xfrm>
        </p:spPr>
        <p:txBody>
          <a:bodyPr/>
          <a:lstStyle/>
          <a:p>
            <a:r>
              <a:rPr lang="en-US" sz="2300" dirty="0"/>
              <a:t>RSCDs that are already connected to the VA network are currently grandfathered and do not need to be submitted at this time.</a:t>
            </a:r>
          </a:p>
          <a:p>
            <a:r>
              <a:rPr lang="en-US" sz="2300" dirty="0"/>
              <a:t>Existing systems that are not connected to the VA network but need connection and newly acquired systems that need to be connected to the VA network will need to be submitted in the new process.</a:t>
            </a:r>
          </a:p>
          <a:p>
            <a:r>
              <a:rPr lang="en-US" sz="2300" dirty="0"/>
              <a:t>Similar to the existing process used for connecting Medical Devices to the VA network, the submission will require considerable coordination with vendors to obtain technical documentation regarding the computer characteristics and security features of the RSCDs.</a:t>
            </a:r>
          </a:p>
          <a:p>
            <a:r>
              <a:rPr lang="en-US" sz="2300" dirty="0"/>
              <a:t>Approved RSCDs will be required to utilize built in available security features and will be placed in secure Virtual LANS (VLANS) with Access Control Lists (ACLS) to help protect these important systems from security threats.  RSD will provide expertise and guidance.</a:t>
            </a:r>
          </a:p>
        </p:txBody>
      </p:sp>
      <p:sp>
        <p:nvSpPr>
          <p:cNvPr id="4" name="Slide Number Placeholder 3">
            <a:extLst>
              <a:ext uri="{FF2B5EF4-FFF2-40B4-BE49-F238E27FC236}">
                <a16:creationId xmlns:a16="http://schemas.microsoft.com/office/drawing/2014/main" id="{7684DF7A-54EB-48B4-AF05-39B9874C9FA4}"/>
              </a:ext>
            </a:extLst>
          </p:cNvPr>
          <p:cNvSpPr>
            <a:spLocks noGrp="1"/>
          </p:cNvSpPr>
          <p:nvPr>
            <p:ph type="sldNum" sz="quarter" idx="12"/>
          </p:nvPr>
        </p:nvSpPr>
        <p:spPr/>
        <p:txBody>
          <a:bodyPr/>
          <a:lstStyle/>
          <a:p>
            <a:fld id="{E573346A-FCA4-684E-8D18-26E8324063ED}" type="slidenum">
              <a:rPr lang="en-US" smtClean="0"/>
              <a:t>36</a:t>
            </a:fld>
            <a:endParaRPr lang="en-US"/>
          </a:p>
        </p:txBody>
      </p:sp>
    </p:spTree>
    <p:extLst>
      <p:ext uri="{BB962C8B-B14F-4D97-AF65-F5344CB8AC3E}">
        <p14:creationId xmlns:p14="http://schemas.microsoft.com/office/powerpoint/2010/main" val="2700347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5841A4-1C2E-4034-90B7-86F0E7815CF2}"/>
              </a:ext>
            </a:extLst>
          </p:cNvPr>
          <p:cNvGraphicFramePr/>
          <p:nvPr/>
        </p:nvGraphicFramePr>
        <p:xfrm>
          <a:off x="630935" y="487897"/>
          <a:ext cx="7891272"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0289F6E-D587-4E85-ABB9-8C03DC0C805D}"/>
              </a:ext>
            </a:extLst>
          </p:cNvPr>
          <p:cNvSpPr/>
          <p:nvPr/>
        </p:nvSpPr>
        <p:spPr>
          <a:xfrm>
            <a:off x="549929" y="1428161"/>
            <a:ext cx="8283678" cy="3693319"/>
          </a:xfrm>
          <a:prstGeom prst="rect">
            <a:avLst/>
          </a:prstGeom>
        </p:spPr>
        <p:txBody>
          <a:bodyPr wrap="square">
            <a:spAutoFit/>
          </a:bodyPr>
          <a:lstStyle/>
          <a:p>
            <a:r>
              <a:rPr lang="en-US" dirty="0"/>
              <a:t>Research Support Division (RSD) SharePoint</a:t>
            </a:r>
          </a:p>
          <a:p>
            <a:r>
              <a:rPr lang="en-US" dirty="0">
                <a:hlinkClick r:id="rId7"/>
              </a:rPr>
              <a:t>https://vaww.portal2.va.gov/sites/infosecurity/fieldsecurity/rs/default.aspx</a:t>
            </a:r>
            <a:r>
              <a:rPr lang="en-US" dirty="0"/>
              <a:t> </a:t>
            </a:r>
          </a:p>
          <a:p>
            <a:endParaRPr lang="en-US" dirty="0"/>
          </a:p>
          <a:p>
            <a:r>
              <a:rPr lang="en-US" dirty="0"/>
              <a:t>RSD FAQs (General)</a:t>
            </a:r>
          </a:p>
          <a:p>
            <a:r>
              <a:rPr lang="en-US" dirty="0">
                <a:hlinkClick r:id="rId8"/>
              </a:rPr>
              <a:t>https://vaww.portal2.va.gov/sites/infosecurity/fieldsecurity/rs/Lists/RSD%20FAQ/AllItems.aspx</a:t>
            </a:r>
            <a:endParaRPr lang="en-US" dirty="0"/>
          </a:p>
          <a:p>
            <a:endParaRPr lang="en-US" dirty="0"/>
          </a:p>
          <a:p>
            <a:r>
              <a:rPr lang="en-US" dirty="0"/>
              <a:t>RSD FAQs for PIs</a:t>
            </a:r>
          </a:p>
          <a:p>
            <a:r>
              <a:rPr lang="en-US" dirty="0">
                <a:hlinkClick r:id="rId9"/>
              </a:rPr>
              <a:t>https://vaww.portal2.va.gov/sites/infosecurity/fieldsecurity/rs/Lists/RSD%20FAQ%20%20Principle%20Investigator%20PI/AllItems.aspx</a:t>
            </a:r>
            <a:endParaRPr lang="en-US" dirty="0"/>
          </a:p>
          <a:p>
            <a:endParaRPr lang="en-US" dirty="0"/>
          </a:p>
          <a:p>
            <a:r>
              <a:rPr lang="en-US" dirty="0"/>
              <a:t>RSD E-Mail Distribution List</a:t>
            </a:r>
          </a:p>
          <a:p>
            <a:r>
              <a:rPr lang="en-US" dirty="0">
                <a:hlinkClick r:id="rId10"/>
              </a:rPr>
              <a:t>OITITOPSSOESOResearchSupportDivision@va.gov</a:t>
            </a:r>
            <a:r>
              <a:rPr lang="en-US" dirty="0"/>
              <a:t> </a:t>
            </a:r>
          </a:p>
        </p:txBody>
      </p:sp>
      <p:sp>
        <p:nvSpPr>
          <p:cNvPr id="4" name="Slide Number Placeholder 3">
            <a:extLst>
              <a:ext uri="{FF2B5EF4-FFF2-40B4-BE49-F238E27FC236}">
                <a16:creationId xmlns:a16="http://schemas.microsoft.com/office/drawing/2014/main" id="{83222F94-7022-4AA0-A79A-3505A38FA0FA}"/>
              </a:ext>
            </a:extLst>
          </p:cNvPr>
          <p:cNvSpPr>
            <a:spLocks noGrp="1"/>
          </p:cNvSpPr>
          <p:nvPr>
            <p:ph type="sldNum" sz="quarter" idx="12"/>
          </p:nvPr>
        </p:nvSpPr>
        <p:spPr>
          <a:xfrm>
            <a:off x="6457950" y="6028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5377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257F6C-F8F0-4CE2-8513-9A31B59D1EC1}"/>
              </a:ext>
            </a:extLst>
          </p:cNvPr>
          <p:cNvSpPr>
            <a:spLocks noGrp="1"/>
          </p:cNvSpPr>
          <p:nvPr>
            <p:ph type="title"/>
          </p:nvPr>
        </p:nvSpPr>
        <p:spPr>
          <a:xfrm>
            <a:off x="433727" y="35560"/>
            <a:ext cx="7891272" cy="685800"/>
          </a:xfrm>
        </p:spPr>
        <p:txBody>
          <a:bodyPr/>
          <a:lstStyle/>
          <a:p>
            <a:r>
              <a:rPr lang="en-US" sz="3200" dirty="0">
                <a:solidFill>
                  <a:schemeClr val="accent1"/>
                </a:solidFill>
              </a:rPr>
              <a:t>RSD Resources</a:t>
            </a:r>
          </a:p>
        </p:txBody>
      </p:sp>
      <p:sp>
        <p:nvSpPr>
          <p:cNvPr id="2" name="Content Placeholder 1">
            <a:extLst>
              <a:ext uri="{FF2B5EF4-FFF2-40B4-BE49-F238E27FC236}">
                <a16:creationId xmlns:a16="http://schemas.microsoft.com/office/drawing/2014/main" id="{BF9C766B-A6CB-46E8-9209-531C8D7F2BB1}"/>
              </a:ext>
            </a:extLst>
          </p:cNvPr>
          <p:cNvSpPr>
            <a:spLocks noGrp="1"/>
          </p:cNvSpPr>
          <p:nvPr>
            <p:ph idx="1"/>
          </p:nvPr>
        </p:nvSpPr>
        <p:spPr>
          <a:xfrm>
            <a:off x="433727" y="601980"/>
            <a:ext cx="8486775" cy="685800"/>
          </a:xfrm>
        </p:spPr>
        <p:txBody>
          <a:bodyPr/>
          <a:lstStyle/>
          <a:p>
            <a:pPr marL="0" indent="0">
              <a:lnSpc>
                <a:spcPct val="100000"/>
              </a:lnSpc>
              <a:spcBef>
                <a:spcPts val="0"/>
              </a:spcBef>
              <a:buNone/>
            </a:pPr>
            <a:r>
              <a:rPr lang="en-US" sz="1800" dirty="0"/>
              <a:t>For support contact RSD team at:</a:t>
            </a:r>
          </a:p>
          <a:p>
            <a:pPr marL="0" indent="0">
              <a:lnSpc>
                <a:spcPct val="100000"/>
              </a:lnSpc>
              <a:spcBef>
                <a:spcPts val="0"/>
              </a:spcBef>
              <a:buNone/>
            </a:pPr>
            <a:r>
              <a:rPr lang="en-US" sz="1800" dirty="0">
                <a:hlinkClick r:id="rId3"/>
              </a:rPr>
              <a:t>OITITOPSSOESOResearchSupportDivision@va.gov</a:t>
            </a:r>
            <a:r>
              <a:rPr lang="en-US" sz="1800" dirty="0"/>
              <a:t> </a:t>
            </a:r>
          </a:p>
          <a:p>
            <a:pPr marL="0" indent="0">
              <a:buNone/>
            </a:pPr>
            <a:endParaRPr lang="en-US" sz="3000" dirty="0"/>
          </a:p>
        </p:txBody>
      </p:sp>
      <p:pic>
        <p:nvPicPr>
          <p:cNvPr id="9" name="Graphic 8" descr="Atom">
            <a:extLst>
              <a:ext uri="{FF2B5EF4-FFF2-40B4-BE49-F238E27FC236}">
                <a16:creationId xmlns:a16="http://schemas.microsoft.com/office/drawing/2014/main" id="{8F0A55B2-7D89-4094-BB07-441F3B7102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024" y="12700"/>
            <a:ext cx="914400" cy="731520"/>
          </a:xfrm>
          <a:prstGeom prst="rect">
            <a:avLst/>
          </a:prstGeom>
        </p:spPr>
      </p:pic>
      <p:graphicFrame>
        <p:nvGraphicFramePr>
          <p:cNvPr id="3" name="Table 3">
            <a:extLst>
              <a:ext uri="{FF2B5EF4-FFF2-40B4-BE49-F238E27FC236}">
                <a16:creationId xmlns:a16="http://schemas.microsoft.com/office/drawing/2014/main" id="{BA65A020-5C0A-418E-9032-0C757216C528}"/>
              </a:ext>
            </a:extLst>
          </p:cNvPr>
          <p:cNvGraphicFramePr>
            <a:graphicFrameLocks noGrp="1"/>
          </p:cNvGraphicFramePr>
          <p:nvPr>
            <p:extLst>
              <p:ext uri="{D42A27DB-BD31-4B8C-83A1-F6EECF244321}">
                <p14:modId xmlns:p14="http://schemas.microsoft.com/office/powerpoint/2010/main" val="1109486832"/>
              </p:ext>
            </p:extLst>
          </p:nvPr>
        </p:nvGraphicFramePr>
        <p:xfrm>
          <a:off x="472391" y="1287780"/>
          <a:ext cx="7689477" cy="4966567"/>
        </p:xfrm>
        <a:graphic>
          <a:graphicData uri="http://schemas.openxmlformats.org/drawingml/2006/table">
            <a:tbl>
              <a:tblPr firstRow="1" bandRow="1">
                <a:tableStyleId>{5C22544A-7EE6-4342-B048-85BDC9FD1C3A}</a:tableStyleId>
              </a:tblPr>
              <a:tblGrid>
                <a:gridCol w="2563159">
                  <a:extLst>
                    <a:ext uri="{9D8B030D-6E8A-4147-A177-3AD203B41FA5}">
                      <a16:colId xmlns:a16="http://schemas.microsoft.com/office/drawing/2014/main" val="23861102"/>
                    </a:ext>
                  </a:extLst>
                </a:gridCol>
                <a:gridCol w="2563159">
                  <a:extLst>
                    <a:ext uri="{9D8B030D-6E8A-4147-A177-3AD203B41FA5}">
                      <a16:colId xmlns:a16="http://schemas.microsoft.com/office/drawing/2014/main" val="2564499566"/>
                    </a:ext>
                  </a:extLst>
                </a:gridCol>
                <a:gridCol w="2563159">
                  <a:extLst>
                    <a:ext uri="{9D8B030D-6E8A-4147-A177-3AD203B41FA5}">
                      <a16:colId xmlns:a16="http://schemas.microsoft.com/office/drawing/2014/main" val="3920327933"/>
                    </a:ext>
                  </a:extLst>
                </a:gridCol>
              </a:tblGrid>
              <a:tr h="299363">
                <a:tc>
                  <a:txBody>
                    <a:bodyPr/>
                    <a:lstStyle/>
                    <a:p>
                      <a:r>
                        <a:rPr lang="en-US" sz="1050" dirty="0"/>
                        <a:t>RSD Group</a:t>
                      </a:r>
                    </a:p>
                  </a:txBody>
                  <a:tcPr/>
                </a:tc>
                <a:tc>
                  <a:txBody>
                    <a:bodyPr/>
                    <a:lstStyle/>
                    <a:p>
                      <a:r>
                        <a:rPr lang="en-US" sz="1050" dirty="0"/>
                        <a:t>Name </a:t>
                      </a:r>
                    </a:p>
                  </a:txBody>
                  <a:tcPr/>
                </a:tc>
                <a:tc>
                  <a:txBody>
                    <a:bodyPr/>
                    <a:lstStyle/>
                    <a:p>
                      <a:r>
                        <a:rPr lang="en-US" sz="1050" dirty="0"/>
                        <a:t>Email</a:t>
                      </a:r>
                    </a:p>
                  </a:txBody>
                  <a:tcPr/>
                </a:tc>
                <a:extLst>
                  <a:ext uri="{0D108BD9-81ED-4DB2-BD59-A6C34878D82A}">
                    <a16:rowId xmlns:a16="http://schemas.microsoft.com/office/drawing/2014/main" val="2677062829"/>
                  </a:ext>
                </a:extLst>
              </a:tr>
              <a:tr h="391648">
                <a:tc>
                  <a:txBody>
                    <a:bodyPr/>
                    <a:lstStyle/>
                    <a:p>
                      <a:r>
                        <a:rPr lang="en-US" sz="1050" dirty="0"/>
                        <a:t>Research Support Division – Supervisory Program Manager</a:t>
                      </a:r>
                    </a:p>
                  </a:txBody>
                  <a:tcPr/>
                </a:tc>
                <a:tc>
                  <a:txBody>
                    <a:bodyPr/>
                    <a:lstStyle/>
                    <a:p>
                      <a:r>
                        <a:rPr lang="en-US" sz="1050" dirty="0"/>
                        <a:t>DuJuan Williams</a:t>
                      </a:r>
                    </a:p>
                  </a:txBody>
                  <a:tcPr/>
                </a:tc>
                <a:tc>
                  <a:txBody>
                    <a:bodyPr/>
                    <a:lstStyle/>
                    <a:p>
                      <a:r>
                        <a:rPr lang="en-US" sz="1050" dirty="0">
                          <a:hlinkClick r:id="rId6"/>
                        </a:rPr>
                        <a:t>DuJuan.Williams@va.gov</a:t>
                      </a:r>
                      <a:endParaRPr lang="en-US" sz="1050" dirty="0"/>
                    </a:p>
                    <a:p>
                      <a:endParaRPr lang="en-US" sz="1050" dirty="0"/>
                    </a:p>
                  </a:txBody>
                  <a:tcPr/>
                </a:tc>
                <a:extLst>
                  <a:ext uri="{0D108BD9-81ED-4DB2-BD59-A6C34878D82A}">
                    <a16:rowId xmlns:a16="http://schemas.microsoft.com/office/drawing/2014/main" val="1682170563"/>
                  </a:ext>
                </a:extLst>
              </a:tr>
              <a:tr h="391648">
                <a:tc>
                  <a:txBody>
                    <a:bodyPr/>
                    <a:lstStyle/>
                    <a:p>
                      <a:r>
                        <a:rPr lang="en-US" sz="1050" dirty="0"/>
                        <a:t>Information Assurance Support, SME</a:t>
                      </a:r>
                    </a:p>
                  </a:txBody>
                  <a:tcPr/>
                </a:tc>
                <a:tc>
                  <a:txBody>
                    <a:bodyPr/>
                    <a:lstStyle/>
                    <a:p>
                      <a:r>
                        <a:rPr lang="en-US" sz="1050" dirty="0"/>
                        <a:t>Carol Johnson</a:t>
                      </a:r>
                    </a:p>
                  </a:txBody>
                  <a:tcPr/>
                </a:tc>
                <a:tc>
                  <a:txBody>
                    <a:bodyPr/>
                    <a:lstStyle/>
                    <a:p>
                      <a:r>
                        <a:rPr lang="en-US" sz="1050" dirty="0">
                          <a:hlinkClick r:id="rId7"/>
                        </a:rPr>
                        <a:t>Carol.Johnson31@va.gov</a:t>
                      </a:r>
                      <a:endParaRPr lang="en-US" sz="1050" dirty="0"/>
                    </a:p>
                  </a:txBody>
                  <a:tcPr/>
                </a:tc>
                <a:extLst>
                  <a:ext uri="{0D108BD9-81ED-4DB2-BD59-A6C34878D82A}">
                    <a16:rowId xmlns:a16="http://schemas.microsoft.com/office/drawing/2014/main" val="4123543654"/>
                  </a:ext>
                </a:extLst>
              </a:tr>
              <a:tr h="391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Information Assurance Support </a:t>
                      </a:r>
                    </a:p>
                    <a:p>
                      <a:endParaRPr lang="en-US" sz="1050" dirty="0"/>
                    </a:p>
                  </a:txBody>
                  <a:tcPr/>
                </a:tc>
                <a:tc>
                  <a:txBody>
                    <a:bodyPr/>
                    <a:lstStyle/>
                    <a:p>
                      <a:r>
                        <a:rPr lang="en-US" sz="1050" dirty="0"/>
                        <a:t>Roland Sasaki</a:t>
                      </a:r>
                    </a:p>
                  </a:txBody>
                  <a:tcPr/>
                </a:tc>
                <a:tc>
                  <a:txBody>
                    <a:bodyPr/>
                    <a:lstStyle/>
                    <a:p>
                      <a:r>
                        <a:rPr lang="en-US" sz="1050" dirty="0">
                          <a:hlinkClick r:id="rId8"/>
                        </a:rPr>
                        <a:t>Roland.Sasaki@va.gov</a:t>
                      </a:r>
                      <a:endParaRPr lang="en-US" sz="1050" dirty="0"/>
                    </a:p>
                    <a:p>
                      <a:endParaRPr lang="en-US" sz="1050" dirty="0"/>
                    </a:p>
                  </a:txBody>
                  <a:tcPr/>
                </a:tc>
                <a:extLst>
                  <a:ext uri="{0D108BD9-81ED-4DB2-BD59-A6C34878D82A}">
                    <a16:rowId xmlns:a16="http://schemas.microsoft.com/office/drawing/2014/main" val="3144876713"/>
                  </a:ext>
                </a:extLst>
              </a:tr>
              <a:tr h="391648">
                <a:tc>
                  <a:txBody>
                    <a:bodyPr/>
                    <a:lstStyle/>
                    <a:p>
                      <a:r>
                        <a:rPr lang="en-US" sz="1050" dirty="0"/>
                        <a:t>Information Security Support, SME</a:t>
                      </a:r>
                    </a:p>
                  </a:txBody>
                  <a:tcPr/>
                </a:tc>
                <a:tc>
                  <a:txBody>
                    <a:bodyPr/>
                    <a:lstStyle/>
                    <a:p>
                      <a:r>
                        <a:rPr lang="en-US" sz="1050" dirty="0"/>
                        <a:t>Terry Peters</a:t>
                      </a:r>
                    </a:p>
                  </a:txBody>
                  <a:tcPr/>
                </a:tc>
                <a:tc>
                  <a:txBody>
                    <a:bodyPr/>
                    <a:lstStyle/>
                    <a:p>
                      <a:r>
                        <a:rPr lang="en-US" sz="1050" dirty="0">
                          <a:hlinkClick r:id="rId9"/>
                        </a:rPr>
                        <a:t>Terry.Peters@va.gov</a:t>
                      </a:r>
                      <a:endParaRPr lang="en-US" sz="1050" dirty="0"/>
                    </a:p>
                    <a:p>
                      <a:endParaRPr lang="en-US" sz="1050" dirty="0"/>
                    </a:p>
                  </a:txBody>
                  <a:tcPr/>
                </a:tc>
                <a:extLst>
                  <a:ext uri="{0D108BD9-81ED-4DB2-BD59-A6C34878D82A}">
                    <a16:rowId xmlns:a16="http://schemas.microsoft.com/office/drawing/2014/main" val="3142850232"/>
                  </a:ext>
                </a:extLst>
              </a:tr>
              <a:tr h="391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Information Security Support </a:t>
                      </a:r>
                    </a:p>
                    <a:p>
                      <a:endParaRPr lang="en-US" sz="1050" dirty="0"/>
                    </a:p>
                  </a:txBody>
                  <a:tcPr/>
                </a:tc>
                <a:tc>
                  <a:txBody>
                    <a:bodyPr/>
                    <a:lstStyle/>
                    <a:p>
                      <a:r>
                        <a:rPr lang="en-US" sz="1050" dirty="0"/>
                        <a:t>Kenneth </a:t>
                      </a:r>
                      <a:r>
                        <a:rPr lang="en-US" sz="1050" dirty="0" err="1"/>
                        <a:t>Blagg</a:t>
                      </a:r>
                      <a:endParaRPr lang="en-US" sz="1050" dirty="0"/>
                    </a:p>
                  </a:txBody>
                  <a:tcPr/>
                </a:tc>
                <a:tc>
                  <a:txBody>
                    <a:bodyPr/>
                    <a:lstStyle/>
                    <a:p>
                      <a:r>
                        <a:rPr lang="en-US" sz="1050" dirty="0">
                          <a:hlinkClick r:id="rId10"/>
                        </a:rPr>
                        <a:t>KENNETH.BLAGG@va.gov</a:t>
                      </a:r>
                      <a:endParaRPr lang="en-US" sz="1050" dirty="0"/>
                    </a:p>
                    <a:p>
                      <a:endParaRPr lang="en-US" sz="1050" dirty="0"/>
                    </a:p>
                  </a:txBody>
                  <a:tcPr/>
                </a:tc>
                <a:extLst>
                  <a:ext uri="{0D108BD9-81ED-4DB2-BD59-A6C34878D82A}">
                    <a16:rowId xmlns:a16="http://schemas.microsoft.com/office/drawing/2014/main" val="3134207648"/>
                  </a:ext>
                </a:extLst>
              </a:tr>
              <a:tr h="391648">
                <a:tc>
                  <a:txBody>
                    <a:bodyPr/>
                    <a:lstStyle/>
                    <a:p>
                      <a:r>
                        <a:rPr lang="en-US" sz="1050" dirty="0"/>
                        <a:t>Research System Security Support, SME</a:t>
                      </a:r>
                    </a:p>
                  </a:txBody>
                  <a:tcPr/>
                </a:tc>
                <a:tc>
                  <a:txBody>
                    <a:bodyPr/>
                    <a:lstStyle/>
                    <a:p>
                      <a:r>
                        <a:rPr lang="en-US" sz="1050" dirty="0"/>
                        <a:t>Terry M. Taylor</a:t>
                      </a:r>
                    </a:p>
                  </a:txBody>
                  <a:tcPr/>
                </a:tc>
                <a:tc>
                  <a:txBody>
                    <a:bodyPr/>
                    <a:lstStyle/>
                    <a:p>
                      <a:r>
                        <a:rPr lang="en-US" sz="1050" dirty="0">
                          <a:hlinkClick r:id="rId11"/>
                        </a:rPr>
                        <a:t>Terry.Taylor@va.gov</a:t>
                      </a:r>
                      <a:r>
                        <a:rPr lang="en-US" sz="1050" dirty="0"/>
                        <a:t> </a:t>
                      </a:r>
                    </a:p>
                  </a:txBody>
                  <a:tcPr/>
                </a:tc>
                <a:extLst>
                  <a:ext uri="{0D108BD9-81ED-4DB2-BD59-A6C34878D82A}">
                    <a16:rowId xmlns:a16="http://schemas.microsoft.com/office/drawing/2014/main" val="2983136542"/>
                  </a:ext>
                </a:extLst>
              </a:tr>
              <a:tr h="559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Research System Security Support</a:t>
                      </a:r>
                    </a:p>
                    <a:p>
                      <a:endParaRPr lang="en-US" sz="1050" dirty="0"/>
                    </a:p>
                  </a:txBody>
                  <a:tcPr/>
                </a:tc>
                <a:tc>
                  <a:txBody>
                    <a:bodyPr/>
                    <a:lstStyle/>
                    <a:p>
                      <a:r>
                        <a:rPr lang="en-US" sz="1050" dirty="0"/>
                        <a:t>George Quintela</a:t>
                      </a:r>
                    </a:p>
                  </a:txBody>
                  <a:tcPr/>
                </a:tc>
                <a:tc>
                  <a:txBody>
                    <a:bodyPr/>
                    <a:lstStyle/>
                    <a:p>
                      <a:r>
                        <a:rPr lang="en-US" sz="1050" dirty="0">
                          <a:hlinkClick r:id="rId12"/>
                        </a:rPr>
                        <a:t>George.Quintela@va.gov</a:t>
                      </a:r>
                      <a:endParaRPr lang="en-US" sz="1050" dirty="0"/>
                    </a:p>
                    <a:p>
                      <a:endParaRPr lang="en-US" sz="1050" dirty="0"/>
                    </a:p>
                  </a:txBody>
                  <a:tcPr/>
                </a:tc>
                <a:extLst>
                  <a:ext uri="{0D108BD9-81ED-4DB2-BD59-A6C34878D82A}">
                    <a16:rowId xmlns:a16="http://schemas.microsoft.com/office/drawing/2014/main" val="439994287"/>
                  </a:ext>
                </a:extLst>
              </a:tr>
              <a:tr h="559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Research System Security Support</a:t>
                      </a:r>
                    </a:p>
                    <a:p>
                      <a:endParaRPr lang="en-US" sz="1050" dirty="0"/>
                    </a:p>
                  </a:txBody>
                  <a:tcPr/>
                </a:tc>
                <a:tc>
                  <a:txBody>
                    <a:bodyPr/>
                    <a:lstStyle/>
                    <a:p>
                      <a:r>
                        <a:rPr lang="en-US" sz="1050" dirty="0"/>
                        <a:t>Stuart Chase</a:t>
                      </a:r>
                    </a:p>
                  </a:txBody>
                  <a:tcPr/>
                </a:tc>
                <a:tc>
                  <a:txBody>
                    <a:bodyPr/>
                    <a:lstStyle/>
                    <a:p>
                      <a:r>
                        <a:rPr lang="en-US" sz="1050" dirty="0">
                          <a:hlinkClick r:id="rId13"/>
                        </a:rPr>
                        <a:t>Stuart.Chase@va.gov</a:t>
                      </a:r>
                      <a:r>
                        <a:rPr lang="en-US" sz="1050" dirty="0"/>
                        <a:t> </a:t>
                      </a:r>
                    </a:p>
                  </a:txBody>
                  <a:tcPr/>
                </a:tc>
                <a:extLst>
                  <a:ext uri="{0D108BD9-81ED-4DB2-BD59-A6C34878D82A}">
                    <a16:rowId xmlns:a16="http://schemas.microsoft.com/office/drawing/2014/main" val="1123390008"/>
                  </a:ext>
                </a:extLst>
              </a:tr>
              <a:tr h="559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Research System Security Support</a:t>
                      </a:r>
                    </a:p>
                    <a:p>
                      <a:endParaRPr lang="en-US" sz="1050" dirty="0"/>
                    </a:p>
                  </a:txBody>
                  <a:tcPr/>
                </a:tc>
                <a:tc>
                  <a:txBody>
                    <a:bodyPr/>
                    <a:lstStyle/>
                    <a:p>
                      <a:r>
                        <a:rPr lang="en-US" sz="1050" dirty="0"/>
                        <a:t> Kevin Essary,</a:t>
                      </a:r>
                    </a:p>
                  </a:txBody>
                  <a:tcPr/>
                </a:tc>
                <a:tc>
                  <a:txBody>
                    <a:bodyPr/>
                    <a:lstStyle/>
                    <a:p>
                      <a:r>
                        <a:rPr lang="en-US" sz="1050" dirty="0">
                          <a:hlinkClick r:id="rId14"/>
                        </a:rPr>
                        <a:t>Kevin.Essary@va.gov</a:t>
                      </a:r>
                      <a:r>
                        <a:rPr lang="en-US" sz="1050" dirty="0"/>
                        <a:t> </a:t>
                      </a:r>
                    </a:p>
                  </a:txBody>
                  <a:tcPr/>
                </a:tc>
                <a:extLst>
                  <a:ext uri="{0D108BD9-81ED-4DB2-BD59-A6C34878D82A}">
                    <a16:rowId xmlns:a16="http://schemas.microsoft.com/office/drawing/2014/main" val="3651567388"/>
                  </a:ext>
                </a:extLst>
              </a:tr>
              <a:tr h="559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Research System Security Support</a:t>
                      </a:r>
                    </a:p>
                    <a:p>
                      <a:endParaRPr lang="en-US" sz="1050" dirty="0"/>
                    </a:p>
                  </a:txBody>
                  <a:tcPr/>
                </a:tc>
                <a:tc>
                  <a:txBody>
                    <a:bodyPr/>
                    <a:lstStyle/>
                    <a:p>
                      <a:r>
                        <a:rPr lang="en-US" sz="1050" dirty="0"/>
                        <a:t>Tristan Carroll</a:t>
                      </a:r>
                    </a:p>
                  </a:txBody>
                  <a:tcPr/>
                </a:tc>
                <a:tc>
                  <a:txBody>
                    <a:bodyPr/>
                    <a:lstStyle/>
                    <a:p>
                      <a:r>
                        <a:rPr lang="en-US" sz="1050" dirty="0">
                          <a:hlinkClick r:id="rId15"/>
                        </a:rPr>
                        <a:t>Tristan.Carroll@va.gov</a:t>
                      </a:r>
                      <a:r>
                        <a:rPr lang="en-US" sz="1050" dirty="0"/>
                        <a:t> </a:t>
                      </a:r>
                    </a:p>
                  </a:txBody>
                  <a:tcPr/>
                </a:tc>
                <a:extLst>
                  <a:ext uri="{0D108BD9-81ED-4DB2-BD59-A6C34878D82A}">
                    <a16:rowId xmlns:a16="http://schemas.microsoft.com/office/drawing/2014/main" val="684265033"/>
                  </a:ext>
                </a:extLst>
              </a:tr>
            </a:tbl>
          </a:graphicData>
        </a:graphic>
      </p:graphicFrame>
    </p:spTree>
    <p:extLst>
      <p:ext uri="{BB962C8B-B14F-4D97-AF65-F5344CB8AC3E}">
        <p14:creationId xmlns:p14="http://schemas.microsoft.com/office/powerpoint/2010/main" val="2638008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FB44777-3A99-46E1-8859-7E85173FE6BC}"/>
              </a:ext>
            </a:extLst>
          </p:cNvPr>
          <p:cNvGraphicFramePr/>
          <p:nvPr/>
        </p:nvGraphicFramePr>
        <p:xfrm>
          <a:off x="630935" y="378460"/>
          <a:ext cx="7891272"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3FABB81-2118-42C5-9909-5D67234184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553B61DB-7194-48E4-8993-C7EA62EF9879}"/>
              </a:ext>
            </a:extLst>
          </p:cNvPr>
          <p:cNvSpPr txBox="1">
            <a:spLocks/>
          </p:cNvSpPr>
          <p:nvPr/>
        </p:nvSpPr>
        <p:spPr>
          <a:xfrm>
            <a:off x="288333" y="1207008"/>
            <a:ext cx="8567333" cy="4900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CambriaMath" charset="0"/>
              <a:buNone/>
            </a:pPr>
            <a:endParaRPr lang="en-US" sz="1400" dirty="0">
              <a:solidFill>
                <a:schemeClr val="tx1"/>
              </a:solidFill>
            </a:endParaRPr>
          </a:p>
        </p:txBody>
      </p:sp>
      <p:sp>
        <p:nvSpPr>
          <p:cNvPr id="8" name="Rectangle 7">
            <a:extLst>
              <a:ext uri="{FF2B5EF4-FFF2-40B4-BE49-F238E27FC236}">
                <a16:creationId xmlns:a16="http://schemas.microsoft.com/office/drawing/2014/main" id="{B43FD7B2-1E7E-4E2C-87FC-B2A79F223722}"/>
              </a:ext>
            </a:extLst>
          </p:cNvPr>
          <p:cNvSpPr/>
          <p:nvPr/>
        </p:nvSpPr>
        <p:spPr>
          <a:xfrm>
            <a:off x="621793" y="944459"/>
            <a:ext cx="8233873" cy="646331"/>
          </a:xfrm>
          <a:prstGeom prst="rect">
            <a:avLst/>
          </a:prstGeom>
        </p:spPr>
        <p:txBody>
          <a:bodyPr wrap="square">
            <a:spAutoFit/>
          </a:bodyPr>
          <a:lstStyle/>
          <a:p>
            <a:endParaRPr lang="en-US" dirty="0"/>
          </a:p>
          <a:p>
            <a:endParaRPr lang="en-US" dirty="0"/>
          </a:p>
        </p:txBody>
      </p:sp>
      <p:pic>
        <p:nvPicPr>
          <p:cNvPr id="10" name="Picture 9">
            <a:extLst>
              <a:ext uri="{FF2B5EF4-FFF2-40B4-BE49-F238E27FC236}">
                <a16:creationId xmlns:a16="http://schemas.microsoft.com/office/drawing/2014/main" id="{E3E33562-A17D-489B-9D31-35F1AE517A9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060680" y="1218334"/>
            <a:ext cx="2593500" cy="4432658"/>
          </a:xfrm>
          <a:prstGeom prst="rect">
            <a:avLst/>
          </a:prstGeom>
        </p:spPr>
      </p:pic>
    </p:spTree>
    <p:extLst>
      <p:ext uri="{BB962C8B-B14F-4D97-AF65-F5344CB8AC3E}">
        <p14:creationId xmlns:p14="http://schemas.microsoft.com/office/powerpoint/2010/main" val="166874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a:xfrm>
            <a:off x="626364" y="2374053"/>
            <a:ext cx="7891271" cy="1054947"/>
          </a:xfrm>
        </p:spPr>
        <p:txBody>
          <a:bodyPr/>
          <a:lstStyle/>
          <a:p>
            <a:pPr marL="0" indent="0" algn="ctr">
              <a:buNone/>
            </a:pPr>
            <a:r>
              <a:rPr lang="en-US" sz="2800" b="1" dirty="0">
                <a:solidFill>
                  <a:schemeClr val="accent1"/>
                </a:solidFill>
              </a:rPr>
              <a:t>Research Cybersecurity Administration </a:t>
            </a:r>
          </a:p>
          <a:p>
            <a:pPr marL="0" indent="0" algn="ctr">
              <a:buNone/>
            </a:pPr>
            <a:r>
              <a:rPr lang="en-US" sz="2800" b="1" dirty="0">
                <a:solidFill>
                  <a:schemeClr val="accent1"/>
                </a:solidFill>
              </a:rPr>
              <a:t>Program (RCAP) </a:t>
            </a:r>
          </a:p>
          <a:p>
            <a:pPr marL="0" indent="0" algn="ctr">
              <a:buNone/>
            </a:pPr>
            <a:r>
              <a:rPr lang="en-US" sz="2800" b="1" dirty="0">
                <a:solidFill>
                  <a:schemeClr val="accent1"/>
                </a:solidFill>
              </a:rPr>
              <a:t>Overview</a:t>
            </a:r>
          </a:p>
          <a:p>
            <a:pPr marL="0" indent="0">
              <a:buNone/>
            </a:pPr>
            <a:endParaRPr lang="en-US" dirty="0"/>
          </a:p>
        </p:txBody>
      </p:sp>
    </p:spTree>
    <p:extLst>
      <p:ext uri="{BB962C8B-B14F-4D97-AF65-F5344CB8AC3E}">
        <p14:creationId xmlns:p14="http://schemas.microsoft.com/office/powerpoint/2010/main" val="397082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2D5-8044-4BDB-AE40-9C4F01AF4D01}"/>
              </a:ext>
            </a:extLst>
          </p:cNvPr>
          <p:cNvSpPr>
            <a:spLocks noGrp="1"/>
          </p:cNvSpPr>
          <p:nvPr>
            <p:ph type="title"/>
          </p:nvPr>
        </p:nvSpPr>
        <p:spPr>
          <a:xfrm>
            <a:off x="630935" y="608076"/>
            <a:ext cx="7891272" cy="685800"/>
          </a:xfrm>
        </p:spPr>
        <p:txBody>
          <a:bodyPr vert="horz" lIns="91440" tIns="45720" rIns="91440" bIns="45720" rtlCol="0" anchor="ctr">
            <a:normAutofit fontScale="90000"/>
          </a:bodyPr>
          <a:lstStyle/>
          <a:p>
            <a:r>
              <a:rPr lang="en-US" sz="2700" dirty="0">
                <a:solidFill>
                  <a:schemeClr val="accent1"/>
                </a:solidFill>
                <a:latin typeface="+mn-lt"/>
                <a:ea typeface="+mj-ea"/>
                <a:cs typeface="+mj-cs"/>
              </a:rPr>
              <a:t>Research Cybersecurity Administration Program (RCAP) Overview</a:t>
            </a:r>
            <a:br>
              <a:rPr lang="en-US" sz="3600" dirty="0">
                <a:solidFill>
                  <a:schemeClr val="accent1"/>
                </a:solidFill>
                <a:latin typeface="+mj-lt"/>
                <a:ea typeface="+mj-ea"/>
                <a:cs typeface="+mj-cs"/>
              </a:rPr>
            </a:br>
            <a:endParaRPr lang="en-US" sz="3600" kern="1200" dirty="0">
              <a:solidFill>
                <a:schemeClr val="accent1"/>
              </a:solidFill>
              <a:latin typeface="+mj-lt"/>
              <a:ea typeface="+mj-ea"/>
              <a:cs typeface="+mj-cs"/>
            </a:endParaRPr>
          </a:p>
        </p:txBody>
      </p:sp>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p:txBody>
          <a:bodyPr/>
          <a:lstStyle/>
          <a:p>
            <a:pPr marL="0" indent="0">
              <a:buNone/>
            </a:pPr>
            <a:r>
              <a:rPr lang="en-US" sz="2000" dirty="0"/>
              <a:t>RSD objective is to provide assistance and guidance to local facilities conducting research, with adhering to research information security policy. Note some of the following outlets used for this purpose:</a:t>
            </a:r>
          </a:p>
          <a:p>
            <a:pPr lvl="1">
              <a:buFont typeface="Wingdings" panose="05000000000000000000" pitchFamily="2" charset="2"/>
              <a:buChar char="Ø"/>
            </a:pPr>
            <a:r>
              <a:rPr lang="en-US" sz="2000" dirty="0"/>
              <a:t>Webinars</a:t>
            </a:r>
          </a:p>
          <a:p>
            <a:pPr lvl="1">
              <a:buFont typeface="Wingdings" panose="05000000000000000000" pitchFamily="2" charset="2"/>
              <a:buChar char="Ø"/>
            </a:pPr>
            <a:r>
              <a:rPr lang="en-US" sz="2000" dirty="0"/>
              <a:t>Monthly National Cybersecurity Research Teleconference (NCRT)</a:t>
            </a:r>
          </a:p>
          <a:p>
            <a:pPr lvl="1">
              <a:buFont typeface="Wingdings" panose="05000000000000000000" pitchFamily="2" charset="2"/>
              <a:buChar char="Ø"/>
            </a:pPr>
            <a:r>
              <a:rPr lang="en-US" sz="2000" dirty="0"/>
              <a:t>Formalized ITWD Training</a:t>
            </a:r>
          </a:p>
          <a:p>
            <a:pPr lvl="1">
              <a:buFont typeface="Wingdings" panose="05000000000000000000" pitchFamily="2" charset="2"/>
              <a:buChar char="Ø"/>
            </a:pPr>
            <a:r>
              <a:rPr lang="en-US" sz="2000" b="1" dirty="0"/>
              <a:t>Research Cybersecurity Administration Program (RCAP)</a:t>
            </a:r>
          </a:p>
        </p:txBody>
      </p:sp>
    </p:spTree>
    <p:extLst>
      <p:ext uri="{BB962C8B-B14F-4D97-AF65-F5344CB8AC3E}">
        <p14:creationId xmlns:p14="http://schemas.microsoft.com/office/powerpoint/2010/main" val="295565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2D5-8044-4BDB-AE40-9C4F01AF4D01}"/>
              </a:ext>
            </a:extLst>
          </p:cNvPr>
          <p:cNvSpPr>
            <a:spLocks noGrp="1"/>
          </p:cNvSpPr>
          <p:nvPr>
            <p:ph type="title"/>
          </p:nvPr>
        </p:nvSpPr>
        <p:spPr>
          <a:xfrm>
            <a:off x="630935" y="608076"/>
            <a:ext cx="7891272" cy="685800"/>
          </a:xfrm>
        </p:spPr>
        <p:txBody>
          <a:bodyPr vert="horz" lIns="91440" tIns="45720" rIns="91440" bIns="45720" rtlCol="0" anchor="ctr">
            <a:normAutofit fontScale="90000"/>
          </a:bodyPr>
          <a:lstStyle/>
          <a:p>
            <a:r>
              <a:rPr lang="en-US" sz="2700" dirty="0">
                <a:solidFill>
                  <a:schemeClr val="accent1"/>
                </a:solidFill>
                <a:latin typeface="+mn-lt"/>
                <a:ea typeface="+mj-ea"/>
                <a:cs typeface="+mj-cs"/>
              </a:rPr>
              <a:t>Research Cybersecurity Administration Program (RCAP) Overview </a:t>
            </a:r>
            <a:r>
              <a:rPr lang="en-US" sz="2700" i="1" dirty="0">
                <a:solidFill>
                  <a:schemeClr val="accent1"/>
                </a:solidFill>
                <a:latin typeface="+mn-lt"/>
                <a:ea typeface="+mj-ea"/>
                <a:cs typeface="+mj-cs"/>
              </a:rPr>
              <a:t>(cont.)</a:t>
            </a:r>
            <a:br>
              <a:rPr lang="en-US" sz="3600" dirty="0">
                <a:solidFill>
                  <a:schemeClr val="accent1"/>
                </a:solidFill>
                <a:latin typeface="+mj-lt"/>
                <a:ea typeface="+mj-ea"/>
                <a:cs typeface="+mj-cs"/>
              </a:rPr>
            </a:br>
            <a:endParaRPr lang="en-US" sz="3600" kern="1200" dirty="0">
              <a:solidFill>
                <a:schemeClr val="accent1"/>
              </a:solidFill>
              <a:latin typeface="+mj-lt"/>
              <a:ea typeface="+mj-ea"/>
              <a:cs typeface="+mj-cs"/>
            </a:endParaRPr>
          </a:p>
        </p:txBody>
      </p:sp>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a:xfrm>
            <a:off x="630936" y="1128889"/>
            <a:ext cx="7891271" cy="4778135"/>
          </a:xfrm>
        </p:spPr>
        <p:txBody>
          <a:bodyPr/>
          <a:lstStyle/>
          <a:p>
            <a:r>
              <a:rPr lang="en-US" sz="1600" dirty="0"/>
              <a:t>The Research Cybersecurity Administration Program (RCAP) includes the following components:</a:t>
            </a:r>
          </a:p>
          <a:p>
            <a:pPr lvl="1"/>
            <a:r>
              <a:rPr lang="en-US" sz="1600" dirty="0"/>
              <a:t>On-site/Remote visits that assist with training and awareness and assessment of existing research security posture.</a:t>
            </a:r>
          </a:p>
          <a:p>
            <a:pPr lvl="1"/>
            <a:r>
              <a:rPr lang="en-US" sz="1600" dirty="0"/>
              <a:t>Before site visits are conducted, RSD as part of RCAP, will engage the facilities research stakeholders requesting various research information security documentation for review and leverage the following artifacts ahead of the scheduled visit:</a:t>
            </a:r>
          </a:p>
          <a:p>
            <a:pPr lvl="2"/>
            <a:r>
              <a:rPr lang="en-US" sz="1600" dirty="0"/>
              <a:t>Letter of Notification</a:t>
            </a:r>
          </a:p>
          <a:p>
            <a:pPr lvl="2"/>
            <a:r>
              <a:rPr lang="en-US" sz="1600" dirty="0"/>
              <a:t>Control Assessment Questionnaire </a:t>
            </a:r>
            <a:r>
              <a:rPr lang="en-US" sz="1600" i="1" dirty="0"/>
              <a:t>(Assesses research programs implementation of critical controls)</a:t>
            </a:r>
          </a:p>
          <a:p>
            <a:pPr lvl="2"/>
            <a:r>
              <a:rPr lang="en-US" sz="1600" dirty="0"/>
              <a:t>Self-Assessment Questionnaire </a:t>
            </a:r>
            <a:r>
              <a:rPr lang="en-US" sz="1600" i="1" dirty="0"/>
              <a:t>(Assesses individual understanding of critical controls as it applies to research)</a:t>
            </a:r>
          </a:p>
          <a:p>
            <a:pPr lvl="2"/>
            <a:r>
              <a:rPr lang="en-US" sz="1600" dirty="0"/>
              <a:t>Control Assessment Matrix </a:t>
            </a:r>
            <a:r>
              <a:rPr lang="en-US" sz="1600" i="1" dirty="0"/>
              <a:t>(Evidence of control implementation)</a:t>
            </a:r>
          </a:p>
          <a:p>
            <a:pPr lvl="1"/>
            <a:r>
              <a:rPr lang="en-US" sz="1600" dirty="0"/>
              <a:t>During site visits RSD will provide overview of any compliance gaps and assist facility with closing compliance gaps while also engaging facility for training and awareness related to those identified gaps</a:t>
            </a:r>
          </a:p>
          <a:p>
            <a:pPr lvl="1"/>
            <a:r>
              <a:rPr lang="en-US" sz="1600" dirty="0"/>
              <a:t>Following site visits, RSD as part of RCAP will continue remediation efforts to assist facilities with becoming compliant on all identified compliance gaps.</a:t>
            </a:r>
          </a:p>
        </p:txBody>
      </p:sp>
    </p:spTree>
    <p:extLst>
      <p:ext uri="{BB962C8B-B14F-4D97-AF65-F5344CB8AC3E}">
        <p14:creationId xmlns:p14="http://schemas.microsoft.com/office/powerpoint/2010/main" val="135859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5144BC-2676-49DF-9192-64B81C09C83F}"/>
              </a:ext>
            </a:extLst>
          </p:cNvPr>
          <p:cNvPicPr>
            <a:picLocks noChangeAspect="1"/>
          </p:cNvPicPr>
          <p:nvPr/>
        </p:nvPicPr>
        <p:blipFill>
          <a:blip r:embed="rId2"/>
          <a:stretch>
            <a:fillRect/>
          </a:stretch>
        </p:blipFill>
        <p:spPr>
          <a:xfrm>
            <a:off x="782480" y="4036382"/>
            <a:ext cx="3635540" cy="2342194"/>
          </a:xfrm>
          <a:prstGeom prst="rect">
            <a:avLst/>
          </a:prstGeom>
        </p:spPr>
      </p:pic>
      <p:pic>
        <p:nvPicPr>
          <p:cNvPr id="21" name="Picture 20">
            <a:extLst>
              <a:ext uri="{FF2B5EF4-FFF2-40B4-BE49-F238E27FC236}">
                <a16:creationId xmlns:a16="http://schemas.microsoft.com/office/drawing/2014/main" id="{F6C34C81-54F8-4C89-8CBA-6EE52BFDC835}"/>
              </a:ext>
            </a:extLst>
          </p:cNvPr>
          <p:cNvPicPr>
            <a:picLocks noChangeAspect="1"/>
          </p:cNvPicPr>
          <p:nvPr/>
        </p:nvPicPr>
        <p:blipFill>
          <a:blip r:embed="rId3"/>
          <a:stretch>
            <a:fillRect/>
          </a:stretch>
        </p:blipFill>
        <p:spPr>
          <a:xfrm>
            <a:off x="4895398" y="1232670"/>
            <a:ext cx="3499835" cy="2401203"/>
          </a:xfrm>
          <a:prstGeom prst="rect">
            <a:avLst/>
          </a:prstGeom>
        </p:spPr>
      </p:pic>
      <p:sp>
        <p:nvSpPr>
          <p:cNvPr id="2" name="TextBox 1">
            <a:extLst>
              <a:ext uri="{FF2B5EF4-FFF2-40B4-BE49-F238E27FC236}">
                <a16:creationId xmlns:a16="http://schemas.microsoft.com/office/drawing/2014/main" id="{0D889307-D5DD-4D3D-945C-C5B1F0B10C1D}"/>
              </a:ext>
            </a:extLst>
          </p:cNvPr>
          <p:cNvSpPr txBox="1"/>
          <p:nvPr/>
        </p:nvSpPr>
        <p:spPr>
          <a:xfrm>
            <a:off x="445168" y="116885"/>
            <a:ext cx="7950067" cy="523220"/>
          </a:xfrm>
          <a:prstGeom prst="rect">
            <a:avLst/>
          </a:prstGeom>
          <a:noFill/>
        </p:spPr>
        <p:txBody>
          <a:bodyPr wrap="square" rtlCol="0">
            <a:spAutoFit/>
          </a:bodyPr>
          <a:lstStyle/>
          <a:p>
            <a:r>
              <a:rPr lang="en-US" sz="2800" b="1" dirty="0">
                <a:solidFill>
                  <a:schemeClr val="accent1"/>
                </a:solidFill>
              </a:rPr>
              <a:t>Sample Artifacts </a:t>
            </a:r>
          </a:p>
        </p:txBody>
      </p:sp>
      <p:sp>
        <p:nvSpPr>
          <p:cNvPr id="16" name="TextBox 15">
            <a:extLst>
              <a:ext uri="{FF2B5EF4-FFF2-40B4-BE49-F238E27FC236}">
                <a16:creationId xmlns:a16="http://schemas.microsoft.com/office/drawing/2014/main" id="{A8827EB4-6F98-4E12-8657-F68F6E5077AE}"/>
              </a:ext>
            </a:extLst>
          </p:cNvPr>
          <p:cNvSpPr txBox="1"/>
          <p:nvPr/>
        </p:nvSpPr>
        <p:spPr>
          <a:xfrm>
            <a:off x="782480" y="830179"/>
            <a:ext cx="3022461" cy="369332"/>
          </a:xfrm>
          <a:prstGeom prst="rect">
            <a:avLst/>
          </a:prstGeom>
          <a:noFill/>
        </p:spPr>
        <p:txBody>
          <a:bodyPr wrap="square" rtlCol="0">
            <a:spAutoFit/>
          </a:bodyPr>
          <a:lstStyle/>
          <a:p>
            <a:r>
              <a:rPr lang="en-US" b="1" dirty="0">
                <a:solidFill>
                  <a:schemeClr val="accent1"/>
                </a:solidFill>
              </a:rPr>
              <a:t>Letter of Notification</a:t>
            </a:r>
          </a:p>
        </p:txBody>
      </p:sp>
      <p:sp>
        <p:nvSpPr>
          <p:cNvPr id="26" name="TextBox 25">
            <a:extLst>
              <a:ext uri="{FF2B5EF4-FFF2-40B4-BE49-F238E27FC236}">
                <a16:creationId xmlns:a16="http://schemas.microsoft.com/office/drawing/2014/main" id="{632198C8-3C30-43E2-AED4-AE5724C62689}"/>
              </a:ext>
            </a:extLst>
          </p:cNvPr>
          <p:cNvSpPr txBox="1"/>
          <p:nvPr/>
        </p:nvSpPr>
        <p:spPr>
          <a:xfrm>
            <a:off x="4895398" y="797913"/>
            <a:ext cx="3310140" cy="369332"/>
          </a:xfrm>
          <a:prstGeom prst="rect">
            <a:avLst/>
          </a:prstGeom>
          <a:noFill/>
        </p:spPr>
        <p:txBody>
          <a:bodyPr wrap="square" rtlCol="0">
            <a:spAutoFit/>
          </a:bodyPr>
          <a:lstStyle/>
          <a:p>
            <a:r>
              <a:rPr lang="en-US" b="1" dirty="0">
                <a:solidFill>
                  <a:schemeClr val="accent1"/>
                </a:solidFill>
              </a:rPr>
              <a:t>Self-Assessment Questionnaire</a:t>
            </a:r>
          </a:p>
        </p:txBody>
      </p:sp>
      <p:sp>
        <p:nvSpPr>
          <p:cNvPr id="27" name="TextBox 26">
            <a:extLst>
              <a:ext uri="{FF2B5EF4-FFF2-40B4-BE49-F238E27FC236}">
                <a16:creationId xmlns:a16="http://schemas.microsoft.com/office/drawing/2014/main" id="{94B305CF-2F02-4CA6-BD74-30852732C643}"/>
              </a:ext>
            </a:extLst>
          </p:cNvPr>
          <p:cNvSpPr txBox="1"/>
          <p:nvPr/>
        </p:nvSpPr>
        <p:spPr>
          <a:xfrm>
            <a:off x="782478" y="3670478"/>
            <a:ext cx="3466125" cy="369332"/>
          </a:xfrm>
          <a:prstGeom prst="rect">
            <a:avLst/>
          </a:prstGeom>
          <a:noFill/>
        </p:spPr>
        <p:txBody>
          <a:bodyPr wrap="square" rtlCol="0">
            <a:spAutoFit/>
          </a:bodyPr>
          <a:lstStyle/>
          <a:p>
            <a:r>
              <a:rPr lang="en-US" b="1" dirty="0">
                <a:solidFill>
                  <a:schemeClr val="accent1"/>
                </a:solidFill>
              </a:rPr>
              <a:t>Control Assessment Questionnaire</a:t>
            </a:r>
          </a:p>
        </p:txBody>
      </p:sp>
      <p:sp>
        <p:nvSpPr>
          <p:cNvPr id="28" name="TextBox 27">
            <a:extLst>
              <a:ext uri="{FF2B5EF4-FFF2-40B4-BE49-F238E27FC236}">
                <a16:creationId xmlns:a16="http://schemas.microsoft.com/office/drawing/2014/main" id="{B4E7C25D-4AAE-42F5-BDC7-8E6B51C62B3C}"/>
              </a:ext>
            </a:extLst>
          </p:cNvPr>
          <p:cNvSpPr txBox="1"/>
          <p:nvPr/>
        </p:nvSpPr>
        <p:spPr>
          <a:xfrm>
            <a:off x="4895396" y="3600435"/>
            <a:ext cx="3022461" cy="369332"/>
          </a:xfrm>
          <a:prstGeom prst="rect">
            <a:avLst/>
          </a:prstGeom>
          <a:noFill/>
        </p:spPr>
        <p:txBody>
          <a:bodyPr wrap="square" rtlCol="0">
            <a:spAutoFit/>
          </a:bodyPr>
          <a:lstStyle/>
          <a:p>
            <a:r>
              <a:rPr lang="en-US" b="1" dirty="0">
                <a:solidFill>
                  <a:schemeClr val="accent1"/>
                </a:solidFill>
              </a:rPr>
              <a:t>Control Assessment Matrix</a:t>
            </a:r>
          </a:p>
        </p:txBody>
      </p:sp>
      <p:pic>
        <p:nvPicPr>
          <p:cNvPr id="17" name="Picture 16">
            <a:extLst>
              <a:ext uri="{FF2B5EF4-FFF2-40B4-BE49-F238E27FC236}">
                <a16:creationId xmlns:a16="http://schemas.microsoft.com/office/drawing/2014/main" id="{C0A83D6E-9F1D-4A2F-A2E7-5DB586AA8F65}"/>
              </a:ext>
            </a:extLst>
          </p:cNvPr>
          <p:cNvPicPr>
            <a:picLocks noChangeAspect="1"/>
          </p:cNvPicPr>
          <p:nvPr/>
        </p:nvPicPr>
        <p:blipFill>
          <a:blip r:embed="rId4"/>
          <a:stretch>
            <a:fillRect/>
          </a:stretch>
        </p:blipFill>
        <p:spPr>
          <a:xfrm>
            <a:off x="4895399" y="3995338"/>
            <a:ext cx="3499836" cy="2342194"/>
          </a:xfrm>
          <a:prstGeom prst="rect">
            <a:avLst/>
          </a:prstGeom>
        </p:spPr>
      </p:pic>
      <p:pic>
        <p:nvPicPr>
          <p:cNvPr id="22" name="Picture 21">
            <a:extLst>
              <a:ext uri="{FF2B5EF4-FFF2-40B4-BE49-F238E27FC236}">
                <a16:creationId xmlns:a16="http://schemas.microsoft.com/office/drawing/2014/main" id="{22170D52-871B-4B4E-A1D8-608EB813E8D4}"/>
              </a:ext>
            </a:extLst>
          </p:cNvPr>
          <p:cNvPicPr>
            <a:picLocks noChangeAspect="1"/>
          </p:cNvPicPr>
          <p:nvPr/>
        </p:nvPicPr>
        <p:blipFill>
          <a:blip r:embed="rId5"/>
          <a:stretch>
            <a:fillRect/>
          </a:stretch>
        </p:blipFill>
        <p:spPr>
          <a:xfrm>
            <a:off x="782480" y="1232669"/>
            <a:ext cx="3635540" cy="2401203"/>
          </a:xfrm>
          <a:prstGeom prst="rect">
            <a:avLst/>
          </a:prstGeom>
        </p:spPr>
      </p:pic>
    </p:spTree>
    <p:extLst>
      <p:ext uri="{BB962C8B-B14F-4D97-AF65-F5344CB8AC3E}">
        <p14:creationId xmlns:p14="http://schemas.microsoft.com/office/powerpoint/2010/main" val="25459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a:xfrm>
            <a:off x="626364" y="2374053"/>
            <a:ext cx="7891271" cy="1054947"/>
          </a:xfrm>
        </p:spPr>
        <p:txBody>
          <a:bodyPr/>
          <a:lstStyle/>
          <a:p>
            <a:pPr marL="0" indent="0" algn="ctr">
              <a:buNone/>
            </a:pPr>
            <a:r>
              <a:rPr lang="en-US" sz="2800" b="1" dirty="0">
                <a:solidFill>
                  <a:schemeClr val="accent1"/>
                </a:solidFill>
              </a:rPr>
              <a:t>AO/ACOS RCAP Impacts/Resource Utilization</a:t>
            </a:r>
          </a:p>
          <a:p>
            <a:pPr marL="0" indent="0">
              <a:buNone/>
            </a:pPr>
            <a:endParaRPr lang="en-US" dirty="0"/>
          </a:p>
        </p:txBody>
      </p:sp>
    </p:spTree>
    <p:extLst>
      <p:ext uri="{BB962C8B-B14F-4D97-AF65-F5344CB8AC3E}">
        <p14:creationId xmlns:p14="http://schemas.microsoft.com/office/powerpoint/2010/main" val="419442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2D5-8044-4BDB-AE40-9C4F01AF4D01}"/>
              </a:ext>
            </a:extLst>
          </p:cNvPr>
          <p:cNvSpPr>
            <a:spLocks noGrp="1"/>
          </p:cNvSpPr>
          <p:nvPr>
            <p:ph type="title"/>
          </p:nvPr>
        </p:nvSpPr>
        <p:spPr>
          <a:xfrm>
            <a:off x="457098" y="124176"/>
            <a:ext cx="7891272" cy="597183"/>
          </a:xfrm>
        </p:spPr>
        <p:txBody>
          <a:bodyPr vert="horz" lIns="91440" tIns="45720" rIns="91440" bIns="45720" rtlCol="0" anchor="ctr">
            <a:normAutofit fontScale="90000"/>
          </a:bodyPr>
          <a:lstStyle/>
          <a:p>
            <a:br>
              <a:rPr lang="en-US" sz="2700" dirty="0">
                <a:solidFill>
                  <a:schemeClr val="accent1"/>
                </a:solidFill>
                <a:latin typeface="+mj-lt"/>
                <a:ea typeface="+mj-ea"/>
                <a:cs typeface="+mj-cs"/>
              </a:rPr>
            </a:br>
            <a:r>
              <a:rPr lang="en-US" sz="2700" dirty="0">
                <a:solidFill>
                  <a:schemeClr val="accent1"/>
                </a:solidFill>
                <a:latin typeface="+mn-lt"/>
                <a:ea typeface="+mj-ea"/>
                <a:cs typeface="+mj-cs"/>
              </a:rPr>
              <a:t>AO/ACOS RCAP Impacts/Resource Utilization</a:t>
            </a:r>
            <a:br>
              <a:rPr lang="en-US" sz="3600" dirty="0">
                <a:solidFill>
                  <a:schemeClr val="accent1"/>
                </a:solidFill>
                <a:latin typeface="+mj-lt"/>
                <a:ea typeface="+mj-ea"/>
                <a:cs typeface="+mj-cs"/>
              </a:rPr>
            </a:br>
            <a:endParaRPr lang="en-US" sz="3600" kern="1200" dirty="0">
              <a:solidFill>
                <a:schemeClr val="accent1"/>
              </a:solidFill>
              <a:latin typeface="+mj-lt"/>
              <a:ea typeface="+mj-ea"/>
              <a:cs typeface="+mj-cs"/>
            </a:endParaRPr>
          </a:p>
        </p:txBody>
      </p:sp>
      <p:sp>
        <p:nvSpPr>
          <p:cNvPr id="29" name="Content Placeholder 28">
            <a:extLst>
              <a:ext uri="{FF2B5EF4-FFF2-40B4-BE49-F238E27FC236}">
                <a16:creationId xmlns:a16="http://schemas.microsoft.com/office/drawing/2014/main" id="{4EA47A95-64A9-4DA4-B1AB-FBA8B162C2F9}"/>
              </a:ext>
            </a:extLst>
          </p:cNvPr>
          <p:cNvSpPr>
            <a:spLocks noGrp="1"/>
          </p:cNvSpPr>
          <p:nvPr>
            <p:ph idx="1"/>
          </p:nvPr>
        </p:nvSpPr>
        <p:spPr>
          <a:xfrm>
            <a:off x="325747" y="721359"/>
            <a:ext cx="8492506" cy="2089575"/>
          </a:xfrm>
        </p:spPr>
        <p:txBody>
          <a:bodyPr/>
          <a:lstStyle/>
          <a:p>
            <a:pPr marL="0" indent="0">
              <a:buNone/>
            </a:pPr>
            <a:r>
              <a:rPr lang="en-US" sz="1600" dirty="0"/>
              <a:t>During RCAP site visits, the role of the AO and ACOS are critical to the success of the program.  Outlined below is the total time commitment by role requested for the duration (1week) of the site visit:</a:t>
            </a:r>
          </a:p>
          <a:p>
            <a:pPr lvl="1">
              <a:lnSpc>
                <a:spcPct val="100000"/>
              </a:lnSpc>
              <a:spcBef>
                <a:spcPts val="0"/>
              </a:spcBef>
              <a:buFont typeface="Wingdings" panose="05000000000000000000" pitchFamily="2" charset="2"/>
              <a:buChar char="ü"/>
            </a:pPr>
            <a:r>
              <a:rPr lang="en-US" sz="1600" dirty="0"/>
              <a:t>Self -Assessment Questionnaire</a:t>
            </a:r>
          </a:p>
          <a:p>
            <a:pPr lvl="1">
              <a:lnSpc>
                <a:spcPct val="100000"/>
              </a:lnSpc>
              <a:spcBef>
                <a:spcPts val="0"/>
              </a:spcBef>
              <a:buFont typeface="Wingdings" panose="05000000000000000000" pitchFamily="2" charset="2"/>
              <a:buChar char="ü"/>
            </a:pPr>
            <a:r>
              <a:rPr lang="en-US" sz="1600" dirty="0"/>
              <a:t>Entrance Brief</a:t>
            </a:r>
          </a:p>
          <a:p>
            <a:pPr lvl="1">
              <a:lnSpc>
                <a:spcPct val="100000"/>
              </a:lnSpc>
              <a:spcBef>
                <a:spcPts val="0"/>
              </a:spcBef>
              <a:buFont typeface="Wingdings" panose="05000000000000000000" pitchFamily="2" charset="2"/>
              <a:buChar char="ü"/>
            </a:pPr>
            <a:r>
              <a:rPr lang="en-US" sz="1600" dirty="0"/>
              <a:t>Administrative (Protocol selection, access to protocol system, conference rooms, scheduling of PI interviews, access to PI folders, evidence submission etc.)</a:t>
            </a:r>
          </a:p>
          <a:p>
            <a:pPr lvl="1">
              <a:lnSpc>
                <a:spcPct val="100000"/>
              </a:lnSpc>
              <a:spcBef>
                <a:spcPts val="0"/>
              </a:spcBef>
              <a:buFont typeface="Wingdings" panose="05000000000000000000" pitchFamily="2" charset="2"/>
              <a:buChar char="ü"/>
            </a:pPr>
            <a:r>
              <a:rPr lang="en-US" sz="1600" dirty="0"/>
              <a:t>Interviews/Training &amp; Awareness</a:t>
            </a:r>
          </a:p>
          <a:p>
            <a:pPr lvl="1">
              <a:lnSpc>
                <a:spcPct val="100000"/>
              </a:lnSpc>
              <a:spcBef>
                <a:spcPts val="0"/>
              </a:spcBef>
              <a:buFont typeface="Wingdings" panose="05000000000000000000" pitchFamily="2" charset="2"/>
              <a:buChar char="ü"/>
            </a:pPr>
            <a:r>
              <a:rPr lang="en-US" sz="1600" dirty="0"/>
              <a:t>Research Lab, Server Room, Network Closet Tour</a:t>
            </a:r>
          </a:p>
          <a:p>
            <a:pPr lvl="1">
              <a:lnSpc>
                <a:spcPct val="100000"/>
              </a:lnSpc>
              <a:spcBef>
                <a:spcPts val="0"/>
              </a:spcBef>
              <a:buFont typeface="Wingdings" panose="05000000000000000000" pitchFamily="2" charset="2"/>
              <a:buChar char="ü"/>
            </a:pPr>
            <a:r>
              <a:rPr lang="en-US" sz="1600" dirty="0"/>
              <a:t>Exit Brief</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600" dirty="0"/>
          </a:p>
        </p:txBody>
      </p:sp>
      <p:pic>
        <p:nvPicPr>
          <p:cNvPr id="9" name="Picture 8">
            <a:extLst>
              <a:ext uri="{FF2B5EF4-FFF2-40B4-BE49-F238E27FC236}">
                <a16:creationId xmlns:a16="http://schemas.microsoft.com/office/drawing/2014/main" id="{5F381338-23DB-41CD-A863-7714E72F464C}"/>
              </a:ext>
            </a:extLst>
          </p:cNvPr>
          <p:cNvPicPr>
            <a:picLocks noChangeAspect="1"/>
          </p:cNvPicPr>
          <p:nvPr/>
        </p:nvPicPr>
        <p:blipFill>
          <a:blip r:embed="rId2"/>
          <a:stretch>
            <a:fillRect/>
          </a:stretch>
        </p:blipFill>
        <p:spPr>
          <a:xfrm>
            <a:off x="448293" y="3261093"/>
            <a:ext cx="8073915" cy="3078747"/>
          </a:xfrm>
          <a:prstGeom prst="rect">
            <a:avLst/>
          </a:prstGeom>
        </p:spPr>
      </p:pic>
    </p:spTree>
    <p:extLst>
      <p:ext uri="{BB962C8B-B14F-4D97-AF65-F5344CB8AC3E}">
        <p14:creationId xmlns:p14="http://schemas.microsoft.com/office/powerpoint/2010/main" val="3658643369"/>
      </p:ext>
    </p:extLst>
  </p:cSld>
  <p:clrMapOvr>
    <a:masterClrMapping/>
  </p:clrMapOvr>
</p:sld>
</file>

<file path=ppt/theme/theme1.xml><?xml version="1.0" encoding="utf-8"?>
<a:theme xmlns:a="http://schemas.openxmlformats.org/drawingml/2006/main" name="OI&amp;T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F602F8305A5344AF0D162B8BF8BC7E" ma:contentTypeVersion="0" ma:contentTypeDescription="Create a new document." ma:contentTypeScope="" ma:versionID="13ef6b821f3535dd40734d00f79f2b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A65253-ABBF-4E75-B8B2-5797C706895F}">
  <ds:schemaRefs>
    <ds:schemaRef ds:uri="http://schemas.microsoft.com/sharepoint/v3/contenttype/forms"/>
  </ds:schemaRefs>
</ds:datastoreItem>
</file>

<file path=customXml/itemProps2.xml><?xml version="1.0" encoding="utf-8"?>
<ds:datastoreItem xmlns:ds="http://schemas.openxmlformats.org/officeDocument/2006/customXml" ds:itemID="{72430479-A511-49AC-A919-06C360DFB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0725B19-7DA8-4867-939D-C612EE9FB1C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329</TotalTime>
  <Words>3321</Words>
  <Application>Microsoft Office PowerPoint</Application>
  <PresentationFormat>On-screen Show (4:3)</PresentationFormat>
  <Paragraphs>463</Paragraphs>
  <Slides>39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.AppleSystemUIFont</vt:lpstr>
      <vt:lpstr>Arial</vt:lpstr>
      <vt:lpstr>Calibri</vt:lpstr>
      <vt:lpstr>Calibri Light</vt:lpstr>
      <vt:lpstr>CambriaMath</vt:lpstr>
      <vt:lpstr>Wingdings</vt:lpstr>
      <vt:lpstr>OI&amp;T PPT Layout</vt:lpstr>
      <vt:lpstr>  Research Support division (RSD)   Research Cybersecurity AWARENESS  </vt:lpstr>
      <vt:lpstr>RSD Mission</vt:lpstr>
      <vt:lpstr>Discussion Topics</vt:lpstr>
      <vt:lpstr>PowerPoint Presentation</vt:lpstr>
      <vt:lpstr>Research Cybersecurity Administration Program (RCAP) Overview </vt:lpstr>
      <vt:lpstr>Research Cybersecurity Administration Program (RCAP) Overview (cont.) </vt:lpstr>
      <vt:lpstr>PowerPoint Presentation</vt:lpstr>
      <vt:lpstr>PowerPoint Presentation</vt:lpstr>
      <vt:lpstr> AO/ACOS RCAP Impacts/Resource Utilization </vt:lpstr>
      <vt:lpstr>PowerPoint Presentation</vt:lpstr>
      <vt:lpstr>Common ORO Information Security Related Findings </vt:lpstr>
      <vt:lpstr>Research Protocol Data Management/Enterprise Research Data Security Plan (ERSDP)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SYSTEMS</vt:lpstr>
      <vt:lpstr>Research System Support Overview</vt:lpstr>
      <vt:lpstr>Research Systems</vt:lpstr>
      <vt:lpstr>Research Systems (cont.)</vt:lpstr>
      <vt:lpstr>Research Systems (cont.)</vt:lpstr>
      <vt:lpstr>Research Systems (cont.)</vt:lpstr>
      <vt:lpstr>PowerPoint Presentation</vt:lpstr>
      <vt:lpstr>What is a RSCD?</vt:lpstr>
      <vt:lpstr>Why Conduct an Enterprise Risk Assessment on RSCD?</vt:lpstr>
      <vt:lpstr>Drivers for SNOW Consolidation of Specialized Devices</vt:lpstr>
      <vt:lpstr>Research Scientific Computing Devices (RSCD)</vt:lpstr>
      <vt:lpstr>Research Scientific Computing Devices (RSCD) (cont.)</vt:lpstr>
      <vt:lpstr>Research Scientific Computing Devices (RSCD) (cont.)</vt:lpstr>
      <vt:lpstr>PowerPoint Presentation</vt:lpstr>
      <vt:lpstr>RSD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CybersecurityAwareness</dc:title>
  <dc:subject>Research CybersecurityAwareness</dc:subject>
  <dc:creator>Johnson, Carol A.</dc:creator>
  <cp:keywords>Research CybersecurityAwareness</cp:keywords>
  <cp:lastModifiedBy>Rivera, Portia T</cp:lastModifiedBy>
  <cp:revision>37</cp:revision>
  <dcterms:created xsi:type="dcterms:W3CDTF">2020-03-24T20:58:07Z</dcterms:created>
  <dcterms:modified xsi:type="dcterms:W3CDTF">2020-04-22T15:56:58Z</dcterms:modified>
</cp:coreProperties>
</file>