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5"/>
  </p:notesMasterIdLst>
  <p:handoutMasterIdLst>
    <p:handoutMasterId r:id="rId66"/>
  </p:handoutMasterIdLst>
  <p:sldIdLst>
    <p:sldId id="373" r:id="rId2"/>
    <p:sldId id="374" r:id="rId3"/>
    <p:sldId id="375" r:id="rId4"/>
    <p:sldId id="376" r:id="rId5"/>
    <p:sldId id="377" r:id="rId6"/>
    <p:sldId id="380" r:id="rId7"/>
    <p:sldId id="381" r:id="rId8"/>
    <p:sldId id="436" r:id="rId9"/>
    <p:sldId id="437" r:id="rId10"/>
    <p:sldId id="438" r:id="rId11"/>
    <p:sldId id="439"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 id="394" r:id="rId25"/>
    <p:sldId id="395" r:id="rId26"/>
    <p:sldId id="396" r:id="rId27"/>
    <p:sldId id="397" r:id="rId28"/>
    <p:sldId id="398" r:id="rId29"/>
    <p:sldId id="399" r:id="rId30"/>
    <p:sldId id="400" r:id="rId31"/>
    <p:sldId id="401" r:id="rId32"/>
    <p:sldId id="402" r:id="rId33"/>
    <p:sldId id="407" r:id="rId34"/>
    <p:sldId id="408" r:id="rId35"/>
    <p:sldId id="409" r:id="rId36"/>
    <p:sldId id="410" r:id="rId37"/>
    <p:sldId id="411" r:id="rId38"/>
    <p:sldId id="412" r:id="rId39"/>
    <p:sldId id="413" r:id="rId40"/>
    <p:sldId id="403" r:id="rId41"/>
    <p:sldId id="435" r:id="rId42"/>
    <p:sldId id="404" r:id="rId43"/>
    <p:sldId id="405" r:id="rId44"/>
    <p:sldId id="429" r:id="rId45"/>
    <p:sldId id="430" r:id="rId46"/>
    <p:sldId id="406" r:id="rId47"/>
    <p:sldId id="414" r:id="rId48"/>
    <p:sldId id="431" r:id="rId49"/>
    <p:sldId id="432" r:id="rId50"/>
    <p:sldId id="417" r:id="rId51"/>
    <p:sldId id="426" r:id="rId52"/>
    <p:sldId id="427" r:id="rId53"/>
    <p:sldId id="418" r:id="rId54"/>
    <p:sldId id="433" r:id="rId55"/>
    <p:sldId id="434" r:id="rId56"/>
    <p:sldId id="415" r:id="rId57"/>
    <p:sldId id="416" r:id="rId58"/>
    <p:sldId id="425" r:id="rId59"/>
    <p:sldId id="428" r:id="rId60"/>
    <p:sldId id="423" r:id="rId61"/>
    <p:sldId id="440" r:id="rId62"/>
    <p:sldId id="424" r:id="rId63"/>
    <p:sldId id="368" r:id="rId6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7" autoAdjust="0"/>
    <p:restoredTop sz="63830" autoAdjust="0"/>
  </p:normalViewPr>
  <p:slideViewPr>
    <p:cSldViewPr>
      <p:cViewPr varScale="1">
        <p:scale>
          <a:sx n="66" d="100"/>
          <a:sy n="66" d="100"/>
        </p:scale>
        <p:origin x="12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99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AC0505D-EF67-48B4-AB91-6D10CE8BB825}" type="datetimeFigureOut">
              <a:rPr lang="en-US" smtClean="0"/>
              <a:pPr/>
              <a:t>1/4/2019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9A0DDE67-DE71-47F3-BFA7-E5F40B13511E}" type="slidenum">
              <a:rPr lang="en-US" smtClean="0"/>
              <a:pPr/>
              <a:t>‹#›</a:t>
            </a:fld>
            <a:endParaRPr lang="en-US"/>
          </a:p>
        </p:txBody>
      </p:sp>
    </p:spTree>
    <p:extLst>
      <p:ext uri="{BB962C8B-B14F-4D97-AF65-F5344CB8AC3E}">
        <p14:creationId xmlns:p14="http://schemas.microsoft.com/office/powerpoint/2010/main" val="3603613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BC90956-3640-44B7-86F8-6CAA608EF6EC}" type="datetimeFigureOut">
              <a:rPr lang="en-US" smtClean="0"/>
              <a:pPr/>
              <a:t>1/4/2019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180858B-4606-43B4-9CF8-CE967952FE39}" type="slidenum">
              <a:rPr lang="en-US" smtClean="0"/>
              <a:pPr/>
              <a:t>‹#›</a:t>
            </a:fld>
            <a:endParaRPr lang="en-US"/>
          </a:p>
        </p:txBody>
      </p:sp>
    </p:spTree>
    <p:extLst>
      <p:ext uri="{BB962C8B-B14F-4D97-AF65-F5344CB8AC3E}">
        <p14:creationId xmlns:p14="http://schemas.microsoft.com/office/powerpoint/2010/main" val="3750897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1</a:t>
            </a:fld>
            <a:endParaRPr lang="en-US"/>
          </a:p>
        </p:txBody>
      </p:sp>
    </p:spTree>
    <p:extLst>
      <p:ext uri="{BB962C8B-B14F-4D97-AF65-F5344CB8AC3E}">
        <p14:creationId xmlns:p14="http://schemas.microsoft.com/office/powerpoint/2010/main" val="3792254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Open Sans" charset="0"/>
                <a:ea typeface="Open Sans" charset="0"/>
                <a:cs typeface="Open Sans" charset="0"/>
              </a:rPr>
              <a:t>Subpart C. Additional Protections Pertaining to Biomedical and Behavioral Research Involving Prisoners as Subjects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Open Sans" charset="0"/>
              <a:ea typeface="Open Sans" charset="0"/>
              <a:cs typeface="Open Sans"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Open Sans" charset="0"/>
                <a:ea typeface="Open Sans" charset="0"/>
                <a:cs typeface="Open Sans" charset="0"/>
              </a:rPr>
              <a:t>Exempt research now allowed to incidentally include prisoners (research not seeking to examine prisoners as subpopulation).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Open Sans"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Open Sans" charset="0"/>
              </a:rPr>
              <a:t>Doesn’t really affect VA research. </a:t>
            </a:r>
            <a:endParaRPr lang="en-US" sz="1200"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9180858B-4606-43B4-9CF8-CE967952FE39}" type="slidenum">
              <a:rPr lang="en-US" smtClean="0"/>
              <a:pPr/>
              <a:t>10</a:t>
            </a:fld>
            <a:endParaRPr lang="en-US"/>
          </a:p>
        </p:txBody>
      </p:sp>
    </p:spTree>
    <p:extLst>
      <p:ext uri="{BB962C8B-B14F-4D97-AF65-F5344CB8AC3E}">
        <p14:creationId xmlns:p14="http://schemas.microsoft.com/office/powerpoint/2010/main" val="2446193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11</a:t>
            </a:fld>
            <a:endParaRPr lang="en-US"/>
          </a:p>
        </p:txBody>
      </p:sp>
      <p:sp>
        <p:nvSpPr>
          <p:cNvPr id="6" name="Notes Placeholder 5">
            <a:extLst>
              <a:ext uri="{FF2B5EF4-FFF2-40B4-BE49-F238E27FC236}">
                <a16:creationId xmlns:a16="http://schemas.microsoft.com/office/drawing/2014/main" id="{F9CBBA6A-3D64-4AFE-8076-49EA6E7166B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560259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12</a:t>
            </a:fld>
            <a:endParaRPr lang="en-US"/>
          </a:p>
        </p:txBody>
      </p:sp>
      <p:sp>
        <p:nvSpPr>
          <p:cNvPr id="6" name="Notes Placeholder 5">
            <a:extLst>
              <a:ext uri="{FF2B5EF4-FFF2-40B4-BE49-F238E27FC236}">
                <a16:creationId xmlns:a16="http://schemas.microsoft.com/office/drawing/2014/main" id="{1C68C906-424C-4DAD-A5DF-E60AB087034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664126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13</a:t>
            </a:fld>
            <a:endParaRPr lang="en-US"/>
          </a:p>
        </p:txBody>
      </p:sp>
      <p:sp>
        <p:nvSpPr>
          <p:cNvPr id="6" name="Notes Placeholder 5">
            <a:extLst>
              <a:ext uri="{FF2B5EF4-FFF2-40B4-BE49-F238E27FC236}">
                <a16:creationId xmlns:a16="http://schemas.microsoft.com/office/drawing/2014/main" id="{366B233C-8A26-44FA-A86C-855D815B4B7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895457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14</a:t>
            </a:fld>
            <a:endParaRPr lang="en-US"/>
          </a:p>
        </p:txBody>
      </p:sp>
    </p:spTree>
    <p:extLst>
      <p:ext uri="{BB962C8B-B14F-4D97-AF65-F5344CB8AC3E}">
        <p14:creationId xmlns:p14="http://schemas.microsoft.com/office/powerpoint/2010/main" val="277563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15</a:t>
            </a:fld>
            <a:endParaRPr lang="en-US"/>
          </a:p>
        </p:txBody>
      </p:sp>
      <p:sp>
        <p:nvSpPr>
          <p:cNvPr id="6" name="Notes Placeholder 5">
            <a:extLst>
              <a:ext uri="{FF2B5EF4-FFF2-40B4-BE49-F238E27FC236}">
                <a16:creationId xmlns:a16="http://schemas.microsoft.com/office/drawing/2014/main" id="{0D47C9C9-B03D-441B-B586-E3E721EB077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089782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16</a:t>
            </a:fld>
            <a:endParaRPr lang="en-US"/>
          </a:p>
        </p:txBody>
      </p:sp>
      <p:sp>
        <p:nvSpPr>
          <p:cNvPr id="6" name="Notes Placeholder 5">
            <a:extLst>
              <a:ext uri="{FF2B5EF4-FFF2-40B4-BE49-F238E27FC236}">
                <a16:creationId xmlns:a16="http://schemas.microsoft.com/office/drawing/2014/main" id="{64C27016-8F0B-402B-9CC8-7955E9775BE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946016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17</a:t>
            </a:fld>
            <a:endParaRPr lang="en-US"/>
          </a:p>
        </p:txBody>
      </p:sp>
    </p:spTree>
    <p:extLst>
      <p:ext uri="{BB962C8B-B14F-4D97-AF65-F5344CB8AC3E}">
        <p14:creationId xmlns:p14="http://schemas.microsoft.com/office/powerpoint/2010/main" val="451411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18</a:t>
            </a:fld>
            <a:endParaRPr lang="en-US"/>
          </a:p>
        </p:txBody>
      </p:sp>
    </p:spTree>
    <p:extLst>
      <p:ext uri="{BB962C8B-B14F-4D97-AF65-F5344CB8AC3E}">
        <p14:creationId xmlns:p14="http://schemas.microsoft.com/office/powerpoint/2010/main" val="3203321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19</a:t>
            </a:fld>
            <a:endParaRPr lang="en-US"/>
          </a:p>
        </p:txBody>
      </p:sp>
    </p:spTree>
    <p:extLst>
      <p:ext uri="{BB962C8B-B14F-4D97-AF65-F5344CB8AC3E}">
        <p14:creationId xmlns:p14="http://schemas.microsoft.com/office/powerpoint/2010/main" val="22663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2</a:t>
            </a:fld>
            <a:endParaRPr lang="en-US"/>
          </a:p>
        </p:txBody>
      </p:sp>
    </p:spTree>
    <p:extLst>
      <p:ext uri="{BB962C8B-B14F-4D97-AF65-F5344CB8AC3E}">
        <p14:creationId xmlns:p14="http://schemas.microsoft.com/office/powerpoint/2010/main" val="985339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20</a:t>
            </a:fld>
            <a:endParaRPr lang="en-US"/>
          </a:p>
        </p:txBody>
      </p:sp>
      <p:sp>
        <p:nvSpPr>
          <p:cNvPr id="6" name="Notes Placeholder 5">
            <a:extLst>
              <a:ext uri="{FF2B5EF4-FFF2-40B4-BE49-F238E27FC236}">
                <a16:creationId xmlns:a16="http://schemas.microsoft.com/office/drawing/2014/main" id="{141E8EA3-7ED4-4A30-865F-E44CA813C37D}"/>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159752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21</a:t>
            </a:fld>
            <a:endParaRPr lang="en-US"/>
          </a:p>
        </p:txBody>
      </p:sp>
      <p:sp>
        <p:nvSpPr>
          <p:cNvPr id="6" name="Notes Placeholder 5">
            <a:extLst>
              <a:ext uri="{FF2B5EF4-FFF2-40B4-BE49-F238E27FC236}">
                <a16:creationId xmlns:a16="http://schemas.microsoft.com/office/drawing/2014/main" id="{E2195103-4E7A-4602-AC74-96DFEDB7997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398141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22</a:t>
            </a:fld>
            <a:endParaRPr lang="en-US"/>
          </a:p>
        </p:txBody>
      </p:sp>
    </p:spTree>
    <p:extLst>
      <p:ext uri="{BB962C8B-B14F-4D97-AF65-F5344CB8AC3E}">
        <p14:creationId xmlns:p14="http://schemas.microsoft.com/office/powerpoint/2010/main" val="273966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23</a:t>
            </a:fld>
            <a:endParaRPr lang="en-US"/>
          </a:p>
        </p:txBody>
      </p:sp>
    </p:spTree>
    <p:extLst>
      <p:ext uri="{BB962C8B-B14F-4D97-AF65-F5344CB8AC3E}">
        <p14:creationId xmlns:p14="http://schemas.microsoft.com/office/powerpoint/2010/main" val="20152714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80858B-4606-43B4-9CF8-CE967952FE39}" type="slidenum">
              <a:rPr lang="en-US" smtClean="0"/>
              <a:pPr/>
              <a:t>24</a:t>
            </a:fld>
            <a:endParaRPr lang="en-US"/>
          </a:p>
        </p:txBody>
      </p:sp>
    </p:spTree>
    <p:extLst>
      <p:ext uri="{BB962C8B-B14F-4D97-AF65-F5344CB8AC3E}">
        <p14:creationId xmlns:p14="http://schemas.microsoft.com/office/powerpoint/2010/main" val="3663302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25</a:t>
            </a:fld>
            <a:endParaRPr lang="en-US"/>
          </a:p>
        </p:txBody>
      </p:sp>
      <p:sp>
        <p:nvSpPr>
          <p:cNvPr id="6" name="Notes Placeholder 5">
            <a:extLst>
              <a:ext uri="{FF2B5EF4-FFF2-40B4-BE49-F238E27FC236}">
                <a16:creationId xmlns:a16="http://schemas.microsoft.com/office/drawing/2014/main" id="{E5ADE996-AE8B-4F48-9DDA-E6E5D020458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009852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26</a:t>
            </a:fld>
            <a:endParaRPr lang="en-US"/>
          </a:p>
        </p:txBody>
      </p:sp>
    </p:spTree>
    <p:extLst>
      <p:ext uri="{BB962C8B-B14F-4D97-AF65-F5344CB8AC3E}">
        <p14:creationId xmlns:p14="http://schemas.microsoft.com/office/powerpoint/2010/main" val="8196472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27</a:t>
            </a:fld>
            <a:endParaRPr lang="en-US"/>
          </a:p>
        </p:txBody>
      </p:sp>
      <p:sp>
        <p:nvSpPr>
          <p:cNvPr id="6" name="Notes Placeholder 5">
            <a:extLst>
              <a:ext uri="{FF2B5EF4-FFF2-40B4-BE49-F238E27FC236}">
                <a16:creationId xmlns:a16="http://schemas.microsoft.com/office/drawing/2014/main" id="{4A5B272E-6BAE-4942-B7B6-6BB487E0602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475286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28</a:t>
            </a:fld>
            <a:endParaRPr lang="en-US"/>
          </a:p>
        </p:txBody>
      </p:sp>
      <p:sp>
        <p:nvSpPr>
          <p:cNvPr id="6" name="Notes Placeholder 5">
            <a:extLst>
              <a:ext uri="{FF2B5EF4-FFF2-40B4-BE49-F238E27FC236}">
                <a16:creationId xmlns:a16="http://schemas.microsoft.com/office/drawing/2014/main" id="{AC8AC2E5-A79F-411C-A1DB-BA1FEEC0DFC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936380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29</a:t>
            </a:fld>
            <a:endParaRPr lang="en-US"/>
          </a:p>
        </p:txBody>
      </p:sp>
    </p:spTree>
    <p:extLst>
      <p:ext uri="{BB962C8B-B14F-4D97-AF65-F5344CB8AC3E}">
        <p14:creationId xmlns:p14="http://schemas.microsoft.com/office/powerpoint/2010/main" val="3756825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3</a:t>
            </a:fld>
            <a:endParaRPr lang="en-US"/>
          </a:p>
        </p:txBody>
      </p:sp>
    </p:spTree>
    <p:extLst>
      <p:ext uri="{BB962C8B-B14F-4D97-AF65-F5344CB8AC3E}">
        <p14:creationId xmlns:p14="http://schemas.microsoft.com/office/powerpoint/2010/main" val="20305942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30</a:t>
            </a:fld>
            <a:endParaRPr lang="en-US"/>
          </a:p>
        </p:txBody>
      </p:sp>
    </p:spTree>
    <p:extLst>
      <p:ext uri="{BB962C8B-B14F-4D97-AF65-F5344CB8AC3E}">
        <p14:creationId xmlns:p14="http://schemas.microsoft.com/office/powerpoint/2010/main" val="30463365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31</a:t>
            </a:fld>
            <a:endParaRPr lang="en-US"/>
          </a:p>
        </p:txBody>
      </p:sp>
    </p:spTree>
    <p:extLst>
      <p:ext uri="{BB962C8B-B14F-4D97-AF65-F5344CB8AC3E}">
        <p14:creationId xmlns:p14="http://schemas.microsoft.com/office/powerpoint/2010/main" val="2927918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32</a:t>
            </a:fld>
            <a:endParaRPr lang="en-US"/>
          </a:p>
        </p:txBody>
      </p:sp>
    </p:spTree>
    <p:extLst>
      <p:ext uri="{BB962C8B-B14F-4D97-AF65-F5344CB8AC3E}">
        <p14:creationId xmlns:p14="http://schemas.microsoft.com/office/powerpoint/2010/main" val="198770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33</a:t>
            </a:fld>
            <a:endParaRPr lang="en-US"/>
          </a:p>
        </p:txBody>
      </p:sp>
      <p:sp>
        <p:nvSpPr>
          <p:cNvPr id="6" name="Notes Placeholder 5">
            <a:extLst>
              <a:ext uri="{FF2B5EF4-FFF2-40B4-BE49-F238E27FC236}">
                <a16:creationId xmlns:a16="http://schemas.microsoft.com/office/drawing/2014/main" id="{7211F14F-894A-4507-900F-B0D6B8F01F8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138509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4" name="Slide Number Placeholder 3"/>
          <p:cNvSpPr>
            <a:spLocks noGrp="1"/>
          </p:cNvSpPr>
          <p:nvPr>
            <p:ph type="sldNum" idx="10"/>
          </p:nvPr>
        </p:nvSpPr>
        <p:spPr/>
        <p:txBody>
          <a:bodyPr/>
          <a:lstStyle/>
          <a:p>
            <a:pPr algn="r">
              <a:buSzPct val="25000"/>
            </a:pPr>
            <a:fld id="{00000000-1234-1234-1234-123412341234}" type="slidenum">
              <a:rPr lang="en-US">
                <a:solidFill>
                  <a:schemeClr val="dk1"/>
                </a:solidFill>
                <a:latin typeface="Verdana"/>
                <a:ea typeface="Verdana"/>
                <a:cs typeface="Verdana"/>
                <a:sym typeface="Verdana"/>
              </a:rPr>
              <a:pPr algn="r">
                <a:buSzPct val="25000"/>
              </a:pPr>
              <a:t>34</a:t>
            </a:fld>
            <a:endParaRPr lang="en-US">
              <a:solidFill>
                <a:schemeClr val="dk1"/>
              </a:solidFill>
              <a:latin typeface="Verdana"/>
              <a:ea typeface="Verdana"/>
              <a:cs typeface="Verdana"/>
              <a:sym typeface="Verdana"/>
            </a:endParaRPr>
          </a:p>
        </p:txBody>
      </p:sp>
      <p:sp>
        <p:nvSpPr>
          <p:cNvPr id="6" name="Notes Placeholder 5">
            <a:extLst>
              <a:ext uri="{FF2B5EF4-FFF2-40B4-BE49-F238E27FC236}">
                <a16:creationId xmlns:a16="http://schemas.microsoft.com/office/drawing/2014/main" id="{E8C99739-3744-4855-B19D-B808697A93F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024909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4" name="Slide Number Placeholder 3"/>
          <p:cNvSpPr>
            <a:spLocks noGrp="1"/>
          </p:cNvSpPr>
          <p:nvPr>
            <p:ph type="sldNum" idx="10"/>
          </p:nvPr>
        </p:nvSpPr>
        <p:spPr/>
        <p:txBody>
          <a:bodyPr/>
          <a:lstStyle/>
          <a:p>
            <a:pPr algn="r">
              <a:buSzPct val="25000"/>
            </a:pPr>
            <a:fld id="{00000000-1234-1234-1234-123412341234}" type="slidenum">
              <a:rPr lang="en-US">
                <a:solidFill>
                  <a:schemeClr val="dk1"/>
                </a:solidFill>
                <a:latin typeface="Verdana"/>
                <a:ea typeface="Verdana"/>
                <a:cs typeface="Verdana"/>
                <a:sym typeface="Verdana"/>
              </a:rPr>
              <a:pPr algn="r">
                <a:buSzPct val="25000"/>
              </a:pPr>
              <a:t>35</a:t>
            </a:fld>
            <a:endParaRPr lang="en-US">
              <a:solidFill>
                <a:schemeClr val="dk1"/>
              </a:solidFill>
              <a:latin typeface="Verdana"/>
              <a:ea typeface="Verdana"/>
              <a:cs typeface="Verdana"/>
              <a:sym typeface="Verdana"/>
            </a:endParaRPr>
          </a:p>
        </p:txBody>
      </p:sp>
      <p:sp>
        <p:nvSpPr>
          <p:cNvPr id="6" name="Notes Placeholder 5">
            <a:extLst>
              <a:ext uri="{FF2B5EF4-FFF2-40B4-BE49-F238E27FC236}">
                <a16:creationId xmlns:a16="http://schemas.microsoft.com/office/drawing/2014/main" id="{3FD58F76-E4D8-4098-853D-61C0B6F26EF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3399727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36</a:t>
            </a:fld>
            <a:endParaRPr lang="en-US"/>
          </a:p>
        </p:txBody>
      </p:sp>
    </p:spTree>
    <p:extLst>
      <p:ext uri="{BB962C8B-B14F-4D97-AF65-F5344CB8AC3E}">
        <p14:creationId xmlns:p14="http://schemas.microsoft.com/office/powerpoint/2010/main" val="21824715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37</a:t>
            </a:fld>
            <a:endParaRPr lang="en-US"/>
          </a:p>
        </p:txBody>
      </p:sp>
    </p:spTree>
    <p:extLst>
      <p:ext uri="{BB962C8B-B14F-4D97-AF65-F5344CB8AC3E}">
        <p14:creationId xmlns:p14="http://schemas.microsoft.com/office/powerpoint/2010/main" val="40706130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38</a:t>
            </a:fld>
            <a:endParaRPr lang="en-US"/>
          </a:p>
        </p:txBody>
      </p:sp>
    </p:spTree>
    <p:extLst>
      <p:ext uri="{BB962C8B-B14F-4D97-AF65-F5344CB8AC3E}">
        <p14:creationId xmlns:p14="http://schemas.microsoft.com/office/powerpoint/2010/main" val="4041890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39</a:t>
            </a:fld>
            <a:endParaRPr lang="en-US"/>
          </a:p>
        </p:txBody>
      </p:sp>
      <p:sp>
        <p:nvSpPr>
          <p:cNvPr id="6" name="Notes Placeholder 5">
            <a:extLst>
              <a:ext uri="{FF2B5EF4-FFF2-40B4-BE49-F238E27FC236}">
                <a16:creationId xmlns:a16="http://schemas.microsoft.com/office/drawing/2014/main" id="{1C5687CD-4E73-4DF1-AD08-8FB7DD2FF1D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401424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a:t>
            </a:fld>
            <a:endParaRPr lang="en-US"/>
          </a:p>
        </p:txBody>
      </p:sp>
      <p:sp>
        <p:nvSpPr>
          <p:cNvPr id="6" name="Notes Placeholder 5">
            <a:extLst>
              <a:ext uri="{FF2B5EF4-FFF2-40B4-BE49-F238E27FC236}">
                <a16:creationId xmlns:a16="http://schemas.microsoft.com/office/drawing/2014/main" id="{47C04817-9C0F-47DC-96D3-75FC2DC1EC4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1750845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40</a:t>
            </a:fld>
            <a:endParaRPr lang="en-US"/>
          </a:p>
        </p:txBody>
      </p:sp>
      <p:sp>
        <p:nvSpPr>
          <p:cNvPr id="6" name="Notes Placeholder 5">
            <a:extLst>
              <a:ext uri="{FF2B5EF4-FFF2-40B4-BE49-F238E27FC236}">
                <a16:creationId xmlns:a16="http://schemas.microsoft.com/office/drawing/2014/main" id="{068068B3-3679-4160-87E7-40595C7978E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7197459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41</a:t>
            </a:fld>
            <a:endParaRPr lang="en-US"/>
          </a:p>
        </p:txBody>
      </p:sp>
      <p:sp>
        <p:nvSpPr>
          <p:cNvPr id="6" name="Notes Placeholder 5">
            <a:extLst>
              <a:ext uri="{FF2B5EF4-FFF2-40B4-BE49-F238E27FC236}">
                <a16:creationId xmlns:a16="http://schemas.microsoft.com/office/drawing/2014/main" id="{6F27ACA6-6035-46A2-9882-84E302FB554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0076208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42</a:t>
            </a:fld>
            <a:endParaRPr lang="en-US"/>
          </a:p>
        </p:txBody>
      </p:sp>
      <p:sp>
        <p:nvSpPr>
          <p:cNvPr id="6" name="Notes Placeholder 5">
            <a:extLst>
              <a:ext uri="{FF2B5EF4-FFF2-40B4-BE49-F238E27FC236}">
                <a16:creationId xmlns:a16="http://schemas.microsoft.com/office/drawing/2014/main" id="{764D0DE7-0DC6-4921-A68E-24B6ACCADE4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6110097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43</a:t>
            </a:fld>
            <a:endParaRPr lang="en-US"/>
          </a:p>
        </p:txBody>
      </p:sp>
      <p:sp>
        <p:nvSpPr>
          <p:cNvPr id="6" name="Notes Placeholder 5">
            <a:extLst>
              <a:ext uri="{FF2B5EF4-FFF2-40B4-BE49-F238E27FC236}">
                <a16:creationId xmlns:a16="http://schemas.microsoft.com/office/drawing/2014/main" id="{B453365A-D55B-482C-A0FD-65748532EB9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6178802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44</a:t>
            </a:fld>
            <a:endParaRPr lang="en-US"/>
          </a:p>
        </p:txBody>
      </p:sp>
    </p:spTree>
    <p:extLst>
      <p:ext uri="{BB962C8B-B14F-4D97-AF65-F5344CB8AC3E}">
        <p14:creationId xmlns:p14="http://schemas.microsoft.com/office/powerpoint/2010/main" val="25673710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45</a:t>
            </a:fld>
            <a:endParaRPr lang="en-US"/>
          </a:p>
        </p:txBody>
      </p:sp>
    </p:spTree>
    <p:extLst>
      <p:ext uri="{BB962C8B-B14F-4D97-AF65-F5344CB8AC3E}">
        <p14:creationId xmlns:p14="http://schemas.microsoft.com/office/powerpoint/2010/main" val="280068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46</a:t>
            </a:fld>
            <a:endParaRPr lang="en-US"/>
          </a:p>
        </p:txBody>
      </p:sp>
      <p:sp>
        <p:nvSpPr>
          <p:cNvPr id="6" name="Notes Placeholder 5">
            <a:extLst>
              <a:ext uri="{FF2B5EF4-FFF2-40B4-BE49-F238E27FC236}">
                <a16:creationId xmlns:a16="http://schemas.microsoft.com/office/drawing/2014/main" id="{A95CB66D-01D0-451A-9B03-7D006AD63DF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9737898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47</a:t>
            </a:fld>
            <a:endParaRPr lang="en-US"/>
          </a:p>
        </p:txBody>
      </p:sp>
      <p:sp>
        <p:nvSpPr>
          <p:cNvPr id="6" name="Notes Placeholder 5">
            <a:extLst>
              <a:ext uri="{FF2B5EF4-FFF2-40B4-BE49-F238E27FC236}">
                <a16:creationId xmlns:a16="http://schemas.microsoft.com/office/drawing/2014/main" id="{8D1DCC24-4010-4BE3-A1F4-66DB445ECC4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7473852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48</a:t>
            </a:fld>
            <a:endParaRPr lang="en-US"/>
          </a:p>
        </p:txBody>
      </p:sp>
    </p:spTree>
    <p:extLst>
      <p:ext uri="{BB962C8B-B14F-4D97-AF65-F5344CB8AC3E}">
        <p14:creationId xmlns:p14="http://schemas.microsoft.com/office/powerpoint/2010/main" val="18804930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49</a:t>
            </a:fld>
            <a:endParaRPr lang="en-US"/>
          </a:p>
        </p:txBody>
      </p:sp>
      <p:sp>
        <p:nvSpPr>
          <p:cNvPr id="6" name="Notes Placeholder 5">
            <a:extLst>
              <a:ext uri="{FF2B5EF4-FFF2-40B4-BE49-F238E27FC236}">
                <a16:creationId xmlns:a16="http://schemas.microsoft.com/office/drawing/2014/main" id="{C96FE60F-6560-4471-A353-9AEBD40DB22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591707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5</a:t>
            </a:fld>
            <a:endParaRPr lang="en-US"/>
          </a:p>
        </p:txBody>
      </p:sp>
      <p:sp>
        <p:nvSpPr>
          <p:cNvPr id="6" name="Notes Placeholder 5">
            <a:extLst>
              <a:ext uri="{FF2B5EF4-FFF2-40B4-BE49-F238E27FC236}">
                <a16:creationId xmlns:a16="http://schemas.microsoft.com/office/drawing/2014/main" id="{E9323FD2-F651-4812-BD95-10483410506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8651414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50</a:t>
            </a:fld>
            <a:endParaRPr lang="en-US"/>
          </a:p>
        </p:txBody>
      </p:sp>
      <p:sp>
        <p:nvSpPr>
          <p:cNvPr id="6" name="Notes Placeholder 5">
            <a:extLst>
              <a:ext uri="{FF2B5EF4-FFF2-40B4-BE49-F238E27FC236}">
                <a16:creationId xmlns:a16="http://schemas.microsoft.com/office/drawing/2014/main" id="{E7EB9468-FE43-43E8-A552-BDD8A50F345D}"/>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5070848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idx="10"/>
          </p:nvPr>
        </p:nvSpPr>
        <p:spPr/>
        <p:txBody>
          <a:bodyPr/>
          <a:lstStyle/>
          <a:p>
            <a:pPr algn="r">
              <a:buSzPct val="25000"/>
            </a:pPr>
            <a:fld id="{00000000-1234-1234-1234-123412341234}" type="slidenum">
              <a:rPr lang="en-US">
                <a:solidFill>
                  <a:schemeClr val="dk1"/>
                </a:solidFill>
                <a:latin typeface="Verdana"/>
                <a:ea typeface="Verdana"/>
                <a:cs typeface="Verdana"/>
                <a:sym typeface="Verdana"/>
              </a:rPr>
              <a:pPr algn="r">
                <a:buSzPct val="25000"/>
              </a:pPr>
              <a:t>51</a:t>
            </a:fld>
            <a:endParaRPr lang="en-US">
              <a:solidFill>
                <a:schemeClr val="dk1"/>
              </a:solidFill>
              <a:latin typeface="Verdana"/>
              <a:ea typeface="Verdana"/>
              <a:cs typeface="Verdana"/>
              <a:sym typeface="Verdana"/>
            </a:endParaRPr>
          </a:p>
        </p:txBody>
      </p:sp>
      <p:sp>
        <p:nvSpPr>
          <p:cNvPr id="6" name="Notes Placeholder 5">
            <a:extLst>
              <a:ext uri="{FF2B5EF4-FFF2-40B4-BE49-F238E27FC236}">
                <a16:creationId xmlns:a16="http://schemas.microsoft.com/office/drawing/2014/main" id="{3967F260-84CE-43E7-9707-53C16B1F6C0E}"/>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5041926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idx="10"/>
          </p:nvPr>
        </p:nvSpPr>
        <p:spPr/>
        <p:txBody>
          <a:bodyPr/>
          <a:lstStyle/>
          <a:p>
            <a:pPr algn="r">
              <a:buSzPct val="25000"/>
            </a:pPr>
            <a:fld id="{00000000-1234-1234-1234-123412341234}" type="slidenum">
              <a:rPr lang="en-US">
                <a:solidFill>
                  <a:schemeClr val="dk1"/>
                </a:solidFill>
                <a:latin typeface="Verdana"/>
                <a:ea typeface="Verdana"/>
                <a:cs typeface="Verdana"/>
                <a:sym typeface="Verdana"/>
              </a:rPr>
              <a:pPr algn="r">
                <a:buSzPct val="25000"/>
              </a:pPr>
              <a:t>52</a:t>
            </a:fld>
            <a:endParaRPr lang="en-US">
              <a:solidFill>
                <a:schemeClr val="dk1"/>
              </a:solidFill>
              <a:latin typeface="Verdana"/>
              <a:ea typeface="Verdana"/>
              <a:cs typeface="Verdana"/>
              <a:sym typeface="Verdana"/>
            </a:endParaRPr>
          </a:p>
        </p:txBody>
      </p:sp>
      <p:sp>
        <p:nvSpPr>
          <p:cNvPr id="6" name="Notes Placeholder 5">
            <a:extLst>
              <a:ext uri="{FF2B5EF4-FFF2-40B4-BE49-F238E27FC236}">
                <a16:creationId xmlns:a16="http://schemas.microsoft.com/office/drawing/2014/main" id="{06CC2338-68D8-45A3-8F04-3644EFF45F7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5633457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53</a:t>
            </a:fld>
            <a:endParaRPr lang="en-US"/>
          </a:p>
        </p:txBody>
      </p:sp>
    </p:spTree>
    <p:extLst>
      <p:ext uri="{BB962C8B-B14F-4D97-AF65-F5344CB8AC3E}">
        <p14:creationId xmlns:p14="http://schemas.microsoft.com/office/powerpoint/2010/main" val="37949127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54</a:t>
            </a:fld>
            <a:endParaRPr lang="en-US"/>
          </a:p>
        </p:txBody>
      </p:sp>
    </p:spTree>
    <p:extLst>
      <p:ext uri="{BB962C8B-B14F-4D97-AF65-F5344CB8AC3E}">
        <p14:creationId xmlns:p14="http://schemas.microsoft.com/office/powerpoint/2010/main" val="424171427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55</a:t>
            </a:fld>
            <a:endParaRPr lang="en-US"/>
          </a:p>
        </p:txBody>
      </p:sp>
      <p:sp>
        <p:nvSpPr>
          <p:cNvPr id="6" name="Notes Placeholder 5">
            <a:extLst>
              <a:ext uri="{FF2B5EF4-FFF2-40B4-BE49-F238E27FC236}">
                <a16:creationId xmlns:a16="http://schemas.microsoft.com/office/drawing/2014/main" id="{E0B3BC7C-6375-46E7-93AC-A01498D2343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9394014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56</a:t>
            </a:fld>
            <a:endParaRPr lang="en-US"/>
          </a:p>
        </p:txBody>
      </p:sp>
      <p:sp>
        <p:nvSpPr>
          <p:cNvPr id="6" name="Notes Placeholder 5">
            <a:extLst>
              <a:ext uri="{FF2B5EF4-FFF2-40B4-BE49-F238E27FC236}">
                <a16:creationId xmlns:a16="http://schemas.microsoft.com/office/drawing/2014/main" id="{E22285DF-FE13-46FE-A6BA-E3395D5F58C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9501087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57</a:t>
            </a:fld>
            <a:endParaRPr lang="en-US"/>
          </a:p>
        </p:txBody>
      </p:sp>
      <p:sp>
        <p:nvSpPr>
          <p:cNvPr id="6" name="Notes Placeholder 5">
            <a:extLst>
              <a:ext uri="{FF2B5EF4-FFF2-40B4-BE49-F238E27FC236}">
                <a16:creationId xmlns:a16="http://schemas.microsoft.com/office/drawing/2014/main" id="{BDDC58DA-E919-475C-8EF4-20851C92C61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8157823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58</a:t>
            </a:fld>
            <a:endParaRPr lang="en-US"/>
          </a:p>
        </p:txBody>
      </p:sp>
      <p:sp>
        <p:nvSpPr>
          <p:cNvPr id="6" name="Notes Placeholder 5">
            <a:extLst>
              <a:ext uri="{FF2B5EF4-FFF2-40B4-BE49-F238E27FC236}">
                <a16:creationId xmlns:a16="http://schemas.microsoft.com/office/drawing/2014/main" id="{304B843A-FF3B-40E6-8E9F-8BCDFADC342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6716765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59</a:t>
            </a:fld>
            <a:endParaRPr lang="en-US"/>
          </a:p>
        </p:txBody>
      </p:sp>
      <p:sp>
        <p:nvSpPr>
          <p:cNvPr id="6" name="Notes Placeholder 5">
            <a:extLst>
              <a:ext uri="{FF2B5EF4-FFF2-40B4-BE49-F238E27FC236}">
                <a16:creationId xmlns:a16="http://schemas.microsoft.com/office/drawing/2014/main" id="{9618F48D-0F73-485C-8E1D-54B0BBD7FA7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053389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6</a:t>
            </a:fld>
            <a:endParaRPr lang="en-US"/>
          </a:p>
        </p:txBody>
      </p:sp>
    </p:spTree>
    <p:extLst>
      <p:ext uri="{BB962C8B-B14F-4D97-AF65-F5344CB8AC3E}">
        <p14:creationId xmlns:p14="http://schemas.microsoft.com/office/powerpoint/2010/main" val="9787612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60</a:t>
            </a:fld>
            <a:endParaRPr lang="en-US"/>
          </a:p>
        </p:txBody>
      </p:sp>
    </p:spTree>
    <p:extLst>
      <p:ext uri="{BB962C8B-B14F-4D97-AF65-F5344CB8AC3E}">
        <p14:creationId xmlns:p14="http://schemas.microsoft.com/office/powerpoint/2010/main" val="25821633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CDFD63FF-5194-4435-9F59-A8D1B02B836D}" type="slidenum">
              <a:rPr lang="en-US">
                <a:solidFill>
                  <a:prstClr val="black"/>
                </a:solidFill>
              </a:rPr>
              <a:pPr>
                <a:defRPr/>
              </a:pPr>
              <a:t>61</a:t>
            </a:fld>
            <a:endParaRPr lang="en-US" dirty="0">
              <a:solidFill>
                <a:prstClr val="black"/>
              </a:solidFill>
            </a:endParaRPr>
          </a:p>
        </p:txBody>
      </p:sp>
    </p:spTree>
    <p:extLst>
      <p:ext uri="{BB962C8B-B14F-4D97-AF65-F5344CB8AC3E}">
        <p14:creationId xmlns:p14="http://schemas.microsoft.com/office/powerpoint/2010/main" val="23863687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62</a:t>
            </a:fld>
            <a:endParaRPr lang="en-US"/>
          </a:p>
        </p:txBody>
      </p:sp>
    </p:spTree>
    <p:extLst>
      <p:ext uri="{BB962C8B-B14F-4D97-AF65-F5344CB8AC3E}">
        <p14:creationId xmlns:p14="http://schemas.microsoft.com/office/powerpoint/2010/main" val="5329140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789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dirty="0"/>
          </a:p>
        </p:txBody>
      </p:sp>
      <p:sp>
        <p:nvSpPr>
          <p:cNvPr id="37893"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n-US" dirty="0"/>
          </a:p>
        </p:txBody>
      </p:sp>
      <p:sp>
        <p:nvSpPr>
          <p:cNvPr id="37894" name="Slide Number Placeholder 5"/>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0AC703-8F90-4D77-8BE1-C25E27810A0B}" type="slidenum">
              <a:rPr lang="en-US" smtClean="0"/>
              <a:pPr/>
              <a:t>63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7</a:t>
            </a:fld>
            <a:endParaRPr lang="en-US"/>
          </a:p>
        </p:txBody>
      </p:sp>
    </p:spTree>
    <p:extLst>
      <p:ext uri="{BB962C8B-B14F-4D97-AF65-F5344CB8AC3E}">
        <p14:creationId xmlns:p14="http://schemas.microsoft.com/office/powerpoint/2010/main" val="276627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0858B-4606-43B4-9CF8-CE967952FE39}" type="slidenum">
              <a:rPr lang="en-US" smtClean="0"/>
              <a:pPr/>
              <a:t>8</a:t>
            </a:fld>
            <a:endParaRPr lang="en-US"/>
          </a:p>
        </p:txBody>
      </p:sp>
    </p:spTree>
    <p:extLst>
      <p:ext uri="{BB962C8B-B14F-4D97-AF65-F5344CB8AC3E}">
        <p14:creationId xmlns:p14="http://schemas.microsoft.com/office/powerpoint/2010/main" val="3869613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9180858B-4606-43B4-9CF8-CE967952FE39}" type="slidenum">
              <a:rPr lang="en-US" smtClean="0"/>
              <a:pPr/>
              <a:t>9</a:t>
            </a:fld>
            <a:endParaRPr lang="en-US"/>
          </a:p>
        </p:txBody>
      </p:sp>
      <p:sp>
        <p:nvSpPr>
          <p:cNvPr id="6" name="Notes Placeholder 5">
            <a:extLst>
              <a:ext uri="{FF2B5EF4-FFF2-40B4-BE49-F238E27FC236}">
                <a16:creationId xmlns:a16="http://schemas.microsoft.com/office/drawing/2014/main" id="{74476A5A-B361-461D-9287-4E89566A3FD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96316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6991748-AE53-4652-A935-2953843A4F6C}" type="datetime1">
              <a:rPr lang="en-US" smtClean="0"/>
              <a:pPr/>
              <a:t>1/4/2019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a:xfrm>
            <a:off x="7696200" y="6400800"/>
            <a:ext cx="990600" cy="320675"/>
          </a:xfrm>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116273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29B30C2-631E-41A2-9CC7-8403322D3B10}" type="datetime1">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155146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303363-4AC2-43D9-9DDC-BA594D730399}" type="datetime1">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220345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38988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7FD6B4-3BEA-496C-A6E8-8A6F5E118551}" type="datetime1">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317253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B159B979-7E11-4742-BC6E-92353EA7002E}" type="datetime1">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548287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FB0D45-05AB-4F85-A16A-29FB9C57EFDA}" type="datetime1">
              <a:rPr lang="en-US" smtClean="0"/>
              <a:pPr/>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240690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2564DFE-FDB4-4BB1-9942-4781A65D2030}" type="datetime1">
              <a:rPr lang="en-US" smtClean="0"/>
              <a:pPr/>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416875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2F555CC-9BC2-4236-8C26-C470CB146BFF}" type="datetime1">
              <a:rPr lang="en-US" smtClean="0"/>
              <a:pPr/>
              <a:t>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221230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86A26-075A-4DF6-A8C2-CE7A0125952E}" type="datetime1">
              <a:rPr lang="en-US" smtClean="0"/>
              <a:pPr/>
              <a:t>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274569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F8F200-4057-400A-A4EB-56716293B3CE}" type="datetime1">
              <a:rPr lang="en-US" smtClean="0"/>
              <a:pPr/>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D773C-9A4B-4115-B1CA-23F171635A4E}" type="slidenum">
              <a:rPr lang="en-US" smtClean="0"/>
              <a:pPr/>
              <a:t>‹#›</a:t>
            </a:fld>
            <a:endParaRPr lang="en-US"/>
          </a:p>
        </p:txBody>
      </p:sp>
    </p:spTree>
    <p:extLst>
      <p:ext uri="{BB962C8B-B14F-4D97-AF65-F5344CB8AC3E}">
        <p14:creationId xmlns:p14="http://schemas.microsoft.com/office/powerpoint/2010/main" val="311684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21B89756-268F-4BB3-B500-F4B27383C76E}" type="datetime1">
              <a:rPr lang="en-US" smtClean="0"/>
              <a:pPr/>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F3D773C-9A4B-4115-B1CA-23F171635A4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194053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1D4430-04C7-4C98-BC8B-6305902CBF17}" type="datetime1">
              <a:rPr lang="en-US" smtClean="0"/>
              <a:pPr/>
              <a:t>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F3D773C-9A4B-4115-B1CA-23F171635A4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grpSp>
        <p:nvGrpSpPr>
          <p:cNvPr id="15" name="Group 14"/>
          <p:cNvGrpSpPr/>
          <p:nvPr/>
        </p:nvGrpSpPr>
        <p:grpSpPr>
          <a:xfrm>
            <a:off x="6096000" y="5791200"/>
            <a:ext cx="2819400" cy="914400"/>
            <a:chOff x="0" y="419100"/>
            <a:chExt cx="2819400" cy="914400"/>
          </a:xfrm>
        </p:grpSpPr>
        <p:pic>
          <p:nvPicPr>
            <p:cNvPr id="1026" name="Picture 2"/>
            <p:cNvPicPr>
              <a:picLocks noChangeAspect="1" noChangeArrowheads="1"/>
            </p:cNvPicPr>
            <p:nvPr userDrawn="1"/>
          </p:nvPicPr>
          <p:blipFill>
            <a:blip r:embed="rId13" cstate="print"/>
            <a:srcRect/>
            <a:stretch>
              <a:fillRect/>
            </a:stretch>
          </p:blipFill>
          <p:spPr bwMode="auto">
            <a:xfrm>
              <a:off x="0" y="419100"/>
              <a:ext cx="914400" cy="914400"/>
            </a:xfrm>
            <a:prstGeom prst="flowChartConnector">
              <a:avLst/>
            </a:prstGeom>
            <a:noFill/>
            <a:ln w="9525">
              <a:noFill/>
              <a:miter lim="800000"/>
              <a:headEnd/>
              <a:tailEnd/>
            </a:ln>
          </p:spPr>
        </p:pic>
        <p:pic>
          <p:nvPicPr>
            <p:cNvPr id="14" name="Picture 13" descr="VA excellence no logo.bmp"/>
            <p:cNvPicPr>
              <a:picLocks noChangeAspect="1"/>
            </p:cNvPicPr>
            <p:nvPr userDrawn="1"/>
          </p:nvPicPr>
          <p:blipFill>
            <a:blip r:embed="rId14" cstate="print">
              <a:duotone>
                <a:prstClr val="black"/>
                <a:schemeClr val="accent2">
                  <a:tint val="45000"/>
                  <a:satMod val="400000"/>
                </a:schemeClr>
              </a:duotone>
            </a:blip>
            <a:stretch>
              <a:fillRect/>
            </a:stretch>
          </p:blipFill>
          <p:spPr>
            <a:xfrm>
              <a:off x="990600" y="457200"/>
              <a:ext cx="1828800" cy="731520"/>
            </a:xfrm>
            <a:prstGeom prst="rect">
              <a:avLst/>
            </a:prstGeom>
          </p:spPr>
        </p:pic>
      </p:grpSp>
      <p:grpSp>
        <p:nvGrpSpPr>
          <p:cNvPr id="16" name="Group 15">
            <a:extLst>
              <a:ext uri="{FF2B5EF4-FFF2-40B4-BE49-F238E27FC236}">
                <a16:creationId xmlns:a16="http://schemas.microsoft.com/office/drawing/2014/main" id="{7C811177-D070-4F1C-AB6F-BE7846FE44C1}"/>
              </a:ext>
            </a:extLst>
          </p:cNvPr>
          <p:cNvGrpSpPr/>
          <p:nvPr userDrawn="1"/>
        </p:nvGrpSpPr>
        <p:grpSpPr>
          <a:xfrm>
            <a:off x="6096000" y="5791200"/>
            <a:ext cx="2819400" cy="914400"/>
            <a:chOff x="0" y="419100"/>
            <a:chExt cx="2819400" cy="914400"/>
          </a:xfrm>
        </p:grpSpPr>
        <p:pic>
          <p:nvPicPr>
            <p:cNvPr id="17" name="Picture 2">
              <a:extLst>
                <a:ext uri="{FF2B5EF4-FFF2-40B4-BE49-F238E27FC236}">
                  <a16:creationId xmlns:a16="http://schemas.microsoft.com/office/drawing/2014/main" id="{0C17C590-A069-4368-BA9B-07CAC64ABA9B}"/>
                </a:ext>
              </a:extLst>
            </p:cNvPr>
            <p:cNvPicPr>
              <a:picLocks noChangeAspect="1" noChangeArrowheads="1"/>
            </p:cNvPicPr>
            <p:nvPr userDrawn="1"/>
          </p:nvPicPr>
          <p:blipFill>
            <a:blip r:embed="rId13" cstate="print"/>
            <a:srcRect/>
            <a:stretch>
              <a:fillRect/>
            </a:stretch>
          </p:blipFill>
          <p:spPr bwMode="auto">
            <a:xfrm>
              <a:off x="0" y="419100"/>
              <a:ext cx="914400" cy="914400"/>
            </a:xfrm>
            <a:prstGeom prst="flowChartConnector">
              <a:avLst/>
            </a:prstGeom>
            <a:noFill/>
            <a:ln w="9525">
              <a:noFill/>
              <a:miter lim="800000"/>
              <a:headEnd/>
              <a:tailEnd/>
            </a:ln>
          </p:spPr>
        </p:pic>
        <p:pic>
          <p:nvPicPr>
            <p:cNvPr id="19" name="Picture 18" descr="VA excellence no logo.bmp">
              <a:extLst>
                <a:ext uri="{FF2B5EF4-FFF2-40B4-BE49-F238E27FC236}">
                  <a16:creationId xmlns:a16="http://schemas.microsoft.com/office/drawing/2014/main" id="{6D3C810C-E697-4C32-8F7C-EE2D74C7511C}"/>
                </a:ext>
              </a:extLst>
            </p:cNvPr>
            <p:cNvPicPr>
              <a:picLocks noChangeAspect="1"/>
            </p:cNvPicPr>
            <p:nvPr userDrawn="1"/>
          </p:nvPicPr>
          <p:blipFill>
            <a:blip r:embed="rId14" cstate="print">
              <a:duotone>
                <a:prstClr val="black"/>
                <a:schemeClr val="accent2">
                  <a:tint val="45000"/>
                  <a:satMod val="400000"/>
                </a:schemeClr>
              </a:duotone>
            </a:blip>
            <a:stretch>
              <a:fillRect/>
            </a:stretch>
          </p:blipFill>
          <p:spPr>
            <a:xfrm>
              <a:off x="990600" y="457200"/>
              <a:ext cx="1828800" cy="731520"/>
            </a:xfrm>
            <a:prstGeom prst="rect">
              <a:avLst/>
            </a:prstGeom>
          </p:spPr>
        </p:pic>
      </p:grpSp>
    </p:spTree>
    <p:extLst>
      <p:ext uri="{BB962C8B-B14F-4D97-AF65-F5344CB8AC3E}">
        <p14:creationId xmlns:p14="http://schemas.microsoft.com/office/powerpoint/2010/main" val="66042609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en.wikipedia.org/wiki/File:AndrewHallClassroom.jp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evaamenedo.es/blog/2015/05/09/que-ve-un-reclutador/"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hyperlink" Target="https://www.hhs.gov/ohrp/regulations-and-policy/regulations/finalized-revisions-common-rule/index.html"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hyperlink" Target="https://www.hhs.gov/ohrp/draft-guidance-documents-related-revised-common-rule.html"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OROPE@va.gov"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6448" y="1752600"/>
            <a:ext cx="7851648" cy="1828800"/>
          </a:xfrm>
        </p:spPr>
        <p:txBody>
          <a:bodyPr>
            <a:normAutofit fontScale="90000"/>
          </a:bodyPr>
          <a:lstStyle/>
          <a:p>
            <a:r>
              <a:rPr lang="en-US" dirty="0"/>
              <a:t>Revised Common Rule: Changes to Exempt Categories and Limited IRB Review</a:t>
            </a:r>
          </a:p>
        </p:txBody>
      </p:sp>
      <p:sp>
        <p:nvSpPr>
          <p:cNvPr id="6" name="Subtitle 5"/>
          <p:cNvSpPr>
            <a:spLocks noGrp="1"/>
          </p:cNvSpPr>
          <p:nvPr>
            <p:ph type="subTitle" idx="1"/>
          </p:nvPr>
        </p:nvSpPr>
        <p:spPr>
          <a:xfrm>
            <a:off x="533400" y="3733800"/>
            <a:ext cx="7854696" cy="1752600"/>
          </a:xfrm>
        </p:spPr>
        <p:txBody>
          <a:bodyPr/>
          <a:lstStyle/>
          <a:p>
            <a:r>
              <a:rPr lang="en-US" b="1" dirty="0"/>
              <a:t>Kristina Borror, PhD</a:t>
            </a:r>
          </a:p>
          <a:p>
            <a:r>
              <a:rPr lang="en-US" dirty="0"/>
              <a:t>Director of Policy and Education</a:t>
            </a:r>
          </a:p>
          <a:p>
            <a:r>
              <a:rPr lang="en-US" b="1" dirty="0"/>
              <a:t>VHA Office of Research Oversight</a:t>
            </a:r>
            <a:endParaRPr lang="en-US" dirty="0"/>
          </a:p>
          <a:p>
            <a:endParaRPr lang="en-US" dirty="0"/>
          </a:p>
        </p:txBody>
      </p:sp>
      <p:sp>
        <p:nvSpPr>
          <p:cNvPr id="4" name="Slide Number Placeholder 3"/>
          <p:cNvSpPr>
            <a:spLocks noGrp="1"/>
          </p:cNvSpPr>
          <p:nvPr>
            <p:ph type="sldNum" sz="quarter" idx="12"/>
          </p:nvPr>
        </p:nvSpPr>
        <p:spPr/>
        <p:txBody>
          <a:bodyPr/>
          <a:lstStyle/>
          <a:p>
            <a:fld id="{BF3D773C-9A4B-4115-B1CA-23F171635A4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FCFB7-8826-48C6-AED3-400436690C5C}"/>
              </a:ext>
            </a:extLst>
          </p:cNvPr>
          <p:cNvSpPr>
            <a:spLocks noGrp="1"/>
          </p:cNvSpPr>
          <p:nvPr>
            <p:ph type="title"/>
          </p:nvPr>
        </p:nvSpPr>
        <p:spPr>
          <a:xfrm>
            <a:off x="457200" y="457200"/>
            <a:ext cx="8229600" cy="1389888"/>
          </a:xfrm>
        </p:spPr>
        <p:txBody>
          <a:bodyPr>
            <a:normAutofit fontScale="90000"/>
          </a:bodyPr>
          <a:lstStyle/>
          <a:p>
            <a:r>
              <a:rPr lang="en-US" sz="5400" dirty="0">
                <a:latin typeface="PT Serif" charset="0"/>
                <a:ea typeface="PT Serif" charset="0"/>
                <a:cs typeface="PT Serif" charset="0"/>
              </a:rPr>
              <a:t>Exempt Research and Subpart C Applicability</a:t>
            </a:r>
            <a:endParaRPr lang="en-US" dirty="0"/>
          </a:p>
        </p:txBody>
      </p:sp>
      <p:sp>
        <p:nvSpPr>
          <p:cNvPr id="3" name="Content Placeholder 2">
            <a:extLst>
              <a:ext uri="{FF2B5EF4-FFF2-40B4-BE49-F238E27FC236}">
                <a16:creationId xmlns:a16="http://schemas.microsoft.com/office/drawing/2014/main" id="{96CE3EF8-A099-4186-82C7-AFB8C847558D}"/>
              </a:ext>
            </a:extLst>
          </p:cNvPr>
          <p:cNvSpPr>
            <a:spLocks noGrp="1"/>
          </p:cNvSpPr>
          <p:nvPr>
            <p:ph idx="1"/>
          </p:nvPr>
        </p:nvSpPr>
        <p:spPr>
          <a:xfrm>
            <a:off x="457200" y="1935480"/>
            <a:ext cx="8229600" cy="4617720"/>
          </a:xfrm>
        </p:spPr>
        <p:txBody>
          <a:bodyPr>
            <a:normAutofit fontScale="92500" lnSpcReduction="10000"/>
          </a:bodyPr>
          <a:lstStyle/>
          <a:p>
            <a:r>
              <a:rPr lang="en-US" dirty="0"/>
              <a:t>Research Involving Prisoners. </a:t>
            </a:r>
          </a:p>
          <a:p>
            <a:r>
              <a:rPr lang="en-US" dirty="0"/>
              <a:t>The Final Rule changes the pre-2018 rule to allow the exemptions to apply to Subpart C for research involving a broader subject population if the research only incidentally includes prisoners.</a:t>
            </a:r>
          </a:p>
          <a:p>
            <a:r>
              <a:rPr lang="en-US" dirty="0"/>
              <a:t>The Final Rule permits the exempt secondary research of information or </a:t>
            </a:r>
            <a:r>
              <a:rPr lang="en-US" dirty="0" err="1"/>
              <a:t>biospecimens</a:t>
            </a:r>
            <a:r>
              <a:rPr lang="en-US" dirty="0"/>
              <a:t> from subjects who are prisoners, if that research is not seeking to examine prisoners as a subpopulation.</a:t>
            </a:r>
          </a:p>
          <a:p>
            <a:r>
              <a:rPr lang="en-US" dirty="0"/>
              <a:t>The Final Rule also allows subjects to continue in exempt research if they become prisoners during a study.</a:t>
            </a:r>
          </a:p>
          <a:p>
            <a:r>
              <a:rPr lang="en-US" dirty="0"/>
              <a:t>See also 1200.05 §18.</a:t>
            </a:r>
          </a:p>
          <a:p>
            <a:endParaRPr lang="en-US" dirty="0"/>
          </a:p>
          <a:p>
            <a:endParaRPr lang="en-US" dirty="0"/>
          </a:p>
        </p:txBody>
      </p:sp>
      <p:sp>
        <p:nvSpPr>
          <p:cNvPr id="4" name="Slide Number Placeholder 3">
            <a:extLst>
              <a:ext uri="{FF2B5EF4-FFF2-40B4-BE49-F238E27FC236}">
                <a16:creationId xmlns:a16="http://schemas.microsoft.com/office/drawing/2014/main" id="{3420B66A-D5C9-4A88-B7A6-96EB8279F269}"/>
              </a:ext>
            </a:extLst>
          </p:cNvPr>
          <p:cNvSpPr>
            <a:spLocks noGrp="1"/>
          </p:cNvSpPr>
          <p:nvPr>
            <p:ph type="sldNum" sz="quarter" idx="12"/>
          </p:nvPr>
        </p:nvSpPr>
        <p:spPr/>
        <p:txBody>
          <a:bodyPr/>
          <a:lstStyle/>
          <a:p>
            <a:fld id="{BF3D773C-9A4B-4115-B1CA-23F171635A4E}" type="slidenum">
              <a:rPr lang="en-US" smtClean="0"/>
              <a:pPr/>
              <a:t>10</a:t>
            </a:fld>
            <a:endParaRPr lang="en-US"/>
          </a:p>
        </p:txBody>
      </p:sp>
    </p:spTree>
    <p:extLst>
      <p:ext uri="{BB962C8B-B14F-4D97-AF65-F5344CB8AC3E}">
        <p14:creationId xmlns:p14="http://schemas.microsoft.com/office/powerpoint/2010/main" val="374539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1F43E-37EC-453F-9321-25C0DB71DAD3}"/>
              </a:ext>
            </a:extLst>
          </p:cNvPr>
          <p:cNvSpPr>
            <a:spLocks noGrp="1"/>
          </p:cNvSpPr>
          <p:nvPr>
            <p:ph type="title"/>
          </p:nvPr>
        </p:nvSpPr>
        <p:spPr>
          <a:xfrm>
            <a:off x="457200" y="457200"/>
            <a:ext cx="8229600" cy="1389888"/>
          </a:xfrm>
        </p:spPr>
        <p:txBody>
          <a:bodyPr>
            <a:normAutofit fontScale="90000"/>
          </a:bodyPr>
          <a:lstStyle/>
          <a:p>
            <a:r>
              <a:rPr lang="en-US" sz="5400" dirty="0">
                <a:latin typeface="PT Serif" charset="0"/>
                <a:ea typeface="PT Serif" charset="0"/>
                <a:cs typeface="PT Serif" charset="0"/>
              </a:rPr>
              <a:t>Exempt Research and Subpart D Applicability</a:t>
            </a:r>
            <a:endParaRPr lang="en-US" dirty="0"/>
          </a:p>
        </p:txBody>
      </p:sp>
      <p:sp>
        <p:nvSpPr>
          <p:cNvPr id="3" name="Content Placeholder 2">
            <a:extLst>
              <a:ext uri="{FF2B5EF4-FFF2-40B4-BE49-F238E27FC236}">
                <a16:creationId xmlns:a16="http://schemas.microsoft.com/office/drawing/2014/main" id="{984FC891-36AF-41B5-80C6-B6175661EFEA}"/>
              </a:ext>
            </a:extLst>
          </p:cNvPr>
          <p:cNvSpPr>
            <a:spLocks noGrp="1"/>
          </p:cNvSpPr>
          <p:nvPr>
            <p:ph idx="1"/>
          </p:nvPr>
        </p:nvSpPr>
        <p:spPr>
          <a:xfrm>
            <a:off x="457200" y="1752600"/>
            <a:ext cx="8229600" cy="4785995"/>
          </a:xfrm>
        </p:spPr>
        <p:txBody>
          <a:bodyPr>
            <a:normAutofit lnSpcReduction="10000"/>
          </a:bodyPr>
          <a:lstStyle/>
          <a:p>
            <a:r>
              <a:rPr lang="en-US" dirty="0"/>
              <a:t>Research involving children.</a:t>
            </a:r>
          </a:p>
          <a:p>
            <a:r>
              <a:rPr lang="en-US" dirty="0"/>
              <a:t>The Final Rule does not permit the exemption of research with children that involves benign behavioral interventions or research involving education tests if sensitive identifiable information is recorded.</a:t>
            </a:r>
          </a:p>
          <a:p>
            <a:r>
              <a:rPr lang="en-US" dirty="0"/>
              <a:t>Consistent with pre-2018 rule, observation of the public behavior of children under Category 2 is allowed only if the investigator does not participate in the activities being observed.</a:t>
            </a:r>
          </a:p>
          <a:p>
            <a:r>
              <a:rPr lang="en-US" dirty="0"/>
              <a:t>Consistent with pre-2018 rule, surveying and interview procedures with children are not exempt.</a:t>
            </a:r>
          </a:p>
          <a:p>
            <a:r>
              <a:rPr lang="en-US" dirty="0"/>
              <a:t>See also 1200.05 §19.</a:t>
            </a:r>
          </a:p>
          <a:p>
            <a:endParaRPr lang="en-US" dirty="0"/>
          </a:p>
          <a:p>
            <a:endParaRPr lang="en-US" dirty="0"/>
          </a:p>
        </p:txBody>
      </p:sp>
      <p:sp>
        <p:nvSpPr>
          <p:cNvPr id="4" name="Slide Number Placeholder 3">
            <a:extLst>
              <a:ext uri="{FF2B5EF4-FFF2-40B4-BE49-F238E27FC236}">
                <a16:creationId xmlns:a16="http://schemas.microsoft.com/office/drawing/2014/main" id="{BF17E4FE-644C-43B4-AB4A-BA59A3EE26BB}"/>
              </a:ext>
            </a:extLst>
          </p:cNvPr>
          <p:cNvSpPr>
            <a:spLocks noGrp="1"/>
          </p:cNvSpPr>
          <p:nvPr>
            <p:ph type="sldNum" sz="quarter" idx="12"/>
          </p:nvPr>
        </p:nvSpPr>
        <p:spPr/>
        <p:txBody>
          <a:bodyPr/>
          <a:lstStyle/>
          <a:p>
            <a:fld id="{BF3D773C-9A4B-4115-B1CA-23F171635A4E}" type="slidenum">
              <a:rPr lang="en-US" smtClean="0"/>
              <a:pPr/>
              <a:t>11</a:t>
            </a:fld>
            <a:endParaRPr lang="en-US"/>
          </a:p>
        </p:txBody>
      </p:sp>
    </p:spTree>
    <p:extLst>
      <p:ext uri="{BB962C8B-B14F-4D97-AF65-F5344CB8AC3E}">
        <p14:creationId xmlns:p14="http://schemas.microsoft.com/office/powerpoint/2010/main" val="206576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6221-D979-479D-9E96-33188D8CCDFE}"/>
              </a:ext>
            </a:extLst>
          </p:cNvPr>
          <p:cNvSpPr>
            <a:spLocks noGrp="1"/>
          </p:cNvSpPr>
          <p:nvPr>
            <p:ph type="title"/>
          </p:nvPr>
        </p:nvSpPr>
        <p:spPr>
          <a:xfrm>
            <a:off x="189853" y="149504"/>
            <a:ext cx="8686800" cy="914992"/>
          </a:xfrm>
        </p:spPr>
        <p:txBody>
          <a:bodyPr>
            <a:noAutofit/>
          </a:bodyPr>
          <a:lstStyle/>
          <a:p>
            <a:r>
              <a:rPr lang="en-US" sz="4100" dirty="0">
                <a:latin typeface="PT Serif"/>
              </a:rPr>
              <a:t>Summary of Changes to Exemptions</a:t>
            </a:r>
            <a:endParaRPr lang="en-US" sz="4100" dirty="0"/>
          </a:p>
        </p:txBody>
      </p:sp>
      <p:sp>
        <p:nvSpPr>
          <p:cNvPr id="3" name="Content Placeholder 2">
            <a:extLst>
              <a:ext uri="{FF2B5EF4-FFF2-40B4-BE49-F238E27FC236}">
                <a16:creationId xmlns:a16="http://schemas.microsoft.com/office/drawing/2014/main" id="{69FF850C-8A22-4B96-9367-5F7E30EE09EB}"/>
              </a:ext>
            </a:extLst>
          </p:cNvPr>
          <p:cNvSpPr>
            <a:spLocks noGrp="1"/>
          </p:cNvSpPr>
          <p:nvPr>
            <p:ph idx="1"/>
          </p:nvPr>
        </p:nvSpPr>
        <p:spPr>
          <a:xfrm>
            <a:off x="4761853" y="1600200"/>
            <a:ext cx="8229600" cy="4876800"/>
          </a:xfrm>
        </p:spPr>
        <p:txBody>
          <a:bodyPr>
            <a:normAutofit/>
          </a:bodyPr>
          <a:lstStyle/>
          <a:p>
            <a:pPr marL="0" indent="0">
              <a:buNone/>
            </a:pPr>
            <a:r>
              <a:rPr lang="en-US" sz="2300" dirty="0"/>
              <a:t>Restrictions added</a:t>
            </a:r>
          </a:p>
          <a:p>
            <a:pPr marL="0" indent="0">
              <a:buNone/>
            </a:pPr>
            <a:r>
              <a:rPr lang="en-US" sz="2300" dirty="0"/>
              <a:t>Expanded</a:t>
            </a:r>
          </a:p>
          <a:p>
            <a:pPr marL="0" indent="0">
              <a:buNone/>
            </a:pPr>
            <a:r>
              <a:rPr lang="en-US" sz="2300" dirty="0">
                <a:solidFill>
                  <a:srgbClr val="CCFFCC"/>
                </a:solidFill>
              </a:rPr>
              <a:t>Removed and replaced </a:t>
            </a:r>
          </a:p>
          <a:p>
            <a:pPr marL="0" indent="0">
              <a:buNone/>
            </a:pPr>
            <a:r>
              <a:rPr lang="en-US" sz="2300" dirty="0">
                <a:solidFill>
                  <a:srgbClr val="CCFFCC"/>
                </a:solidFill>
              </a:rPr>
              <a:t>with a new exemption 3</a:t>
            </a:r>
          </a:p>
          <a:p>
            <a:pPr marL="0" indent="0">
              <a:buNone/>
            </a:pPr>
            <a:r>
              <a:rPr lang="en-US" sz="2300" dirty="0"/>
              <a:t>Expanded old and </a:t>
            </a:r>
            <a:r>
              <a:rPr lang="en-US" sz="2300" dirty="0">
                <a:solidFill>
                  <a:srgbClr val="CCFFCC"/>
                </a:solidFill>
              </a:rPr>
              <a:t>added new</a:t>
            </a:r>
          </a:p>
          <a:p>
            <a:pPr marL="0" indent="0">
              <a:buNone/>
            </a:pPr>
            <a:r>
              <a:rPr lang="en-US" sz="2300" dirty="0"/>
              <a:t>Expanded with changes</a:t>
            </a:r>
          </a:p>
          <a:p>
            <a:pPr marL="0" indent="0">
              <a:buNone/>
            </a:pPr>
            <a:r>
              <a:rPr lang="en-US" sz="2300" dirty="0"/>
              <a:t>No change</a:t>
            </a:r>
          </a:p>
          <a:p>
            <a:pPr marL="0" indent="0">
              <a:buNone/>
            </a:pPr>
            <a:r>
              <a:rPr lang="en-US" sz="2300" dirty="0">
                <a:solidFill>
                  <a:srgbClr val="CCFFCC"/>
                </a:solidFill>
              </a:rPr>
              <a:t>*Exemption 7-</a:t>
            </a:r>
            <a:r>
              <a:rPr lang="en-US" sz="2300" b="1" dirty="0">
                <a:solidFill>
                  <a:srgbClr val="CCFFCC"/>
                </a:solidFill>
              </a:rPr>
              <a:t>NEW</a:t>
            </a:r>
          </a:p>
          <a:p>
            <a:pPr marL="0" indent="0">
              <a:buNone/>
            </a:pPr>
            <a:r>
              <a:rPr lang="en-US" sz="2300" dirty="0">
                <a:solidFill>
                  <a:srgbClr val="CCFFCC"/>
                </a:solidFill>
              </a:rPr>
              <a:t>*Exemption 8-</a:t>
            </a:r>
            <a:r>
              <a:rPr lang="en-US" sz="2300" b="1" dirty="0">
                <a:solidFill>
                  <a:srgbClr val="CCFFCC"/>
                </a:solidFill>
              </a:rPr>
              <a:t>NEW</a:t>
            </a:r>
          </a:p>
          <a:p>
            <a:pPr marL="0" indent="0">
              <a:buNone/>
            </a:pPr>
            <a:endParaRPr lang="en-US" dirty="0"/>
          </a:p>
        </p:txBody>
      </p:sp>
      <p:sp>
        <p:nvSpPr>
          <p:cNvPr id="4" name="Slide Number Placeholder 3">
            <a:extLst>
              <a:ext uri="{FF2B5EF4-FFF2-40B4-BE49-F238E27FC236}">
                <a16:creationId xmlns:a16="http://schemas.microsoft.com/office/drawing/2014/main" id="{B18A0847-823D-4755-9C0D-F5658BC96F9E}"/>
              </a:ext>
            </a:extLst>
          </p:cNvPr>
          <p:cNvSpPr>
            <a:spLocks noGrp="1"/>
          </p:cNvSpPr>
          <p:nvPr>
            <p:ph type="sldNum" sz="quarter" idx="12"/>
          </p:nvPr>
        </p:nvSpPr>
        <p:spPr/>
        <p:txBody>
          <a:bodyPr/>
          <a:lstStyle/>
          <a:p>
            <a:fld id="{BF3D773C-9A4B-4115-B1CA-23F171635A4E}" type="slidenum">
              <a:rPr lang="en-US" smtClean="0"/>
              <a:pPr/>
              <a:t>12</a:t>
            </a:fld>
            <a:endParaRPr lang="en-US"/>
          </a:p>
        </p:txBody>
      </p:sp>
      <p:sp>
        <p:nvSpPr>
          <p:cNvPr id="5" name="Text Placeholder 2">
            <a:extLst>
              <a:ext uri="{FF2B5EF4-FFF2-40B4-BE49-F238E27FC236}">
                <a16:creationId xmlns:a16="http://schemas.microsoft.com/office/drawing/2014/main" id="{8D4DECEE-2CFE-4EE9-9783-09EDBA5543B9}"/>
              </a:ext>
            </a:extLst>
          </p:cNvPr>
          <p:cNvSpPr txBox="1">
            <a:spLocks/>
          </p:cNvSpPr>
          <p:nvPr/>
        </p:nvSpPr>
        <p:spPr>
          <a:xfrm>
            <a:off x="221808" y="1143000"/>
            <a:ext cx="3962400" cy="369887"/>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2400" b="1" dirty="0"/>
              <a:t>Pre-2018 Rule (Current)</a:t>
            </a:r>
          </a:p>
        </p:txBody>
      </p:sp>
      <p:sp>
        <p:nvSpPr>
          <p:cNvPr id="6" name="Content Placeholder 3">
            <a:extLst>
              <a:ext uri="{FF2B5EF4-FFF2-40B4-BE49-F238E27FC236}">
                <a16:creationId xmlns:a16="http://schemas.microsoft.com/office/drawing/2014/main" id="{F9867D83-84F3-4552-84E0-FEA04BA565D4}"/>
              </a:ext>
            </a:extLst>
          </p:cNvPr>
          <p:cNvSpPr txBox="1">
            <a:spLocks/>
          </p:cNvSpPr>
          <p:nvPr/>
        </p:nvSpPr>
        <p:spPr>
          <a:xfrm>
            <a:off x="221808" y="1600200"/>
            <a:ext cx="5386917" cy="42672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300" dirty="0"/>
              <a:t>Exemption 1</a:t>
            </a:r>
          </a:p>
          <a:p>
            <a:r>
              <a:rPr lang="en-US" sz="2300" dirty="0"/>
              <a:t>Exemption 2</a:t>
            </a:r>
          </a:p>
          <a:p>
            <a:pPr marL="0"/>
            <a:r>
              <a:rPr lang="en-US" sz="2300" dirty="0"/>
              <a:t>Exemption 3</a:t>
            </a:r>
          </a:p>
          <a:p>
            <a:pPr marL="0" indent="0">
              <a:spcBef>
                <a:spcPts val="0"/>
              </a:spcBef>
              <a:buFont typeface="Wingdings 2"/>
              <a:buNone/>
            </a:pPr>
            <a:endParaRPr lang="en-US" sz="2300" dirty="0"/>
          </a:p>
          <a:p>
            <a:pPr marL="0"/>
            <a:r>
              <a:rPr lang="en-US" sz="2300" dirty="0"/>
              <a:t>Exemption 4</a:t>
            </a:r>
          </a:p>
          <a:p>
            <a:pPr marL="0"/>
            <a:r>
              <a:rPr lang="en-US" sz="2300" dirty="0"/>
              <a:t>Exemption 5	</a:t>
            </a:r>
          </a:p>
          <a:p>
            <a:pPr marL="0">
              <a:lnSpc>
                <a:spcPct val="150000"/>
              </a:lnSpc>
              <a:spcBef>
                <a:spcPts val="0"/>
              </a:spcBef>
            </a:pPr>
            <a:r>
              <a:rPr lang="en-US" sz="2300" dirty="0"/>
              <a:t>Exemption 6</a:t>
            </a:r>
            <a:r>
              <a:rPr lang="en-US" dirty="0"/>
              <a:t>	</a:t>
            </a:r>
          </a:p>
        </p:txBody>
      </p:sp>
      <p:sp>
        <p:nvSpPr>
          <p:cNvPr id="7" name="Right Arrow 7">
            <a:extLst>
              <a:ext uri="{FF2B5EF4-FFF2-40B4-BE49-F238E27FC236}">
                <a16:creationId xmlns:a16="http://schemas.microsoft.com/office/drawing/2014/main" id="{C5C6CA1B-10AE-4ECA-B286-42EF1B122FAA}"/>
              </a:ext>
            </a:extLst>
          </p:cNvPr>
          <p:cNvSpPr/>
          <p:nvPr/>
        </p:nvSpPr>
        <p:spPr bwMode="auto">
          <a:xfrm>
            <a:off x="2498795" y="1716044"/>
            <a:ext cx="203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8" name="Right Arrow 14">
            <a:extLst>
              <a:ext uri="{FF2B5EF4-FFF2-40B4-BE49-F238E27FC236}">
                <a16:creationId xmlns:a16="http://schemas.microsoft.com/office/drawing/2014/main" id="{F656A3E5-527B-439F-8E56-B41551C09B02}"/>
              </a:ext>
            </a:extLst>
          </p:cNvPr>
          <p:cNvSpPr/>
          <p:nvPr/>
        </p:nvSpPr>
        <p:spPr bwMode="auto">
          <a:xfrm>
            <a:off x="2498795" y="2133600"/>
            <a:ext cx="203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9" name="Right Arrow 15">
            <a:extLst>
              <a:ext uri="{FF2B5EF4-FFF2-40B4-BE49-F238E27FC236}">
                <a16:creationId xmlns:a16="http://schemas.microsoft.com/office/drawing/2014/main" id="{0AE235AD-E938-4915-9FDD-F5C3F72D885B}"/>
              </a:ext>
            </a:extLst>
          </p:cNvPr>
          <p:cNvSpPr/>
          <p:nvPr/>
        </p:nvSpPr>
        <p:spPr bwMode="auto">
          <a:xfrm>
            <a:off x="2498795" y="2590800"/>
            <a:ext cx="203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10" name="Right Arrow 16">
            <a:extLst>
              <a:ext uri="{FF2B5EF4-FFF2-40B4-BE49-F238E27FC236}">
                <a16:creationId xmlns:a16="http://schemas.microsoft.com/office/drawing/2014/main" id="{A8423B77-1E87-4FFF-A1FB-AC90998FAD57}"/>
              </a:ext>
            </a:extLst>
          </p:cNvPr>
          <p:cNvSpPr/>
          <p:nvPr/>
        </p:nvSpPr>
        <p:spPr bwMode="auto">
          <a:xfrm>
            <a:off x="2498795" y="3373322"/>
            <a:ext cx="203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11" name="Right Arrow 17">
            <a:extLst>
              <a:ext uri="{FF2B5EF4-FFF2-40B4-BE49-F238E27FC236}">
                <a16:creationId xmlns:a16="http://schemas.microsoft.com/office/drawing/2014/main" id="{1EFC3A2A-6B00-41B6-A7D0-D50264B22326}"/>
              </a:ext>
            </a:extLst>
          </p:cNvPr>
          <p:cNvSpPr/>
          <p:nvPr/>
        </p:nvSpPr>
        <p:spPr bwMode="auto">
          <a:xfrm>
            <a:off x="2540000" y="3821149"/>
            <a:ext cx="203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12" name="Right Arrow 18">
            <a:extLst>
              <a:ext uri="{FF2B5EF4-FFF2-40B4-BE49-F238E27FC236}">
                <a16:creationId xmlns:a16="http://schemas.microsoft.com/office/drawing/2014/main" id="{07B33E5A-8BC0-445E-B7A6-97A0260C5C75}"/>
              </a:ext>
            </a:extLst>
          </p:cNvPr>
          <p:cNvSpPr/>
          <p:nvPr/>
        </p:nvSpPr>
        <p:spPr bwMode="auto">
          <a:xfrm>
            <a:off x="2540000" y="4267200"/>
            <a:ext cx="203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13" name="Text Placeholder 4">
            <a:extLst>
              <a:ext uri="{FF2B5EF4-FFF2-40B4-BE49-F238E27FC236}">
                <a16:creationId xmlns:a16="http://schemas.microsoft.com/office/drawing/2014/main" id="{98AF8C90-88E7-4F59-8489-430AD6D1E725}"/>
              </a:ext>
            </a:extLst>
          </p:cNvPr>
          <p:cNvSpPr txBox="1">
            <a:spLocks/>
          </p:cNvSpPr>
          <p:nvPr/>
        </p:nvSpPr>
        <p:spPr>
          <a:xfrm>
            <a:off x="4572000" y="1131693"/>
            <a:ext cx="5389033" cy="369887"/>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2400" b="1" dirty="0"/>
              <a:t>Revised Common Rule</a:t>
            </a:r>
          </a:p>
        </p:txBody>
      </p:sp>
    </p:spTree>
    <p:extLst>
      <p:ext uri="{BB962C8B-B14F-4D97-AF65-F5344CB8AC3E}">
        <p14:creationId xmlns:p14="http://schemas.microsoft.com/office/powerpoint/2010/main" val="258177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A7A96-D189-41E0-A315-AC3A98A798C2}"/>
              </a:ext>
            </a:extLst>
          </p:cNvPr>
          <p:cNvSpPr>
            <a:spLocks noGrp="1"/>
          </p:cNvSpPr>
          <p:nvPr>
            <p:ph type="title"/>
          </p:nvPr>
        </p:nvSpPr>
        <p:spPr>
          <a:xfrm>
            <a:off x="685800" y="228600"/>
            <a:ext cx="8001000" cy="1389888"/>
          </a:xfrm>
        </p:spPr>
        <p:txBody>
          <a:bodyPr>
            <a:normAutofit fontScale="90000"/>
          </a:bodyPr>
          <a:lstStyle/>
          <a:p>
            <a:r>
              <a:rPr lang="en-US" sz="5400" dirty="0">
                <a:latin typeface="PT Serif" charset="0"/>
                <a:ea typeface="PT Serif" charset="0"/>
                <a:cs typeface="PT Serif" charset="0"/>
              </a:rPr>
              <a:t>What Does Exempt Mean? </a:t>
            </a:r>
            <a:endParaRPr lang="en-US" dirty="0"/>
          </a:p>
        </p:txBody>
      </p:sp>
      <p:sp>
        <p:nvSpPr>
          <p:cNvPr id="3" name="Content Placeholder 2">
            <a:extLst>
              <a:ext uri="{FF2B5EF4-FFF2-40B4-BE49-F238E27FC236}">
                <a16:creationId xmlns:a16="http://schemas.microsoft.com/office/drawing/2014/main" id="{E36F56DD-C058-48D4-AE8F-42BCA4BB0BAF}"/>
              </a:ext>
            </a:extLst>
          </p:cNvPr>
          <p:cNvSpPr>
            <a:spLocks noGrp="1"/>
          </p:cNvSpPr>
          <p:nvPr>
            <p:ph idx="1"/>
          </p:nvPr>
        </p:nvSpPr>
        <p:spPr/>
        <p:txBody>
          <a:bodyPr>
            <a:normAutofit lnSpcReduction="10000"/>
          </a:bodyPr>
          <a:lstStyle/>
          <a:p>
            <a:r>
              <a:rPr lang="en-US" dirty="0"/>
              <a:t>Exempt (generally) means not subject to the requirements of the Common Rule. </a:t>
            </a:r>
          </a:p>
          <a:p>
            <a:r>
              <a:rPr lang="en-US" dirty="0"/>
              <a:t>However, it is important to note that “exempt” does not always mean exempt from all of the requirements of the Common Rule, as certain exempt categories now have specified requirements as a condition of exemption (HHS 2017). </a:t>
            </a:r>
          </a:p>
          <a:p>
            <a:r>
              <a:rPr lang="en-US" dirty="0"/>
              <a:t>For example, the new Exempt Category 7 includes specific regulatory requirements of broad consent and limited IRB review as a condition of being exempt from other regulatory requirements.</a:t>
            </a:r>
          </a:p>
          <a:p>
            <a:endParaRPr lang="en-US" dirty="0"/>
          </a:p>
        </p:txBody>
      </p:sp>
      <p:sp>
        <p:nvSpPr>
          <p:cNvPr id="4" name="Slide Number Placeholder 3">
            <a:extLst>
              <a:ext uri="{FF2B5EF4-FFF2-40B4-BE49-F238E27FC236}">
                <a16:creationId xmlns:a16="http://schemas.microsoft.com/office/drawing/2014/main" id="{FB6BECCB-8024-4463-8A39-BB5D803EB56C}"/>
              </a:ext>
            </a:extLst>
          </p:cNvPr>
          <p:cNvSpPr>
            <a:spLocks noGrp="1"/>
          </p:cNvSpPr>
          <p:nvPr>
            <p:ph type="sldNum" sz="quarter" idx="12"/>
          </p:nvPr>
        </p:nvSpPr>
        <p:spPr/>
        <p:txBody>
          <a:bodyPr/>
          <a:lstStyle/>
          <a:p>
            <a:fld id="{BF3D773C-9A4B-4115-B1CA-23F171635A4E}" type="slidenum">
              <a:rPr lang="en-US" smtClean="0"/>
              <a:pPr/>
              <a:t>13</a:t>
            </a:fld>
            <a:endParaRPr lang="en-US"/>
          </a:p>
        </p:txBody>
      </p:sp>
    </p:spTree>
    <p:extLst>
      <p:ext uri="{BB962C8B-B14F-4D97-AF65-F5344CB8AC3E}">
        <p14:creationId xmlns:p14="http://schemas.microsoft.com/office/powerpoint/2010/main" val="290560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EDC6A-35E3-4DC3-B1E7-98518CA40358}"/>
              </a:ext>
            </a:extLst>
          </p:cNvPr>
          <p:cNvSpPr>
            <a:spLocks noGrp="1"/>
          </p:cNvSpPr>
          <p:nvPr>
            <p:ph type="title"/>
          </p:nvPr>
        </p:nvSpPr>
        <p:spPr>
          <a:xfrm>
            <a:off x="457200" y="228600"/>
            <a:ext cx="8229600" cy="1389888"/>
          </a:xfrm>
        </p:spPr>
        <p:txBody>
          <a:bodyPr>
            <a:normAutofit/>
          </a:bodyPr>
          <a:lstStyle/>
          <a:p>
            <a:r>
              <a:rPr lang="en-US" sz="5400" dirty="0">
                <a:latin typeface="PT Serif" charset="0"/>
                <a:ea typeface="PT Serif" charset="0"/>
                <a:cs typeface="PT Serif" charset="0"/>
              </a:rPr>
              <a:t>New Regulatory Section</a:t>
            </a:r>
            <a:endParaRPr lang="en-US" dirty="0"/>
          </a:p>
        </p:txBody>
      </p:sp>
      <p:sp>
        <p:nvSpPr>
          <p:cNvPr id="3" name="Content Placeholder 2">
            <a:extLst>
              <a:ext uri="{FF2B5EF4-FFF2-40B4-BE49-F238E27FC236}">
                <a16:creationId xmlns:a16="http://schemas.microsoft.com/office/drawing/2014/main" id="{90FDF29B-655F-4C53-85FB-4CF4C0180F80}"/>
              </a:ext>
            </a:extLst>
          </p:cNvPr>
          <p:cNvSpPr>
            <a:spLocks noGrp="1"/>
          </p:cNvSpPr>
          <p:nvPr>
            <p:ph idx="1"/>
          </p:nvPr>
        </p:nvSpPr>
        <p:spPr>
          <a:xfrm>
            <a:off x="304800" y="1600200"/>
            <a:ext cx="8610600" cy="4389120"/>
          </a:xfrm>
        </p:spPr>
        <p:txBody>
          <a:bodyPr/>
          <a:lstStyle/>
          <a:p>
            <a:r>
              <a:rPr lang="en-US" dirty="0"/>
              <a:t>The pre-2018 rule had six exempt categories in section 16.101(b). </a:t>
            </a:r>
          </a:p>
          <a:p>
            <a:r>
              <a:rPr lang="en-US" dirty="0"/>
              <a:t>The revised Common Rule gives exempt categories an entire section in 16.104, eight categories in 46.104(d)(1-8).</a:t>
            </a:r>
          </a:p>
        </p:txBody>
      </p:sp>
      <p:sp>
        <p:nvSpPr>
          <p:cNvPr id="4" name="Slide Number Placeholder 3">
            <a:extLst>
              <a:ext uri="{FF2B5EF4-FFF2-40B4-BE49-F238E27FC236}">
                <a16:creationId xmlns:a16="http://schemas.microsoft.com/office/drawing/2014/main" id="{438199FC-64EA-4D65-BF30-40B884749501}"/>
              </a:ext>
            </a:extLst>
          </p:cNvPr>
          <p:cNvSpPr>
            <a:spLocks noGrp="1"/>
          </p:cNvSpPr>
          <p:nvPr>
            <p:ph type="sldNum" sz="quarter" idx="12"/>
          </p:nvPr>
        </p:nvSpPr>
        <p:spPr/>
        <p:txBody>
          <a:bodyPr/>
          <a:lstStyle/>
          <a:p>
            <a:fld id="{BF3D773C-9A4B-4115-B1CA-23F171635A4E}" type="slidenum">
              <a:rPr lang="en-US" smtClean="0"/>
              <a:pPr/>
              <a:t>14</a:t>
            </a:fld>
            <a:endParaRPr lang="en-US"/>
          </a:p>
        </p:txBody>
      </p:sp>
      <p:sp>
        <p:nvSpPr>
          <p:cNvPr id="5" name="Rounded Rectangle 9">
            <a:extLst>
              <a:ext uri="{FF2B5EF4-FFF2-40B4-BE49-F238E27FC236}">
                <a16:creationId xmlns:a16="http://schemas.microsoft.com/office/drawing/2014/main" id="{ADBDE72A-490E-48EF-A067-D31B5B642233}"/>
              </a:ext>
            </a:extLst>
          </p:cNvPr>
          <p:cNvSpPr/>
          <p:nvPr/>
        </p:nvSpPr>
        <p:spPr>
          <a:xfrm>
            <a:off x="457200" y="3581400"/>
            <a:ext cx="2828279" cy="724386"/>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Pre-2018 Rule</a:t>
            </a:r>
          </a:p>
        </p:txBody>
      </p:sp>
      <p:sp>
        <p:nvSpPr>
          <p:cNvPr id="6" name="Rounded Rectangle 15">
            <a:extLst>
              <a:ext uri="{FF2B5EF4-FFF2-40B4-BE49-F238E27FC236}">
                <a16:creationId xmlns:a16="http://schemas.microsoft.com/office/drawing/2014/main" id="{039EAEFF-D451-4113-8B60-70660AED3EDF}"/>
              </a:ext>
            </a:extLst>
          </p:cNvPr>
          <p:cNvSpPr/>
          <p:nvPr/>
        </p:nvSpPr>
        <p:spPr>
          <a:xfrm>
            <a:off x="447368" y="4419600"/>
            <a:ext cx="2828279" cy="724386"/>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16.101(b)(1-6)</a:t>
            </a:r>
          </a:p>
        </p:txBody>
      </p:sp>
      <p:sp>
        <p:nvSpPr>
          <p:cNvPr id="7" name="Rounded Rectangle 16">
            <a:extLst>
              <a:ext uri="{FF2B5EF4-FFF2-40B4-BE49-F238E27FC236}">
                <a16:creationId xmlns:a16="http://schemas.microsoft.com/office/drawing/2014/main" id="{72D17AC5-2445-4782-922A-E1ADBA5A4FB6}"/>
              </a:ext>
            </a:extLst>
          </p:cNvPr>
          <p:cNvSpPr/>
          <p:nvPr/>
        </p:nvSpPr>
        <p:spPr>
          <a:xfrm>
            <a:off x="457200" y="5257800"/>
            <a:ext cx="2828279" cy="724386"/>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6 Categories</a:t>
            </a:r>
          </a:p>
        </p:txBody>
      </p:sp>
      <p:sp>
        <p:nvSpPr>
          <p:cNvPr id="8" name="Right Arrow 8">
            <a:extLst>
              <a:ext uri="{FF2B5EF4-FFF2-40B4-BE49-F238E27FC236}">
                <a16:creationId xmlns:a16="http://schemas.microsoft.com/office/drawing/2014/main" id="{4F7BA5F9-C8B4-452A-A27B-4D5EA9D4F205}"/>
              </a:ext>
            </a:extLst>
          </p:cNvPr>
          <p:cNvSpPr/>
          <p:nvPr/>
        </p:nvSpPr>
        <p:spPr>
          <a:xfrm>
            <a:off x="3285479" y="3200400"/>
            <a:ext cx="1188949" cy="32766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9">
            <a:extLst>
              <a:ext uri="{FF2B5EF4-FFF2-40B4-BE49-F238E27FC236}">
                <a16:creationId xmlns:a16="http://schemas.microsoft.com/office/drawing/2014/main" id="{8793287E-F3A5-4CC7-907D-4162BD9E8286}"/>
              </a:ext>
            </a:extLst>
          </p:cNvPr>
          <p:cNvSpPr/>
          <p:nvPr/>
        </p:nvSpPr>
        <p:spPr>
          <a:xfrm>
            <a:off x="4474428" y="3581400"/>
            <a:ext cx="2828279" cy="724386"/>
          </a:xfrm>
          <a:prstGeom prst="roundRect">
            <a:avLst/>
          </a:prstGeom>
          <a:solidFill>
            <a:srgbClr val="D6B6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Final Rule</a:t>
            </a:r>
          </a:p>
        </p:txBody>
      </p:sp>
      <p:sp>
        <p:nvSpPr>
          <p:cNvPr id="10" name="Rounded Rectangle 18">
            <a:extLst>
              <a:ext uri="{FF2B5EF4-FFF2-40B4-BE49-F238E27FC236}">
                <a16:creationId xmlns:a16="http://schemas.microsoft.com/office/drawing/2014/main" id="{2C1EAB26-DACF-41D5-9072-127A4F288850}"/>
              </a:ext>
            </a:extLst>
          </p:cNvPr>
          <p:cNvSpPr/>
          <p:nvPr/>
        </p:nvSpPr>
        <p:spPr>
          <a:xfrm>
            <a:off x="4474427" y="4419600"/>
            <a:ext cx="2828279" cy="724386"/>
          </a:xfrm>
          <a:prstGeom prst="roundRect">
            <a:avLst/>
          </a:prstGeom>
          <a:solidFill>
            <a:srgbClr val="D6B6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16.104(d)(1-8)</a:t>
            </a:r>
          </a:p>
        </p:txBody>
      </p:sp>
      <p:sp>
        <p:nvSpPr>
          <p:cNvPr id="11" name="Rounded Rectangle 20">
            <a:extLst>
              <a:ext uri="{FF2B5EF4-FFF2-40B4-BE49-F238E27FC236}">
                <a16:creationId xmlns:a16="http://schemas.microsoft.com/office/drawing/2014/main" id="{D5E85337-F58D-4999-9235-760576BEE197}"/>
              </a:ext>
            </a:extLst>
          </p:cNvPr>
          <p:cNvSpPr/>
          <p:nvPr/>
        </p:nvSpPr>
        <p:spPr>
          <a:xfrm>
            <a:off x="4474426" y="5257800"/>
            <a:ext cx="2828279" cy="724386"/>
          </a:xfrm>
          <a:prstGeom prst="roundRect">
            <a:avLst/>
          </a:prstGeom>
          <a:solidFill>
            <a:srgbClr val="D6B6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8 Categories</a:t>
            </a:r>
          </a:p>
        </p:txBody>
      </p:sp>
    </p:spTree>
    <p:extLst>
      <p:ext uri="{BB962C8B-B14F-4D97-AF65-F5344CB8AC3E}">
        <p14:creationId xmlns:p14="http://schemas.microsoft.com/office/powerpoint/2010/main" val="1567121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04C11-C312-4FDE-976E-16DA5C54A0A2}"/>
              </a:ext>
            </a:extLst>
          </p:cNvPr>
          <p:cNvSpPr>
            <a:spLocks noGrp="1"/>
          </p:cNvSpPr>
          <p:nvPr>
            <p:ph type="title"/>
          </p:nvPr>
        </p:nvSpPr>
        <p:spPr>
          <a:xfrm>
            <a:off x="457200" y="457200"/>
            <a:ext cx="8229600" cy="1389888"/>
          </a:xfrm>
        </p:spPr>
        <p:txBody>
          <a:bodyPr>
            <a:normAutofit fontScale="90000"/>
          </a:bodyPr>
          <a:lstStyle/>
          <a:p>
            <a:r>
              <a:rPr lang="en-US" sz="5400" dirty="0">
                <a:latin typeface="PT Serif" charset="0"/>
                <a:ea typeface="PT Serif" charset="0"/>
                <a:cs typeface="PT Serif" charset="0"/>
              </a:rPr>
              <a:t>Section 46.104, Exempt Research </a:t>
            </a:r>
            <a:endParaRPr lang="en-US" dirty="0"/>
          </a:p>
        </p:txBody>
      </p:sp>
      <p:sp>
        <p:nvSpPr>
          <p:cNvPr id="3" name="Content Placeholder 2">
            <a:extLst>
              <a:ext uri="{FF2B5EF4-FFF2-40B4-BE49-F238E27FC236}">
                <a16:creationId xmlns:a16="http://schemas.microsoft.com/office/drawing/2014/main" id="{722329D9-0FD2-4685-A4A1-99BDC7E74F3E}"/>
              </a:ext>
            </a:extLst>
          </p:cNvPr>
          <p:cNvSpPr>
            <a:spLocks noGrp="1"/>
          </p:cNvSpPr>
          <p:nvPr>
            <p:ph idx="1"/>
          </p:nvPr>
        </p:nvSpPr>
        <p:spPr>
          <a:xfrm>
            <a:off x="457200" y="1935480"/>
            <a:ext cx="8229600" cy="4922520"/>
          </a:xfrm>
        </p:spPr>
        <p:txBody>
          <a:bodyPr>
            <a:normAutofit lnSpcReduction="10000"/>
          </a:bodyPr>
          <a:lstStyle/>
          <a:p>
            <a:r>
              <a:rPr lang="en-US" dirty="0"/>
              <a:t>Section 16.104 has been designated as “Exempt Research.”</a:t>
            </a:r>
          </a:p>
          <a:p>
            <a:pPr lvl="1"/>
            <a:r>
              <a:rPr lang="en-US" dirty="0"/>
              <a:t>Section 16.104(a) states that research activities must comply with the requirements of this section and as specified in each category in order to be exempt from the Common Rule. </a:t>
            </a:r>
          </a:p>
          <a:p>
            <a:pPr lvl="1"/>
            <a:r>
              <a:rPr lang="en-US" dirty="0"/>
              <a:t>Section 16.104(b) reviews the use of exemption categories for research subject to the requirements of Subparts B (pregnant women/fetus), C (prisoners), and D (children).</a:t>
            </a:r>
          </a:p>
          <a:p>
            <a:pPr lvl="1"/>
            <a:r>
              <a:rPr lang="en-US" dirty="0"/>
              <a:t>Section 16.104(c) is reserved.</a:t>
            </a:r>
          </a:p>
          <a:p>
            <a:pPr lvl="1"/>
            <a:r>
              <a:rPr lang="en-US" dirty="0"/>
              <a:t>Section 16.104(d) lists the eight                                 categories of exempt research.</a:t>
            </a:r>
          </a:p>
          <a:p>
            <a:endParaRPr lang="en-US" dirty="0"/>
          </a:p>
        </p:txBody>
      </p:sp>
      <p:sp>
        <p:nvSpPr>
          <p:cNvPr id="4" name="Slide Number Placeholder 3">
            <a:extLst>
              <a:ext uri="{FF2B5EF4-FFF2-40B4-BE49-F238E27FC236}">
                <a16:creationId xmlns:a16="http://schemas.microsoft.com/office/drawing/2014/main" id="{6BD0A62F-7501-40AB-93C5-4F482EAA6CAB}"/>
              </a:ext>
            </a:extLst>
          </p:cNvPr>
          <p:cNvSpPr>
            <a:spLocks noGrp="1"/>
          </p:cNvSpPr>
          <p:nvPr>
            <p:ph type="sldNum" sz="quarter" idx="12"/>
          </p:nvPr>
        </p:nvSpPr>
        <p:spPr/>
        <p:txBody>
          <a:bodyPr/>
          <a:lstStyle/>
          <a:p>
            <a:fld id="{BF3D773C-9A4B-4115-B1CA-23F171635A4E}" type="slidenum">
              <a:rPr lang="en-US" smtClean="0"/>
              <a:pPr/>
              <a:t>15</a:t>
            </a:fld>
            <a:endParaRPr lang="en-US"/>
          </a:p>
        </p:txBody>
      </p:sp>
    </p:spTree>
    <p:extLst>
      <p:ext uri="{BB962C8B-B14F-4D97-AF65-F5344CB8AC3E}">
        <p14:creationId xmlns:p14="http://schemas.microsoft.com/office/powerpoint/2010/main" val="911155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A6B34-FF50-4068-BEE5-079AA9AFE7F4}"/>
              </a:ext>
            </a:extLst>
          </p:cNvPr>
          <p:cNvSpPr>
            <a:spLocks noGrp="1"/>
          </p:cNvSpPr>
          <p:nvPr>
            <p:ph type="title"/>
          </p:nvPr>
        </p:nvSpPr>
        <p:spPr>
          <a:xfrm>
            <a:off x="457200" y="457200"/>
            <a:ext cx="8229600" cy="1389888"/>
          </a:xfrm>
        </p:spPr>
        <p:txBody>
          <a:bodyPr/>
          <a:lstStyle/>
          <a:p>
            <a:r>
              <a:rPr lang="en-US" sz="5400" dirty="0">
                <a:latin typeface="PT Serif" charset="0"/>
                <a:ea typeface="PT Serif" charset="0"/>
                <a:cs typeface="PT Serif" charset="0"/>
              </a:rPr>
              <a:t>Category 1:</a:t>
            </a:r>
            <a:endParaRPr lang="en-US" dirty="0"/>
          </a:p>
        </p:txBody>
      </p:sp>
      <p:sp>
        <p:nvSpPr>
          <p:cNvPr id="3" name="Content Placeholder 2">
            <a:extLst>
              <a:ext uri="{FF2B5EF4-FFF2-40B4-BE49-F238E27FC236}">
                <a16:creationId xmlns:a16="http://schemas.microsoft.com/office/drawing/2014/main" id="{3E398F96-ED3D-4D09-871D-B1A03504773A}"/>
              </a:ext>
            </a:extLst>
          </p:cNvPr>
          <p:cNvSpPr>
            <a:spLocks noGrp="1"/>
          </p:cNvSpPr>
          <p:nvPr>
            <p:ph idx="1"/>
          </p:nvPr>
        </p:nvSpPr>
        <p:spPr/>
        <p:txBody>
          <a:bodyPr/>
          <a:lstStyle/>
          <a:p>
            <a:pPr marL="0" indent="0">
              <a:buNone/>
            </a:pPr>
            <a:r>
              <a:rPr lang="en-US" dirty="0"/>
              <a:t>Research in Established or Commonly Accepted Educational Settings</a:t>
            </a:r>
          </a:p>
          <a:p>
            <a:r>
              <a:rPr lang="en-US" dirty="0"/>
              <a:t>This category has been amended from the pre-2018 rule to include a condition that the research is not likely to have adverse impacts on:</a:t>
            </a:r>
          </a:p>
          <a:p>
            <a:pPr lvl="1"/>
            <a:r>
              <a:rPr lang="en-US" dirty="0"/>
              <a:t>Students learning required educational content, or </a:t>
            </a:r>
          </a:p>
          <a:p>
            <a:pPr lvl="1"/>
            <a:r>
              <a:rPr lang="en-US" dirty="0"/>
              <a:t>Assessment of educators who provide instruction </a:t>
            </a:r>
          </a:p>
          <a:p>
            <a:r>
              <a:rPr lang="en-US" dirty="0"/>
              <a:t>The exemption may only be used for studies about normal educational practices.</a:t>
            </a:r>
          </a:p>
          <a:p>
            <a:pPr marL="0" indent="0">
              <a:buNone/>
            </a:pPr>
            <a:r>
              <a:rPr lang="en-US" dirty="0"/>
              <a:t>				</a:t>
            </a:r>
            <a:r>
              <a:rPr lang="en-US" sz="2000" dirty="0"/>
              <a:t>§104(d)(1)</a:t>
            </a:r>
          </a:p>
        </p:txBody>
      </p:sp>
      <p:sp>
        <p:nvSpPr>
          <p:cNvPr id="4" name="Slide Number Placeholder 3">
            <a:extLst>
              <a:ext uri="{FF2B5EF4-FFF2-40B4-BE49-F238E27FC236}">
                <a16:creationId xmlns:a16="http://schemas.microsoft.com/office/drawing/2014/main" id="{788BFCC9-C966-40C8-85B3-2591197CF090}"/>
              </a:ext>
            </a:extLst>
          </p:cNvPr>
          <p:cNvSpPr>
            <a:spLocks noGrp="1"/>
          </p:cNvSpPr>
          <p:nvPr>
            <p:ph type="sldNum" sz="quarter" idx="12"/>
          </p:nvPr>
        </p:nvSpPr>
        <p:spPr/>
        <p:txBody>
          <a:bodyPr/>
          <a:lstStyle/>
          <a:p>
            <a:fld id="{BF3D773C-9A4B-4115-B1CA-23F171635A4E}" type="slidenum">
              <a:rPr lang="en-US" smtClean="0"/>
              <a:pPr/>
              <a:t>16</a:t>
            </a:fld>
            <a:endParaRPr lang="en-US"/>
          </a:p>
        </p:txBody>
      </p:sp>
      <p:pic>
        <p:nvPicPr>
          <p:cNvPr id="6" name="Picture 5">
            <a:extLst>
              <a:ext uri="{FF2B5EF4-FFF2-40B4-BE49-F238E27FC236}">
                <a16:creationId xmlns:a16="http://schemas.microsoft.com/office/drawing/2014/main" id="{BA46BB9C-9D13-4061-9B42-18F5D33903B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27800" y="228600"/>
            <a:ext cx="2311400" cy="1733550"/>
          </a:xfrm>
          <a:prstGeom prst="rect">
            <a:avLst/>
          </a:prstGeom>
        </p:spPr>
      </p:pic>
    </p:spTree>
    <p:extLst>
      <p:ext uri="{BB962C8B-B14F-4D97-AF65-F5344CB8AC3E}">
        <p14:creationId xmlns:p14="http://schemas.microsoft.com/office/powerpoint/2010/main" val="1030046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E1A9-3025-4414-8A28-28805F8B7254}"/>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5603F6C9-CDD9-4D29-8E30-1C4A086826DF}"/>
              </a:ext>
            </a:extLst>
          </p:cNvPr>
          <p:cNvSpPr>
            <a:spLocks noGrp="1"/>
          </p:cNvSpPr>
          <p:nvPr>
            <p:ph idx="1"/>
          </p:nvPr>
        </p:nvSpPr>
        <p:spPr/>
        <p:txBody>
          <a:bodyPr/>
          <a:lstStyle/>
          <a:p>
            <a:pPr marL="0" indent="0">
              <a:buNone/>
            </a:pPr>
            <a:r>
              <a:rPr lang="en-US" dirty="0"/>
              <a:t>Exemption category 1 has been amended from the pre-2018 rule to include a condition that the research is not likely to have adverse impacts on (check all that apply):</a:t>
            </a:r>
          </a:p>
          <a:p>
            <a:r>
              <a:rPr lang="en-US" dirty="0"/>
              <a:t>Students’ time in the classroom. </a:t>
            </a:r>
          </a:p>
          <a:p>
            <a:r>
              <a:rPr lang="en-US" dirty="0"/>
              <a:t>Students learning required educational content.</a:t>
            </a:r>
          </a:p>
          <a:p>
            <a:r>
              <a:rPr lang="en-US" dirty="0"/>
              <a:t>Teacher to student ratios.</a:t>
            </a:r>
          </a:p>
          <a:p>
            <a:r>
              <a:rPr lang="en-US" dirty="0"/>
              <a:t>Assessment of educators who provide instruction.</a:t>
            </a:r>
          </a:p>
          <a:p>
            <a:endParaRPr lang="en-US" dirty="0"/>
          </a:p>
        </p:txBody>
      </p:sp>
      <p:sp>
        <p:nvSpPr>
          <p:cNvPr id="4" name="Slide Number Placeholder 3">
            <a:extLst>
              <a:ext uri="{FF2B5EF4-FFF2-40B4-BE49-F238E27FC236}">
                <a16:creationId xmlns:a16="http://schemas.microsoft.com/office/drawing/2014/main" id="{B04CB1C9-7071-47A7-9A1A-78F556280D62}"/>
              </a:ext>
            </a:extLst>
          </p:cNvPr>
          <p:cNvSpPr>
            <a:spLocks noGrp="1"/>
          </p:cNvSpPr>
          <p:nvPr>
            <p:ph type="sldNum" sz="quarter" idx="12"/>
          </p:nvPr>
        </p:nvSpPr>
        <p:spPr/>
        <p:txBody>
          <a:bodyPr/>
          <a:lstStyle/>
          <a:p>
            <a:fld id="{BF3D773C-9A4B-4115-B1CA-23F171635A4E}" type="slidenum">
              <a:rPr lang="en-US" smtClean="0"/>
              <a:pPr/>
              <a:t>17</a:t>
            </a:fld>
            <a:endParaRPr lang="en-US"/>
          </a:p>
        </p:txBody>
      </p:sp>
    </p:spTree>
    <p:extLst>
      <p:ext uri="{BB962C8B-B14F-4D97-AF65-F5344CB8AC3E}">
        <p14:creationId xmlns:p14="http://schemas.microsoft.com/office/powerpoint/2010/main" val="4107788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8C43-8B17-41A2-A784-E29018C7A0AD}"/>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D1816CFF-8A94-4DE4-B244-E15965505A36}"/>
              </a:ext>
            </a:extLst>
          </p:cNvPr>
          <p:cNvSpPr>
            <a:spLocks noGrp="1"/>
          </p:cNvSpPr>
          <p:nvPr>
            <p:ph idx="1"/>
          </p:nvPr>
        </p:nvSpPr>
        <p:spPr/>
        <p:txBody>
          <a:bodyPr/>
          <a:lstStyle/>
          <a:p>
            <a:pPr marL="0" indent="0">
              <a:buNone/>
            </a:pPr>
            <a:r>
              <a:rPr lang="en-US" dirty="0"/>
              <a:t>Exemption category 1 has been amended from the pre-2018 rule to include a condition that the research is not likely to have adverse impacts on (check all that apply):</a:t>
            </a:r>
          </a:p>
          <a:p>
            <a:r>
              <a:rPr lang="en-US" dirty="0"/>
              <a:t>Students’ time in the classroom. </a:t>
            </a:r>
          </a:p>
          <a:p>
            <a:r>
              <a:rPr lang="en-US" b="1" dirty="0">
                <a:solidFill>
                  <a:srgbClr val="CCFFCC"/>
                </a:solidFill>
              </a:rPr>
              <a:t>Students learning required educational content.</a:t>
            </a:r>
          </a:p>
          <a:p>
            <a:r>
              <a:rPr lang="en-US" dirty="0"/>
              <a:t>Teacher to student ratios.</a:t>
            </a:r>
          </a:p>
          <a:p>
            <a:r>
              <a:rPr lang="en-US" b="1" dirty="0">
                <a:solidFill>
                  <a:srgbClr val="CCFFCC"/>
                </a:solidFill>
              </a:rPr>
              <a:t>Assessment of educators who provide instruction.</a:t>
            </a:r>
          </a:p>
          <a:p>
            <a:endParaRPr lang="en-US" dirty="0"/>
          </a:p>
        </p:txBody>
      </p:sp>
      <p:sp>
        <p:nvSpPr>
          <p:cNvPr id="4" name="Slide Number Placeholder 3">
            <a:extLst>
              <a:ext uri="{FF2B5EF4-FFF2-40B4-BE49-F238E27FC236}">
                <a16:creationId xmlns:a16="http://schemas.microsoft.com/office/drawing/2014/main" id="{02323918-B7AF-460E-ABCF-6B7CAC57EC24}"/>
              </a:ext>
            </a:extLst>
          </p:cNvPr>
          <p:cNvSpPr>
            <a:spLocks noGrp="1"/>
          </p:cNvSpPr>
          <p:nvPr>
            <p:ph type="sldNum" sz="quarter" idx="12"/>
          </p:nvPr>
        </p:nvSpPr>
        <p:spPr/>
        <p:txBody>
          <a:bodyPr/>
          <a:lstStyle/>
          <a:p>
            <a:fld id="{BF3D773C-9A4B-4115-B1CA-23F171635A4E}" type="slidenum">
              <a:rPr lang="en-US" smtClean="0"/>
              <a:pPr/>
              <a:t>18</a:t>
            </a:fld>
            <a:endParaRPr lang="en-US"/>
          </a:p>
        </p:txBody>
      </p:sp>
    </p:spTree>
    <p:extLst>
      <p:ext uri="{BB962C8B-B14F-4D97-AF65-F5344CB8AC3E}">
        <p14:creationId xmlns:p14="http://schemas.microsoft.com/office/powerpoint/2010/main" val="916136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66498-7118-4E49-8AFD-6A4C283F6CE5}"/>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4C6D87C5-2866-4FEC-87CD-05CA3ED3E71F}"/>
              </a:ext>
            </a:extLst>
          </p:cNvPr>
          <p:cNvSpPr>
            <a:spLocks noGrp="1"/>
          </p:cNvSpPr>
          <p:nvPr>
            <p:ph idx="1"/>
          </p:nvPr>
        </p:nvSpPr>
        <p:spPr/>
        <p:txBody>
          <a:bodyPr/>
          <a:lstStyle/>
          <a:p>
            <a:pPr marL="0" indent="0">
              <a:buNone/>
            </a:pPr>
            <a:r>
              <a:rPr lang="en-US" dirty="0"/>
              <a:t>A study team wants to test whether adding an hour of physical education (PE) per week reduces disciplinary actions for student behavior. In half of the schools in a district, students will have an additional hour of PE each week, which will occur in place of one hour of their regular science instruction. </a:t>
            </a:r>
          </a:p>
          <a:p>
            <a:pPr marL="0" indent="0">
              <a:buNone/>
            </a:pPr>
            <a:r>
              <a:rPr lang="en-US" dirty="0"/>
              <a:t>Would this study meet the criteria for the revised exemption 1?</a:t>
            </a:r>
          </a:p>
          <a:p>
            <a:r>
              <a:rPr lang="en-US" dirty="0"/>
              <a:t>Yes</a:t>
            </a:r>
          </a:p>
          <a:p>
            <a:r>
              <a:rPr lang="en-US" dirty="0"/>
              <a:t>No</a:t>
            </a:r>
          </a:p>
          <a:p>
            <a:pPr marL="0" indent="0">
              <a:buNone/>
            </a:pPr>
            <a:endParaRPr lang="en-US" dirty="0"/>
          </a:p>
        </p:txBody>
      </p:sp>
      <p:sp>
        <p:nvSpPr>
          <p:cNvPr id="4" name="Slide Number Placeholder 3">
            <a:extLst>
              <a:ext uri="{FF2B5EF4-FFF2-40B4-BE49-F238E27FC236}">
                <a16:creationId xmlns:a16="http://schemas.microsoft.com/office/drawing/2014/main" id="{A25CE458-A140-464F-8353-6FAC9832589E}"/>
              </a:ext>
            </a:extLst>
          </p:cNvPr>
          <p:cNvSpPr>
            <a:spLocks noGrp="1"/>
          </p:cNvSpPr>
          <p:nvPr>
            <p:ph type="sldNum" sz="quarter" idx="12"/>
          </p:nvPr>
        </p:nvSpPr>
        <p:spPr/>
        <p:txBody>
          <a:bodyPr/>
          <a:lstStyle/>
          <a:p>
            <a:fld id="{BF3D773C-9A4B-4115-B1CA-23F171635A4E}" type="slidenum">
              <a:rPr lang="en-US" smtClean="0"/>
              <a:pPr/>
              <a:t>19</a:t>
            </a:fld>
            <a:endParaRPr lang="en-US"/>
          </a:p>
        </p:txBody>
      </p:sp>
    </p:spTree>
    <p:extLst>
      <p:ext uri="{BB962C8B-B14F-4D97-AF65-F5344CB8AC3E}">
        <p14:creationId xmlns:p14="http://schemas.microsoft.com/office/powerpoint/2010/main" val="249693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2902-5CAC-416F-BE62-3DC543C39DD7}"/>
              </a:ext>
            </a:extLst>
          </p:cNvPr>
          <p:cNvSpPr>
            <a:spLocks noGrp="1"/>
          </p:cNvSpPr>
          <p:nvPr>
            <p:ph type="title"/>
          </p:nvPr>
        </p:nvSpPr>
        <p:spPr>
          <a:xfrm>
            <a:off x="609600" y="457200"/>
            <a:ext cx="8077200" cy="1389888"/>
          </a:xfrm>
        </p:spPr>
        <p:txBody>
          <a:bodyPr/>
          <a:lstStyle/>
          <a:p>
            <a:r>
              <a:rPr lang="en-US" dirty="0"/>
              <a:t>Overview</a:t>
            </a:r>
          </a:p>
        </p:txBody>
      </p:sp>
      <p:sp>
        <p:nvSpPr>
          <p:cNvPr id="3" name="Content Placeholder 2">
            <a:extLst>
              <a:ext uri="{FF2B5EF4-FFF2-40B4-BE49-F238E27FC236}">
                <a16:creationId xmlns:a16="http://schemas.microsoft.com/office/drawing/2014/main" id="{F17C474B-BF72-440B-9F2C-2C0A5C207346}"/>
              </a:ext>
            </a:extLst>
          </p:cNvPr>
          <p:cNvSpPr>
            <a:spLocks noGrp="1"/>
          </p:cNvSpPr>
          <p:nvPr>
            <p:ph idx="1"/>
          </p:nvPr>
        </p:nvSpPr>
        <p:spPr/>
        <p:txBody>
          <a:bodyPr/>
          <a:lstStyle/>
          <a:p>
            <a:r>
              <a:rPr lang="en-US" dirty="0"/>
              <a:t>Background</a:t>
            </a:r>
          </a:p>
          <a:p>
            <a:r>
              <a:rPr lang="en-US" dirty="0"/>
              <a:t>Exemptions and Subpart Applicability</a:t>
            </a:r>
          </a:p>
          <a:p>
            <a:r>
              <a:rPr lang="en-US" dirty="0"/>
              <a:t>Exemptions</a:t>
            </a:r>
          </a:p>
          <a:p>
            <a:r>
              <a:rPr lang="en-US" dirty="0"/>
              <a:t>Limited IRB Review</a:t>
            </a:r>
          </a:p>
          <a:p>
            <a:r>
              <a:rPr lang="en-US" dirty="0"/>
              <a:t>Broad Consent</a:t>
            </a:r>
          </a:p>
          <a:p>
            <a:endParaRPr lang="en-US" dirty="0"/>
          </a:p>
        </p:txBody>
      </p:sp>
      <p:sp>
        <p:nvSpPr>
          <p:cNvPr id="4" name="Slide Number Placeholder 3">
            <a:extLst>
              <a:ext uri="{FF2B5EF4-FFF2-40B4-BE49-F238E27FC236}">
                <a16:creationId xmlns:a16="http://schemas.microsoft.com/office/drawing/2014/main" id="{1D106676-9AC1-4C14-AE4C-419039D8BABD}"/>
              </a:ext>
            </a:extLst>
          </p:cNvPr>
          <p:cNvSpPr>
            <a:spLocks noGrp="1"/>
          </p:cNvSpPr>
          <p:nvPr>
            <p:ph type="sldNum" sz="quarter" idx="12"/>
          </p:nvPr>
        </p:nvSpPr>
        <p:spPr/>
        <p:txBody>
          <a:bodyPr/>
          <a:lstStyle/>
          <a:p>
            <a:fld id="{BF3D773C-9A4B-4115-B1CA-23F171635A4E}" type="slidenum">
              <a:rPr lang="en-US" smtClean="0"/>
              <a:pPr/>
              <a:t>2</a:t>
            </a:fld>
            <a:endParaRPr lang="en-US"/>
          </a:p>
        </p:txBody>
      </p:sp>
    </p:spTree>
    <p:extLst>
      <p:ext uri="{BB962C8B-B14F-4D97-AF65-F5344CB8AC3E}">
        <p14:creationId xmlns:p14="http://schemas.microsoft.com/office/powerpoint/2010/main" val="114679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D146-1D1E-45F6-AF66-791A2F1853CE}"/>
              </a:ext>
            </a:extLst>
          </p:cNvPr>
          <p:cNvSpPr>
            <a:spLocks noGrp="1"/>
          </p:cNvSpPr>
          <p:nvPr>
            <p:ph type="title"/>
          </p:nvPr>
        </p:nvSpPr>
        <p:spPr/>
        <p:txBody>
          <a:bodyPr/>
          <a:lstStyle/>
          <a:p>
            <a:r>
              <a:rPr lang="en-US" dirty="0"/>
              <a:t>Answer	</a:t>
            </a:r>
          </a:p>
        </p:txBody>
      </p:sp>
      <p:sp>
        <p:nvSpPr>
          <p:cNvPr id="3" name="Content Placeholder 2">
            <a:extLst>
              <a:ext uri="{FF2B5EF4-FFF2-40B4-BE49-F238E27FC236}">
                <a16:creationId xmlns:a16="http://schemas.microsoft.com/office/drawing/2014/main" id="{5F2DE0C4-4908-46E9-895E-AA61780C881C}"/>
              </a:ext>
            </a:extLst>
          </p:cNvPr>
          <p:cNvSpPr>
            <a:spLocks noGrp="1"/>
          </p:cNvSpPr>
          <p:nvPr>
            <p:ph idx="1"/>
          </p:nvPr>
        </p:nvSpPr>
        <p:spPr/>
        <p:txBody>
          <a:bodyPr/>
          <a:lstStyle/>
          <a:p>
            <a:r>
              <a:rPr lang="en-US" dirty="0"/>
              <a:t>The study would not meet the criteria for the revised exemption 1 because the research will occur in place of one hour of their regular science instruction and exemption 1 does not allow activities likely to have adverse impacts on students learning required educational content. </a:t>
            </a:r>
          </a:p>
        </p:txBody>
      </p:sp>
      <p:sp>
        <p:nvSpPr>
          <p:cNvPr id="4" name="Slide Number Placeholder 3">
            <a:extLst>
              <a:ext uri="{FF2B5EF4-FFF2-40B4-BE49-F238E27FC236}">
                <a16:creationId xmlns:a16="http://schemas.microsoft.com/office/drawing/2014/main" id="{7FD1716C-92E6-4801-B7F2-AF59F2D35AC7}"/>
              </a:ext>
            </a:extLst>
          </p:cNvPr>
          <p:cNvSpPr>
            <a:spLocks noGrp="1"/>
          </p:cNvSpPr>
          <p:nvPr>
            <p:ph type="sldNum" sz="quarter" idx="12"/>
          </p:nvPr>
        </p:nvSpPr>
        <p:spPr/>
        <p:txBody>
          <a:bodyPr/>
          <a:lstStyle/>
          <a:p>
            <a:fld id="{BF3D773C-9A4B-4115-B1CA-23F171635A4E}" type="slidenum">
              <a:rPr lang="en-US" smtClean="0"/>
              <a:pPr/>
              <a:t>20</a:t>
            </a:fld>
            <a:endParaRPr lang="en-US"/>
          </a:p>
        </p:txBody>
      </p:sp>
    </p:spTree>
    <p:extLst>
      <p:ext uri="{BB962C8B-B14F-4D97-AF65-F5344CB8AC3E}">
        <p14:creationId xmlns:p14="http://schemas.microsoft.com/office/powerpoint/2010/main" val="3445158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6710-A266-42BC-B6D2-839F6998D01F}"/>
              </a:ext>
            </a:extLst>
          </p:cNvPr>
          <p:cNvSpPr>
            <a:spLocks noGrp="1"/>
          </p:cNvSpPr>
          <p:nvPr>
            <p:ph type="title"/>
          </p:nvPr>
        </p:nvSpPr>
        <p:spPr>
          <a:xfrm>
            <a:off x="1752600" y="381000"/>
            <a:ext cx="6934200" cy="914400"/>
          </a:xfrm>
        </p:spPr>
        <p:txBody>
          <a:bodyPr/>
          <a:lstStyle/>
          <a:p>
            <a:r>
              <a:rPr lang="en-US" sz="5400" dirty="0">
                <a:latin typeface="PT Serif" charset="0"/>
                <a:ea typeface="PT Serif" charset="0"/>
                <a:cs typeface="PT Serif" charset="0"/>
              </a:rPr>
              <a:t>Category 2:</a:t>
            </a:r>
            <a:endParaRPr lang="en-US" dirty="0"/>
          </a:p>
        </p:txBody>
      </p:sp>
      <p:sp>
        <p:nvSpPr>
          <p:cNvPr id="3" name="Content Placeholder 2">
            <a:extLst>
              <a:ext uri="{FF2B5EF4-FFF2-40B4-BE49-F238E27FC236}">
                <a16:creationId xmlns:a16="http://schemas.microsoft.com/office/drawing/2014/main" id="{39D3945B-597C-482B-B39E-6CC93573EACD}"/>
              </a:ext>
            </a:extLst>
          </p:cNvPr>
          <p:cNvSpPr>
            <a:spLocks noGrp="1"/>
          </p:cNvSpPr>
          <p:nvPr>
            <p:ph idx="1"/>
          </p:nvPr>
        </p:nvSpPr>
        <p:spPr>
          <a:xfrm>
            <a:off x="457200" y="1295400"/>
            <a:ext cx="8229600" cy="5181600"/>
          </a:xfrm>
        </p:spPr>
        <p:txBody>
          <a:bodyPr>
            <a:normAutofit lnSpcReduction="10000"/>
          </a:bodyPr>
          <a:lstStyle/>
          <a:p>
            <a:pPr marL="0" indent="0">
              <a:buNone/>
            </a:pPr>
            <a:r>
              <a:rPr lang="en-US" sz="2800" dirty="0">
                <a:latin typeface="PT Serif" charset="0"/>
                <a:ea typeface="PT Serif" charset="0"/>
                <a:cs typeface="PT Serif" charset="0"/>
              </a:rPr>
              <a:t>Educational Tests, Surveys, Interviews, Observations of Public Behavior</a:t>
            </a:r>
          </a:p>
          <a:p>
            <a:pPr marL="0" indent="0">
              <a:buNone/>
            </a:pPr>
            <a:r>
              <a:rPr lang="en-US" dirty="0"/>
              <a:t>One of the three criteria must be met for this exemption:</a:t>
            </a:r>
          </a:p>
          <a:p>
            <a:r>
              <a:rPr lang="en-US" dirty="0"/>
              <a:t>Information obtained is not identifiable</a:t>
            </a:r>
          </a:p>
          <a:p>
            <a:r>
              <a:rPr lang="en-US" dirty="0"/>
              <a:t>Disclosure outside of the research would not put subjects at risk of harm</a:t>
            </a:r>
          </a:p>
          <a:p>
            <a:r>
              <a:rPr lang="en-US" dirty="0"/>
              <a:t>Information obtained can be identifiable but the IRB has done a limited IRB review in keeping with 46.111(a)(7) which relates to there being adequate provisions for protecting privacy and maintaining confidentiality</a:t>
            </a:r>
          </a:p>
          <a:p>
            <a:pPr marL="0" indent="0">
              <a:buNone/>
            </a:pPr>
            <a:endParaRPr lang="en-US" sz="2000" dirty="0"/>
          </a:p>
          <a:p>
            <a:pPr marL="0" indent="0">
              <a:buNone/>
            </a:pPr>
            <a:r>
              <a:rPr lang="en-US" sz="2000" dirty="0"/>
              <a:t>	§104(d)(2)</a:t>
            </a:r>
          </a:p>
        </p:txBody>
      </p:sp>
      <p:sp>
        <p:nvSpPr>
          <p:cNvPr id="4" name="Slide Number Placeholder 3">
            <a:extLst>
              <a:ext uri="{FF2B5EF4-FFF2-40B4-BE49-F238E27FC236}">
                <a16:creationId xmlns:a16="http://schemas.microsoft.com/office/drawing/2014/main" id="{88B6FBF2-8F76-4E95-824A-B2C1B6AB84AB}"/>
              </a:ext>
            </a:extLst>
          </p:cNvPr>
          <p:cNvSpPr>
            <a:spLocks noGrp="1"/>
          </p:cNvSpPr>
          <p:nvPr>
            <p:ph type="sldNum" sz="quarter" idx="12"/>
          </p:nvPr>
        </p:nvSpPr>
        <p:spPr/>
        <p:txBody>
          <a:bodyPr/>
          <a:lstStyle/>
          <a:p>
            <a:fld id="{BF3D773C-9A4B-4115-B1CA-23F171635A4E}" type="slidenum">
              <a:rPr lang="en-US" smtClean="0"/>
              <a:pPr/>
              <a:t>21</a:t>
            </a:fld>
            <a:endParaRPr lang="en-US"/>
          </a:p>
        </p:txBody>
      </p:sp>
      <p:sp>
        <p:nvSpPr>
          <p:cNvPr id="5" name="Rounded Rectangle 8">
            <a:extLst>
              <a:ext uri="{FF2B5EF4-FFF2-40B4-BE49-F238E27FC236}">
                <a16:creationId xmlns:a16="http://schemas.microsoft.com/office/drawing/2014/main" id="{94896873-60E9-4FEE-8005-4604324F89D7}"/>
              </a:ext>
            </a:extLst>
          </p:cNvPr>
          <p:cNvSpPr/>
          <p:nvPr/>
        </p:nvSpPr>
        <p:spPr>
          <a:xfrm>
            <a:off x="3200400" y="5450825"/>
            <a:ext cx="2514600" cy="12706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Limited IRB review is only a requirement with the third criterion.</a:t>
            </a:r>
          </a:p>
        </p:txBody>
      </p:sp>
    </p:spTree>
    <p:extLst>
      <p:ext uri="{BB962C8B-B14F-4D97-AF65-F5344CB8AC3E}">
        <p14:creationId xmlns:p14="http://schemas.microsoft.com/office/powerpoint/2010/main" val="968540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49AC-08F2-43BF-A5C4-899CE5C0CEEE}"/>
              </a:ext>
            </a:extLst>
          </p:cNvPr>
          <p:cNvSpPr>
            <a:spLocks noGrp="1"/>
          </p:cNvSpPr>
          <p:nvPr>
            <p:ph type="title"/>
          </p:nvPr>
        </p:nvSpPr>
        <p:spPr>
          <a:xfrm>
            <a:off x="1676400" y="457200"/>
            <a:ext cx="6934200" cy="856488"/>
          </a:xfrm>
        </p:spPr>
        <p:txBody>
          <a:bodyPr>
            <a:normAutofit fontScale="90000"/>
          </a:bodyPr>
          <a:lstStyle/>
          <a:p>
            <a:r>
              <a:rPr lang="en-US" sz="5400" dirty="0">
                <a:latin typeface="PT Serif" charset="0"/>
                <a:ea typeface="PT Serif" charset="0"/>
                <a:cs typeface="PT Serif" charset="0"/>
              </a:rPr>
              <a:t>Category 2, continued</a:t>
            </a:r>
            <a:endParaRPr lang="en-US" dirty="0"/>
          </a:p>
        </p:txBody>
      </p:sp>
      <p:sp>
        <p:nvSpPr>
          <p:cNvPr id="3" name="Content Placeholder 2">
            <a:extLst>
              <a:ext uri="{FF2B5EF4-FFF2-40B4-BE49-F238E27FC236}">
                <a16:creationId xmlns:a16="http://schemas.microsoft.com/office/drawing/2014/main" id="{C57C6F59-C25B-45AF-B0DB-7766A823DE6C}"/>
              </a:ext>
            </a:extLst>
          </p:cNvPr>
          <p:cNvSpPr>
            <a:spLocks noGrp="1"/>
          </p:cNvSpPr>
          <p:nvPr>
            <p:ph idx="1"/>
          </p:nvPr>
        </p:nvSpPr>
        <p:spPr>
          <a:xfrm>
            <a:off x="457200" y="1447800"/>
            <a:ext cx="8229600" cy="4389120"/>
          </a:xfrm>
        </p:spPr>
        <p:txBody>
          <a:bodyPr>
            <a:normAutofit fontScale="92500" lnSpcReduction="10000"/>
          </a:bodyPr>
          <a:lstStyle/>
          <a:p>
            <a:r>
              <a:rPr lang="en-US" dirty="0"/>
              <a:t>The Final Rule revised this category to include visual or auditory recording as research methods.</a:t>
            </a:r>
          </a:p>
          <a:p>
            <a:r>
              <a:rPr lang="en-US" dirty="0"/>
              <a:t>Surveys also cannot be combined or paired with collection of </a:t>
            </a:r>
            <a:r>
              <a:rPr lang="en-US" dirty="0" err="1"/>
              <a:t>biospecimens</a:t>
            </a:r>
            <a:r>
              <a:rPr lang="en-US" dirty="0"/>
              <a:t> or interventions, as those additional activities would disqualify the research from this category. </a:t>
            </a:r>
          </a:p>
          <a:p>
            <a:r>
              <a:rPr lang="en-US" dirty="0"/>
              <a:t>When the research is subject to Subpart D and includes children, Category 2 still does not allow:</a:t>
            </a:r>
          </a:p>
          <a:p>
            <a:pPr lvl="1"/>
            <a:r>
              <a:rPr lang="en-US" dirty="0"/>
              <a:t>Surveys </a:t>
            </a:r>
          </a:p>
          <a:p>
            <a:pPr lvl="1"/>
            <a:r>
              <a:rPr lang="en-US" dirty="0"/>
              <a:t>Interviews </a:t>
            </a:r>
          </a:p>
          <a:p>
            <a:pPr lvl="1"/>
            <a:r>
              <a:rPr lang="en-US" dirty="0"/>
              <a:t>Investigator participating in the activities being observed (public behavior observation without intervention is permitted)</a:t>
            </a:r>
          </a:p>
          <a:p>
            <a:endParaRPr lang="en-US" dirty="0"/>
          </a:p>
        </p:txBody>
      </p:sp>
      <p:sp>
        <p:nvSpPr>
          <p:cNvPr id="4" name="Slide Number Placeholder 3">
            <a:extLst>
              <a:ext uri="{FF2B5EF4-FFF2-40B4-BE49-F238E27FC236}">
                <a16:creationId xmlns:a16="http://schemas.microsoft.com/office/drawing/2014/main" id="{86212C5F-66C0-4AD0-80E0-8D0FA0C0F083}"/>
              </a:ext>
            </a:extLst>
          </p:cNvPr>
          <p:cNvSpPr>
            <a:spLocks noGrp="1"/>
          </p:cNvSpPr>
          <p:nvPr>
            <p:ph type="sldNum" sz="quarter" idx="12"/>
          </p:nvPr>
        </p:nvSpPr>
        <p:spPr/>
        <p:txBody>
          <a:bodyPr/>
          <a:lstStyle/>
          <a:p>
            <a:fld id="{BF3D773C-9A4B-4115-B1CA-23F171635A4E}" type="slidenum">
              <a:rPr lang="en-US" smtClean="0"/>
              <a:pPr/>
              <a:t>22</a:t>
            </a:fld>
            <a:endParaRPr lang="en-US"/>
          </a:p>
        </p:txBody>
      </p:sp>
      <p:pic>
        <p:nvPicPr>
          <p:cNvPr id="6" name="Picture 5">
            <a:extLst>
              <a:ext uri="{FF2B5EF4-FFF2-40B4-BE49-F238E27FC236}">
                <a16:creationId xmlns:a16="http://schemas.microsoft.com/office/drawing/2014/main" id="{42CE8235-1B09-4AEC-8250-9EA062129A6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00686" y="5424487"/>
            <a:ext cx="1950358" cy="1296988"/>
          </a:xfrm>
          <a:prstGeom prst="rect">
            <a:avLst/>
          </a:prstGeom>
        </p:spPr>
      </p:pic>
    </p:spTree>
    <p:extLst>
      <p:ext uri="{BB962C8B-B14F-4D97-AF65-F5344CB8AC3E}">
        <p14:creationId xmlns:p14="http://schemas.microsoft.com/office/powerpoint/2010/main" val="30972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4010-56F0-4703-A8F3-48C6D2000952}"/>
              </a:ext>
            </a:extLst>
          </p:cNvPr>
          <p:cNvSpPr>
            <a:spLocks noGrp="1"/>
          </p:cNvSpPr>
          <p:nvPr>
            <p:ph type="title"/>
          </p:nvPr>
        </p:nvSpPr>
        <p:spPr>
          <a:xfrm>
            <a:off x="1752600" y="304800"/>
            <a:ext cx="6934200" cy="990600"/>
          </a:xfrm>
        </p:spPr>
        <p:txBody>
          <a:bodyPr/>
          <a:lstStyle/>
          <a:p>
            <a:r>
              <a:rPr lang="en-US" dirty="0"/>
              <a:t>Question</a:t>
            </a:r>
          </a:p>
        </p:txBody>
      </p:sp>
      <p:sp>
        <p:nvSpPr>
          <p:cNvPr id="3" name="Content Placeholder 2">
            <a:extLst>
              <a:ext uri="{FF2B5EF4-FFF2-40B4-BE49-F238E27FC236}">
                <a16:creationId xmlns:a16="http://schemas.microsoft.com/office/drawing/2014/main" id="{F713312E-DBA4-46CE-B94A-FF6A5E220FAA}"/>
              </a:ext>
            </a:extLst>
          </p:cNvPr>
          <p:cNvSpPr>
            <a:spLocks noGrp="1"/>
          </p:cNvSpPr>
          <p:nvPr>
            <p:ph idx="1"/>
          </p:nvPr>
        </p:nvSpPr>
        <p:spPr>
          <a:xfrm>
            <a:off x="457200" y="1371600"/>
            <a:ext cx="8229600" cy="4876800"/>
          </a:xfrm>
        </p:spPr>
        <p:txBody>
          <a:bodyPr>
            <a:normAutofit fontScale="85000" lnSpcReduction="20000"/>
          </a:bodyPr>
          <a:lstStyle/>
          <a:p>
            <a:pPr marL="0" indent="0">
              <a:buNone/>
            </a:pPr>
            <a:r>
              <a:rPr lang="en-US" dirty="0"/>
              <a:t>Under the Revised Common Rule</a:t>
            </a:r>
            <a:r>
              <a:rPr lang="en-US" b="1" dirty="0"/>
              <a:t>, l</a:t>
            </a:r>
            <a:r>
              <a:rPr lang="en-US" dirty="0"/>
              <a:t>imited IRB review is required for exemption of research that only includes interactions involving educational tests, survey procedures, interview procedures, or observation of public behavior if (check all that apply):</a:t>
            </a:r>
          </a:p>
          <a:p>
            <a:r>
              <a:rPr lang="en-US" dirty="0"/>
              <a:t>The information obtained is recorded by the investigator in such a manner that the identity of the human subjects cannot readily be ascertained, directly or through identifiers linked to the subjects.</a:t>
            </a:r>
          </a:p>
          <a:p>
            <a:r>
              <a:rPr lang="en-US" dirty="0"/>
              <a:t>Any disclosure of the human subjects’ responses outside the research would not reasonably place the subjects at risk of criminal or civil liability or be damaging to the subjects’ financial standing, employability, educational advancement, or reputation.</a:t>
            </a:r>
          </a:p>
          <a:p>
            <a:r>
              <a:rPr lang="en-US" dirty="0"/>
              <a:t>The information obtained is recorded by the investigator in such a manner that the identity of the human subjects can readily be ascertained, directly or through identifiers linked to the subjects and responses could put subjects at risk.</a:t>
            </a:r>
          </a:p>
          <a:p>
            <a:pPr marL="0" indent="0">
              <a:buNone/>
            </a:pPr>
            <a:endParaRPr lang="en-US" dirty="0"/>
          </a:p>
        </p:txBody>
      </p:sp>
      <p:sp>
        <p:nvSpPr>
          <p:cNvPr id="4" name="Slide Number Placeholder 3">
            <a:extLst>
              <a:ext uri="{FF2B5EF4-FFF2-40B4-BE49-F238E27FC236}">
                <a16:creationId xmlns:a16="http://schemas.microsoft.com/office/drawing/2014/main" id="{DAE9AF32-3D64-425C-9122-30D864448E62}"/>
              </a:ext>
            </a:extLst>
          </p:cNvPr>
          <p:cNvSpPr>
            <a:spLocks noGrp="1"/>
          </p:cNvSpPr>
          <p:nvPr>
            <p:ph type="sldNum" sz="quarter" idx="12"/>
          </p:nvPr>
        </p:nvSpPr>
        <p:spPr/>
        <p:txBody>
          <a:bodyPr/>
          <a:lstStyle/>
          <a:p>
            <a:fld id="{BF3D773C-9A4B-4115-B1CA-23F171635A4E}" type="slidenum">
              <a:rPr lang="en-US" smtClean="0"/>
              <a:pPr/>
              <a:t>23</a:t>
            </a:fld>
            <a:endParaRPr lang="en-US"/>
          </a:p>
        </p:txBody>
      </p:sp>
    </p:spTree>
    <p:extLst>
      <p:ext uri="{BB962C8B-B14F-4D97-AF65-F5344CB8AC3E}">
        <p14:creationId xmlns:p14="http://schemas.microsoft.com/office/powerpoint/2010/main" val="1414392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2F590-0FAC-42AF-9A7B-7C71E47607AC}"/>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A9420C97-5860-4FA6-B240-E1FE87801676}"/>
              </a:ext>
            </a:extLst>
          </p:cNvPr>
          <p:cNvSpPr>
            <a:spLocks noGrp="1"/>
          </p:cNvSpPr>
          <p:nvPr>
            <p:ph idx="1"/>
          </p:nvPr>
        </p:nvSpPr>
        <p:spPr/>
        <p:txBody>
          <a:bodyPr/>
          <a:lstStyle/>
          <a:p>
            <a:pPr marL="0" indent="0">
              <a:buNone/>
            </a:pPr>
            <a:r>
              <a:rPr lang="en-US" dirty="0"/>
              <a:t>Under the Revised Common Rule</a:t>
            </a:r>
            <a:r>
              <a:rPr lang="en-US" b="1" dirty="0"/>
              <a:t>, l</a:t>
            </a:r>
            <a:r>
              <a:rPr lang="en-US" dirty="0"/>
              <a:t>imited IRB review is required for exemption of research that only includes interactions involving educational tests, survey procedures, interview procedures, or observation of public behavior if:</a:t>
            </a:r>
          </a:p>
          <a:p>
            <a:r>
              <a:rPr lang="en-US" dirty="0"/>
              <a:t>The information obtained is recorded by the investigator in such a manner that the identity of the human subjects can readily be ascertained, directly or through identifiers linked to the subjects and responses could put subjects at risk.</a:t>
            </a:r>
          </a:p>
          <a:p>
            <a:endParaRPr lang="en-US" dirty="0"/>
          </a:p>
        </p:txBody>
      </p:sp>
      <p:sp>
        <p:nvSpPr>
          <p:cNvPr id="4" name="Slide Number Placeholder 3">
            <a:extLst>
              <a:ext uri="{FF2B5EF4-FFF2-40B4-BE49-F238E27FC236}">
                <a16:creationId xmlns:a16="http://schemas.microsoft.com/office/drawing/2014/main" id="{33C141A6-164B-414F-A35B-59890BC5B4DB}"/>
              </a:ext>
            </a:extLst>
          </p:cNvPr>
          <p:cNvSpPr>
            <a:spLocks noGrp="1"/>
          </p:cNvSpPr>
          <p:nvPr>
            <p:ph type="sldNum" sz="quarter" idx="12"/>
          </p:nvPr>
        </p:nvSpPr>
        <p:spPr/>
        <p:txBody>
          <a:bodyPr/>
          <a:lstStyle/>
          <a:p>
            <a:fld id="{BF3D773C-9A4B-4115-B1CA-23F171635A4E}" type="slidenum">
              <a:rPr lang="en-US" smtClean="0"/>
              <a:pPr/>
              <a:t>24</a:t>
            </a:fld>
            <a:endParaRPr lang="en-US"/>
          </a:p>
        </p:txBody>
      </p:sp>
    </p:spTree>
    <p:extLst>
      <p:ext uri="{BB962C8B-B14F-4D97-AF65-F5344CB8AC3E}">
        <p14:creationId xmlns:p14="http://schemas.microsoft.com/office/powerpoint/2010/main" val="3059328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80150-F168-428C-9B8D-8201A9253349}"/>
              </a:ext>
            </a:extLst>
          </p:cNvPr>
          <p:cNvSpPr>
            <a:spLocks noGrp="1"/>
          </p:cNvSpPr>
          <p:nvPr>
            <p:ph type="title"/>
          </p:nvPr>
        </p:nvSpPr>
        <p:spPr>
          <a:xfrm>
            <a:off x="609600" y="457200"/>
            <a:ext cx="8229600" cy="856488"/>
          </a:xfrm>
        </p:spPr>
        <p:txBody>
          <a:bodyPr>
            <a:normAutofit fontScale="90000"/>
          </a:bodyPr>
          <a:lstStyle/>
          <a:p>
            <a:r>
              <a:rPr lang="en-US" dirty="0"/>
              <a:t>What Happened to Exemption 3?</a:t>
            </a:r>
          </a:p>
        </p:txBody>
      </p:sp>
      <p:sp>
        <p:nvSpPr>
          <p:cNvPr id="3" name="Content Placeholder 2">
            <a:extLst>
              <a:ext uri="{FF2B5EF4-FFF2-40B4-BE49-F238E27FC236}">
                <a16:creationId xmlns:a16="http://schemas.microsoft.com/office/drawing/2014/main" id="{5373709D-6174-44BF-BFDC-42C02A6594D7}"/>
              </a:ext>
            </a:extLst>
          </p:cNvPr>
          <p:cNvSpPr>
            <a:spLocks noGrp="1"/>
          </p:cNvSpPr>
          <p:nvPr>
            <p:ph idx="1"/>
          </p:nvPr>
        </p:nvSpPr>
        <p:spPr>
          <a:xfrm>
            <a:off x="457200" y="1447800"/>
            <a:ext cx="8229600" cy="4876800"/>
          </a:xfrm>
        </p:spPr>
        <p:txBody>
          <a:bodyPr/>
          <a:lstStyle/>
          <a:p>
            <a:r>
              <a:rPr lang="en-US" dirty="0"/>
              <a:t>Removed in revised rule:  Pertained to research involving the use of educational tests, survey procedures, or observation of public behavior if: </a:t>
            </a:r>
          </a:p>
          <a:p>
            <a:pPr lvl="1"/>
            <a:r>
              <a:rPr lang="en-US" dirty="0"/>
              <a:t>The human subjects are elected or appointed public officials or candidates for public office, or </a:t>
            </a:r>
          </a:p>
          <a:p>
            <a:pPr lvl="1"/>
            <a:r>
              <a:rPr lang="en-US" dirty="0"/>
              <a:t>Federal statute requires confidentiality protections without exception.</a:t>
            </a:r>
          </a:p>
          <a:p>
            <a:r>
              <a:rPr lang="en-US" dirty="0"/>
              <a:t>Almost all such research would be exempt under the new exemption 2.  If researchers record sensitive identifiable information about public officials, it must be kept confidential.</a:t>
            </a:r>
          </a:p>
          <a:p>
            <a:endParaRPr lang="en-US" dirty="0"/>
          </a:p>
        </p:txBody>
      </p:sp>
      <p:sp>
        <p:nvSpPr>
          <p:cNvPr id="4" name="Slide Number Placeholder 3">
            <a:extLst>
              <a:ext uri="{FF2B5EF4-FFF2-40B4-BE49-F238E27FC236}">
                <a16:creationId xmlns:a16="http://schemas.microsoft.com/office/drawing/2014/main" id="{33740399-4F3A-4DFF-8F88-1539084CC605}"/>
              </a:ext>
            </a:extLst>
          </p:cNvPr>
          <p:cNvSpPr>
            <a:spLocks noGrp="1"/>
          </p:cNvSpPr>
          <p:nvPr>
            <p:ph type="sldNum" sz="quarter" idx="12"/>
          </p:nvPr>
        </p:nvSpPr>
        <p:spPr/>
        <p:txBody>
          <a:bodyPr/>
          <a:lstStyle/>
          <a:p>
            <a:fld id="{BF3D773C-9A4B-4115-B1CA-23F171635A4E}" type="slidenum">
              <a:rPr lang="en-US" smtClean="0"/>
              <a:pPr/>
              <a:t>25</a:t>
            </a:fld>
            <a:endParaRPr lang="en-US"/>
          </a:p>
        </p:txBody>
      </p:sp>
    </p:spTree>
    <p:extLst>
      <p:ext uri="{BB962C8B-B14F-4D97-AF65-F5344CB8AC3E}">
        <p14:creationId xmlns:p14="http://schemas.microsoft.com/office/powerpoint/2010/main" val="2515273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9008D-CE89-4D79-AC97-9C2F4C1C954C}"/>
              </a:ext>
            </a:extLst>
          </p:cNvPr>
          <p:cNvSpPr>
            <a:spLocks noGrp="1"/>
          </p:cNvSpPr>
          <p:nvPr>
            <p:ph type="title"/>
          </p:nvPr>
        </p:nvSpPr>
        <p:spPr>
          <a:xfrm>
            <a:off x="1752600" y="381000"/>
            <a:ext cx="6934200" cy="990600"/>
          </a:xfrm>
        </p:spPr>
        <p:txBody>
          <a:bodyPr/>
          <a:lstStyle/>
          <a:p>
            <a:r>
              <a:rPr lang="en-US" sz="5400" dirty="0">
                <a:latin typeface="PT Serif" charset="0"/>
                <a:ea typeface="PT Serif" charset="0"/>
                <a:cs typeface="PT Serif" charset="0"/>
              </a:rPr>
              <a:t>Category 3:</a:t>
            </a:r>
            <a:endParaRPr lang="en-US" dirty="0"/>
          </a:p>
        </p:txBody>
      </p:sp>
      <p:sp>
        <p:nvSpPr>
          <p:cNvPr id="3" name="Content Placeholder 2">
            <a:extLst>
              <a:ext uri="{FF2B5EF4-FFF2-40B4-BE49-F238E27FC236}">
                <a16:creationId xmlns:a16="http://schemas.microsoft.com/office/drawing/2014/main" id="{333B1CD0-E172-4916-98EF-8500EE7C6343}"/>
              </a:ext>
            </a:extLst>
          </p:cNvPr>
          <p:cNvSpPr>
            <a:spLocks noGrp="1"/>
          </p:cNvSpPr>
          <p:nvPr>
            <p:ph idx="1"/>
          </p:nvPr>
        </p:nvSpPr>
        <p:spPr>
          <a:xfrm>
            <a:off x="457200" y="1371600"/>
            <a:ext cx="8229600" cy="4876800"/>
          </a:xfrm>
        </p:spPr>
        <p:txBody>
          <a:bodyPr/>
          <a:lstStyle/>
          <a:p>
            <a:r>
              <a:rPr lang="en-US" dirty="0"/>
              <a:t>This is a new category (the pre-2018 Category 3 was eliminated).</a:t>
            </a:r>
          </a:p>
          <a:p>
            <a:r>
              <a:rPr lang="en-US" dirty="0"/>
              <a:t>This exemption is only for benign behavioral research with adults, and is not applicable to children.</a:t>
            </a:r>
          </a:p>
          <a:p>
            <a:r>
              <a:rPr lang="en-US" b="1" dirty="0"/>
              <a:t>Benign behavioral interventions </a:t>
            </a:r>
            <a:r>
              <a:rPr lang="en-US" dirty="0"/>
              <a:t>are defined as “brief in duration, harmless, painless, not physically invasive, not likely to have a significant adverse lasting impact on the subjects, and the investigator has no reason to think the subjects will find the interventions offensive or embarrassing” (HHS 2017).</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5E91A88-57F2-40AB-8F11-4E53F98D71A0}"/>
              </a:ext>
            </a:extLst>
          </p:cNvPr>
          <p:cNvSpPr>
            <a:spLocks noGrp="1"/>
          </p:cNvSpPr>
          <p:nvPr>
            <p:ph type="sldNum" sz="quarter" idx="12"/>
          </p:nvPr>
        </p:nvSpPr>
        <p:spPr/>
        <p:txBody>
          <a:bodyPr/>
          <a:lstStyle/>
          <a:p>
            <a:fld id="{BF3D773C-9A4B-4115-B1CA-23F171635A4E}" type="slidenum">
              <a:rPr lang="en-US" smtClean="0"/>
              <a:pPr/>
              <a:t>26</a:t>
            </a:fld>
            <a:endParaRPr lang="en-US"/>
          </a:p>
        </p:txBody>
      </p:sp>
      <p:sp>
        <p:nvSpPr>
          <p:cNvPr id="5" name="Rounded Rectangle 9">
            <a:extLst>
              <a:ext uri="{FF2B5EF4-FFF2-40B4-BE49-F238E27FC236}">
                <a16:creationId xmlns:a16="http://schemas.microsoft.com/office/drawing/2014/main" id="{8A9C3DC4-CF9B-4E47-BFBB-D48D059D52DB}"/>
              </a:ext>
            </a:extLst>
          </p:cNvPr>
          <p:cNvSpPr/>
          <p:nvPr/>
        </p:nvSpPr>
        <p:spPr>
          <a:xfrm>
            <a:off x="1391211" y="5638800"/>
            <a:ext cx="4476189" cy="1173480"/>
          </a:xfrm>
          <a:prstGeom prst="roundRect">
            <a:avLst/>
          </a:prstGeom>
          <a:solidFill>
            <a:srgbClr val="D6B6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Open Sans" charset="0"/>
                <a:ea typeface="Open Sans" charset="0"/>
                <a:cs typeface="Open Sans" charset="0"/>
              </a:rPr>
              <a:t>An example provided is having subjects solve puzzles under various noise conditions</a:t>
            </a:r>
            <a:r>
              <a:rPr lang="en-US" sz="2400" dirty="0">
                <a:solidFill>
                  <a:schemeClr val="bg1"/>
                </a:solidFill>
                <a:latin typeface="Open Sans" charset="0"/>
                <a:ea typeface="Open Sans" charset="0"/>
                <a:cs typeface="Open Sans" charset="0"/>
              </a:rPr>
              <a:t>.</a:t>
            </a:r>
          </a:p>
        </p:txBody>
      </p:sp>
    </p:spTree>
    <p:extLst>
      <p:ext uri="{BB962C8B-B14F-4D97-AF65-F5344CB8AC3E}">
        <p14:creationId xmlns:p14="http://schemas.microsoft.com/office/powerpoint/2010/main" val="3961038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83F4-0C56-4F2B-A586-89AC183F301F}"/>
              </a:ext>
            </a:extLst>
          </p:cNvPr>
          <p:cNvSpPr>
            <a:spLocks noGrp="1"/>
          </p:cNvSpPr>
          <p:nvPr>
            <p:ph type="title"/>
          </p:nvPr>
        </p:nvSpPr>
        <p:spPr>
          <a:xfrm>
            <a:off x="838200" y="457200"/>
            <a:ext cx="8229600" cy="990600"/>
          </a:xfrm>
        </p:spPr>
        <p:txBody>
          <a:bodyPr>
            <a:normAutofit/>
          </a:bodyPr>
          <a:lstStyle/>
          <a:p>
            <a:r>
              <a:rPr lang="en-US" sz="5400" dirty="0">
                <a:latin typeface="PT Serif" charset="0"/>
                <a:ea typeface="PT Serif" charset="0"/>
                <a:cs typeface="PT Serif" charset="0"/>
              </a:rPr>
              <a:t>Category 3, continued</a:t>
            </a:r>
            <a:endParaRPr lang="en-US" dirty="0"/>
          </a:p>
        </p:txBody>
      </p:sp>
      <p:sp>
        <p:nvSpPr>
          <p:cNvPr id="3" name="Content Placeholder 2">
            <a:extLst>
              <a:ext uri="{FF2B5EF4-FFF2-40B4-BE49-F238E27FC236}">
                <a16:creationId xmlns:a16="http://schemas.microsoft.com/office/drawing/2014/main" id="{F174E8BB-5171-43F9-8389-B068689536FF}"/>
              </a:ext>
            </a:extLst>
          </p:cNvPr>
          <p:cNvSpPr>
            <a:spLocks noGrp="1"/>
          </p:cNvSpPr>
          <p:nvPr>
            <p:ph idx="1"/>
          </p:nvPr>
        </p:nvSpPr>
        <p:spPr>
          <a:xfrm>
            <a:off x="457200" y="1447800"/>
            <a:ext cx="8229600" cy="4908550"/>
          </a:xfrm>
        </p:spPr>
        <p:txBody>
          <a:bodyPr>
            <a:normAutofit fontScale="92500" lnSpcReduction="10000"/>
          </a:bodyPr>
          <a:lstStyle/>
          <a:p>
            <a:r>
              <a:rPr lang="en-US" dirty="0"/>
              <a:t>Exemption is permitted if the data are recorded in such a way that the identity of the subjects cannot be readily ascertained either directly or indirectly or if the subjects’ identities can be ascertained, and disclosure of the responses outside the research setting would not reasonably place the subjects at risk of harm.</a:t>
            </a:r>
          </a:p>
          <a:p>
            <a:r>
              <a:rPr lang="en-US" dirty="0"/>
              <a:t>Alternatively, if the subjects’ identities can readily be ascertained and if a disclosure of subjects’ responses has potential to harm subjects, the exemption is permitted if the IRB conducts a limited review and determines that there are adequate provisions to protect the privacy of subjects and to maintain the confidentiality of data.</a:t>
            </a:r>
          </a:p>
          <a:p>
            <a:endParaRPr lang="en-US" dirty="0"/>
          </a:p>
          <a:p>
            <a:pPr marL="0" indent="0">
              <a:buNone/>
            </a:pPr>
            <a:r>
              <a:rPr lang="en-US" sz="2200" dirty="0"/>
              <a:t>§104(d)(3)</a:t>
            </a:r>
          </a:p>
          <a:p>
            <a:endParaRPr lang="en-US" dirty="0"/>
          </a:p>
        </p:txBody>
      </p:sp>
      <p:sp>
        <p:nvSpPr>
          <p:cNvPr id="4" name="Slide Number Placeholder 3">
            <a:extLst>
              <a:ext uri="{FF2B5EF4-FFF2-40B4-BE49-F238E27FC236}">
                <a16:creationId xmlns:a16="http://schemas.microsoft.com/office/drawing/2014/main" id="{A58C95E7-F1A1-4AA7-90E1-9CB290A7C6CA}"/>
              </a:ext>
            </a:extLst>
          </p:cNvPr>
          <p:cNvSpPr>
            <a:spLocks noGrp="1"/>
          </p:cNvSpPr>
          <p:nvPr>
            <p:ph type="sldNum" sz="quarter" idx="12"/>
          </p:nvPr>
        </p:nvSpPr>
        <p:spPr/>
        <p:txBody>
          <a:bodyPr/>
          <a:lstStyle/>
          <a:p>
            <a:fld id="{BF3D773C-9A4B-4115-B1CA-23F171635A4E}" type="slidenum">
              <a:rPr lang="en-US" smtClean="0"/>
              <a:pPr/>
              <a:t>27</a:t>
            </a:fld>
            <a:endParaRPr lang="en-US"/>
          </a:p>
        </p:txBody>
      </p:sp>
      <p:sp>
        <p:nvSpPr>
          <p:cNvPr id="5" name="Rounded Rectangle 8">
            <a:extLst>
              <a:ext uri="{FF2B5EF4-FFF2-40B4-BE49-F238E27FC236}">
                <a16:creationId xmlns:a16="http://schemas.microsoft.com/office/drawing/2014/main" id="{3F177352-EDA1-425E-BACF-C81F205FD397}"/>
              </a:ext>
            </a:extLst>
          </p:cNvPr>
          <p:cNvSpPr/>
          <p:nvPr/>
        </p:nvSpPr>
        <p:spPr>
          <a:xfrm>
            <a:off x="2362200" y="5638799"/>
            <a:ext cx="3352800" cy="108267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Limited IRB review is only a requirement with the third criterion.</a:t>
            </a:r>
          </a:p>
        </p:txBody>
      </p:sp>
    </p:spTree>
    <p:extLst>
      <p:ext uri="{BB962C8B-B14F-4D97-AF65-F5344CB8AC3E}">
        <p14:creationId xmlns:p14="http://schemas.microsoft.com/office/powerpoint/2010/main" val="556593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B8DE-C9B4-495C-9D04-2E9B7CBDEB53}"/>
              </a:ext>
            </a:extLst>
          </p:cNvPr>
          <p:cNvSpPr>
            <a:spLocks noGrp="1"/>
          </p:cNvSpPr>
          <p:nvPr>
            <p:ph type="title"/>
          </p:nvPr>
        </p:nvSpPr>
        <p:spPr>
          <a:xfrm>
            <a:off x="457200" y="457200"/>
            <a:ext cx="8229600" cy="1389888"/>
          </a:xfrm>
        </p:spPr>
        <p:txBody>
          <a:bodyPr>
            <a:normAutofit/>
          </a:bodyPr>
          <a:lstStyle/>
          <a:p>
            <a:r>
              <a:rPr lang="en-US" sz="5400" dirty="0">
                <a:latin typeface="PT Serif" charset="0"/>
                <a:ea typeface="PT Serif" charset="0"/>
                <a:cs typeface="PT Serif" charset="0"/>
              </a:rPr>
              <a:t>Category 3 and Deception</a:t>
            </a:r>
            <a:endParaRPr lang="en-US" dirty="0"/>
          </a:p>
        </p:txBody>
      </p:sp>
      <p:sp>
        <p:nvSpPr>
          <p:cNvPr id="3" name="Content Placeholder 2">
            <a:extLst>
              <a:ext uri="{FF2B5EF4-FFF2-40B4-BE49-F238E27FC236}">
                <a16:creationId xmlns:a16="http://schemas.microsoft.com/office/drawing/2014/main" id="{26F88BF9-8288-4E69-B09D-8919E94EA934}"/>
              </a:ext>
            </a:extLst>
          </p:cNvPr>
          <p:cNvSpPr>
            <a:spLocks noGrp="1"/>
          </p:cNvSpPr>
          <p:nvPr>
            <p:ph idx="1"/>
          </p:nvPr>
        </p:nvSpPr>
        <p:spPr/>
        <p:txBody>
          <a:bodyPr/>
          <a:lstStyle/>
          <a:p>
            <a:r>
              <a:rPr lang="en-US" dirty="0"/>
              <a:t>Research using deception is not eligible for exemption in this category unless the subjects prospectively agree that they will be unaware of or misled regarding the nature and purpose of the research.</a:t>
            </a:r>
          </a:p>
          <a:p>
            <a:pPr lvl="1"/>
            <a:r>
              <a:rPr lang="en-US" dirty="0"/>
              <a:t>Deception is allowed if certain criteria are met.</a:t>
            </a:r>
          </a:p>
          <a:p>
            <a:pPr marL="0" indent="0">
              <a:buNone/>
            </a:pPr>
            <a:endParaRPr lang="en-US" dirty="0"/>
          </a:p>
        </p:txBody>
      </p:sp>
      <p:sp>
        <p:nvSpPr>
          <p:cNvPr id="4" name="Slide Number Placeholder 3">
            <a:extLst>
              <a:ext uri="{FF2B5EF4-FFF2-40B4-BE49-F238E27FC236}">
                <a16:creationId xmlns:a16="http://schemas.microsoft.com/office/drawing/2014/main" id="{B9D785D2-C06A-4C51-A8DA-688BE8D910BB}"/>
              </a:ext>
            </a:extLst>
          </p:cNvPr>
          <p:cNvSpPr>
            <a:spLocks noGrp="1"/>
          </p:cNvSpPr>
          <p:nvPr>
            <p:ph type="sldNum" sz="quarter" idx="12"/>
          </p:nvPr>
        </p:nvSpPr>
        <p:spPr/>
        <p:txBody>
          <a:bodyPr/>
          <a:lstStyle/>
          <a:p>
            <a:fld id="{BF3D773C-9A4B-4115-B1CA-23F171635A4E}" type="slidenum">
              <a:rPr lang="en-US" smtClean="0"/>
              <a:pPr/>
              <a:t>28</a:t>
            </a:fld>
            <a:endParaRPr lang="en-US"/>
          </a:p>
        </p:txBody>
      </p:sp>
    </p:spTree>
    <p:extLst>
      <p:ext uri="{BB962C8B-B14F-4D97-AF65-F5344CB8AC3E}">
        <p14:creationId xmlns:p14="http://schemas.microsoft.com/office/powerpoint/2010/main" val="1585881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43F5-B633-4D52-943D-FB69F7056921}"/>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4B52DE0D-14DB-4C42-B7BF-0628F45D1ECD}"/>
              </a:ext>
            </a:extLst>
          </p:cNvPr>
          <p:cNvSpPr>
            <a:spLocks noGrp="1"/>
          </p:cNvSpPr>
          <p:nvPr>
            <p:ph idx="1"/>
          </p:nvPr>
        </p:nvSpPr>
        <p:spPr/>
        <p:txBody>
          <a:bodyPr/>
          <a:lstStyle/>
          <a:p>
            <a:pPr marL="0" indent="0">
              <a:buNone/>
            </a:pPr>
            <a:r>
              <a:rPr lang="en-US" dirty="0"/>
              <a:t>Under the Revised Common Rule research involving benign behavioral interventions is never exempt if the information obtained is identifiable and any disclosure of the human subjects’ responses outside the research would place the subjects at risk.</a:t>
            </a:r>
          </a:p>
          <a:p>
            <a:r>
              <a:rPr lang="en-US" dirty="0"/>
              <a:t>True</a:t>
            </a:r>
          </a:p>
          <a:p>
            <a:r>
              <a:rPr lang="en-US" dirty="0"/>
              <a:t>False</a:t>
            </a:r>
          </a:p>
          <a:p>
            <a:endParaRPr lang="en-US" dirty="0"/>
          </a:p>
        </p:txBody>
      </p:sp>
      <p:sp>
        <p:nvSpPr>
          <p:cNvPr id="4" name="Slide Number Placeholder 3">
            <a:extLst>
              <a:ext uri="{FF2B5EF4-FFF2-40B4-BE49-F238E27FC236}">
                <a16:creationId xmlns:a16="http://schemas.microsoft.com/office/drawing/2014/main" id="{29B4B296-7E48-42D7-BADD-93264F5D9108}"/>
              </a:ext>
            </a:extLst>
          </p:cNvPr>
          <p:cNvSpPr>
            <a:spLocks noGrp="1"/>
          </p:cNvSpPr>
          <p:nvPr>
            <p:ph type="sldNum" sz="quarter" idx="12"/>
          </p:nvPr>
        </p:nvSpPr>
        <p:spPr/>
        <p:txBody>
          <a:bodyPr/>
          <a:lstStyle/>
          <a:p>
            <a:fld id="{BF3D773C-9A4B-4115-B1CA-23F171635A4E}" type="slidenum">
              <a:rPr lang="en-US" smtClean="0"/>
              <a:pPr/>
              <a:t>29</a:t>
            </a:fld>
            <a:endParaRPr lang="en-US"/>
          </a:p>
        </p:txBody>
      </p:sp>
    </p:spTree>
    <p:extLst>
      <p:ext uri="{BB962C8B-B14F-4D97-AF65-F5344CB8AC3E}">
        <p14:creationId xmlns:p14="http://schemas.microsoft.com/office/powerpoint/2010/main" val="175646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3252-90A6-42D2-81D1-165D91755264}"/>
              </a:ext>
            </a:extLst>
          </p:cNvPr>
          <p:cNvSpPr>
            <a:spLocks noGrp="1"/>
          </p:cNvSpPr>
          <p:nvPr>
            <p:ph type="title"/>
          </p:nvPr>
        </p:nvSpPr>
        <p:spPr/>
        <p:txBody>
          <a:bodyPr/>
          <a:lstStyle/>
          <a:p>
            <a:r>
              <a:rPr lang="en-US" dirty="0"/>
              <a:t>Background</a:t>
            </a:r>
          </a:p>
        </p:txBody>
      </p:sp>
      <p:sp>
        <p:nvSpPr>
          <p:cNvPr id="3" name="Text Placeholder 2">
            <a:extLst>
              <a:ext uri="{FF2B5EF4-FFF2-40B4-BE49-F238E27FC236}">
                <a16:creationId xmlns:a16="http://schemas.microsoft.com/office/drawing/2014/main" id="{8FCB1438-24A5-48F7-8934-AE554FFAB11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24EBD59-B0B1-41A3-A1BB-49F48D83B2E6}"/>
              </a:ext>
            </a:extLst>
          </p:cNvPr>
          <p:cNvSpPr>
            <a:spLocks noGrp="1"/>
          </p:cNvSpPr>
          <p:nvPr>
            <p:ph type="sldNum" sz="quarter" idx="12"/>
          </p:nvPr>
        </p:nvSpPr>
        <p:spPr/>
        <p:txBody>
          <a:bodyPr/>
          <a:lstStyle/>
          <a:p>
            <a:fld id="{BF3D773C-9A4B-4115-B1CA-23F171635A4E}" type="slidenum">
              <a:rPr lang="en-US" smtClean="0"/>
              <a:pPr/>
              <a:t>3</a:t>
            </a:fld>
            <a:endParaRPr lang="en-US"/>
          </a:p>
        </p:txBody>
      </p:sp>
    </p:spTree>
    <p:extLst>
      <p:ext uri="{BB962C8B-B14F-4D97-AF65-F5344CB8AC3E}">
        <p14:creationId xmlns:p14="http://schemas.microsoft.com/office/powerpoint/2010/main" val="1514321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78450-1AC0-4D05-8AA8-D8350B6AD5D0}"/>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00FFB342-8CF9-44A9-BF11-F00732BF026C}"/>
              </a:ext>
            </a:extLst>
          </p:cNvPr>
          <p:cNvSpPr>
            <a:spLocks noGrp="1"/>
          </p:cNvSpPr>
          <p:nvPr>
            <p:ph idx="1"/>
          </p:nvPr>
        </p:nvSpPr>
        <p:spPr/>
        <p:txBody>
          <a:bodyPr/>
          <a:lstStyle/>
          <a:p>
            <a:r>
              <a:rPr lang="en-US" dirty="0"/>
              <a:t>False. If the information obtained is identifiable and any disclosure of the human subjects’ responses outside the research would place the subjects at risk, it could be exempt if the IRB conducts a limited review and determines that there are adequate provisions to protect the privacy of subjects and to maintain the confidentiality of data.</a:t>
            </a:r>
          </a:p>
        </p:txBody>
      </p:sp>
      <p:sp>
        <p:nvSpPr>
          <p:cNvPr id="4" name="Slide Number Placeholder 3">
            <a:extLst>
              <a:ext uri="{FF2B5EF4-FFF2-40B4-BE49-F238E27FC236}">
                <a16:creationId xmlns:a16="http://schemas.microsoft.com/office/drawing/2014/main" id="{A18FD4B5-DD1A-4992-A8E5-F6A85CDDF846}"/>
              </a:ext>
            </a:extLst>
          </p:cNvPr>
          <p:cNvSpPr>
            <a:spLocks noGrp="1"/>
          </p:cNvSpPr>
          <p:nvPr>
            <p:ph type="sldNum" sz="quarter" idx="12"/>
          </p:nvPr>
        </p:nvSpPr>
        <p:spPr/>
        <p:txBody>
          <a:bodyPr/>
          <a:lstStyle/>
          <a:p>
            <a:fld id="{BF3D773C-9A4B-4115-B1CA-23F171635A4E}" type="slidenum">
              <a:rPr lang="en-US" smtClean="0"/>
              <a:pPr/>
              <a:t>30</a:t>
            </a:fld>
            <a:endParaRPr lang="en-US"/>
          </a:p>
        </p:txBody>
      </p:sp>
    </p:spTree>
    <p:extLst>
      <p:ext uri="{BB962C8B-B14F-4D97-AF65-F5344CB8AC3E}">
        <p14:creationId xmlns:p14="http://schemas.microsoft.com/office/powerpoint/2010/main" val="3627553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4E8B-21D0-449E-BABE-5F557358B0E5}"/>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6B7916D4-E91C-48C7-A2B8-67DCCE04793C}"/>
              </a:ext>
            </a:extLst>
          </p:cNvPr>
          <p:cNvSpPr>
            <a:spLocks noGrp="1"/>
          </p:cNvSpPr>
          <p:nvPr>
            <p:ph idx="1"/>
          </p:nvPr>
        </p:nvSpPr>
        <p:spPr/>
        <p:txBody>
          <a:bodyPr>
            <a:normAutofit lnSpcReduction="10000"/>
          </a:bodyPr>
          <a:lstStyle/>
          <a:p>
            <a:pPr marL="0" indent="0">
              <a:buNone/>
            </a:pPr>
            <a:r>
              <a:rPr lang="en-US" dirty="0"/>
              <a:t>Under the Revised Common Rule research involving benign behavioral interventions is not exempt if the research involves deceiving the subjects regarding the nature or purposes of the research, unless:</a:t>
            </a:r>
          </a:p>
          <a:p>
            <a:r>
              <a:rPr lang="en-US" dirty="0"/>
              <a:t>The subject will be provided with additional pertinent information after participation.</a:t>
            </a:r>
          </a:p>
          <a:p>
            <a:r>
              <a:rPr lang="en-US" dirty="0"/>
              <a:t>The researcher does not record any identifiers. </a:t>
            </a:r>
          </a:p>
          <a:p>
            <a:r>
              <a:rPr lang="en-US" dirty="0"/>
              <a:t>The subject is prospectively informed that he or she will be unaware of or misled regarding the nature or purposes of the research.</a:t>
            </a:r>
          </a:p>
          <a:p>
            <a:r>
              <a:rPr lang="en-US" dirty="0"/>
              <a:t>The subject is an adult.</a:t>
            </a:r>
          </a:p>
          <a:p>
            <a:endParaRPr lang="en-US" dirty="0"/>
          </a:p>
        </p:txBody>
      </p:sp>
      <p:sp>
        <p:nvSpPr>
          <p:cNvPr id="4" name="Slide Number Placeholder 3">
            <a:extLst>
              <a:ext uri="{FF2B5EF4-FFF2-40B4-BE49-F238E27FC236}">
                <a16:creationId xmlns:a16="http://schemas.microsoft.com/office/drawing/2014/main" id="{82C8B70F-3D7C-4FED-8836-5BB9B91949B0}"/>
              </a:ext>
            </a:extLst>
          </p:cNvPr>
          <p:cNvSpPr>
            <a:spLocks noGrp="1"/>
          </p:cNvSpPr>
          <p:nvPr>
            <p:ph type="sldNum" sz="quarter" idx="12"/>
          </p:nvPr>
        </p:nvSpPr>
        <p:spPr/>
        <p:txBody>
          <a:bodyPr/>
          <a:lstStyle/>
          <a:p>
            <a:fld id="{BF3D773C-9A4B-4115-B1CA-23F171635A4E}" type="slidenum">
              <a:rPr lang="en-US" smtClean="0"/>
              <a:pPr/>
              <a:t>31</a:t>
            </a:fld>
            <a:endParaRPr lang="en-US"/>
          </a:p>
        </p:txBody>
      </p:sp>
    </p:spTree>
    <p:extLst>
      <p:ext uri="{BB962C8B-B14F-4D97-AF65-F5344CB8AC3E}">
        <p14:creationId xmlns:p14="http://schemas.microsoft.com/office/powerpoint/2010/main" val="4123392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3B284-6A9D-4CFF-B391-C4E7335A68DC}"/>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202CB97F-5B9A-4D0D-8784-4C93995CE66F}"/>
              </a:ext>
            </a:extLst>
          </p:cNvPr>
          <p:cNvSpPr>
            <a:spLocks noGrp="1"/>
          </p:cNvSpPr>
          <p:nvPr>
            <p:ph idx="1"/>
          </p:nvPr>
        </p:nvSpPr>
        <p:spPr/>
        <p:txBody>
          <a:bodyPr/>
          <a:lstStyle/>
          <a:p>
            <a:pPr marL="0" indent="0">
              <a:buNone/>
            </a:pPr>
            <a:r>
              <a:rPr lang="en-US" dirty="0"/>
              <a:t>Under the Revised Common Rule research involving benign behavioral interventions is not exempt if the research involves deceiving the subjects regarding the nature or purposes of the research, unless:</a:t>
            </a:r>
          </a:p>
          <a:p>
            <a:r>
              <a:rPr lang="en-US" dirty="0"/>
              <a:t>The subject is prospectively informed that he or she will be unaware of or misled regarding the nature or purposes of the research.</a:t>
            </a:r>
          </a:p>
          <a:p>
            <a:endParaRPr lang="en-US" dirty="0"/>
          </a:p>
        </p:txBody>
      </p:sp>
      <p:sp>
        <p:nvSpPr>
          <p:cNvPr id="4" name="Slide Number Placeholder 3">
            <a:extLst>
              <a:ext uri="{FF2B5EF4-FFF2-40B4-BE49-F238E27FC236}">
                <a16:creationId xmlns:a16="http://schemas.microsoft.com/office/drawing/2014/main" id="{B77C2C47-3707-4869-85F5-566FC16663FC}"/>
              </a:ext>
            </a:extLst>
          </p:cNvPr>
          <p:cNvSpPr>
            <a:spLocks noGrp="1"/>
          </p:cNvSpPr>
          <p:nvPr>
            <p:ph type="sldNum" sz="quarter" idx="12"/>
          </p:nvPr>
        </p:nvSpPr>
        <p:spPr/>
        <p:txBody>
          <a:bodyPr/>
          <a:lstStyle/>
          <a:p>
            <a:fld id="{BF3D773C-9A4B-4115-B1CA-23F171635A4E}" type="slidenum">
              <a:rPr lang="en-US" smtClean="0"/>
              <a:pPr/>
              <a:t>32</a:t>
            </a:fld>
            <a:endParaRPr lang="en-US"/>
          </a:p>
        </p:txBody>
      </p:sp>
    </p:spTree>
    <p:extLst>
      <p:ext uri="{BB962C8B-B14F-4D97-AF65-F5344CB8AC3E}">
        <p14:creationId xmlns:p14="http://schemas.microsoft.com/office/powerpoint/2010/main" val="1815924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1190B-9569-4478-AB21-4AFB13280073}"/>
              </a:ext>
            </a:extLst>
          </p:cNvPr>
          <p:cNvSpPr>
            <a:spLocks noGrp="1"/>
          </p:cNvSpPr>
          <p:nvPr>
            <p:ph type="title"/>
          </p:nvPr>
        </p:nvSpPr>
        <p:spPr>
          <a:xfrm>
            <a:off x="1752600" y="457200"/>
            <a:ext cx="6934200" cy="914400"/>
          </a:xfrm>
        </p:spPr>
        <p:txBody>
          <a:bodyPr/>
          <a:lstStyle/>
          <a:p>
            <a:r>
              <a:rPr lang="en-US" sz="5400" dirty="0">
                <a:latin typeface="PT Serif" charset="0"/>
                <a:ea typeface="PT Serif" charset="0"/>
                <a:cs typeface="PT Serif" charset="0"/>
              </a:rPr>
              <a:t>Category 4:</a:t>
            </a:r>
            <a:endParaRPr lang="en-US" dirty="0"/>
          </a:p>
        </p:txBody>
      </p:sp>
      <p:sp>
        <p:nvSpPr>
          <p:cNvPr id="3" name="Content Placeholder 2">
            <a:extLst>
              <a:ext uri="{FF2B5EF4-FFF2-40B4-BE49-F238E27FC236}">
                <a16:creationId xmlns:a16="http://schemas.microsoft.com/office/drawing/2014/main" id="{F1948AB5-BFA7-4CA7-95AD-5F9EBB5FA6CF}"/>
              </a:ext>
            </a:extLst>
          </p:cNvPr>
          <p:cNvSpPr>
            <a:spLocks noGrp="1"/>
          </p:cNvSpPr>
          <p:nvPr>
            <p:ph idx="1"/>
          </p:nvPr>
        </p:nvSpPr>
        <p:spPr>
          <a:xfrm>
            <a:off x="457200" y="1371599"/>
            <a:ext cx="8229600" cy="5349875"/>
          </a:xfrm>
        </p:spPr>
        <p:txBody>
          <a:bodyPr>
            <a:normAutofit/>
          </a:bodyPr>
          <a:lstStyle/>
          <a:p>
            <a:r>
              <a:rPr lang="en-US" dirty="0"/>
              <a:t>The Final Rule revised this category.</a:t>
            </a:r>
          </a:p>
          <a:p>
            <a:r>
              <a:rPr lang="en-US" dirty="0"/>
              <a:t>Covers secondary research uses of identifiable private information or identifiable </a:t>
            </a:r>
            <a:r>
              <a:rPr lang="en-US" dirty="0" err="1"/>
              <a:t>biospecimens</a:t>
            </a:r>
            <a:r>
              <a:rPr lang="en-US" dirty="0"/>
              <a:t>.</a:t>
            </a:r>
          </a:p>
          <a:p>
            <a:r>
              <a:rPr lang="en-US" dirty="0"/>
              <a:t>It is important to note that data do not need to be existing (“on the shelf”) at the time of the research study, as was previously required by the pre-2018 rule. The data can be collected prospectively and still be used for exempt research under Category 4 in the Final Rule.</a:t>
            </a:r>
          </a:p>
          <a:p>
            <a:pPr marL="2286000" lvl="8" indent="0">
              <a:buNone/>
            </a:pPr>
            <a:r>
              <a:rPr lang="en-US" sz="2000" dirty="0"/>
              <a:t>§104(d)(4)</a:t>
            </a:r>
          </a:p>
        </p:txBody>
      </p:sp>
      <p:sp>
        <p:nvSpPr>
          <p:cNvPr id="4" name="Slide Number Placeholder 3">
            <a:extLst>
              <a:ext uri="{FF2B5EF4-FFF2-40B4-BE49-F238E27FC236}">
                <a16:creationId xmlns:a16="http://schemas.microsoft.com/office/drawing/2014/main" id="{C92BB790-F3F9-4284-A5CC-382617F8520E}"/>
              </a:ext>
            </a:extLst>
          </p:cNvPr>
          <p:cNvSpPr>
            <a:spLocks noGrp="1"/>
          </p:cNvSpPr>
          <p:nvPr>
            <p:ph type="sldNum" sz="quarter" idx="12"/>
          </p:nvPr>
        </p:nvSpPr>
        <p:spPr/>
        <p:txBody>
          <a:bodyPr/>
          <a:lstStyle/>
          <a:p>
            <a:fld id="{BF3D773C-9A4B-4115-B1CA-23F171635A4E}" type="slidenum">
              <a:rPr lang="en-US" smtClean="0"/>
              <a:pPr/>
              <a:t>33</a:t>
            </a:fld>
            <a:endParaRPr lang="en-US"/>
          </a:p>
        </p:txBody>
      </p:sp>
    </p:spTree>
    <p:extLst>
      <p:ext uri="{BB962C8B-B14F-4D97-AF65-F5344CB8AC3E}">
        <p14:creationId xmlns:p14="http://schemas.microsoft.com/office/powerpoint/2010/main" val="2911498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8700"/>
            <a:ext cx="8229600" cy="1085850"/>
          </a:xfrm>
        </p:spPr>
        <p:txBody>
          <a:bodyPr>
            <a:noAutofit/>
          </a:bodyPr>
          <a:lstStyle/>
          <a:p>
            <a:r>
              <a:rPr lang="en-US" sz="4400" dirty="0"/>
              <a:t>Expanding Exempt Research: Exemption 4</a:t>
            </a:r>
          </a:p>
        </p:txBody>
      </p:sp>
      <p:sp>
        <p:nvSpPr>
          <p:cNvPr id="3" name="Content Placeholder 2"/>
          <p:cNvSpPr>
            <a:spLocks noGrp="1"/>
          </p:cNvSpPr>
          <p:nvPr>
            <p:ph idx="1"/>
          </p:nvPr>
        </p:nvSpPr>
        <p:spPr>
          <a:xfrm>
            <a:off x="457200" y="2228850"/>
            <a:ext cx="8382000" cy="3314700"/>
          </a:xfrm>
        </p:spPr>
        <p:txBody>
          <a:bodyPr>
            <a:normAutofit fontScale="92500" lnSpcReduction="20000"/>
          </a:bodyPr>
          <a:lstStyle/>
          <a:p>
            <a:pPr marL="0" indent="0">
              <a:buNone/>
            </a:pPr>
            <a:r>
              <a:rPr lang="en-US" sz="2800" dirty="0"/>
              <a:t>Secondary research use of identifiable private information or identifiable </a:t>
            </a:r>
            <a:r>
              <a:rPr lang="en-US" sz="2800" dirty="0" err="1"/>
              <a:t>biospecimens</a:t>
            </a:r>
            <a:r>
              <a:rPr lang="en-US" sz="2800" dirty="0"/>
              <a:t> if: </a:t>
            </a:r>
          </a:p>
          <a:p>
            <a:pPr marL="685800" lvl="1" indent="-342900">
              <a:buClr>
                <a:schemeClr val="accent1">
                  <a:lumMod val="40000"/>
                  <a:lumOff val="60000"/>
                </a:schemeClr>
              </a:buClr>
              <a:buFont typeface="+mj-lt"/>
              <a:buAutoNum type="arabicPeriod"/>
            </a:pPr>
            <a:r>
              <a:rPr lang="en-US" sz="2600" dirty="0"/>
              <a:t>Identifiable private information or identifiable biospecimens are publically available, OR</a:t>
            </a:r>
          </a:p>
          <a:p>
            <a:pPr marL="685800" lvl="1" indent="-342900">
              <a:buClr>
                <a:schemeClr val="accent1">
                  <a:lumMod val="40000"/>
                  <a:lumOff val="60000"/>
                </a:schemeClr>
              </a:buClr>
              <a:buFont typeface="+mj-lt"/>
              <a:buAutoNum type="arabicPeriod"/>
            </a:pPr>
            <a:r>
              <a:rPr lang="en-US" sz="2600" dirty="0"/>
              <a:t>Information, which may include information about </a:t>
            </a:r>
            <a:r>
              <a:rPr lang="en-US" sz="2600" dirty="0" err="1"/>
              <a:t>biospecimens</a:t>
            </a:r>
            <a:r>
              <a:rPr lang="en-US" sz="2600" dirty="0"/>
              <a:t>, is recorded by the investigator  in such a manner that the identity of the human subjects cannot be readily ascertained directly or through identifiers linked to the subjects, the investigator does not contact the subjects or re-identify subjects, OR…</a:t>
            </a:r>
          </a:p>
          <a:p>
            <a:pPr marL="34290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8AB8C00-710B-488F-A204-A3030642976C}" type="slidenum">
              <a:rPr lang="en-US" altLang="en-US" smtClean="0">
                <a:solidFill>
                  <a:prstClr val="black"/>
                </a:solidFill>
              </a:rPr>
              <a:pPr/>
              <a:t>34</a:t>
            </a:fld>
            <a:endParaRPr lang="en-US" altLang="en-US">
              <a:solidFill>
                <a:prstClr val="black"/>
              </a:solidFill>
            </a:endParaRPr>
          </a:p>
        </p:txBody>
      </p:sp>
    </p:spTree>
    <p:extLst>
      <p:ext uri="{BB962C8B-B14F-4D97-AF65-F5344CB8AC3E}">
        <p14:creationId xmlns:p14="http://schemas.microsoft.com/office/powerpoint/2010/main" val="1803823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0151"/>
            <a:ext cx="8229600" cy="854869"/>
          </a:xfrm>
        </p:spPr>
        <p:txBody>
          <a:bodyPr>
            <a:noAutofit/>
          </a:bodyPr>
          <a:lstStyle/>
          <a:p>
            <a:r>
              <a:rPr lang="en-US" sz="4400" dirty="0"/>
              <a:t>Expanding Exempt Research: Exemption 4, cont’d</a:t>
            </a:r>
          </a:p>
        </p:txBody>
      </p:sp>
      <p:sp>
        <p:nvSpPr>
          <p:cNvPr id="3" name="Content Placeholder 2"/>
          <p:cNvSpPr>
            <a:spLocks noGrp="1"/>
          </p:cNvSpPr>
          <p:nvPr>
            <p:ph idx="1"/>
          </p:nvPr>
        </p:nvSpPr>
        <p:spPr>
          <a:xfrm>
            <a:off x="457200" y="2171700"/>
            <a:ext cx="8382000" cy="3371850"/>
          </a:xfrm>
        </p:spPr>
        <p:txBody>
          <a:bodyPr>
            <a:normAutofit fontScale="85000" lnSpcReduction="20000"/>
          </a:bodyPr>
          <a:lstStyle/>
          <a:p>
            <a:pPr marL="0" indent="0">
              <a:buNone/>
            </a:pPr>
            <a:r>
              <a:rPr lang="en-US" sz="2800" dirty="0"/>
              <a:t>Secondary research use of identifiable private information or identifiable biospecimens for which consent is not required, if: </a:t>
            </a:r>
          </a:p>
          <a:p>
            <a:pPr marL="685800" lvl="1" indent="-342900">
              <a:buClr>
                <a:schemeClr val="accent1">
                  <a:lumMod val="40000"/>
                  <a:lumOff val="60000"/>
                </a:schemeClr>
              </a:buClr>
              <a:buFont typeface="+mj-lt"/>
              <a:buAutoNum type="arabicPeriod" startAt="3"/>
            </a:pPr>
            <a:r>
              <a:rPr lang="en-US" sz="2800" dirty="0"/>
              <a:t>Investigator’s use is regulated under HIPAA as “health care operations,” “research,” or “public health” OR</a:t>
            </a:r>
          </a:p>
          <a:p>
            <a:pPr marL="685800" lvl="1" indent="-342900">
              <a:buClr>
                <a:schemeClr val="accent1">
                  <a:lumMod val="40000"/>
                  <a:lumOff val="60000"/>
                </a:schemeClr>
              </a:buClr>
              <a:buFont typeface="+mj-lt"/>
              <a:buAutoNum type="arabicPeriod" startAt="3"/>
            </a:pPr>
            <a:r>
              <a:rPr lang="en-US" sz="2800" dirty="0"/>
              <a:t>Research is conducted by, or on behalf of, a Federal agency using data collected or generated by the government for non-research purposes, and the information is protected by federal privacy standards</a:t>
            </a:r>
          </a:p>
          <a:p>
            <a:pPr lvl="1"/>
            <a:endParaRPr lang="en-US" dirty="0"/>
          </a:p>
          <a:p>
            <a:pPr marL="0" lvl="1" indent="0">
              <a:buClr>
                <a:schemeClr val="bg2"/>
              </a:buClr>
              <a:buSzPct val="90000"/>
              <a:buNone/>
            </a:pPr>
            <a:r>
              <a:rPr lang="en-US" dirty="0"/>
              <a:t>							</a:t>
            </a:r>
            <a:r>
              <a:rPr lang="en-US" sz="1500" dirty="0"/>
              <a:t>§_.104(d)(4)</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8AB8C00-710B-488F-A204-A3030642976C}" type="slidenum">
              <a:rPr lang="en-US" altLang="en-US" smtClean="0">
                <a:solidFill>
                  <a:prstClr val="black"/>
                </a:solidFill>
              </a:rPr>
              <a:pPr/>
              <a:t>35</a:t>
            </a:fld>
            <a:endParaRPr lang="en-US" altLang="en-US" dirty="0">
              <a:solidFill>
                <a:prstClr val="black"/>
              </a:solidFill>
            </a:endParaRPr>
          </a:p>
        </p:txBody>
      </p:sp>
    </p:spTree>
    <p:extLst>
      <p:ext uri="{BB962C8B-B14F-4D97-AF65-F5344CB8AC3E}">
        <p14:creationId xmlns:p14="http://schemas.microsoft.com/office/powerpoint/2010/main" val="4136245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A0DAE-F1DF-4B2F-880F-95419B0B9D0C}"/>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1D956743-999F-4BE1-9CD7-C4B4B5C1BE82}"/>
              </a:ext>
            </a:extLst>
          </p:cNvPr>
          <p:cNvSpPr>
            <a:spLocks noGrp="1"/>
          </p:cNvSpPr>
          <p:nvPr>
            <p:ph idx="1"/>
          </p:nvPr>
        </p:nvSpPr>
        <p:spPr/>
        <p:txBody>
          <a:bodyPr/>
          <a:lstStyle/>
          <a:p>
            <a:pPr marL="0" indent="0">
              <a:buNone/>
            </a:pPr>
            <a:r>
              <a:rPr lang="en-US" dirty="0"/>
              <a:t>Under the Revised Common Rule Secondary research uses of identifiable private information or identifiable </a:t>
            </a:r>
            <a:r>
              <a:rPr lang="en-US" dirty="0" err="1"/>
              <a:t>biospecimens</a:t>
            </a:r>
            <a:r>
              <a:rPr lang="en-US" dirty="0"/>
              <a:t> is exempt only if the information is existing at the time the research is proposed.</a:t>
            </a:r>
          </a:p>
          <a:p>
            <a:r>
              <a:rPr lang="en-US" dirty="0"/>
              <a:t>True</a:t>
            </a:r>
          </a:p>
          <a:p>
            <a:r>
              <a:rPr lang="en-US" dirty="0"/>
              <a:t>False</a:t>
            </a:r>
          </a:p>
          <a:p>
            <a:pPr marL="0" indent="0">
              <a:buNone/>
            </a:pPr>
            <a:endParaRPr lang="en-US" dirty="0"/>
          </a:p>
        </p:txBody>
      </p:sp>
      <p:sp>
        <p:nvSpPr>
          <p:cNvPr id="4" name="Slide Number Placeholder 3">
            <a:extLst>
              <a:ext uri="{FF2B5EF4-FFF2-40B4-BE49-F238E27FC236}">
                <a16:creationId xmlns:a16="http://schemas.microsoft.com/office/drawing/2014/main" id="{05C4ABC2-4E43-450D-95FF-E763F35BF6AE}"/>
              </a:ext>
            </a:extLst>
          </p:cNvPr>
          <p:cNvSpPr>
            <a:spLocks noGrp="1"/>
          </p:cNvSpPr>
          <p:nvPr>
            <p:ph type="sldNum" sz="quarter" idx="12"/>
          </p:nvPr>
        </p:nvSpPr>
        <p:spPr/>
        <p:txBody>
          <a:bodyPr/>
          <a:lstStyle/>
          <a:p>
            <a:fld id="{BF3D773C-9A4B-4115-B1CA-23F171635A4E}" type="slidenum">
              <a:rPr lang="en-US" smtClean="0"/>
              <a:pPr/>
              <a:t>36</a:t>
            </a:fld>
            <a:endParaRPr lang="en-US"/>
          </a:p>
        </p:txBody>
      </p:sp>
    </p:spTree>
    <p:extLst>
      <p:ext uri="{BB962C8B-B14F-4D97-AF65-F5344CB8AC3E}">
        <p14:creationId xmlns:p14="http://schemas.microsoft.com/office/powerpoint/2010/main" val="2880551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FE49B-5BB8-4C20-B3B4-94EF2250CC1D}"/>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495BB010-B883-4AE3-AC2E-70AD14578A0F}"/>
              </a:ext>
            </a:extLst>
          </p:cNvPr>
          <p:cNvSpPr>
            <a:spLocks noGrp="1"/>
          </p:cNvSpPr>
          <p:nvPr>
            <p:ph idx="1"/>
          </p:nvPr>
        </p:nvSpPr>
        <p:spPr/>
        <p:txBody>
          <a:bodyPr/>
          <a:lstStyle/>
          <a:p>
            <a:pPr marL="0" indent="0">
              <a:buNone/>
            </a:pPr>
            <a:r>
              <a:rPr lang="en-US" dirty="0"/>
              <a:t>False. </a:t>
            </a:r>
            <a:r>
              <a:rPr lang="en-US" sz="2800" dirty="0"/>
              <a:t>The exemption now covers research involving identifiable private information and identifiable </a:t>
            </a:r>
            <a:r>
              <a:rPr lang="en-US" sz="2800" dirty="0" err="1"/>
              <a:t>biospecimens</a:t>
            </a:r>
            <a:r>
              <a:rPr lang="en-US" sz="2800" dirty="0"/>
              <a:t> that are not existing at the time the research is proposed for exemption.</a:t>
            </a:r>
          </a:p>
          <a:p>
            <a:pPr marL="0" indent="0">
              <a:buNone/>
            </a:pPr>
            <a:endParaRPr lang="en-US" dirty="0"/>
          </a:p>
        </p:txBody>
      </p:sp>
      <p:sp>
        <p:nvSpPr>
          <p:cNvPr id="4" name="Slide Number Placeholder 3">
            <a:extLst>
              <a:ext uri="{FF2B5EF4-FFF2-40B4-BE49-F238E27FC236}">
                <a16:creationId xmlns:a16="http://schemas.microsoft.com/office/drawing/2014/main" id="{57E4B349-E70C-490E-92FE-059AAC3DDA26}"/>
              </a:ext>
            </a:extLst>
          </p:cNvPr>
          <p:cNvSpPr>
            <a:spLocks noGrp="1"/>
          </p:cNvSpPr>
          <p:nvPr>
            <p:ph type="sldNum" sz="quarter" idx="12"/>
          </p:nvPr>
        </p:nvSpPr>
        <p:spPr/>
        <p:txBody>
          <a:bodyPr/>
          <a:lstStyle/>
          <a:p>
            <a:fld id="{BF3D773C-9A4B-4115-B1CA-23F171635A4E}" type="slidenum">
              <a:rPr lang="en-US" smtClean="0"/>
              <a:pPr/>
              <a:t>37</a:t>
            </a:fld>
            <a:endParaRPr lang="en-US"/>
          </a:p>
        </p:txBody>
      </p:sp>
    </p:spTree>
    <p:extLst>
      <p:ext uri="{BB962C8B-B14F-4D97-AF65-F5344CB8AC3E}">
        <p14:creationId xmlns:p14="http://schemas.microsoft.com/office/powerpoint/2010/main" val="3011870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11DAB-28CC-4C61-BEEA-C771CFF1ABB5}"/>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C5B13A71-C88E-417E-931E-47C9A975A0DF}"/>
              </a:ext>
            </a:extLst>
          </p:cNvPr>
          <p:cNvSpPr>
            <a:spLocks noGrp="1"/>
          </p:cNvSpPr>
          <p:nvPr>
            <p:ph idx="1"/>
          </p:nvPr>
        </p:nvSpPr>
        <p:spPr/>
        <p:txBody>
          <a:bodyPr>
            <a:normAutofit fontScale="92500" lnSpcReduction="10000"/>
          </a:bodyPr>
          <a:lstStyle/>
          <a:p>
            <a:pPr marL="0" indent="0">
              <a:buNone/>
            </a:pPr>
            <a:r>
              <a:rPr lang="en-US" dirty="0"/>
              <a:t>Secondary research use of identifiable private information or identifiable </a:t>
            </a:r>
            <a:r>
              <a:rPr lang="en-US" dirty="0" err="1"/>
              <a:t>biospecimens</a:t>
            </a:r>
            <a:r>
              <a:rPr lang="en-US" dirty="0"/>
              <a:t> for which consent is not required is exempt, if (check all that apply): </a:t>
            </a:r>
          </a:p>
          <a:p>
            <a:r>
              <a:rPr lang="en-US" dirty="0"/>
              <a:t>Investigator’s use is regulated under HIPAA as “health care operations,” “research,” or “public health.”</a:t>
            </a:r>
          </a:p>
          <a:p>
            <a:r>
              <a:rPr lang="en-US" dirty="0"/>
              <a:t>Research is conducted outside of the United States.</a:t>
            </a:r>
          </a:p>
          <a:p>
            <a:r>
              <a:rPr lang="en-US" dirty="0"/>
              <a:t>Research involves no greater than minimal risk.</a:t>
            </a:r>
            <a:endParaRPr lang="en-US" b="1" i="1" dirty="0"/>
          </a:p>
          <a:p>
            <a:r>
              <a:rPr lang="en-US" dirty="0"/>
              <a:t>Research is conducted by, or on behalf of, a Federal agency using data collected or generated by the government for non-research purposes, and the information is protected by federal privacy standards.</a:t>
            </a:r>
          </a:p>
          <a:p>
            <a:pPr marL="0" indent="0">
              <a:buNone/>
            </a:pPr>
            <a:endParaRPr lang="en-US" dirty="0"/>
          </a:p>
        </p:txBody>
      </p:sp>
      <p:sp>
        <p:nvSpPr>
          <p:cNvPr id="4" name="Slide Number Placeholder 3">
            <a:extLst>
              <a:ext uri="{FF2B5EF4-FFF2-40B4-BE49-F238E27FC236}">
                <a16:creationId xmlns:a16="http://schemas.microsoft.com/office/drawing/2014/main" id="{370BC89E-2E2C-441B-B0BF-2A0095851AEE}"/>
              </a:ext>
            </a:extLst>
          </p:cNvPr>
          <p:cNvSpPr>
            <a:spLocks noGrp="1"/>
          </p:cNvSpPr>
          <p:nvPr>
            <p:ph type="sldNum" sz="quarter" idx="12"/>
          </p:nvPr>
        </p:nvSpPr>
        <p:spPr/>
        <p:txBody>
          <a:bodyPr/>
          <a:lstStyle/>
          <a:p>
            <a:fld id="{BF3D773C-9A4B-4115-B1CA-23F171635A4E}" type="slidenum">
              <a:rPr lang="en-US" smtClean="0"/>
              <a:pPr/>
              <a:t>38</a:t>
            </a:fld>
            <a:endParaRPr lang="en-US"/>
          </a:p>
        </p:txBody>
      </p:sp>
    </p:spTree>
    <p:extLst>
      <p:ext uri="{BB962C8B-B14F-4D97-AF65-F5344CB8AC3E}">
        <p14:creationId xmlns:p14="http://schemas.microsoft.com/office/powerpoint/2010/main" val="658295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70273-8777-437B-988D-2ECD56B178F7}"/>
              </a:ext>
            </a:extLst>
          </p:cNvPr>
          <p:cNvSpPr>
            <a:spLocks noGrp="1"/>
          </p:cNvSpPr>
          <p:nvPr>
            <p:ph type="title"/>
          </p:nvPr>
        </p:nvSpPr>
        <p:spPr>
          <a:xfrm>
            <a:off x="1752600" y="457200"/>
            <a:ext cx="6934200" cy="1066800"/>
          </a:xfrm>
        </p:spPr>
        <p:txBody>
          <a:bodyPr/>
          <a:lstStyle/>
          <a:p>
            <a:r>
              <a:rPr lang="en-US" dirty="0"/>
              <a:t>Answer</a:t>
            </a:r>
          </a:p>
        </p:txBody>
      </p:sp>
      <p:sp>
        <p:nvSpPr>
          <p:cNvPr id="3" name="Content Placeholder 2">
            <a:extLst>
              <a:ext uri="{FF2B5EF4-FFF2-40B4-BE49-F238E27FC236}">
                <a16:creationId xmlns:a16="http://schemas.microsoft.com/office/drawing/2014/main" id="{C294366B-1B05-4CDF-A9C2-9DACF8A3AC72}"/>
              </a:ext>
            </a:extLst>
          </p:cNvPr>
          <p:cNvSpPr>
            <a:spLocks noGrp="1"/>
          </p:cNvSpPr>
          <p:nvPr>
            <p:ph idx="1"/>
          </p:nvPr>
        </p:nvSpPr>
        <p:spPr>
          <a:xfrm>
            <a:off x="457200" y="1600200"/>
            <a:ext cx="8229600" cy="4389120"/>
          </a:xfrm>
        </p:spPr>
        <p:txBody>
          <a:bodyPr>
            <a:normAutofit/>
          </a:bodyPr>
          <a:lstStyle/>
          <a:p>
            <a:pPr marL="0" indent="0">
              <a:buNone/>
            </a:pPr>
            <a:r>
              <a:rPr lang="en-US" dirty="0"/>
              <a:t>Secondary research use of identifiable private information or identifiable </a:t>
            </a:r>
            <a:r>
              <a:rPr lang="en-US" dirty="0" err="1"/>
              <a:t>biospecimens</a:t>
            </a:r>
            <a:r>
              <a:rPr lang="en-US" dirty="0"/>
              <a:t> for which consent is not required is exempt, if (check all that apply): </a:t>
            </a:r>
          </a:p>
          <a:p>
            <a:r>
              <a:rPr lang="en-US" dirty="0"/>
              <a:t>Investigator’s use is regulated under HIPAA as “health care operations,” “research,” or “public health.”</a:t>
            </a:r>
          </a:p>
          <a:p>
            <a:r>
              <a:rPr lang="en-US" dirty="0"/>
              <a:t>Research is conducted by, or on behalf of, a Federal agency using data collected or generated by the government for non-research purposes, and the information is protected by federal privacy standards.</a:t>
            </a:r>
          </a:p>
          <a:p>
            <a:endParaRPr lang="en-US" dirty="0"/>
          </a:p>
        </p:txBody>
      </p:sp>
      <p:sp>
        <p:nvSpPr>
          <p:cNvPr id="4" name="Slide Number Placeholder 3">
            <a:extLst>
              <a:ext uri="{FF2B5EF4-FFF2-40B4-BE49-F238E27FC236}">
                <a16:creationId xmlns:a16="http://schemas.microsoft.com/office/drawing/2014/main" id="{F345565A-2B7D-4F0F-B36F-13F38E551818}"/>
              </a:ext>
            </a:extLst>
          </p:cNvPr>
          <p:cNvSpPr>
            <a:spLocks noGrp="1"/>
          </p:cNvSpPr>
          <p:nvPr>
            <p:ph type="sldNum" sz="quarter" idx="12"/>
          </p:nvPr>
        </p:nvSpPr>
        <p:spPr/>
        <p:txBody>
          <a:bodyPr/>
          <a:lstStyle/>
          <a:p>
            <a:fld id="{BF3D773C-9A4B-4115-B1CA-23F171635A4E}" type="slidenum">
              <a:rPr lang="en-US" smtClean="0"/>
              <a:pPr/>
              <a:t>39</a:t>
            </a:fld>
            <a:endParaRPr lang="en-US"/>
          </a:p>
        </p:txBody>
      </p:sp>
    </p:spTree>
    <p:extLst>
      <p:ext uri="{BB962C8B-B14F-4D97-AF65-F5344CB8AC3E}">
        <p14:creationId xmlns:p14="http://schemas.microsoft.com/office/powerpoint/2010/main" val="1607956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921F-69EE-4568-A123-DDC43E04798F}"/>
              </a:ext>
            </a:extLst>
          </p:cNvPr>
          <p:cNvSpPr>
            <a:spLocks noGrp="1"/>
          </p:cNvSpPr>
          <p:nvPr>
            <p:ph type="title"/>
          </p:nvPr>
        </p:nvSpPr>
        <p:spPr/>
        <p:txBody>
          <a:bodyPr/>
          <a:lstStyle/>
          <a:p>
            <a:r>
              <a:rPr lang="en-US" dirty="0"/>
              <a:t>Revised Final Rule</a:t>
            </a:r>
          </a:p>
        </p:txBody>
      </p:sp>
      <p:sp>
        <p:nvSpPr>
          <p:cNvPr id="3" name="Content Placeholder 2">
            <a:extLst>
              <a:ext uri="{FF2B5EF4-FFF2-40B4-BE49-F238E27FC236}">
                <a16:creationId xmlns:a16="http://schemas.microsoft.com/office/drawing/2014/main" id="{E66025EA-D360-48B5-A204-B8BFDF083614}"/>
              </a:ext>
            </a:extLst>
          </p:cNvPr>
          <p:cNvSpPr>
            <a:spLocks noGrp="1"/>
          </p:cNvSpPr>
          <p:nvPr>
            <p:ph idx="1"/>
          </p:nvPr>
        </p:nvSpPr>
        <p:spPr/>
        <p:txBody>
          <a:bodyPr/>
          <a:lstStyle/>
          <a:p>
            <a:r>
              <a:rPr lang="en-US" dirty="0"/>
              <a:t>Final Rule to revise the current regulations at 45 CFR 46, Subpart A (Common Rule) was published by HHS on 19 January 2017 in the Federal Register.</a:t>
            </a:r>
          </a:p>
          <a:p>
            <a:r>
              <a:rPr lang="en-US" dirty="0"/>
              <a:t>Revisions are intended to “modernize, strengthen, and make more effective” the current system of oversight under the Federal Policy for the Protection of Human Subjects that has been the federal Common Rule since 1991. </a:t>
            </a:r>
          </a:p>
          <a:p>
            <a:r>
              <a:rPr lang="en-US" dirty="0"/>
              <a:t>Delay of general compliance date to January 21, 2019</a:t>
            </a:r>
          </a:p>
        </p:txBody>
      </p:sp>
      <p:sp>
        <p:nvSpPr>
          <p:cNvPr id="4" name="Slide Number Placeholder 3">
            <a:extLst>
              <a:ext uri="{FF2B5EF4-FFF2-40B4-BE49-F238E27FC236}">
                <a16:creationId xmlns:a16="http://schemas.microsoft.com/office/drawing/2014/main" id="{2AF7532A-89A7-44F4-86D4-82BEEB0619DD}"/>
              </a:ext>
            </a:extLst>
          </p:cNvPr>
          <p:cNvSpPr>
            <a:spLocks noGrp="1"/>
          </p:cNvSpPr>
          <p:nvPr>
            <p:ph type="sldNum" sz="quarter" idx="12"/>
          </p:nvPr>
        </p:nvSpPr>
        <p:spPr/>
        <p:txBody>
          <a:bodyPr/>
          <a:lstStyle/>
          <a:p>
            <a:fld id="{BF3D773C-9A4B-4115-B1CA-23F171635A4E}" type="slidenum">
              <a:rPr lang="en-US" smtClean="0"/>
              <a:pPr/>
              <a:t>4</a:t>
            </a:fld>
            <a:endParaRPr lang="en-US"/>
          </a:p>
        </p:txBody>
      </p:sp>
    </p:spTree>
    <p:extLst>
      <p:ext uri="{BB962C8B-B14F-4D97-AF65-F5344CB8AC3E}">
        <p14:creationId xmlns:p14="http://schemas.microsoft.com/office/powerpoint/2010/main" val="3945978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6CA2-E9D2-443A-9D66-0FA8AB87790F}"/>
              </a:ext>
            </a:extLst>
          </p:cNvPr>
          <p:cNvSpPr>
            <a:spLocks noGrp="1"/>
          </p:cNvSpPr>
          <p:nvPr>
            <p:ph type="title"/>
          </p:nvPr>
        </p:nvSpPr>
        <p:spPr>
          <a:xfrm>
            <a:off x="1752600" y="381000"/>
            <a:ext cx="6934200" cy="914400"/>
          </a:xfrm>
        </p:spPr>
        <p:txBody>
          <a:bodyPr/>
          <a:lstStyle/>
          <a:p>
            <a:r>
              <a:rPr lang="en-US" sz="5400" dirty="0">
                <a:latin typeface="PT Serif" charset="0"/>
                <a:ea typeface="PT Serif" charset="0"/>
                <a:cs typeface="PT Serif" charset="0"/>
              </a:rPr>
              <a:t>Category 5:</a:t>
            </a:r>
            <a:endParaRPr lang="en-US" dirty="0"/>
          </a:p>
        </p:txBody>
      </p:sp>
      <p:sp>
        <p:nvSpPr>
          <p:cNvPr id="3" name="Content Placeholder 2">
            <a:extLst>
              <a:ext uri="{FF2B5EF4-FFF2-40B4-BE49-F238E27FC236}">
                <a16:creationId xmlns:a16="http://schemas.microsoft.com/office/drawing/2014/main" id="{78278633-FE06-4BDB-A972-ED90BF28E902}"/>
              </a:ext>
            </a:extLst>
          </p:cNvPr>
          <p:cNvSpPr>
            <a:spLocks noGrp="1"/>
          </p:cNvSpPr>
          <p:nvPr>
            <p:ph idx="1"/>
          </p:nvPr>
        </p:nvSpPr>
        <p:spPr>
          <a:xfrm>
            <a:off x="457200" y="1295400"/>
            <a:ext cx="8229600" cy="4953000"/>
          </a:xfrm>
        </p:spPr>
        <p:txBody>
          <a:bodyPr>
            <a:normAutofit/>
          </a:bodyPr>
          <a:lstStyle/>
          <a:p>
            <a:pPr marL="0" indent="0">
              <a:buNone/>
            </a:pPr>
            <a:r>
              <a:rPr lang="en-US" sz="2800" dirty="0"/>
              <a:t>Research and demonstration projects </a:t>
            </a:r>
          </a:p>
          <a:p>
            <a:r>
              <a:rPr lang="en-US" dirty="0"/>
              <a:t>The Final Rule revised this category to allow research supported by a federal agency (not just conducted). Research has to be </a:t>
            </a:r>
            <a:r>
              <a:rPr lang="en-US" sz="2800" dirty="0"/>
              <a:t>designed to study, evaluate, improve, or otherwise examine public benefit or service programs.</a:t>
            </a:r>
            <a:endParaRPr lang="en-US" dirty="0"/>
          </a:p>
          <a:p>
            <a:r>
              <a:rPr lang="en-US" dirty="0"/>
              <a:t>Clarifies the federal components for which the exempt research is subject to approval (for example, delegated subordinate agencies).</a:t>
            </a:r>
          </a:p>
          <a:p>
            <a:pPr lvl="1"/>
            <a:endParaRPr lang="en-US" dirty="0"/>
          </a:p>
          <a:p>
            <a:pPr marL="393192" lvl="1" indent="0">
              <a:buNone/>
            </a:pPr>
            <a:r>
              <a:rPr lang="en-US" sz="2000" dirty="0"/>
              <a:t>§104(d)(5)</a:t>
            </a:r>
          </a:p>
        </p:txBody>
      </p:sp>
      <p:sp>
        <p:nvSpPr>
          <p:cNvPr id="4" name="Slide Number Placeholder 3">
            <a:extLst>
              <a:ext uri="{FF2B5EF4-FFF2-40B4-BE49-F238E27FC236}">
                <a16:creationId xmlns:a16="http://schemas.microsoft.com/office/drawing/2014/main" id="{84090188-9399-440C-8D01-3E7C4D359C9A}"/>
              </a:ext>
            </a:extLst>
          </p:cNvPr>
          <p:cNvSpPr>
            <a:spLocks noGrp="1"/>
          </p:cNvSpPr>
          <p:nvPr>
            <p:ph type="sldNum" sz="quarter" idx="12"/>
          </p:nvPr>
        </p:nvSpPr>
        <p:spPr/>
        <p:txBody>
          <a:bodyPr/>
          <a:lstStyle/>
          <a:p>
            <a:fld id="{BF3D773C-9A4B-4115-B1CA-23F171635A4E}" type="slidenum">
              <a:rPr lang="en-US" smtClean="0"/>
              <a:pPr/>
              <a:t>40</a:t>
            </a:fld>
            <a:endParaRPr lang="en-US"/>
          </a:p>
        </p:txBody>
      </p:sp>
      <p:pic>
        <p:nvPicPr>
          <p:cNvPr id="9" name="Picture 8">
            <a:extLst>
              <a:ext uri="{FF2B5EF4-FFF2-40B4-BE49-F238E27FC236}">
                <a16:creationId xmlns:a16="http://schemas.microsoft.com/office/drawing/2014/main" id="{AC7D969C-A57E-40ED-8DA2-82581E51EA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448" b="18750"/>
          <a:stretch/>
        </p:blipFill>
        <p:spPr>
          <a:xfrm>
            <a:off x="4191000" y="5000156"/>
            <a:ext cx="1922853" cy="1838793"/>
          </a:xfrm>
          <a:prstGeom prst="rect">
            <a:avLst/>
          </a:prstGeom>
        </p:spPr>
      </p:pic>
    </p:spTree>
    <p:extLst>
      <p:ext uri="{BB962C8B-B14F-4D97-AF65-F5344CB8AC3E}">
        <p14:creationId xmlns:p14="http://schemas.microsoft.com/office/powerpoint/2010/main" val="4245266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CDC3-C2FE-4D3B-8B00-AAF979FF1BA3}"/>
              </a:ext>
            </a:extLst>
          </p:cNvPr>
          <p:cNvSpPr>
            <a:spLocks noGrp="1"/>
          </p:cNvSpPr>
          <p:nvPr>
            <p:ph type="title"/>
          </p:nvPr>
        </p:nvSpPr>
        <p:spPr/>
        <p:txBody>
          <a:bodyPr/>
          <a:lstStyle/>
          <a:p>
            <a:r>
              <a:rPr lang="en-US" dirty="0"/>
              <a:t>Category 5: cont’d</a:t>
            </a:r>
          </a:p>
        </p:txBody>
      </p:sp>
      <p:sp>
        <p:nvSpPr>
          <p:cNvPr id="3" name="Content Placeholder 2">
            <a:extLst>
              <a:ext uri="{FF2B5EF4-FFF2-40B4-BE49-F238E27FC236}">
                <a16:creationId xmlns:a16="http://schemas.microsoft.com/office/drawing/2014/main" id="{DA205501-56FE-452B-8851-418BEA7B3479}"/>
              </a:ext>
            </a:extLst>
          </p:cNvPr>
          <p:cNvSpPr>
            <a:spLocks noGrp="1"/>
          </p:cNvSpPr>
          <p:nvPr>
            <p:ph idx="1"/>
          </p:nvPr>
        </p:nvSpPr>
        <p:spPr/>
        <p:txBody>
          <a:bodyPr/>
          <a:lstStyle/>
          <a:p>
            <a:r>
              <a:rPr lang="en-US" sz="2800" dirty="0"/>
              <a:t>Provides examples of the types of public benefit and service programs covered by the exemption.</a:t>
            </a:r>
          </a:p>
          <a:p>
            <a:r>
              <a:rPr lang="en-US" sz="2800" dirty="0"/>
              <a:t>Added requirement that Federal agency publish a list of projects covered by this exemption prior to commencing the research</a:t>
            </a:r>
          </a:p>
          <a:p>
            <a:endParaRPr lang="en-US" sz="2800" dirty="0"/>
          </a:p>
          <a:p>
            <a:endParaRPr lang="en-US" sz="2800" dirty="0"/>
          </a:p>
          <a:p>
            <a:pPr marL="393192" lvl="1" indent="0">
              <a:buClr>
                <a:srgbClr val="0F6FC6"/>
              </a:buClr>
              <a:buNone/>
            </a:pPr>
            <a:r>
              <a:rPr lang="en-US" sz="2800" dirty="0"/>
              <a:t>		</a:t>
            </a:r>
            <a:r>
              <a:rPr lang="en-US" sz="2000" dirty="0">
                <a:solidFill>
                  <a:prstClr val="white"/>
                </a:solidFill>
              </a:rPr>
              <a:t>§104(d)(5)</a:t>
            </a:r>
          </a:p>
          <a:p>
            <a:pPr marL="0" indent="0">
              <a:buNone/>
            </a:pPr>
            <a:r>
              <a:rPr lang="en-US" sz="2800" dirty="0"/>
              <a:t>  </a:t>
            </a:r>
          </a:p>
          <a:p>
            <a:endParaRPr lang="en-US" dirty="0"/>
          </a:p>
        </p:txBody>
      </p:sp>
      <p:sp>
        <p:nvSpPr>
          <p:cNvPr id="4" name="Slide Number Placeholder 3">
            <a:extLst>
              <a:ext uri="{FF2B5EF4-FFF2-40B4-BE49-F238E27FC236}">
                <a16:creationId xmlns:a16="http://schemas.microsoft.com/office/drawing/2014/main" id="{DAF6E3DA-9915-42AA-B37D-4D9137F257C3}"/>
              </a:ext>
            </a:extLst>
          </p:cNvPr>
          <p:cNvSpPr>
            <a:spLocks noGrp="1"/>
          </p:cNvSpPr>
          <p:nvPr>
            <p:ph type="sldNum" sz="quarter" idx="12"/>
          </p:nvPr>
        </p:nvSpPr>
        <p:spPr/>
        <p:txBody>
          <a:bodyPr/>
          <a:lstStyle/>
          <a:p>
            <a:fld id="{BF3D773C-9A4B-4115-B1CA-23F171635A4E}" type="slidenum">
              <a:rPr lang="en-US" smtClean="0"/>
              <a:pPr/>
              <a:t>41</a:t>
            </a:fld>
            <a:endParaRPr lang="en-US"/>
          </a:p>
        </p:txBody>
      </p:sp>
    </p:spTree>
    <p:extLst>
      <p:ext uri="{BB962C8B-B14F-4D97-AF65-F5344CB8AC3E}">
        <p14:creationId xmlns:p14="http://schemas.microsoft.com/office/powerpoint/2010/main" val="3384116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D60B-41BD-4664-9DCB-50802B0F25A2}"/>
              </a:ext>
            </a:extLst>
          </p:cNvPr>
          <p:cNvSpPr>
            <a:spLocks noGrp="1"/>
          </p:cNvSpPr>
          <p:nvPr>
            <p:ph type="title"/>
          </p:nvPr>
        </p:nvSpPr>
        <p:spPr/>
        <p:txBody>
          <a:bodyPr/>
          <a:lstStyle/>
          <a:p>
            <a:r>
              <a:rPr lang="en-US" sz="5400" dirty="0">
                <a:latin typeface="PT Serif" charset="0"/>
                <a:ea typeface="PT Serif" charset="0"/>
                <a:cs typeface="PT Serif" charset="0"/>
              </a:rPr>
              <a:t>Category 6:</a:t>
            </a:r>
            <a:endParaRPr lang="en-US" dirty="0"/>
          </a:p>
        </p:txBody>
      </p:sp>
      <p:sp>
        <p:nvSpPr>
          <p:cNvPr id="3" name="Content Placeholder 2">
            <a:extLst>
              <a:ext uri="{FF2B5EF4-FFF2-40B4-BE49-F238E27FC236}">
                <a16:creationId xmlns:a16="http://schemas.microsoft.com/office/drawing/2014/main" id="{6AC997BF-EEA1-4F80-AF99-6A0A692301AB}"/>
              </a:ext>
            </a:extLst>
          </p:cNvPr>
          <p:cNvSpPr>
            <a:spLocks noGrp="1"/>
          </p:cNvSpPr>
          <p:nvPr>
            <p:ph idx="1"/>
          </p:nvPr>
        </p:nvSpPr>
        <p:spPr/>
        <p:txBody>
          <a:bodyPr/>
          <a:lstStyle/>
          <a:p>
            <a:pPr marL="0" indent="0">
              <a:buNone/>
            </a:pPr>
            <a:r>
              <a:rPr lang="en-US" sz="2800" dirty="0">
                <a:latin typeface="PT Serif" charset="0"/>
                <a:ea typeface="PT Serif" charset="0"/>
                <a:cs typeface="PT Serif" charset="0"/>
              </a:rPr>
              <a:t>Taste and Food Quality Evaluation and Consumer Acceptance Studies</a:t>
            </a:r>
          </a:p>
          <a:p>
            <a:r>
              <a:rPr lang="en-US" dirty="0"/>
              <a:t>This is the only unchanged category.</a:t>
            </a:r>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2800" dirty="0"/>
              <a:t> </a:t>
            </a:r>
            <a:r>
              <a:rPr lang="en-US" sz="2000" dirty="0"/>
              <a:t>§104(d)(6)</a:t>
            </a:r>
          </a:p>
        </p:txBody>
      </p:sp>
      <p:sp>
        <p:nvSpPr>
          <p:cNvPr id="4" name="Slide Number Placeholder 3">
            <a:extLst>
              <a:ext uri="{FF2B5EF4-FFF2-40B4-BE49-F238E27FC236}">
                <a16:creationId xmlns:a16="http://schemas.microsoft.com/office/drawing/2014/main" id="{A80ACBA6-59D1-4830-84C2-58C0F4668A2D}"/>
              </a:ext>
            </a:extLst>
          </p:cNvPr>
          <p:cNvSpPr>
            <a:spLocks noGrp="1"/>
          </p:cNvSpPr>
          <p:nvPr>
            <p:ph type="sldNum" sz="quarter" idx="12"/>
          </p:nvPr>
        </p:nvSpPr>
        <p:spPr/>
        <p:txBody>
          <a:bodyPr/>
          <a:lstStyle/>
          <a:p>
            <a:fld id="{BF3D773C-9A4B-4115-B1CA-23F171635A4E}" type="slidenum">
              <a:rPr lang="en-US" smtClean="0"/>
              <a:pPr/>
              <a:t>42</a:t>
            </a:fld>
            <a:endParaRPr lang="en-US"/>
          </a:p>
        </p:txBody>
      </p:sp>
      <p:pic>
        <p:nvPicPr>
          <p:cNvPr id="6" name="Picture 5">
            <a:extLst>
              <a:ext uri="{FF2B5EF4-FFF2-40B4-BE49-F238E27FC236}">
                <a16:creationId xmlns:a16="http://schemas.microsoft.com/office/drawing/2014/main" id="{843BB3C7-83DA-4C15-A03E-5BD93DF93F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4267200"/>
            <a:ext cx="2926080" cy="1946148"/>
          </a:xfrm>
          <a:prstGeom prst="rect">
            <a:avLst/>
          </a:prstGeom>
        </p:spPr>
      </p:pic>
    </p:spTree>
    <p:extLst>
      <p:ext uri="{BB962C8B-B14F-4D97-AF65-F5344CB8AC3E}">
        <p14:creationId xmlns:p14="http://schemas.microsoft.com/office/powerpoint/2010/main" val="3221472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4C69B-C9A4-4A3A-95F6-AB33943D213D}"/>
              </a:ext>
            </a:extLst>
          </p:cNvPr>
          <p:cNvSpPr>
            <a:spLocks noGrp="1"/>
          </p:cNvSpPr>
          <p:nvPr>
            <p:ph type="title"/>
          </p:nvPr>
        </p:nvSpPr>
        <p:spPr>
          <a:xfrm>
            <a:off x="1371600" y="457200"/>
            <a:ext cx="7315200" cy="868680"/>
          </a:xfrm>
        </p:spPr>
        <p:txBody>
          <a:bodyPr>
            <a:normAutofit/>
          </a:bodyPr>
          <a:lstStyle/>
          <a:p>
            <a:r>
              <a:rPr lang="en-US" sz="5400" dirty="0">
                <a:latin typeface="PT Serif" charset="0"/>
                <a:ea typeface="PT Serif" charset="0"/>
                <a:cs typeface="PT Serif" charset="0"/>
              </a:rPr>
              <a:t>Category 7:</a:t>
            </a:r>
            <a:endParaRPr lang="en-US" dirty="0"/>
          </a:p>
        </p:txBody>
      </p:sp>
      <p:sp>
        <p:nvSpPr>
          <p:cNvPr id="3" name="Content Placeholder 2">
            <a:extLst>
              <a:ext uri="{FF2B5EF4-FFF2-40B4-BE49-F238E27FC236}">
                <a16:creationId xmlns:a16="http://schemas.microsoft.com/office/drawing/2014/main" id="{65C6C159-1A3F-462B-B482-75104DC39A60}"/>
              </a:ext>
            </a:extLst>
          </p:cNvPr>
          <p:cNvSpPr>
            <a:spLocks noGrp="1"/>
          </p:cNvSpPr>
          <p:nvPr>
            <p:ph idx="1"/>
          </p:nvPr>
        </p:nvSpPr>
        <p:spPr>
          <a:xfrm>
            <a:off x="457200" y="1371600"/>
            <a:ext cx="8229600" cy="5349875"/>
          </a:xfrm>
        </p:spPr>
        <p:txBody>
          <a:bodyPr>
            <a:normAutofit lnSpcReduction="10000"/>
          </a:bodyPr>
          <a:lstStyle/>
          <a:p>
            <a:pPr marL="0" indent="0">
              <a:buNone/>
            </a:pPr>
            <a:r>
              <a:rPr lang="en-US" sz="2800" dirty="0">
                <a:latin typeface="PT Serif" charset="0"/>
                <a:ea typeface="PT Serif" charset="0"/>
                <a:cs typeface="PT Serif" charset="0"/>
              </a:rPr>
              <a:t>Storage or Maintenance for Secondary Use for Which Broad Consent is Required</a:t>
            </a:r>
          </a:p>
          <a:p>
            <a:r>
              <a:rPr lang="en-US" dirty="0"/>
              <a:t>This is a new category. </a:t>
            </a:r>
          </a:p>
          <a:p>
            <a:r>
              <a:rPr lang="en-US" dirty="0"/>
              <a:t>This category is for the storage of identifiable </a:t>
            </a:r>
            <a:r>
              <a:rPr lang="en-US" dirty="0" err="1"/>
              <a:t>biospecimens</a:t>
            </a:r>
            <a:r>
              <a:rPr lang="en-US" dirty="0"/>
              <a:t> and identifiable private information, prior to secondary analysis. </a:t>
            </a:r>
          </a:p>
          <a:p>
            <a:r>
              <a:rPr lang="en-US" dirty="0"/>
              <a:t>The storage and maintenance may be exempt if the IRB conducts a limited IRB review to determine that there are adequate provisions to protect the privacy of subjects and maintain the confidentiality of data, and that broad consent is obtained and appropriately documented.</a:t>
            </a:r>
          </a:p>
          <a:p>
            <a:pPr marL="0" indent="0">
              <a:buNone/>
            </a:pPr>
            <a:r>
              <a:rPr lang="en-US" sz="2000" dirty="0"/>
              <a:t>              §104(d)(7)</a:t>
            </a:r>
          </a:p>
          <a:p>
            <a:pPr marL="0" indent="0">
              <a:buNone/>
            </a:pPr>
            <a:endParaRPr lang="en-US" dirty="0"/>
          </a:p>
        </p:txBody>
      </p:sp>
      <p:sp>
        <p:nvSpPr>
          <p:cNvPr id="4" name="Slide Number Placeholder 3">
            <a:extLst>
              <a:ext uri="{FF2B5EF4-FFF2-40B4-BE49-F238E27FC236}">
                <a16:creationId xmlns:a16="http://schemas.microsoft.com/office/drawing/2014/main" id="{6E3FECAA-A8C7-4A57-9EBD-EDBA6B7786C5}"/>
              </a:ext>
            </a:extLst>
          </p:cNvPr>
          <p:cNvSpPr>
            <a:spLocks noGrp="1"/>
          </p:cNvSpPr>
          <p:nvPr>
            <p:ph type="sldNum" sz="quarter" idx="12"/>
          </p:nvPr>
        </p:nvSpPr>
        <p:spPr/>
        <p:txBody>
          <a:bodyPr/>
          <a:lstStyle/>
          <a:p>
            <a:fld id="{BF3D773C-9A4B-4115-B1CA-23F171635A4E}" type="slidenum">
              <a:rPr lang="en-US" smtClean="0"/>
              <a:pPr/>
              <a:t>43</a:t>
            </a:fld>
            <a:endParaRPr lang="en-US"/>
          </a:p>
        </p:txBody>
      </p:sp>
      <p:sp>
        <p:nvSpPr>
          <p:cNvPr id="5" name="Rounded Rectangle 6">
            <a:extLst>
              <a:ext uri="{FF2B5EF4-FFF2-40B4-BE49-F238E27FC236}">
                <a16:creationId xmlns:a16="http://schemas.microsoft.com/office/drawing/2014/main" id="{84636B62-F8CC-445C-8D58-4FEFAA12AF23}"/>
              </a:ext>
            </a:extLst>
          </p:cNvPr>
          <p:cNvSpPr/>
          <p:nvPr/>
        </p:nvSpPr>
        <p:spPr>
          <a:xfrm>
            <a:off x="2971800" y="5715000"/>
            <a:ext cx="2765452" cy="1143000"/>
          </a:xfrm>
          <a:prstGeom prst="roundRect">
            <a:avLst/>
          </a:prstGeom>
          <a:solidFill>
            <a:srgbClr val="488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charset="0"/>
                <a:ea typeface="Open Sans" charset="0"/>
                <a:cs typeface="Open Sans" charset="0"/>
              </a:rPr>
              <a:t>Limited IRB review is always required for this category.</a:t>
            </a:r>
          </a:p>
        </p:txBody>
      </p:sp>
    </p:spTree>
    <p:extLst>
      <p:ext uri="{BB962C8B-B14F-4D97-AF65-F5344CB8AC3E}">
        <p14:creationId xmlns:p14="http://schemas.microsoft.com/office/powerpoint/2010/main" val="3730055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E168A-B049-458C-8461-D50839F86FF1}"/>
              </a:ext>
            </a:extLst>
          </p:cNvPr>
          <p:cNvSpPr>
            <a:spLocks noGrp="1"/>
          </p:cNvSpPr>
          <p:nvPr>
            <p:ph type="title"/>
          </p:nvPr>
        </p:nvSpPr>
        <p:spPr/>
        <p:txBody>
          <a:bodyPr/>
          <a:lstStyle/>
          <a:p>
            <a:r>
              <a:rPr lang="en-US" dirty="0"/>
              <a:t>Question	</a:t>
            </a:r>
          </a:p>
        </p:txBody>
      </p:sp>
      <p:sp>
        <p:nvSpPr>
          <p:cNvPr id="3" name="Content Placeholder 2">
            <a:extLst>
              <a:ext uri="{FF2B5EF4-FFF2-40B4-BE49-F238E27FC236}">
                <a16:creationId xmlns:a16="http://schemas.microsoft.com/office/drawing/2014/main" id="{BC426224-C43C-4040-9BB3-F5DCEA5463E0}"/>
              </a:ext>
            </a:extLst>
          </p:cNvPr>
          <p:cNvSpPr>
            <a:spLocks noGrp="1"/>
          </p:cNvSpPr>
          <p:nvPr>
            <p:ph idx="1"/>
          </p:nvPr>
        </p:nvSpPr>
        <p:spPr/>
        <p:txBody>
          <a:bodyPr/>
          <a:lstStyle/>
          <a:p>
            <a:pPr marL="0" indent="0">
              <a:buNone/>
            </a:pPr>
            <a:r>
              <a:rPr lang="en-US" dirty="0"/>
              <a:t>Exemption Category 7 may be used for research involving secondary use of identifiable </a:t>
            </a:r>
            <a:r>
              <a:rPr lang="en-US" dirty="0" err="1"/>
              <a:t>biospecimens</a:t>
            </a:r>
            <a:r>
              <a:rPr lang="en-US" dirty="0"/>
              <a:t> and identifiable private information.</a:t>
            </a:r>
          </a:p>
          <a:p>
            <a:pPr marL="0" indent="0">
              <a:buNone/>
            </a:pPr>
            <a:r>
              <a:rPr lang="en-US" dirty="0"/>
              <a:t>True or </a:t>
            </a:r>
          </a:p>
          <a:p>
            <a:pPr marL="0" indent="0">
              <a:buNone/>
            </a:pPr>
            <a:r>
              <a:rPr lang="en-US" dirty="0"/>
              <a:t>False?</a:t>
            </a:r>
          </a:p>
        </p:txBody>
      </p:sp>
      <p:sp>
        <p:nvSpPr>
          <p:cNvPr id="4" name="Slide Number Placeholder 3">
            <a:extLst>
              <a:ext uri="{FF2B5EF4-FFF2-40B4-BE49-F238E27FC236}">
                <a16:creationId xmlns:a16="http://schemas.microsoft.com/office/drawing/2014/main" id="{D037319A-3DA9-4BD7-8EDD-3065801897DF}"/>
              </a:ext>
            </a:extLst>
          </p:cNvPr>
          <p:cNvSpPr>
            <a:spLocks noGrp="1"/>
          </p:cNvSpPr>
          <p:nvPr>
            <p:ph type="sldNum" sz="quarter" idx="12"/>
          </p:nvPr>
        </p:nvSpPr>
        <p:spPr/>
        <p:txBody>
          <a:bodyPr/>
          <a:lstStyle/>
          <a:p>
            <a:fld id="{BF3D773C-9A4B-4115-B1CA-23F171635A4E}" type="slidenum">
              <a:rPr lang="en-US" smtClean="0"/>
              <a:pPr/>
              <a:t>44</a:t>
            </a:fld>
            <a:endParaRPr lang="en-US"/>
          </a:p>
        </p:txBody>
      </p:sp>
    </p:spTree>
    <p:extLst>
      <p:ext uri="{BB962C8B-B14F-4D97-AF65-F5344CB8AC3E}">
        <p14:creationId xmlns:p14="http://schemas.microsoft.com/office/powerpoint/2010/main" val="479311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002BB-FE83-4541-9417-F3E362756C17}"/>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93791BAB-1971-4AAC-A86D-355A8D2237ED}"/>
              </a:ext>
            </a:extLst>
          </p:cNvPr>
          <p:cNvSpPr>
            <a:spLocks noGrp="1"/>
          </p:cNvSpPr>
          <p:nvPr>
            <p:ph idx="1"/>
          </p:nvPr>
        </p:nvSpPr>
        <p:spPr/>
        <p:txBody>
          <a:bodyPr/>
          <a:lstStyle/>
          <a:p>
            <a:pPr marL="0" indent="0">
              <a:buNone/>
            </a:pPr>
            <a:r>
              <a:rPr lang="en-US" dirty="0"/>
              <a:t>False. Exemption category 7 may only be used for the </a:t>
            </a:r>
            <a:r>
              <a:rPr lang="en-US" b="1" dirty="0"/>
              <a:t>storage</a:t>
            </a:r>
            <a:r>
              <a:rPr lang="en-US" dirty="0"/>
              <a:t> </a:t>
            </a:r>
            <a:r>
              <a:rPr lang="en-US" b="1" dirty="0"/>
              <a:t>or maintenance</a:t>
            </a:r>
            <a:r>
              <a:rPr lang="en-US" dirty="0"/>
              <a:t> of identifiable </a:t>
            </a:r>
            <a:r>
              <a:rPr lang="en-US" dirty="0" err="1"/>
              <a:t>biospecimens</a:t>
            </a:r>
            <a:r>
              <a:rPr lang="en-US" dirty="0"/>
              <a:t> and identifiable private information, </a:t>
            </a:r>
            <a:r>
              <a:rPr lang="en-US" b="1" dirty="0"/>
              <a:t>prior</a:t>
            </a:r>
            <a:r>
              <a:rPr lang="en-US" dirty="0"/>
              <a:t> to secondary analysis. </a:t>
            </a:r>
          </a:p>
        </p:txBody>
      </p:sp>
      <p:sp>
        <p:nvSpPr>
          <p:cNvPr id="4" name="Slide Number Placeholder 3">
            <a:extLst>
              <a:ext uri="{FF2B5EF4-FFF2-40B4-BE49-F238E27FC236}">
                <a16:creationId xmlns:a16="http://schemas.microsoft.com/office/drawing/2014/main" id="{B2078C7A-71C2-435A-82E3-D9394A9209AF}"/>
              </a:ext>
            </a:extLst>
          </p:cNvPr>
          <p:cNvSpPr>
            <a:spLocks noGrp="1"/>
          </p:cNvSpPr>
          <p:nvPr>
            <p:ph type="sldNum" sz="quarter" idx="12"/>
          </p:nvPr>
        </p:nvSpPr>
        <p:spPr/>
        <p:txBody>
          <a:bodyPr/>
          <a:lstStyle/>
          <a:p>
            <a:fld id="{BF3D773C-9A4B-4115-B1CA-23F171635A4E}" type="slidenum">
              <a:rPr lang="en-US" smtClean="0"/>
              <a:pPr/>
              <a:t>45</a:t>
            </a:fld>
            <a:endParaRPr lang="en-US"/>
          </a:p>
        </p:txBody>
      </p:sp>
    </p:spTree>
    <p:extLst>
      <p:ext uri="{BB962C8B-B14F-4D97-AF65-F5344CB8AC3E}">
        <p14:creationId xmlns:p14="http://schemas.microsoft.com/office/powerpoint/2010/main" val="1518306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C23F-D377-4321-A87F-C4F311A44BDC}"/>
              </a:ext>
            </a:extLst>
          </p:cNvPr>
          <p:cNvSpPr>
            <a:spLocks noGrp="1"/>
          </p:cNvSpPr>
          <p:nvPr>
            <p:ph type="title"/>
          </p:nvPr>
        </p:nvSpPr>
        <p:spPr>
          <a:xfrm>
            <a:off x="1752600" y="457200"/>
            <a:ext cx="6934200" cy="990600"/>
          </a:xfrm>
        </p:spPr>
        <p:txBody>
          <a:bodyPr/>
          <a:lstStyle/>
          <a:p>
            <a:r>
              <a:rPr lang="en-US" sz="5400" dirty="0">
                <a:latin typeface="PT Serif" charset="0"/>
                <a:ea typeface="PT Serif" charset="0"/>
                <a:cs typeface="PT Serif" charset="0"/>
              </a:rPr>
              <a:t>Category 8:</a:t>
            </a:r>
            <a:endParaRPr lang="en-US" dirty="0"/>
          </a:p>
        </p:txBody>
      </p:sp>
      <p:sp>
        <p:nvSpPr>
          <p:cNvPr id="3" name="Content Placeholder 2">
            <a:extLst>
              <a:ext uri="{FF2B5EF4-FFF2-40B4-BE49-F238E27FC236}">
                <a16:creationId xmlns:a16="http://schemas.microsoft.com/office/drawing/2014/main" id="{720A2D65-6B60-4155-9029-ADF97DB64D89}"/>
              </a:ext>
            </a:extLst>
          </p:cNvPr>
          <p:cNvSpPr>
            <a:spLocks noGrp="1"/>
          </p:cNvSpPr>
          <p:nvPr>
            <p:ph idx="1"/>
          </p:nvPr>
        </p:nvSpPr>
        <p:spPr>
          <a:xfrm>
            <a:off x="457200" y="1478280"/>
            <a:ext cx="8229600" cy="4878070"/>
          </a:xfrm>
        </p:spPr>
        <p:txBody>
          <a:bodyPr>
            <a:normAutofit lnSpcReduction="10000"/>
          </a:bodyPr>
          <a:lstStyle/>
          <a:p>
            <a:r>
              <a:rPr lang="en-US" dirty="0"/>
              <a:t>This is a new category. </a:t>
            </a:r>
          </a:p>
          <a:p>
            <a:r>
              <a:rPr lang="en-US" dirty="0"/>
              <a:t>Category 8 allows the secondary analysis of existing private identifiable data and identifiable </a:t>
            </a:r>
            <a:r>
              <a:rPr lang="en-US" dirty="0" err="1"/>
              <a:t>biospecimens</a:t>
            </a:r>
            <a:r>
              <a:rPr lang="en-US" dirty="0"/>
              <a:t> provided broad consent was secured and the documentation of consent was either secured or waived. </a:t>
            </a:r>
          </a:p>
          <a:p>
            <a:r>
              <a:rPr lang="en-US" dirty="0"/>
              <a:t>IRBs must determine that there are adequate provisions to protect the privacy of subjects and maintain the confidentiality of data as noted in 46.111(a)(7), and that the use is within the scope of the broad consent. </a:t>
            </a:r>
          </a:p>
          <a:p>
            <a:pPr marL="0" indent="0">
              <a:buNone/>
            </a:pPr>
            <a:endParaRPr lang="en-US" sz="2000" dirty="0"/>
          </a:p>
          <a:p>
            <a:pPr marL="0" indent="0">
              <a:buNone/>
            </a:pPr>
            <a:r>
              <a:rPr lang="en-US" sz="2000" dirty="0"/>
              <a:t>            §104(d)(8)</a:t>
            </a:r>
          </a:p>
          <a:p>
            <a:endParaRPr lang="en-US" dirty="0"/>
          </a:p>
        </p:txBody>
      </p:sp>
      <p:sp>
        <p:nvSpPr>
          <p:cNvPr id="4" name="Slide Number Placeholder 3">
            <a:extLst>
              <a:ext uri="{FF2B5EF4-FFF2-40B4-BE49-F238E27FC236}">
                <a16:creationId xmlns:a16="http://schemas.microsoft.com/office/drawing/2014/main" id="{F238A8B9-403B-4E41-B5F7-3257FE50B2D4}"/>
              </a:ext>
            </a:extLst>
          </p:cNvPr>
          <p:cNvSpPr>
            <a:spLocks noGrp="1"/>
          </p:cNvSpPr>
          <p:nvPr>
            <p:ph type="sldNum" sz="quarter" idx="12"/>
          </p:nvPr>
        </p:nvSpPr>
        <p:spPr/>
        <p:txBody>
          <a:bodyPr/>
          <a:lstStyle/>
          <a:p>
            <a:fld id="{BF3D773C-9A4B-4115-B1CA-23F171635A4E}" type="slidenum">
              <a:rPr lang="en-US" smtClean="0"/>
              <a:pPr/>
              <a:t>46</a:t>
            </a:fld>
            <a:endParaRPr lang="en-US"/>
          </a:p>
        </p:txBody>
      </p:sp>
      <p:sp>
        <p:nvSpPr>
          <p:cNvPr id="5" name="Rounded Rectangle 2">
            <a:extLst>
              <a:ext uri="{FF2B5EF4-FFF2-40B4-BE49-F238E27FC236}">
                <a16:creationId xmlns:a16="http://schemas.microsoft.com/office/drawing/2014/main" id="{C830BCC4-2D72-4E15-9871-772EB377E75E}"/>
              </a:ext>
            </a:extLst>
          </p:cNvPr>
          <p:cNvSpPr/>
          <p:nvPr/>
        </p:nvSpPr>
        <p:spPr>
          <a:xfrm>
            <a:off x="2743200" y="5662029"/>
            <a:ext cx="2981886" cy="1059446"/>
          </a:xfrm>
          <a:prstGeom prst="roundRect">
            <a:avLst/>
          </a:prstGeom>
          <a:solidFill>
            <a:srgbClr val="488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algn="ctr"/>
            <a:r>
              <a:rPr lang="en-US" sz="2000" dirty="0">
                <a:latin typeface="Open Sans" charset="0"/>
                <a:ea typeface="Open Sans" charset="0"/>
                <a:cs typeface="Open Sans" charset="0"/>
              </a:rPr>
              <a:t>Limited IRB review is always required for this category.</a:t>
            </a:r>
          </a:p>
        </p:txBody>
      </p:sp>
    </p:spTree>
    <p:extLst>
      <p:ext uri="{BB962C8B-B14F-4D97-AF65-F5344CB8AC3E}">
        <p14:creationId xmlns:p14="http://schemas.microsoft.com/office/powerpoint/2010/main" val="2383163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F3D4-0EBF-4358-9F38-D7891AD34576}"/>
              </a:ext>
            </a:extLst>
          </p:cNvPr>
          <p:cNvSpPr>
            <a:spLocks noGrp="1"/>
          </p:cNvSpPr>
          <p:nvPr>
            <p:ph type="title"/>
          </p:nvPr>
        </p:nvSpPr>
        <p:spPr/>
        <p:txBody>
          <a:bodyPr/>
          <a:lstStyle/>
          <a:p>
            <a:r>
              <a:rPr lang="en-US" sz="4800" dirty="0">
                <a:latin typeface="PT Serif" charset="0"/>
                <a:ea typeface="PT Serif" charset="0"/>
                <a:cs typeface="PT Serif" charset="0"/>
              </a:rPr>
              <a:t>Category 8: (cont’d)</a:t>
            </a:r>
            <a:endParaRPr lang="en-US" dirty="0"/>
          </a:p>
        </p:txBody>
      </p:sp>
      <p:sp>
        <p:nvSpPr>
          <p:cNvPr id="3" name="Content Placeholder 2">
            <a:extLst>
              <a:ext uri="{FF2B5EF4-FFF2-40B4-BE49-F238E27FC236}">
                <a16:creationId xmlns:a16="http://schemas.microsoft.com/office/drawing/2014/main" id="{5A401862-8EFB-497B-9167-DA06AE83AC85}"/>
              </a:ext>
            </a:extLst>
          </p:cNvPr>
          <p:cNvSpPr>
            <a:spLocks noGrp="1"/>
          </p:cNvSpPr>
          <p:nvPr>
            <p:ph idx="1"/>
          </p:nvPr>
        </p:nvSpPr>
        <p:spPr/>
        <p:txBody>
          <a:bodyPr/>
          <a:lstStyle/>
          <a:p>
            <a:r>
              <a:rPr lang="en-US" dirty="0"/>
              <a:t>Category 8 also requires that the investigator does not include returning individual research results to subjects as part of the study plan; however, the exemption does not prevent investigators from returning results if required by law.</a:t>
            </a:r>
          </a:p>
        </p:txBody>
      </p:sp>
      <p:sp>
        <p:nvSpPr>
          <p:cNvPr id="4" name="Slide Number Placeholder 3">
            <a:extLst>
              <a:ext uri="{FF2B5EF4-FFF2-40B4-BE49-F238E27FC236}">
                <a16:creationId xmlns:a16="http://schemas.microsoft.com/office/drawing/2014/main" id="{C0EEFBD8-2F5F-4B9B-9BD8-8F677A9004FD}"/>
              </a:ext>
            </a:extLst>
          </p:cNvPr>
          <p:cNvSpPr>
            <a:spLocks noGrp="1"/>
          </p:cNvSpPr>
          <p:nvPr>
            <p:ph type="sldNum" sz="quarter" idx="12"/>
          </p:nvPr>
        </p:nvSpPr>
        <p:spPr/>
        <p:txBody>
          <a:bodyPr/>
          <a:lstStyle/>
          <a:p>
            <a:fld id="{BF3D773C-9A4B-4115-B1CA-23F171635A4E}" type="slidenum">
              <a:rPr lang="en-US" smtClean="0"/>
              <a:pPr/>
              <a:t>47</a:t>
            </a:fld>
            <a:endParaRPr lang="en-US"/>
          </a:p>
        </p:txBody>
      </p:sp>
    </p:spTree>
    <p:extLst>
      <p:ext uri="{BB962C8B-B14F-4D97-AF65-F5344CB8AC3E}">
        <p14:creationId xmlns:p14="http://schemas.microsoft.com/office/powerpoint/2010/main" val="38948207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0828-554A-491E-BBB7-ACDD91817715}"/>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19A7E95F-9A12-4BCA-A5AA-15DCAA4EF9B4}"/>
              </a:ext>
            </a:extLst>
          </p:cNvPr>
          <p:cNvSpPr>
            <a:spLocks noGrp="1"/>
          </p:cNvSpPr>
          <p:nvPr>
            <p:ph idx="1"/>
          </p:nvPr>
        </p:nvSpPr>
        <p:spPr/>
        <p:txBody>
          <a:bodyPr/>
          <a:lstStyle/>
          <a:p>
            <a:pPr marL="0" indent="0">
              <a:buNone/>
            </a:pPr>
            <a:r>
              <a:rPr lang="en-US" dirty="0"/>
              <a:t>The following is required for research under Exemption category 8 (check all that apply):</a:t>
            </a:r>
          </a:p>
          <a:p>
            <a:r>
              <a:rPr lang="en-US" dirty="0"/>
              <a:t>Broad consent must have been obtained.</a:t>
            </a:r>
          </a:p>
          <a:p>
            <a:r>
              <a:rPr lang="en-US" dirty="0"/>
              <a:t>Broad consent must have been documented.</a:t>
            </a:r>
          </a:p>
          <a:p>
            <a:r>
              <a:rPr lang="en-US" dirty="0"/>
              <a:t>Limited IRB review to ensure there are adequate provisions to protect the privacy of subjects and maintain the confidentiality of data.</a:t>
            </a:r>
          </a:p>
          <a:p>
            <a:r>
              <a:rPr lang="en-US" dirty="0"/>
              <a:t>Limited IRB review to ensure that the use is within the scope of the broad consent.</a:t>
            </a:r>
          </a:p>
          <a:p>
            <a:endParaRPr lang="en-US" dirty="0"/>
          </a:p>
        </p:txBody>
      </p:sp>
      <p:sp>
        <p:nvSpPr>
          <p:cNvPr id="4" name="Slide Number Placeholder 3">
            <a:extLst>
              <a:ext uri="{FF2B5EF4-FFF2-40B4-BE49-F238E27FC236}">
                <a16:creationId xmlns:a16="http://schemas.microsoft.com/office/drawing/2014/main" id="{3F41819E-256A-40D3-B8FA-7A720ACD6166}"/>
              </a:ext>
            </a:extLst>
          </p:cNvPr>
          <p:cNvSpPr>
            <a:spLocks noGrp="1"/>
          </p:cNvSpPr>
          <p:nvPr>
            <p:ph type="sldNum" sz="quarter" idx="12"/>
          </p:nvPr>
        </p:nvSpPr>
        <p:spPr/>
        <p:txBody>
          <a:bodyPr/>
          <a:lstStyle/>
          <a:p>
            <a:fld id="{BF3D773C-9A4B-4115-B1CA-23F171635A4E}" type="slidenum">
              <a:rPr lang="en-US" smtClean="0"/>
              <a:pPr/>
              <a:t>48</a:t>
            </a:fld>
            <a:endParaRPr lang="en-US"/>
          </a:p>
        </p:txBody>
      </p:sp>
    </p:spTree>
    <p:extLst>
      <p:ext uri="{BB962C8B-B14F-4D97-AF65-F5344CB8AC3E}">
        <p14:creationId xmlns:p14="http://schemas.microsoft.com/office/powerpoint/2010/main" val="3111392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2304-5C77-4AB4-997F-005DB4793E77}"/>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205CDFEE-6E6E-4EA0-A748-529B494A8369}"/>
              </a:ext>
            </a:extLst>
          </p:cNvPr>
          <p:cNvSpPr>
            <a:spLocks noGrp="1"/>
          </p:cNvSpPr>
          <p:nvPr>
            <p:ph idx="1"/>
          </p:nvPr>
        </p:nvSpPr>
        <p:spPr/>
        <p:txBody>
          <a:bodyPr/>
          <a:lstStyle/>
          <a:p>
            <a:pPr marL="0" indent="0">
              <a:buNone/>
            </a:pPr>
            <a:r>
              <a:rPr lang="en-US" dirty="0"/>
              <a:t>The following is required for research under Exemption category 8 (check all that apply):</a:t>
            </a:r>
          </a:p>
          <a:p>
            <a:r>
              <a:rPr lang="en-US" b="1" dirty="0">
                <a:solidFill>
                  <a:schemeClr val="accent5">
                    <a:lumMod val="60000"/>
                    <a:lumOff val="40000"/>
                  </a:schemeClr>
                </a:solidFill>
              </a:rPr>
              <a:t>Broad consent must have been obtained.</a:t>
            </a:r>
          </a:p>
          <a:p>
            <a:r>
              <a:rPr lang="en-US" dirty="0"/>
              <a:t>Broad consent must have been documented.</a:t>
            </a:r>
          </a:p>
          <a:p>
            <a:r>
              <a:rPr lang="en-US" b="1" dirty="0">
                <a:solidFill>
                  <a:schemeClr val="accent5">
                    <a:lumMod val="60000"/>
                    <a:lumOff val="40000"/>
                  </a:schemeClr>
                </a:solidFill>
              </a:rPr>
              <a:t>Limited IRB review that there are adequate provisions to protect the privacy of subjects and maintain the confidentiality of data.</a:t>
            </a:r>
          </a:p>
          <a:p>
            <a:r>
              <a:rPr lang="en-US" b="1" dirty="0">
                <a:solidFill>
                  <a:schemeClr val="accent5">
                    <a:lumMod val="60000"/>
                    <a:lumOff val="40000"/>
                  </a:schemeClr>
                </a:solidFill>
              </a:rPr>
              <a:t>Limited IRB review that the use is within the scope of the broad consent.</a:t>
            </a:r>
          </a:p>
          <a:p>
            <a:pPr marL="0" indent="0">
              <a:buNone/>
            </a:pPr>
            <a:endParaRPr lang="en-US" dirty="0"/>
          </a:p>
        </p:txBody>
      </p:sp>
      <p:sp>
        <p:nvSpPr>
          <p:cNvPr id="4" name="Slide Number Placeholder 3">
            <a:extLst>
              <a:ext uri="{FF2B5EF4-FFF2-40B4-BE49-F238E27FC236}">
                <a16:creationId xmlns:a16="http://schemas.microsoft.com/office/drawing/2014/main" id="{1BE2BD6E-CA2F-4D99-9CC3-A185037AD71B}"/>
              </a:ext>
            </a:extLst>
          </p:cNvPr>
          <p:cNvSpPr>
            <a:spLocks noGrp="1"/>
          </p:cNvSpPr>
          <p:nvPr>
            <p:ph type="sldNum" sz="quarter" idx="12"/>
          </p:nvPr>
        </p:nvSpPr>
        <p:spPr/>
        <p:txBody>
          <a:bodyPr/>
          <a:lstStyle/>
          <a:p>
            <a:fld id="{BF3D773C-9A4B-4115-B1CA-23F171635A4E}" type="slidenum">
              <a:rPr lang="en-US" smtClean="0"/>
              <a:pPr/>
              <a:t>49</a:t>
            </a:fld>
            <a:endParaRPr lang="en-US"/>
          </a:p>
        </p:txBody>
      </p:sp>
    </p:spTree>
    <p:extLst>
      <p:ext uri="{BB962C8B-B14F-4D97-AF65-F5344CB8AC3E}">
        <p14:creationId xmlns:p14="http://schemas.microsoft.com/office/powerpoint/2010/main" val="4077651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Transition: Key Dates and Time Periods</a:t>
            </a:r>
          </a:p>
        </p:txBody>
      </p:sp>
      <p:sp>
        <p:nvSpPr>
          <p:cNvPr id="3" name="Content Placeholder 2"/>
          <p:cNvSpPr>
            <a:spLocks noGrp="1"/>
          </p:cNvSpPr>
          <p:nvPr>
            <p:ph idx="1"/>
          </p:nvPr>
        </p:nvSpPr>
        <p:spPr>
          <a:xfrm>
            <a:off x="457200" y="1904999"/>
            <a:ext cx="8001000" cy="4816475"/>
          </a:xfrm>
        </p:spPr>
        <p:txBody>
          <a:bodyPr>
            <a:noAutofit/>
          </a:bodyPr>
          <a:lstStyle/>
          <a:p>
            <a:r>
              <a:rPr lang="en-US" sz="2200" b="1" dirty="0"/>
              <a:t>July 19, 2018</a:t>
            </a:r>
            <a:r>
              <a:rPr lang="en-US" sz="2200" dirty="0"/>
              <a:t>: Effective date for the 2018 Requirements.</a:t>
            </a:r>
          </a:p>
          <a:p>
            <a:r>
              <a:rPr lang="en-US" sz="2200" b="1" dirty="0"/>
              <a:t>July 19, 2018 through January 20, 2019</a:t>
            </a:r>
            <a:r>
              <a:rPr lang="en-US" sz="2200" dirty="0"/>
              <a:t>: Time period when institutions may take advantage of the three-burden reducing provisions of the 2018 Requirements (for research that is transitioned) VA research may only apply two of those provisions during this period.</a:t>
            </a:r>
          </a:p>
          <a:p>
            <a:pPr lvl="1"/>
            <a:r>
              <a:rPr lang="en-US" sz="2000" dirty="0"/>
              <a:t>This period referred to as the “delay period”</a:t>
            </a:r>
          </a:p>
          <a:p>
            <a:r>
              <a:rPr lang="en-US" sz="2200" b="1" dirty="0"/>
              <a:t>January 21, 2019</a:t>
            </a:r>
            <a:r>
              <a:rPr lang="en-US" sz="2200" dirty="0"/>
              <a:t>: General compliance date for the 2018 Requirements.  Also, the date when the 2018 Requirements must be implemented in their entirety.</a:t>
            </a:r>
          </a:p>
          <a:p>
            <a:r>
              <a:rPr lang="en-US" sz="2200" b="1" dirty="0"/>
              <a:t>January 20, 2020</a:t>
            </a:r>
            <a:r>
              <a:rPr lang="en-US" sz="2200" dirty="0"/>
              <a:t>: Compliance date for the cooperative research provision.</a:t>
            </a:r>
          </a:p>
        </p:txBody>
      </p:sp>
      <p:sp>
        <p:nvSpPr>
          <p:cNvPr id="4" name="Slide Number Placeholder 3"/>
          <p:cNvSpPr>
            <a:spLocks noGrp="1"/>
          </p:cNvSpPr>
          <p:nvPr>
            <p:ph type="sldNum" sz="quarter" idx="12"/>
          </p:nvPr>
        </p:nvSpPr>
        <p:spPr/>
        <p:txBody>
          <a:bodyPr/>
          <a:lstStyle/>
          <a:p>
            <a:fld id="{F0C94032-CD4C-4C25-B0C2-CEC720522D92}" type="slidenum">
              <a:rPr lang="en-US" smtClean="0"/>
              <a:pPr/>
              <a:t>5</a:t>
            </a:fld>
            <a:endParaRPr lang="en-US" dirty="0"/>
          </a:p>
        </p:txBody>
      </p:sp>
    </p:spTree>
    <p:extLst>
      <p:ext uri="{BB962C8B-B14F-4D97-AF65-F5344CB8AC3E}">
        <p14:creationId xmlns:p14="http://schemas.microsoft.com/office/powerpoint/2010/main" val="259068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9530-59B7-45E4-8ACE-B08E504726A8}"/>
              </a:ext>
            </a:extLst>
          </p:cNvPr>
          <p:cNvSpPr>
            <a:spLocks noGrp="1"/>
          </p:cNvSpPr>
          <p:nvPr>
            <p:ph type="title"/>
          </p:nvPr>
        </p:nvSpPr>
        <p:spPr>
          <a:xfrm>
            <a:off x="1600200" y="667512"/>
            <a:ext cx="6934200" cy="1389888"/>
          </a:xfrm>
        </p:spPr>
        <p:txBody>
          <a:bodyPr>
            <a:normAutofit fontScale="90000"/>
          </a:bodyPr>
          <a:lstStyle/>
          <a:p>
            <a:r>
              <a:rPr lang="en-US" sz="5400" dirty="0">
                <a:latin typeface="PT Serif"/>
              </a:rPr>
              <a:t>What is Limited IRB Review?</a:t>
            </a:r>
            <a:endParaRPr lang="en-US" dirty="0"/>
          </a:p>
        </p:txBody>
      </p:sp>
      <p:sp>
        <p:nvSpPr>
          <p:cNvPr id="3" name="Content Placeholder 2">
            <a:extLst>
              <a:ext uri="{FF2B5EF4-FFF2-40B4-BE49-F238E27FC236}">
                <a16:creationId xmlns:a16="http://schemas.microsoft.com/office/drawing/2014/main" id="{41EDCE31-49E3-408D-8873-8364C1C74090}"/>
              </a:ext>
            </a:extLst>
          </p:cNvPr>
          <p:cNvSpPr>
            <a:spLocks noGrp="1"/>
          </p:cNvSpPr>
          <p:nvPr>
            <p:ph idx="1"/>
          </p:nvPr>
        </p:nvSpPr>
        <p:spPr>
          <a:xfrm>
            <a:off x="457200" y="2057400"/>
            <a:ext cx="8229600" cy="4267200"/>
          </a:xfrm>
        </p:spPr>
        <p:txBody>
          <a:bodyPr/>
          <a:lstStyle/>
          <a:p>
            <a:pPr marL="0" indent="0">
              <a:buNone/>
            </a:pPr>
            <a:r>
              <a:rPr lang="en-US" dirty="0"/>
              <a:t>Required for exemptions 2(iii), 3(i)(C), 7, and 8 in the revised Common Rule</a:t>
            </a:r>
          </a:p>
          <a:p>
            <a:r>
              <a:rPr lang="en-US" dirty="0"/>
              <a:t>Exemptions 2(iii) and 3(i)(C) review: </a:t>
            </a:r>
          </a:p>
          <a:p>
            <a:pPr lvl="1"/>
            <a:r>
              <a:rPr lang="en-US" dirty="0"/>
              <a:t>When Information obtained is recorded in an identifiable manner and responses could put subjects at risk</a:t>
            </a:r>
          </a:p>
          <a:p>
            <a:pPr lvl="1"/>
            <a:r>
              <a:rPr lang="en-US" dirty="0"/>
              <a:t>For privacy and confidentiality protections under §_.111(a)(7)</a:t>
            </a:r>
          </a:p>
          <a:p>
            <a:pPr marL="0" indent="0">
              <a:buNone/>
            </a:pPr>
            <a:endParaRPr lang="en-US" dirty="0"/>
          </a:p>
        </p:txBody>
      </p:sp>
      <p:sp>
        <p:nvSpPr>
          <p:cNvPr id="4" name="Slide Number Placeholder 3">
            <a:extLst>
              <a:ext uri="{FF2B5EF4-FFF2-40B4-BE49-F238E27FC236}">
                <a16:creationId xmlns:a16="http://schemas.microsoft.com/office/drawing/2014/main" id="{8BB5F62C-CA66-41D4-B96C-84845F4E6289}"/>
              </a:ext>
            </a:extLst>
          </p:cNvPr>
          <p:cNvSpPr>
            <a:spLocks noGrp="1"/>
          </p:cNvSpPr>
          <p:nvPr>
            <p:ph type="sldNum" sz="quarter" idx="12"/>
          </p:nvPr>
        </p:nvSpPr>
        <p:spPr/>
        <p:txBody>
          <a:bodyPr/>
          <a:lstStyle/>
          <a:p>
            <a:fld id="{BF3D773C-9A4B-4115-B1CA-23F171635A4E}" type="slidenum">
              <a:rPr lang="en-US" smtClean="0"/>
              <a:pPr/>
              <a:t>50</a:t>
            </a:fld>
            <a:endParaRPr lang="en-US"/>
          </a:p>
        </p:txBody>
      </p:sp>
    </p:spTree>
    <p:extLst>
      <p:ext uri="{BB962C8B-B14F-4D97-AF65-F5344CB8AC3E}">
        <p14:creationId xmlns:p14="http://schemas.microsoft.com/office/powerpoint/2010/main" val="20142926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10600" cy="990600"/>
          </a:xfrm>
        </p:spPr>
        <p:txBody>
          <a:bodyPr>
            <a:normAutofit/>
          </a:bodyPr>
          <a:lstStyle/>
          <a:p>
            <a:pPr algn="ctr"/>
            <a:r>
              <a:rPr lang="en-US" sz="4400" dirty="0">
                <a:solidFill>
                  <a:schemeClr val="tx1"/>
                </a:solidFill>
              </a:rPr>
              <a:t>Limited IRB Review for Exemption 7</a:t>
            </a:r>
          </a:p>
        </p:txBody>
      </p:sp>
      <p:sp>
        <p:nvSpPr>
          <p:cNvPr id="4" name="Slide Number Placeholder 3"/>
          <p:cNvSpPr>
            <a:spLocks noGrp="1"/>
          </p:cNvSpPr>
          <p:nvPr>
            <p:ph type="sldNum" sz="quarter" idx="12"/>
          </p:nvPr>
        </p:nvSpPr>
        <p:spPr/>
        <p:txBody>
          <a:bodyPr/>
          <a:lstStyle/>
          <a:p>
            <a:fld id="{58AB8C00-710B-488F-A204-A3030642976C}" type="slidenum">
              <a:rPr lang="en-US" altLang="en-US" smtClean="0">
                <a:solidFill>
                  <a:prstClr val="black"/>
                </a:solidFill>
              </a:rPr>
              <a:pPr/>
              <a:t>51</a:t>
            </a:fld>
            <a:endParaRPr lang="en-US" altLang="en-US">
              <a:solidFill>
                <a:prstClr val="black"/>
              </a:solidFill>
            </a:endParaRPr>
          </a:p>
        </p:txBody>
      </p:sp>
      <p:sp>
        <p:nvSpPr>
          <p:cNvPr id="6" name="Content Placeholder 5"/>
          <p:cNvSpPr>
            <a:spLocks noGrp="1"/>
          </p:cNvSpPr>
          <p:nvPr>
            <p:ph idx="1"/>
          </p:nvPr>
        </p:nvSpPr>
        <p:spPr>
          <a:xfrm>
            <a:off x="457200" y="1676400"/>
            <a:ext cx="8458200" cy="4800600"/>
          </a:xfrm>
        </p:spPr>
        <p:txBody>
          <a:bodyPr/>
          <a:lstStyle/>
          <a:p>
            <a:r>
              <a:rPr lang="en-US" dirty="0"/>
              <a:t>Broad Consent as provided in §_.116(d)</a:t>
            </a:r>
          </a:p>
          <a:p>
            <a:r>
              <a:rPr lang="en-US" dirty="0"/>
              <a:t>Limited IRB review of the broad consent process and form</a:t>
            </a:r>
          </a:p>
          <a:p>
            <a:r>
              <a:rPr lang="en-US" dirty="0"/>
              <a:t>Limited IRB review of the privacy and confidentiality considerations if there are changes to the storage and maintenance.</a:t>
            </a:r>
          </a:p>
          <a:p>
            <a:pPr marL="0" indent="0">
              <a:buNone/>
            </a:pPr>
            <a:endParaRPr lang="en-US" dirty="0"/>
          </a:p>
        </p:txBody>
      </p:sp>
    </p:spTree>
    <p:extLst>
      <p:ext uri="{BB962C8B-B14F-4D97-AF65-F5344CB8AC3E}">
        <p14:creationId xmlns:p14="http://schemas.microsoft.com/office/powerpoint/2010/main" val="424750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8458200" cy="914399"/>
          </a:xfrm>
        </p:spPr>
        <p:txBody>
          <a:bodyPr>
            <a:normAutofit/>
          </a:bodyPr>
          <a:lstStyle/>
          <a:p>
            <a:pPr algn="ctr"/>
            <a:r>
              <a:rPr lang="en-US" sz="4400" dirty="0">
                <a:solidFill>
                  <a:schemeClr val="tx1"/>
                </a:solidFill>
              </a:rPr>
              <a:t>Limited IRB Review for Exemption 8</a:t>
            </a:r>
            <a:endParaRPr lang="en-US" sz="4400" dirty="0"/>
          </a:p>
        </p:txBody>
      </p:sp>
      <p:sp>
        <p:nvSpPr>
          <p:cNvPr id="4" name="Slide Number Placeholder 3"/>
          <p:cNvSpPr>
            <a:spLocks noGrp="1"/>
          </p:cNvSpPr>
          <p:nvPr>
            <p:ph type="sldNum" sz="quarter" idx="12"/>
          </p:nvPr>
        </p:nvSpPr>
        <p:spPr/>
        <p:txBody>
          <a:bodyPr/>
          <a:lstStyle/>
          <a:p>
            <a:fld id="{58AB8C00-710B-488F-A204-A3030642976C}" type="slidenum">
              <a:rPr lang="en-US" altLang="en-US" smtClean="0">
                <a:solidFill>
                  <a:prstClr val="black"/>
                </a:solidFill>
              </a:rPr>
              <a:pPr/>
              <a:t>52</a:t>
            </a:fld>
            <a:endParaRPr lang="en-US" altLang="en-US">
              <a:solidFill>
                <a:prstClr val="black"/>
              </a:solidFill>
            </a:endParaRPr>
          </a:p>
        </p:txBody>
      </p:sp>
      <p:sp>
        <p:nvSpPr>
          <p:cNvPr id="6" name="Content Placeholder 5"/>
          <p:cNvSpPr>
            <a:spLocks noGrp="1"/>
          </p:cNvSpPr>
          <p:nvPr>
            <p:ph idx="1"/>
          </p:nvPr>
        </p:nvSpPr>
        <p:spPr>
          <a:xfrm>
            <a:off x="457200" y="1371600"/>
            <a:ext cx="8229600" cy="5181600"/>
          </a:xfrm>
        </p:spPr>
        <p:txBody>
          <a:bodyPr/>
          <a:lstStyle/>
          <a:p>
            <a:r>
              <a:rPr lang="en-US" dirty="0"/>
              <a:t>Limited IRB review of whether the research falls under the scope of the Broad Consent </a:t>
            </a:r>
            <a:endParaRPr lang="en-US" b="1" dirty="0"/>
          </a:p>
          <a:p>
            <a:r>
              <a:rPr lang="en-US" dirty="0"/>
              <a:t>Documentation or waiver of documentation of consent provisions occurred</a:t>
            </a:r>
          </a:p>
          <a:p>
            <a:r>
              <a:rPr lang="en-US" dirty="0"/>
              <a:t>Limited IRB review of adequacy of privacy and confidentiality safeguards</a:t>
            </a:r>
          </a:p>
          <a:p>
            <a:r>
              <a:rPr lang="en-US" dirty="0"/>
              <a:t>The investigator does not include returning individual research results to subjects as part of the study plan except when required by law</a:t>
            </a:r>
          </a:p>
          <a:p>
            <a:pPr marL="0" indent="0">
              <a:buNone/>
            </a:pPr>
            <a:endParaRPr lang="en-US" dirty="0"/>
          </a:p>
          <a:p>
            <a:pPr marL="0" indent="0" algn="r">
              <a:buNone/>
            </a:pPr>
            <a:endParaRPr lang="en-US" sz="2400" dirty="0"/>
          </a:p>
        </p:txBody>
      </p:sp>
    </p:spTree>
    <p:extLst>
      <p:ext uri="{BB962C8B-B14F-4D97-AF65-F5344CB8AC3E}">
        <p14:creationId xmlns:p14="http://schemas.microsoft.com/office/powerpoint/2010/main" val="141983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16538-AA74-443C-ABC8-77A6CB21B683}"/>
              </a:ext>
            </a:extLst>
          </p:cNvPr>
          <p:cNvSpPr>
            <a:spLocks noGrp="1"/>
          </p:cNvSpPr>
          <p:nvPr>
            <p:ph type="title"/>
          </p:nvPr>
        </p:nvSpPr>
        <p:spPr>
          <a:xfrm>
            <a:off x="1143000" y="457200"/>
            <a:ext cx="7543800" cy="1389888"/>
          </a:xfrm>
        </p:spPr>
        <p:txBody>
          <a:bodyPr>
            <a:normAutofit/>
          </a:bodyPr>
          <a:lstStyle/>
          <a:p>
            <a:r>
              <a:rPr lang="en-US" dirty="0"/>
              <a:t>Limited IRB Review (cont’d)</a:t>
            </a:r>
          </a:p>
        </p:txBody>
      </p:sp>
      <p:sp>
        <p:nvSpPr>
          <p:cNvPr id="3" name="Content Placeholder 2">
            <a:extLst>
              <a:ext uri="{FF2B5EF4-FFF2-40B4-BE49-F238E27FC236}">
                <a16:creationId xmlns:a16="http://schemas.microsoft.com/office/drawing/2014/main" id="{C38D9E8A-72BA-4F47-8C2B-BF7DBFDBFF17}"/>
              </a:ext>
            </a:extLst>
          </p:cNvPr>
          <p:cNvSpPr>
            <a:spLocks noGrp="1"/>
          </p:cNvSpPr>
          <p:nvPr>
            <p:ph idx="1"/>
          </p:nvPr>
        </p:nvSpPr>
        <p:spPr/>
        <p:txBody>
          <a:bodyPr/>
          <a:lstStyle/>
          <a:p>
            <a:r>
              <a:rPr lang="en-US" dirty="0"/>
              <a:t>§__.109 clarifies that IRBs have the authority needed to conduct limited IRB review and that continuing review is not required for research reviewed in accordance with the limited IRB review procedure.</a:t>
            </a:r>
          </a:p>
          <a:p>
            <a:r>
              <a:rPr lang="en-US" dirty="0"/>
              <a:t>§ --.110(b)(1)(iii) clarifies that an IRB may use the expedited review process when conducting limited IRB review.</a:t>
            </a:r>
          </a:p>
        </p:txBody>
      </p:sp>
      <p:sp>
        <p:nvSpPr>
          <p:cNvPr id="4" name="Slide Number Placeholder 3">
            <a:extLst>
              <a:ext uri="{FF2B5EF4-FFF2-40B4-BE49-F238E27FC236}">
                <a16:creationId xmlns:a16="http://schemas.microsoft.com/office/drawing/2014/main" id="{AB359F59-6C6C-409D-9956-CAE31F62FE40}"/>
              </a:ext>
            </a:extLst>
          </p:cNvPr>
          <p:cNvSpPr>
            <a:spLocks noGrp="1"/>
          </p:cNvSpPr>
          <p:nvPr>
            <p:ph type="sldNum" sz="quarter" idx="12"/>
          </p:nvPr>
        </p:nvSpPr>
        <p:spPr/>
        <p:txBody>
          <a:bodyPr/>
          <a:lstStyle/>
          <a:p>
            <a:fld id="{BF3D773C-9A4B-4115-B1CA-23F171635A4E}" type="slidenum">
              <a:rPr lang="en-US" smtClean="0"/>
              <a:pPr/>
              <a:t>53</a:t>
            </a:fld>
            <a:endParaRPr lang="en-US"/>
          </a:p>
        </p:txBody>
      </p:sp>
    </p:spTree>
    <p:extLst>
      <p:ext uri="{BB962C8B-B14F-4D97-AF65-F5344CB8AC3E}">
        <p14:creationId xmlns:p14="http://schemas.microsoft.com/office/powerpoint/2010/main" val="2227141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6348-AF96-40BF-B5E2-3D5DFA90827B}"/>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9BBD8861-3402-4121-9F70-AAAB81498DFD}"/>
              </a:ext>
            </a:extLst>
          </p:cNvPr>
          <p:cNvSpPr>
            <a:spLocks noGrp="1"/>
          </p:cNvSpPr>
          <p:nvPr>
            <p:ph idx="1"/>
          </p:nvPr>
        </p:nvSpPr>
        <p:spPr/>
        <p:txBody>
          <a:bodyPr/>
          <a:lstStyle/>
          <a:p>
            <a:pPr marL="0" indent="0">
              <a:buNone/>
            </a:pPr>
            <a:r>
              <a:rPr lang="en-US" dirty="0"/>
              <a:t>Limited IRB review always requires review of broad consent.</a:t>
            </a:r>
          </a:p>
          <a:p>
            <a:pPr marL="0" indent="0">
              <a:buNone/>
            </a:pPr>
            <a:r>
              <a:rPr lang="en-US" dirty="0"/>
              <a:t>True or</a:t>
            </a:r>
          </a:p>
          <a:p>
            <a:pPr marL="0" indent="0">
              <a:buNone/>
            </a:pPr>
            <a:r>
              <a:rPr lang="en-US" dirty="0"/>
              <a:t>False?</a:t>
            </a:r>
          </a:p>
        </p:txBody>
      </p:sp>
      <p:sp>
        <p:nvSpPr>
          <p:cNvPr id="4" name="Slide Number Placeholder 3">
            <a:extLst>
              <a:ext uri="{FF2B5EF4-FFF2-40B4-BE49-F238E27FC236}">
                <a16:creationId xmlns:a16="http://schemas.microsoft.com/office/drawing/2014/main" id="{69DEBB20-FF16-4994-AA3C-AC78442AC92B}"/>
              </a:ext>
            </a:extLst>
          </p:cNvPr>
          <p:cNvSpPr>
            <a:spLocks noGrp="1"/>
          </p:cNvSpPr>
          <p:nvPr>
            <p:ph type="sldNum" sz="quarter" idx="12"/>
          </p:nvPr>
        </p:nvSpPr>
        <p:spPr/>
        <p:txBody>
          <a:bodyPr/>
          <a:lstStyle/>
          <a:p>
            <a:fld id="{BF3D773C-9A4B-4115-B1CA-23F171635A4E}" type="slidenum">
              <a:rPr lang="en-US" smtClean="0"/>
              <a:pPr/>
              <a:t>54</a:t>
            </a:fld>
            <a:endParaRPr lang="en-US"/>
          </a:p>
        </p:txBody>
      </p:sp>
    </p:spTree>
    <p:extLst>
      <p:ext uri="{BB962C8B-B14F-4D97-AF65-F5344CB8AC3E}">
        <p14:creationId xmlns:p14="http://schemas.microsoft.com/office/powerpoint/2010/main" val="20563561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51A2-49D6-44B2-9C1F-18409FE9B5CF}"/>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245D7ABA-16A6-4917-A420-C3F2965EF9C1}"/>
              </a:ext>
            </a:extLst>
          </p:cNvPr>
          <p:cNvSpPr>
            <a:spLocks noGrp="1"/>
          </p:cNvSpPr>
          <p:nvPr>
            <p:ph idx="1"/>
          </p:nvPr>
        </p:nvSpPr>
        <p:spPr/>
        <p:txBody>
          <a:bodyPr/>
          <a:lstStyle/>
          <a:p>
            <a:r>
              <a:rPr lang="en-US" dirty="0"/>
              <a:t>False.  Limited IRB review for Exemptions 2(iii) and 3(i)(C) only requires review of privacy and confidentiality protections under §_.111(a)(7).</a:t>
            </a:r>
          </a:p>
          <a:p>
            <a:endParaRPr lang="en-US" dirty="0"/>
          </a:p>
        </p:txBody>
      </p:sp>
      <p:sp>
        <p:nvSpPr>
          <p:cNvPr id="4" name="Slide Number Placeholder 3">
            <a:extLst>
              <a:ext uri="{FF2B5EF4-FFF2-40B4-BE49-F238E27FC236}">
                <a16:creationId xmlns:a16="http://schemas.microsoft.com/office/drawing/2014/main" id="{FCA0A067-CF65-4F2B-A85B-3E78E3CFEBFC}"/>
              </a:ext>
            </a:extLst>
          </p:cNvPr>
          <p:cNvSpPr>
            <a:spLocks noGrp="1"/>
          </p:cNvSpPr>
          <p:nvPr>
            <p:ph type="sldNum" sz="quarter" idx="12"/>
          </p:nvPr>
        </p:nvSpPr>
        <p:spPr/>
        <p:txBody>
          <a:bodyPr/>
          <a:lstStyle/>
          <a:p>
            <a:fld id="{BF3D773C-9A4B-4115-B1CA-23F171635A4E}" type="slidenum">
              <a:rPr lang="en-US" smtClean="0"/>
              <a:pPr/>
              <a:t>55</a:t>
            </a:fld>
            <a:endParaRPr lang="en-US"/>
          </a:p>
        </p:txBody>
      </p:sp>
    </p:spTree>
    <p:extLst>
      <p:ext uri="{BB962C8B-B14F-4D97-AF65-F5344CB8AC3E}">
        <p14:creationId xmlns:p14="http://schemas.microsoft.com/office/powerpoint/2010/main" val="39729681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B4B9-32BC-4120-B757-1E2A56F81864}"/>
              </a:ext>
            </a:extLst>
          </p:cNvPr>
          <p:cNvSpPr>
            <a:spLocks noGrp="1"/>
          </p:cNvSpPr>
          <p:nvPr>
            <p:ph type="title"/>
          </p:nvPr>
        </p:nvSpPr>
        <p:spPr>
          <a:xfrm>
            <a:off x="1752600" y="-165227"/>
            <a:ext cx="6934200" cy="1389888"/>
          </a:xfrm>
        </p:spPr>
        <p:txBody>
          <a:bodyPr/>
          <a:lstStyle/>
          <a:p>
            <a:r>
              <a:rPr lang="en-US" dirty="0"/>
              <a:t>Broad Consent</a:t>
            </a:r>
          </a:p>
        </p:txBody>
      </p:sp>
      <p:sp>
        <p:nvSpPr>
          <p:cNvPr id="3" name="Content Placeholder 2">
            <a:extLst>
              <a:ext uri="{FF2B5EF4-FFF2-40B4-BE49-F238E27FC236}">
                <a16:creationId xmlns:a16="http://schemas.microsoft.com/office/drawing/2014/main" id="{FCDD90AE-1973-40B2-983E-7F1F767910FE}"/>
              </a:ext>
            </a:extLst>
          </p:cNvPr>
          <p:cNvSpPr>
            <a:spLocks noGrp="1"/>
          </p:cNvSpPr>
          <p:nvPr>
            <p:ph idx="1"/>
          </p:nvPr>
        </p:nvSpPr>
        <p:spPr>
          <a:xfrm>
            <a:off x="457200" y="1224661"/>
            <a:ext cx="8229600" cy="5099939"/>
          </a:xfrm>
        </p:spPr>
        <p:txBody>
          <a:bodyPr/>
          <a:lstStyle/>
          <a:p>
            <a:r>
              <a:rPr lang="en-US" dirty="0"/>
              <a:t>New Flexibility for Secondary Research</a:t>
            </a:r>
          </a:p>
          <a:p>
            <a:r>
              <a:rPr lang="en-US" dirty="0"/>
              <a:t>Investigators will still have the option of doing secondary research as they do under the current rule:</a:t>
            </a:r>
          </a:p>
          <a:p>
            <a:pPr lvl="1"/>
            <a:r>
              <a:rPr lang="en-US" dirty="0"/>
              <a:t>Nonidentifiable </a:t>
            </a:r>
            <a:r>
              <a:rPr lang="en-US" dirty="0" err="1"/>
              <a:t>biospecimens</a:t>
            </a:r>
            <a:r>
              <a:rPr lang="en-US" dirty="0"/>
              <a:t>/data (not HSR, no consent)</a:t>
            </a:r>
          </a:p>
          <a:p>
            <a:pPr lvl="1"/>
            <a:r>
              <a:rPr lang="en-US" dirty="0" err="1"/>
              <a:t>Ceratin</a:t>
            </a:r>
            <a:r>
              <a:rPr lang="en-US" dirty="0"/>
              <a:t> coded </a:t>
            </a:r>
            <a:r>
              <a:rPr lang="en-US" dirty="0" err="1"/>
              <a:t>biospecimens</a:t>
            </a:r>
            <a:r>
              <a:rPr lang="en-US" dirty="0"/>
              <a:t>/data (not HSR, no consent)</a:t>
            </a:r>
          </a:p>
          <a:p>
            <a:pPr lvl="1"/>
            <a:r>
              <a:rPr lang="en-US" dirty="0"/>
              <a:t>Identifiable </a:t>
            </a:r>
            <a:r>
              <a:rPr lang="en-US" dirty="0" err="1"/>
              <a:t>biospecimens</a:t>
            </a:r>
            <a:r>
              <a:rPr lang="en-US" dirty="0"/>
              <a:t>/data (with waiver of informed consent or study-specific consent)</a:t>
            </a:r>
          </a:p>
          <a:p>
            <a:r>
              <a:rPr lang="en-US" dirty="0"/>
              <a:t>The new broad consent provisions are essentially a new alternative to these other options </a:t>
            </a:r>
          </a:p>
          <a:p>
            <a:endParaRPr lang="en-US" dirty="0"/>
          </a:p>
        </p:txBody>
      </p:sp>
      <p:sp>
        <p:nvSpPr>
          <p:cNvPr id="4" name="Slide Number Placeholder 3">
            <a:extLst>
              <a:ext uri="{FF2B5EF4-FFF2-40B4-BE49-F238E27FC236}">
                <a16:creationId xmlns:a16="http://schemas.microsoft.com/office/drawing/2014/main" id="{6A10B3EF-EFA0-40B7-BC90-48A7C2A37C2C}"/>
              </a:ext>
            </a:extLst>
          </p:cNvPr>
          <p:cNvSpPr>
            <a:spLocks noGrp="1"/>
          </p:cNvSpPr>
          <p:nvPr>
            <p:ph type="sldNum" sz="quarter" idx="12"/>
          </p:nvPr>
        </p:nvSpPr>
        <p:spPr/>
        <p:txBody>
          <a:bodyPr/>
          <a:lstStyle/>
          <a:p>
            <a:fld id="{BF3D773C-9A4B-4115-B1CA-23F171635A4E}" type="slidenum">
              <a:rPr lang="en-US" smtClean="0"/>
              <a:pPr/>
              <a:t>56</a:t>
            </a:fld>
            <a:endParaRPr lang="en-US"/>
          </a:p>
        </p:txBody>
      </p:sp>
    </p:spTree>
    <p:extLst>
      <p:ext uri="{BB962C8B-B14F-4D97-AF65-F5344CB8AC3E}">
        <p14:creationId xmlns:p14="http://schemas.microsoft.com/office/powerpoint/2010/main" val="15350480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F1AB6-0E84-4BCD-B8A8-EB5DD1A0E99F}"/>
              </a:ext>
            </a:extLst>
          </p:cNvPr>
          <p:cNvSpPr>
            <a:spLocks noGrp="1"/>
          </p:cNvSpPr>
          <p:nvPr>
            <p:ph type="title"/>
          </p:nvPr>
        </p:nvSpPr>
        <p:spPr>
          <a:xfrm>
            <a:off x="457200" y="457200"/>
            <a:ext cx="8229600" cy="1389888"/>
          </a:xfrm>
        </p:spPr>
        <p:txBody>
          <a:bodyPr>
            <a:normAutofit fontScale="90000"/>
          </a:bodyPr>
          <a:lstStyle/>
          <a:p>
            <a:r>
              <a:rPr lang="en-US" dirty="0"/>
              <a:t>Allowing the Use of Broad Consent for Secondary Research</a:t>
            </a:r>
          </a:p>
        </p:txBody>
      </p:sp>
      <p:sp>
        <p:nvSpPr>
          <p:cNvPr id="3" name="Content Placeholder 2">
            <a:extLst>
              <a:ext uri="{FF2B5EF4-FFF2-40B4-BE49-F238E27FC236}">
                <a16:creationId xmlns:a16="http://schemas.microsoft.com/office/drawing/2014/main" id="{FABE6477-27D7-45D6-965E-C3ADF3D234C4}"/>
              </a:ext>
            </a:extLst>
          </p:cNvPr>
          <p:cNvSpPr>
            <a:spLocks noGrp="1"/>
          </p:cNvSpPr>
          <p:nvPr>
            <p:ph idx="1"/>
          </p:nvPr>
        </p:nvSpPr>
        <p:spPr>
          <a:xfrm>
            <a:off x="457200" y="1828800"/>
            <a:ext cx="8229600" cy="4389120"/>
          </a:xfrm>
        </p:spPr>
        <p:txBody>
          <a:bodyPr>
            <a:normAutofit lnSpcReduction="10000"/>
          </a:bodyPr>
          <a:lstStyle/>
          <a:p>
            <a:pPr marL="342900" lvl="1" indent="-342900">
              <a:buClr>
                <a:schemeClr val="bg2"/>
              </a:buClr>
              <a:buSzPct val="90000"/>
              <a:buFont typeface="Arial" panose="020B0604020202020204" pitchFamily="34" charset="0"/>
              <a:buChar char="•"/>
            </a:pPr>
            <a:r>
              <a:rPr lang="en-US" sz="3200" b="1" u="sng" dirty="0">
                <a:solidFill>
                  <a:srgbClr val="FFCCFF"/>
                </a:solidFill>
              </a:rPr>
              <a:t>Optional:</a:t>
            </a:r>
            <a:r>
              <a:rPr lang="en-US" sz="3200" dirty="0">
                <a:solidFill>
                  <a:srgbClr val="FFCCFF"/>
                </a:solidFill>
              </a:rPr>
              <a:t> </a:t>
            </a:r>
            <a:r>
              <a:rPr lang="en-US" sz="3200" dirty="0"/>
              <a:t>An alternative to traditional informed consent or waiver of informed consent</a:t>
            </a:r>
            <a:endParaRPr lang="en-US" sz="1200" dirty="0"/>
          </a:p>
          <a:p>
            <a:pPr marL="342900" lvl="1" indent="-342900">
              <a:buClr>
                <a:schemeClr val="bg2"/>
              </a:buClr>
              <a:buSzPct val="90000"/>
              <a:buFont typeface="Arial" panose="020B0604020202020204" pitchFamily="34" charset="0"/>
              <a:buChar char="•"/>
            </a:pPr>
            <a:r>
              <a:rPr lang="en-US" sz="3200" dirty="0"/>
              <a:t>Applicable to:</a:t>
            </a:r>
          </a:p>
          <a:p>
            <a:pPr lvl="2"/>
            <a:r>
              <a:rPr lang="en-US" dirty="0"/>
              <a:t>The storage, maintenance, and secondary research use of identifiable private information or identifiable </a:t>
            </a:r>
            <a:r>
              <a:rPr lang="en-US" dirty="0" err="1"/>
              <a:t>biospecimens</a:t>
            </a:r>
            <a:endParaRPr lang="en-US" dirty="0"/>
          </a:p>
          <a:p>
            <a:pPr marL="457200" lvl="1" indent="0">
              <a:buNone/>
            </a:pPr>
            <a:endParaRPr lang="en-US" sz="1200" dirty="0"/>
          </a:p>
          <a:p>
            <a:pPr lvl="2"/>
            <a:r>
              <a:rPr lang="en-US" dirty="0"/>
              <a:t>Collected for either a different research study, or for non-research purposes</a:t>
            </a:r>
          </a:p>
          <a:p>
            <a:pPr marL="0" lvl="1" indent="0">
              <a:buClr>
                <a:schemeClr val="bg2"/>
              </a:buClr>
              <a:buSzPct val="90000"/>
              <a:buNone/>
            </a:pPr>
            <a:endParaRPr lang="en-US" sz="1200" dirty="0"/>
          </a:p>
          <a:p>
            <a:r>
              <a:rPr lang="en-US" sz="3200" dirty="0"/>
              <a:t>Creates future regulatory flexibilities</a:t>
            </a:r>
          </a:p>
          <a:p>
            <a:endParaRPr lang="en-US" dirty="0"/>
          </a:p>
        </p:txBody>
      </p:sp>
      <p:sp>
        <p:nvSpPr>
          <p:cNvPr id="4" name="Slide Number Placeholder 3">
            <a:extLst>
              <a:ext uri="{FF2B5EF4-FFF2-40B4-BE49-F238E27FC236}">
                <a16:creationId xmlns:a16="http://schemas.microsoft.com/office/drawing/2014/main" id="{B7DBA27C-2D1B-4D53-8EC2-ABC925336E15}"/>
              </a:ext>
            </a:extLst>
          </p:cNvPr>
          <p:cNvSpPr>
            <a:spLocks noGrp="1"/>
          </p:cNvSpPr>
          <p:nvPr>
            <p:ph type="sldNum" sz="quarter" idx="12"/>
          </p:nvPr>
        </p:nvSpPr>
        <p:spPr/>
        <p:txBody>
          <a:bodyPr/>
          <a:lstStyle/>
          <a:p>
            <a:fld id="{BF3D773C-9A4B-4115-B1CA-23F171635A4E}" type="slidenum">
              <a:rPr lang="en-US" smtClean="0"/>
              <a:pPr/>
              <a:t>57</a:t>
            </a:fld>
            <a:endParaRPr lang="en-US"/>
          </a:p>
        </p:txBody>
      </p:sp>
    </p:spTree>
    <p:extLst>
      <p:ext uri="{BB962C8B-B14F-4D97-AF65-F5344CB8AC3E}">
        <p14:creationId xmlns:p14="http://schemas.microsoft.com/office/powerpoint/2010/main" val="6607648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613"/>
            <a:ext cx="8229600" cy="865187"/>
          </a:xfrm>
        </p:spPr>
        <p:txBody>
          <a:bodyPr>
            <a:normAutofit fontScale="90000"/>
          </a:bodyPr>
          <a:lstStyle/>
          <a:p>
            <a:pPr algn="ctr"/>
            <a:r>
              <a:rPr lang="en-US" dirty="0"/>
              <a:t>Caveats with Broad Consent Use</a:t>
            </a:r>
          </a:p>
        </p:txBody>
      </p:sp>
      <p:sp>
        <p:nvSpPr>
          <p:cNvPr id="3" name="Content Placeholder 2"/>
          <p:cNvSpPr>
            <a:spLocks noGrp="1"/>
          </p:cNvSpPr>
          <p:nvPr>
            <p:ph idx="1"/>
          </p:nvPr>
        </p:nvSpPr>
        <p:spPr>
          <a:xfrm>
            <a:off x="457200" y="1752600"/>
            <a:ext cx="8229600" cy="4495800"/>
          </a:xfrm>
        </p:spPr>
        <p:txBody>
          <a:bodyPr/>
          <a:lstStyle/>
          <a:p>
            <a:r>
              <a:rPr lang="en-US" dirty="0"/>
              <a:t>If a broad consent is used, IRB may not omit or alter any of the requirements described in §_.116(d)</a:t>
            </a:r>
          </a:p>
          <a:p>
            <a:r>
              <a:rPr lang="en-US" dirty="0"/>
              <a:t>If an individual was asked to provide broad consent and refused to consent, an IRB cannot waive consent</a:t>
            </a:r>
          </a:p>
          <a:p>
            <a:r>
              <a:rPr lang="en-US" dirty="0"/>
              <a:t>Importantly, under the final rule, broad consent is permissible only for </a:t>
            </a:r>
            <a:r>
              <a:rPr lang="en-US" dirty="0">
                <a:solidFill>
                  <a:srgbClr val="FFCCFF"/>
                </a:solidFill>
                <a:effectLst>
                  <a:outerShdw blurRad="38100" dist="38100" dir="2700000" algn="tl">
                    <a:srgbClr val="000000">
                      <a:alpha val="43137"/>
                    </a:srgbClr>
                  </a:outerShdw>
                </a:effectLst>
              </a:rPr>
              <a:t>secondary research </a:t>
            </a:r>
            <a:r>
              <a:rPr lang="en-US" dirty="0"/>
              <a:t>and no other types of research. </a:t>
            </a:r>
          </a:p>
          <a:p>
            <a:pPr marL="0" indent="0" algn="r">
              <a:buNone/>
            </a:pPr>
            <a:endParaRPr lang="en-US" sz="2400" dirty="0"/>
          </a:p>
          <a:p>
            <a:pPr marL="0" indent="0" algn="r">
              <a:buNone/>
            </a:pPr>
            <a:r>
              <a:rPr lang="en-US" sz="2400" dirty="0"/>
              <a:t>§_.116(e)&amp; (f)</a:t>
            </a:r>
          </a:p>
          <a:p>
            <a:pPr marL="0" indent="0">
              <a:buNone/>
            </a:pPr>
            <a:endParaRPr lang="en-US" dirty="0"/>
          </a:p>
          <a:p>
            <a:pPr marL="0" indent="0">
              <a:buNone/>
            </a:pPr>
            <a:endParaRPr lang="en-US" sz="2400" dirty="0"/>
          </a:p>
          <a:p>
            <a:endParaRPr lang="en-US" sz="2400" dirty="0"/>
          </a:p>
          <a:p>
            <a:endParaRPr lang="en-US" dirty="0"/>
          </a:p>
        </p:txBody>
      </p:sp>
      <p:sp>
        <p:nvSpPr>
          <p:cNvPr id="4" name="Slide Number Placeholder 3"/>
          <p:cNvSpPr>
            <a:spLocks noGrp="1"/>
          </p:cNvSpPr>
          <p:nvPr>
            <p:ph type="sldNum" sz="quarter" idx="12"/>
          </p:nvPr>
        </p:nvSpPr>
        <p:spPr/>
        <p:txBody>
          <a:bodyPr/>
          <a:lstStyle/>
          <a:p>
            <a:fld id="{58AB8C00-710B-488F-A204-A3030642976C}" type="slidenum">
              <a:rPr lang="en-US" altLang="en-US" smtClean="0">
                <a:solidFill>
                  <a:prstClr val="black"/>
                </a:solidFill>
              </a:rPr>
              <a:pPr/>
              <a:t>58</a:t>
            </a:fld>
            <a:endParaRPr lang="en-US" altLang="en-US">
              <a:solidFill>
                <a:prstClr val="black"/>
              </a:solidFill>
            </a:endParaRPr>
          </a:p>
        </p:txBody>
      </p:sp>
    </p:spTree>
    <p:extLst>
      <p:ext uri="{BB962C8B-B14F-4D97-AF65-F5344CB8AC3E}">
        <p14:creationId xmlns:p14="http://schemas.microsoft.com/office/powerpoint/2010/main" val="275040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AF8BD-7BCE-4639-AFB8-22E454853DFE}"/>
              </a:ext>
            </a:extLst>
          </p:cNvPr>
          <p:cNvSpPr>
            <a:spLocks noGrp="1"/>
          </p:cNvSpPr>
          <p:nvPr>
            <p:ph type="title"/>
          </p:nvPr>
        </p:nvSpPr>
        <p:spPr>
          <a:xfrm>
            <a:off x="1371600" y="38100"/>
            <a:ext cx="6934200" cy="1389888"/>
          </a:xfrm>
        </p:spPr>
        <p:txBody>
          <a:bodyPr/>
          <a:lstStyle/>
          <a:p>
            <a:r>
              <a:rPr lang="en-US" dirty="0"/>
              <a:t>Broad Consent Elements</a:t>
            </a:r>
          </a:p>
        </p:txBody>
      </p:sp>
      <p:sp>
        <p:nvSpPr>
          <p:cNvPr id="3" name="Content Placeholder 2">
            <a:extLst>
              <a:ext uri="{FF2B5EF4-FFF2-40B4-BE49-F238E27FC236}">
                <a16:creationId xmlns:a16="http://schemas.microsoft.com/office/drawing/2014/main" id="{F8BFA619-7092-434C-8E74-BF05ABAD5380}"/>
              </a:ext>
            </a:extLst>
          </p:cNvPr>
          <p:cNvSpPr>
            <a:spLocks noGrp="1"/>
          </p:cNvSpPr>
          <p:nvPr>
            <p:ph idx="1"/>
          </p:nvPr>
        </p:nvSpPr>
        <p:spPr>
          <a:xfrm>
            <a:off x="457200" y="1427989"/>
            <a:ext cx="8229600" cy="5293486"/>
          </a:xfrm>
        </p:spPr>
        <p:txBody>
          <a:bodyPr>
            <a:normAutofit fontScale="92500" lnSpcReduction="10000"/>
          </a:bodyPr>
          <a:lstStyle/>
          <a:p>
            <a:r>
              <a:rPr lang="en-US" dirty="0"/>
              <a:t>From Basic Elements of Informed Consent:</a:t>
            </a:r>
          </a:p>
          <a:p>
            <a:pPr lvl="1"/>
            <a:r>
              <a:rPr lang="en-US" dirty="0"/>
              <a:t>Risks, benefits, confidentiality protections</a:t>
            </a:r>
          </a:p>
          <a:p>
            <a:r>
              <a:rPr lang="en-US" dirty="0"/>
              <a:t>From Additional Elements of  </a:t>
            </a:r>
            <a:r>
              <a:rPr lang="en-US" dirty="0" err="1"/>
              <a:t>of</a:t>
            </a:r>
            <a:r>
              <a:rPr lang="en-US" dirty="0"/>
              <a:t> Informed Consent:</a:t>
            </a:r>
          </a:p>
          <a:p>
            <a:pPr lvl="1"/>
            <a:r>
              <a:rPr lang="en-US" dirty="0"/>
              <a:t>When appropriate: commercial profit, research results</a:t>
            </a:r>
          </a:p>
          <a:p>
            <a:r>
              <a:rPr lang="en-US" dirty="0"/>
              <a:t>Specific to Broad Consent:</a:t>
            </a:r>
          </a:p>
          <a:p>
            <a:pPr lvl="1"/>
            <a:r>
              <a:rPr lang="en-US" dirty="0"/>
              <a:t>General description of types of research</a:t>
            </a:r>
          </a:p>
          <a:p>
            <a:pPr lvl="1"/>
            <a:r>
              <a:rPr lang="en-US" dirty="0"/>
              <a:t>what info or </a:t>
            </a:r>
            <a:r>
              <a:rPr lang="en-US" dirty="0" err="1"/>
              <a:t>biospecimens</a:t>
            </a:r>
            <a:r>
              <a:rPr lang="en-US" dirty="0"/>
              <a:t> might be used</a:t>
            </a:r>
          </a:p>
          <a:p>
            <a:pPr lvl="1"/>
            <a:r>
              <a:rPr lang="en-US" dirty="0"/>
              <a:t>time period</a:t>
            </a:r>
          </a:p>
          <a:p>
            <a:pPr lvl="1"/>
            <a:r>
              <a:rPr lang="en-US" dirty="0"/>
              <a:t>whether informed re details</a:t>
            </a:r>
          </a:p>
          <a:p>
            <a:pPr lvl="1"/>
            <a:r>
              <a:rPr lang="en-US" dirty="0"/>
              <a:t>research results</a:t>
            </a:r>
          </a:p>
          <a:p>
            <a:pPr lvl="1"/>
            <a:r>
              <a:rPr lang="en-US" dirty="0"/>
              <a:t>contact info</a:t>
            </a:r>
          </a:p>
          <a:p>
            <a:endParaRPr lang="en-US" dirty="0"/>
          </a:p>
          <a:p>
            <a:pPr marL="0" indent="0">
              <a:buNone/>
            </a:pPr>
            <a:r>
              <a:rPr lang="en-US" dirty="0"/>
              <a:t>			</a:t>
            </a:r>
            <a:r>
              <a:rPr lang="en-US" sz="2000" dirty="0"/>
              <a:t>§_.116(d)</a:t>
            </a:r>
            <a:endParaRPr lang="en-US" dirty="0"/>
          </a:p>
        </p:txBody>
      </p:sp>
      <p:sp>
        <p:nvSpPr>
          <p:cNvPr id="4" name="Slide Number Placeholder 3">
            <a:extLst>
              <a:ext uri="{FF2B5EF4-FFF2-40B4-BE49-F238E27FC236}">
                <a16:creationId xmlns:a16="http://schemas.microsoft.com/office/drawing/2014/main" id="{AC96212C-6297-45F8-A35D-36D4F5E809D7}"/>
              </a:ext>
            </a:extLst>
          </p:cNvPr>
          <p:cNvSpPr>
            <a:spLocks noGrp="1"/>
          </p:cNvSpPr>
          <p:nvPr>
            <p:ph type="sldNum" sz="quarter" idx="12"/>
          </p:nvPr>
        </p:nvSpPr>
        <p:spPr/>
        <p:txBody>
          <a:bodyPr/>
          <a:lstStyle/>
          <a:p>
            <a:fld id="{BF3D773C-9A4B-4115-B1CA-23F171635A4E}" type="slidenum">
              <a:rPr lang="en-US" smtClean="0"/>
              <a:pPr/>
              <a:t>59</a:t>
            </a:fld>
            <a:endParaRPr lang="en-US"/>
          </a:p>
        </p:txBody>
      </p:sp>
    </p:spTree>
    <p:extLst>
      <p:ext uri="{BB962C8B-B14F-4D97-AF65-F5344CB8AC3E}">
        <p14:creationId xmlns:p14="http://schemas.microsoft.com/office/powerpoint/2010/main" val="1007594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39707-C03A-4494-9FD1-E0436E450A5D}"/>
              </a:ext>
            </a:extLst>
          </p:cNvPr>
          <p:cNvSpPr>
            <a:spLocks noGrp="1"/>
          </p:cNvSpPr>
          <p:nvPr>
            <p:ph type="title"/>
          </p:nvPr>
        </p:nvSpPr>
        <p:spPr/>
        <p:txBody>
          <a:bodyPr/>
          <a:lstStyle/>
          <a:p>
            <a:r>
              <a:rPr lang="en-US" dirty="0"/>
              <a:t>Exemptions-Changes</a:t>
            </a:r>
          </a:p>
        </p:txBody>
      </p:sp>
      <p:sp>
        <p:nvSpPr>
          <p:cNvPr id="3" name="Text Placeholder 2">
            <a:extLst>
              <a:ext uri="{FF2B5EF4-FFF2-40B4-BE49-F238E27FC236}">
                <a16:creationId xmlns:a16="http://schemas.microsoft.com/office/drawing/2014/main" id="{32E160BE-E100-4207-9ABD-933EE742E1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2B4BF4A-07AD-4F1C-BD1B-E9C0D888EA37}"/>
              </a:ext>
            </a:extLst>
          </p:cNvPr>
          <p:cNvSpPr>
            <a:spLocks noGrp="1"/>
          </p:cNvSpPr>
          <p:nvPr>
            <p:ph type="sldNum" sz="quarter" idx="12"/>
          </p:nvPr>
        </p:nvSpPr>
        <p:spPr/>
        <p:txBody>
          <a:bodyPr/>
          <a:lstStyle/>
          <a:p>
            <a:fld id="{BF3D773C-9A4B-4115-B1CA-23F171635A4E}" type="slidenum">
              <a:rPr lang="en-US" smtClean="0"/>
              <a:pPr/>
              <a:t>6</a:t>
            </a:fld>
            <a:endParaRPr lang="en-US"/>
          </a:p>
        </p:txBody>
      </p:sp>
    </p:spTree>
    <p:extLst>
      <p:ext uri="{BB962C8B-B14F-4D97-AF65-F5344CB8AC3E}">
        <p14:creationId xmlns:p14="http://schemas.microsoft.com/office/powerpoint/2010/main" val="24910336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E05A5-59CB-482C-A9D5-E07F1AAC2EA5}"/>
              </a:ext>
            </a:extLst>
          </p:cNvPr>
          <p:cNvSpPr>
            <a:spLocks noGrp="1"/>
          </p:cNvSpPr>
          <p:nvPr>
            <p:ph type="title"/>
          </p:nvPr>
        </p:nvSpPr>
        <p:spPr>
          <a:xfrm>
            <a:off x="1752600" y="457200"/>
            <a:ext cx="6934200" cy="838200"/>
          </a:xfrm>
        </p:spPr>
        <p:txBody>
          <a:bodyPr/>
          <a:lstStyle/>
          <a:p>
            <a:r>
              <a:rPr lang="en-US" dirty="0"/>
              <a:t>References</a:t>
            </a:r>
          </a:p>
        </p:txBody>
      </p:sp>
      <p:sp>
        <p:nvSpPr>
          <p:cNvPr id="3" name="Content Placeholder 2">
            <a:extLst>
              <a:ext uri="{FF2B5EF4-FFF2-40B4-BE49-F238E27FC236}">
                <a16:creationId xmlns:a16="http://schemas.microsoft.com/office/drawing/2014/main" id="{2A3D7AFA-D723-4A3B-85C0-DC5FA7C0F560}"/>
              </a:ext>
            </a:extLst>
          </p:cNvPr>
          <p:cNvSpPr>
            <a:spLocks noGrp="1"/>
          </p:cNvSpPr>
          <p:nvPr>
            <p:ph idx="1"/>
          </p:nvPr>
        </p:nvSpPr>
        <p:spPr>
          <a:xfrm>
            <a:off x="457200" y="1295400"/>
            <a:ext cx="8229600" cy="5029200"/>
          </a:xfrm>
        </p:spPr>
        <p:txBody>
          <a:bodyPr/>
          <a:lstStyle/>
          <a:p>
            <a:r>
              <a:rPr lang="en-US" dirty="0"/>
              <a:t>U.S. Department of Health and Human Services (HHS). 2017. “Federal Policy for the Protection of Human Subjects.” Federal Register 82(12):7149-274.</a:t>
            </a:r>
          </a:p>
          <a:p>
            <a:pPr marL="0" indent="0">
              <a:buNone/>
            </a:pPr>
            <a:r>
              <a:rPr lang="en-US" dirty="0">
                <a:hlinkClick r:id="rId3"/>
              </a:rPr>
              <a:t>https://www.hhs.gov/ohrp/regulations-and-policy/regulations/finalized-revisions-common-rule/index.html</a:t>
            </a:r>
            <a:r>
              <a:rPr lang="en-US" dirty="0"/>
              <a:t> </a:t>
            </a:r>
          </a:p>
          <a:p>
            <a:r>
              <a:rPr lang="en-US" dirty="0"/>
              <a:t>OHRP Draft </a:t>
            </a:r>
            <a:r>
              <a:rPr lang="en-US" dirty="0" err="1"/>
              <a:t>Guidances</a:t>
            </a:r>
            <a:r>
              <a:rPr lang="en-US" dirty="0"/>
              <a:t> on Revised Common Rule:</a:t>
            </a:r>
          </a:p>
          <a:p>
            <a:pPr marL="0" indent="0">
              <a:buNone/>
            </a:pPr>
            <a:r>
              <a:rPr lang="en-US" dirty="0">
                <a:hlinkClick r:id="rId4"/>
              </a:rPr>
              <a:t>https://www.hhs.gov/ohrp/draft-guidance-documents-related-revised-common-rule.html</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139AB04-7F65-4365-93F1-CFB188BA8681}"/>
              </a:ext>
            </a:extLst>
          </p:cNvPr>
          <p:cNvSpPr>
            <a:spLocks noGrp="1"/>
          </p:cNvSpPr>
          <p:nvPr>
            <p:ph type="sldNum" sz="quarter" idx="12"/>
          </p:nvPr>
        </p:nvSpPr>
        <p:spPr/>
        <p:txBody>
          <a:bodyPr/>
          <a:lstStyle/>
          <a:p>
            <a:fld id="{BF3D773C-9A4B-4115-B1CA-23F171635A4E}" type="slidenum">
              <a:rPr lang="en-US" smtClean="0"/>
              <a:pPr/>
              <a:t>60</a:t>
            </a:fld>
            <a:endParaRPr lang="en-US"/>
          </a:p>
        </p:txBody>
      </p:sp>
    </p:spTree>
    <p:extLst>
      <p:ext uri="{BB962C8B-B14F-4D97-AF65-F5344CB8AC3E}">
        <p14:creationId xmlns:p14="http://schemas.microsoft.com/office/powerpoint/2010/main" val="17186219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685800" y="457200"/>
            <a:ext cx="8001000" cy="685800"/>
          </a:xfrm>
        </p:spPr>
        <p:txBody>
          <a:bodyPr/>
          <a:lstStyle/>
          <a:p>
            <a:r>
              <a:rPr lang="en-US" altLang="en-US" sz="3200" dirty="0">
                <a:ea typeface="ＭＳ Ｐゴシック" pitchFamily="34" charset="-128"/>
              </a:rPr>
              <a:t>Upcoming ORD/ORO </a:t>
            </a:r>
            <a:r>
              <a:rPr lang="en-US" altLang="en-US" sz="3200" dirty="0" err="1">
                <a:ea typeface="ＭＳ Ｐゴシック" pitchFamily="34" charset="-128"/>
              </a:rPr>
              <a:t>Cyberseminars</a:t>
            </a:r>
            <a:endParaRPr lang="en-US" altLang="en-US" sz="3200" dirty="0">
              <a:ea typeface="ＭＳ Ｐゴシック" pitchFamily="34"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74173911"/>
              </p:ext>
            </p:extLst>
          </p:nvPr>
        </p:nvGraphicFramePr>
        <p:xfrm>
          <a:off x="228600" y="1295400"/>
          <a:ext cx="8763000" cy="4827081"/>
        </p:xfrm>
        <a:graphic>
          <a:graphicData uri="http://schemas.openxmlformats.org/drawingml/2006/table">
            <a:tbl>
              <a:tblPr>
                <a:tableStyleId>{69CF1AB2-1976-4502-BF36-3FF5EA218861}</a:tableStyleId>
              </a:tblPr>
              <a:tblGrid>
                <a:gridCol w="1143000">
                  <a:extLst>
                    <a:ext uri="{9D8B030D-6E8A-4147-A177-3AD203B41FA5}">
                      <a16:colId xmlns:a16="http://schemas.microsoft.com/office/drawing/2014/main" val="20000"/>
                    </a:ext>
                  </a:extLst>
                </a:gridCol>
                <a:gridCol w="6379221">
                  <a:extLst>
                    <a:ext uri="{9D8B030D-6E8A-4147-A177-3AD203B41FA5}">
                      <a16:colId xmlns:a16="http://schemas.microsoft.com/office/drawing/2014/main" val="20001"/>
                    </a:ext>
                  </a:extLst>
                </a:gridCol>
                <a:gridCol w="1240779">
                  <a:extLst>
                    <a:ext uri="{9D8B030D-6E8A-4147-A177-3AD203B41FA5}">
                      <a16:colId xmlns:a16="http://schemas.microsoft.com/office/drawing/2014/main" val="20002"/>
                    </a:ext>
                  </a:extLst>
                </a:gridCol>
              </a:tblGrid>
              <a:tr h="0">
                <a:tc>
                  <a:txBody>
                    <a:bodyPr/>
                    <a:lstStyle/>
                    <a:p>
                      <a:pPr algn="ctr" fontAlgn="b"/>
                      <a:r>
                        <a:rPr lang="en-US" sz="1500" b="1" u="none" strike="noStrike" dirty="0">
                          <a:effectLst/>
                        </a:rPr>
                        <a:t>Date</a:t>
                      </a:r>
                      <a:endParaRPr lang="en-US" sz="1500" b="1" i="0" u="none" strike="noStrike" dirty="0">
                        <a:solidFill>
                          <a:schemeClr val="accent4">
                            <a:lumMod val="20000"/>
                            <a:lumOff val="80000"/>
                          </a:schemeClr>
                        </a:solidFill>
                        <a:effectLst/>
                        <a:latin typeface="Calibri"/>
                      </a:endParaRPr>
                    </a:p>
                  </a:txBody>
                  <a:tcPr marL="9525" marR="9525" marT="9523" marB="0" anchor="b"/>
                </a:tc>
                <a:tc>
                  <a:txBody>
                    <a:bodyPr/>
                    <a:lstStyle/>
                    <a:p>
                      <a:pPr algn="l" fontAlgn="b"/>
                      <a:r>
                        <a:rPr lang="en-US" sz="1500" b="1" u="none" strike="noStrike" dirty="0">
                          <a:effectLst/>
                        </a:rPr>
                        <a:t>Topic</a:t>
                      </a:r>
                      <a:endParaRPr lang="en-US" sz="1500" b="1" i="0" u="none" strike="noStrike" dirty="0">
                        <a:solidFill>
                          <a:schemeClr val="accent4">
                            <a:lumMod val="20000"/>
                            <a:lumOff val="80000"/>
                          </a:schemeClr>
                        </a:solidFill>
                        <a:effectLst/>
                        <a:latin typeface="Calibri"/>
                      </a:endParaRPr>
                    </a:p>
                  </a:txBody>
                  <a:tcPr marL="9525" marR="9525" marT="9523" marB="0" anchor="b"/>
                </a:tc>
                <a:tc>
                  <a:txBody>
                    <a:bodyPr/>
                    <a:lstStyle/>
                    <a:p>
                      <a:pPr algn="ctr" fontAlgn="b"/>
                      <a:r>
                        <a:rPr lang="en-US" sz="1500" b="1" u="none" strike="noStrike" dirty="0">
                          <a:effectLst/>
                        </a:rPr>
                        <a:t> Lead Office</a:t>
                      </a:r>
                      <a:endParaRPr lang="en-US" sz="1500" b="1" i="0" u="none" strike="noStrike" dirty="0">
                        <a:solidFill>
                          <a:schemeClr val="accent4">
                            <a:lumMod val="20000"/>
                            <a:lumOff val="80000"/>
                          </a:schemeClr>
                        </a:solidFill>
                        <a:effectLst/>
                        <a:latin typeface="Calibri"/>
                      </a:endParaRPr>
                    </a:p>
                  </a:txBody>
                  <a:tcPr marL="9525" marR="9525" marT="9523" marB="0" anchor="b"/>
                </a:tc>
                <a:extLst>
                  <a:ext uri="{0D108BD9-81ED-4DB2-BD59-A6C34878D82A}">
                    <a16:rowId xmlns:a16="http://schemas.microsoft.com/office/drawing/2014/main" val="10000"/>
                  </a:ext>
                </a:extLst>
              </a:tr>
              <a:tr h="230850">
                <a:tc>
                  <a:txBody>
                    <a:bodyPr/>
                    <a:lstStyle/>
                    <a:p>
                      <a:pPr algn="ctr" fontAlgn="b"/>
                      <a:r>
                        <a:rPr lang="en-US" sz="1500" u="none" strike="noStrike" dirty="0">
                          <a:solidFill>
                            <a:schemeClr val="tx1">
                              <a:lumMod val="50000"/>
                            </a:schemeClr>
                          </a:solidFill>
                          <a:effectLst/>
                        </a:rPr>
                        <a:t>30-Jan-18</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l" fontAlgn="b"/>
                      <a:r>
                        <a:rPr lang="en-US" sz="1500" u="none" strike="noStrike">
                          <a:solidFill>
                            <a:schemeClr val="tx1">
                              <a:lumMod val="50000"/>
                            </a:schemeClr>
                          </a:solidFill>
                          <a:effectLst/>
                        </a:rPr>
                        <a:t>Records Management</a:t>
                      </a:r>
                      <a:endParaRPr lang="en-US" sz="1500" b="0" i="0" u="none" strike="noStrike">
                        <a:solidFill>
                          <a:schemeClr val="tx1">
                            <a:lumMod val="50000"/>
                          </a:schemeClr>
                        </a:solidFill>
                        <a:effectLst/>
                        <a:latin typeface="Calibri"/>
                      </a:endParaRPr>
                    </a:p>
                  </a:txBody>
                  <a:tcPr marL="9525" marR="9525" marT="9523" marB="0" anchor="b"/>
                </a:tc>
                <a:tc>
                  <a:txBody>
                    <a:bodyPr/>
                    <a:lstStyle/>
                    <a:p>
                      <a:pPr algn="ctr" fontAlgn="b"/>
                      <a:r>
                        <a:rPr lang="en-US" sz="1500" u="none" strike="noStrike">
                          <a:solidFill>
                            <a:schemeClr val="tx1">
                              <a:lumMod val="50000"/>
                            </a:schemeClr>
                          </a:solidFill>
                          <a:effectLst/>
                        </a:rPr>
                        <a:t>ORD</a:t>
                      </a:r>
                      <a:endParaRPr lang="en-US" sz="1500" b="0" i="0" u="none" strike="noStrike">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1"/>
                  </a:ext>
                </a:extLst>
              </a:tr>
              <a:tr h="230850">
                <a:tc>
                  <a:txBody>
                    <a:bodyPr/>
                    <a:lstStyle/>
                    <a:p>
                      <a:pPr algn="ctr" fontAlgn="b"/>
                      <a:r>
                        <a:rPr lang="en-US" sz="1500" u="none" strike="noStrike" dirty="0">
                          <a:solidFill>
                            <a:schemeClr val="tx1">
                              <a:lumMod val="50000"/>
                            </a:schemeClr>
                          </a:solidFill>
                          <a:effectLst/>
                        </a:rPr>
                        <a:t>20-Feb-18</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Engagement in Human Subjects Research</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a:solidFill>
                            <a:schemeClr val="tx1">
                              <a:lumMod val="50000"/>
                            </a:schemeClr>
                          </a:solidFill>
                          <a:effectLst/>
                        </a:rPr>
                        <a:t>ORD</a:t>
                      </a:r>
                      <a:endParaRPr lang="en-US" sz="1500" b="0" i="0" u="none" strike="noStrike">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2"/>
                  </a:ext>
                </a:extLst>
              </a:tr>
              <a:tr h="230850">
                <a:tc>
                  <a:txBody>
                    <a:bodyPr/>
                    <a:lstStyle/>
                    <a:p>
                      <a:pPr algn="ctr" fontAlgn="b"/>
                      <a:r>
                        <a:rPr lang="en-US" sz="1500" u="none" strike="noStrike">
                          <a:solidFill>
                            <a:schemeClr val="tx1">
                              <a:lumMod val="50000"/>
                            </a:schemeClr>
                          </a:solidFill>
                          <a:effectLst/>
                        </a:rPr>
                        <a:t>20-Mar-18</a:t>
                      </a:r>
                      <a:endParaRPr lang="en-US" sz="1500" b="0" i="0" u="none" strike="noStrike">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err="1">
                          <a:solidFill>
                            <a:schemeClr val="tx1">
                              <a:lumMod val="50000"/>
                            </a:schemeClr>
                          </a:solidFill>
                          <a:effectLst/>
                        </a:rPr>
                        <a:t>MyhealtheVet</a:t>
                      </a:r>
                      <a:r>
                        <a:rPr lang="en-US" sz="1500" u="none" strike="noStrike" dirty="0">
                          <a:solidFill>
                            <a:schemeClr val="tx1">
                              <a:lumMod val="50000"/>
                            </a:schemeClr>
                          </a:solidFill>
                          <a:effectLst/>
                        </a:rPr>
                        <a:t> and Secure Messaging</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a:solidFill>
                            <a:schemeClr val="tx1">
                              <a:lumMod val="50000"/>
                            </a:schemeClr>
                          </a:solidFill>
                          <a:effectLst/>
                        </a:rPr>
                        <a:t>ORD</a:t>
                      </a:r>
                      <a:endParaRPr lang="en-US" sz="1500" b="0" i="0" u="none" strike="noStrike">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3"/>
                  </a:ext>
                </a:extLst>
              </a:tr>
              <a:tr h="230850">
                <a:tc>
                  <a:txBody>
                    <a:bodyPr/>
                    <a:lstStyle/>
                    <a:p>
                      <a:pPr algn="ctr" fontAlgn="b"/>
                      <a:r>
                        <a:rPr lang="en-US" sz="1500" u="none" strike="noStrike">
                          <a:solidFill>
                            <a:schemeClr val="tx1">
                              <a:lumMod val="50000"/>
                            </a:schemeClr>
                          </a:solidFill>
                          <a:effectLst/>
                        </a:rPr>
                        <a:t>24-Apr-18</a:t>
                      </a:r>
                      <a:endParaRPr lang="en-US" sz="1500" b="0" i="0" u="none" strike="noStrike">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Continuing Review</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a:solidFill>
                            <a:schemeClr val="tx1">
                              <a:lumMod val="50000"/>
                            </a:schemeClr>
                          </a:solidFill>
                          <a:effectLst/>
                        </a:rPr>
                        <a:t>ORD</a:t>
                      </a:r>
                      <a:endParaRPr lang="en-US" sz="1500" b="0" i="0" u="none" strike="noStrike">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4"/>
                  </a:ext>
                </a:extLst>
              </a:tr>
              <a:tr h="230850">
                <a:tc>
                  <a:txBody>
                    <a:bodyPr/>
                    <a:lstStyle/>
                    <a:p>
                      <a:pPr algn="ctr" fontAlgn="b"/>
                      <a:r>
                        <a:rPr lang="en-US" sz="1500" u="none" strike="noStrike">
                          <a:solidFill>
                            <a:schemeClr val="tx1">
                              <a:lumMod val="50000"/>
                            </a:schemeClr>
                          </a:solidFill>
                          <a:effectLst/>
                        </a:rPr>
                        <a:t>15-May-18</a:t>
                      </a:r>
                      <a:endParaRPr lang="en-US" sz="1500" b="0" i="0" u="none" strike="noStrike">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Expedited Review</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a:solidFill>
                            <a:schemeClr val="tx1">
                              <a:lumMod val="50000"/>
                            </a:schemeClr>
                          </a:solidFill>
                          <a:effectLst/>
                        </a:rPr>
                        <a:t>ORD</a:t>
                      </a:r>
                      <a:endParaRPr lang="en-US" sz="1500" b="0" i="0" u="none" strike="noStrike">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5"/>
                  </a:ext>
                </a:extLst>
              </a:tr>
              <a:tr h="230850">
                <a:tc>
                  <a:txBody>
                    <a:bodyPr/>
                    <a:lstStyle/>
                    <a:p>
                      <a:pPr algn="ctr" fontAlgn="b"/>
                      <a:r>
                        <a:rPr lang="en-US" sz="1500" u="none" strike="noStrike">
                          <a:solidFill>
                            <a:schemeClr val="tx1">
                              <a:lumMod val="50000"/>
                            </a:schemeClr>
                          </a:solidFill>
                          <a:effectLst/>
                        </a:rPr>
                        <a:t>16-May-18</a:t>
                      </a:r>
                      <a:endParaRPr lang="en-US" sz="1500" b="0" i="0" u="none" strike="noStrike">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Overview of the Revised Common Rule</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a:solidFill>
                            <a:schemeClr val="tx1">
                              <a:lumMod val="50000"/>
                            </a:schemeClr>
                          </a:solidFill>
                          <a:effectLst/>
                        </a:rPr>
                        <a:t>ORO</a:t>
                      </a:r>
                      <a:endParaRPr lang="en-US" sz="1500" b="0" i="0" u="none" strike="noStrike">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6"/>
                  </a:ext>
                </a:extLst>
              </a:tr>
              <a:tr h="230850">
                <a:tc>
                  <a:txBody>
                    <a:bodyPr/>
                    <a:lstStyle/>
                    <a:p>
                      <a:pPr algn="ctr" fontAlgn="b"/>
                      <a:r>
                        <a:rPr lang="en-US" sz="1500" u="none" strike="noStrike" dirty="0">
                          <a:solidFill>
                            <a:schemeClr val="tx1">
                              <a:lumMod val="50000"/>
                            </a:schemeClr>
                          </a:solidFill>
                          <a:effectLst/>
                        </a:rPr>
                        <a:t>19-Jun-18</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Working with the VA CIRB</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dirty="0">
                          <a:solidFill>
                            <a:schemeClr val="tx1">
                              <a:lumMod val="50000"/>
                            </a:schemeClr>
                          </a:solidFill>
                          <a:effectLst/>
                        </a:rPr>
                        <a:t>ORD</a:t>
                      </a:r>
                      <a:endParaRPr lang="en-US" sz="1500" b="0" i="0" u="none" strike="noStrike" dirty="0">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7"/>
                  </a:ext>
                </a:extLst>
              </a:tr>
              <a:tr h="568303">
                <a:tc>
                  <a:txBody>
                    <a:bodyPr/>
                    <a:lstStyle/>
                    <a:p>
                      <a:pPr algn="ctr" fontAlgn="b"/>
                      <a:r>
                        <a:rPr lang="en-US" sz="1500" u="none" strike="noStrike" dirty="0">
                          <a:solidFill>
                            <a:schemeClr val="tx1">
                              <a:lumMod val="50000"/>
                            </a:schemeClr>
                          </a:solidFill>
                          <a:effectLst/>
                        </a:rPr>
                        <a:t>27-Jun-18 and</a:t>
                      </a:r>
                      <a:r>
                        <a:rPr lang="en-US" sz="1500" u="none" strike="noStrike" baseline="0" dirty="0">
                          <a:solidFill>
                            <a:schemeClr val="tx1">
                              <a:lumMod val="50000"/>
                            </a:schemeClr>
                          </a:solidFill>
                          <a:effectLst/>
                        </a:rPr>
                        <a:t> </a:t>
                      </a:r>
                    </a:p>
                    <a:p>
                      <a:pPr algn="ctr" fontAlgn="b"/>
                      <a:r>
                        <a:rPr lang="en-US" sz="1500" u="none" strike="noStrike" baseline="0" dirty="0">
                          <a:solidFill>
                            <a:schemeClr val="tx1">
                              <a:lumMod val="50000"/>
                            </a:schemeClr>
                          </a:solidFill>
                          <a:effectLst/>
                        </a:rPr>
                        <a:t>02-Jul-18</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Final Rule: Delay of General Compliance of the Revised Common Rule and Use of Three Burden Reducing Provisions:  What it Means for VA Research</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dirty="0">
                          <a:solidFill>
                            <a:schemeClr val="tx1">
                              <a:lumMod val="50000"/>
                            </a:schemeClr>
                          </a:solidFill>
                          <a:effectLst/>
                        </a:rPr>
                        <a:t>ORD/ORO</a:t>
                      </a:r>
                      <a:endParaRPr lang="en-US" sz="1500" b="0" i="0" u="none" strike="noStrike" dirty="0">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8"/>
                  </a:ext>
                </a:extLst>
              </a:tr>
              <a:tr h="348228">
                <a:tc>
                  <a:txBody>
                    <a:bodyPr/>
                    <a:lstStyle/>
                    <a:p>
                      <a:pPr algn="ctr" fontAlgn="b"/>
                      <a:r>
                        <a:rPr lang="en-US" sz="1500" u="none" strike="noStrike" dirty="0">
                          <a:solidFill>
                            <a:schemeClr val="tx1">
                              <a:lumMod val="50000"/>
                            </a:schemeClr>
                          </a:solidFill>
                          <a:effectLst/>
                        </a:rPr>
                        <a:t>17-Jul-18</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Waivers:  Common Rule, Privacy Rule, and FDA Regulations</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dirty="0">
                          <a:solidFill>
                            <a:schemeClr val="tx1">
                              <a:lumMod val="50000"/>
                            </a:schemeClr>
                          </a:solidFill>
                          <a:effectLst/>
                        </a:rPr>
                        <a:t>ORD</a:t>
                      </a:r>
                      <a:endParaRPr lang="en-US" sz="1500" b="0" i="0" u="none" strike="noStrike" dirty="0">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09"/>
                  </a:ext>
                </a:extLst>
              </a:tr>
              <a:tr h="230850">
                <a:tc>
                  <a:txBody>
                    <a:bodyPr/>
                    <a:lstStyle/>
                    <a:p>
                      <a:pPr algn="ctr" fontAlgn="b"/>
                      <a:r>
                        <a:rPr lang="en-US" sz="1500" u="none" strike="noStrike">
                          <a:solidFill>
                            <a:schemeClr val="tx1">
                              <a:lumMod val="50000"/>
                            </a:schemeClr>
                          </a:solidFill>
                          <a:effectLst/>
                        </a:rPr>
                        <a:t>18-Jul-18</a:t>
                      </a:r>
                      <a:endParaRPr lang="en-US" sz="1500" b="0" i="0" u="none" strike="noStrike">
                        <a:solidFill>
                          <a:schemeClr val="tx1">
                            <a:lumMod val="50000"/>
                          </a:schemeClr>
                        </a:solidFill>
                        <a:effectLst/>
                        <a:latin typeface="Calibri"/>
                      </a:endParaRPr>
                    </a:p>
                  </a:txBody>
                  <a:tcPr marL="9525" marR="9525" marT="9523" marB="0" anchor="b"/>
                </a:tc>
                <a:tc>
                  <a:txBody>
                    <a:bodyPr/>
                    <a:lstStyle/>
                    <a:p>
                      <a:pPr algn="l" fontAlgn="b"/>
                      <a:r>
                        <a:rPr lang="en-US" sz="1500" u="none" strike="noStrike" dirty="0">
                          <a:solidFill>
                            <a:schemeClr val="tx1">
                              <a:lumMod val="50000"/>
                            </a:schemeClr>
                          </a:solidFill>
                          <a:effectLst/>
                        </a:rPr>
                        <a:t>Informed Consent: ICFs; Broad Consent; and Posting of ICFs</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dirty="0">
                          <a:solidFill>
                            <a:schemeClr val="tx1">
                              <a:lumMod val="50000"/>
                            </a:schemeClr>
                          </a:solidFill>
                          <a:effectLst/>
                        </a:rPr>
                        <a:t>ORO</a:t>
                      </a:r>
                      <a:endParaRPr lang="en-US" sz="1500" b="0" i="0" u="none" strike="noStrike" dirty="0">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10"/>
                  </a:ext>
                </a:extLst>
              </a:tr>
              <a:tr h="348228">
                <a:tc>
                  <a:txBody>
                    <a:bodyPr/>
                    <a:lstStyle/>
                    <a:p>
                      <a:pPr algn="ctr" fontAlgn="b"/>
                      <a:r>
                        <a:rPr lang="en-US" sz="1500" u="none" strike="noStrike" dirty="0">
                          <a:solidFill>
                            <a:schemeClr val="tx1">
                              <a:lumMod val="50000"/>
                            </a:schemeClr>
                          </a:solidFill>
                          <a:effectLst/>
                        </a:rPr>
                        <a:t>18-Sep-18</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l" fontAlgn="b"/>
                      <a:r>
                        <a:rPr lang="en-US" sz="1500" u="none" strike="noStrike" baseline="0" dirty="0">
                          <a:solidFill>
                            <a:schemeClr val="tx1">
                              <a:lumMod val="50000"/>
                            </a:schemeClr>
                          </a:solidFill>
                          <a:effectLst/>
                        </a:rPr>
                        <a:t>Waivers:  Common Rule, Privacy Rule, and FDA Regulations</a:t>
                      </a:r>
                      <a:endParaRPr lang="en-US" sz="1500" b="0" i="0" u="none" strike="noStrike" dirty="0">
                        <a:solidFill>
                          <a:schemeClr val="tx1">
                            <a:lumMod val="50000"/>
                          </a:schemeClr>
                        </a:solidFill>
                        <a:effectLst/>
                        <a:latin typeface="Calibri"/>
                      </a:endParaRPr>
                    </a:p>
                  </a:txBody>
                  <a:tcPr marL="9525" marR="9525" marT="9523" marB="0" anchor="b"/>
                </a:tc>
                <a:tc>
                  <a:txBody>
                    <a:bodyPr/>
                    <a:lstStyle/>
                    <a:p>
                      <a:pPr algn="ctr" fontAlgn="b"/>
                      <a:r>
                        <a:rPr lang="en-US" sz="1500" u="none" strike="noStrike" dirty="0">
                          <a:solidFill>
                            <a:schemeClr val="tx1">
                              <a:lumMod val="50000"/>
                            </a:schemeClr>
                          </a:solidFill>
                          <a:effectLst/>
                        </a:rPr>
                        <a:t>ORD</a:t>
                      </a:r>
                      <a:endParaRPr lang="en-US" sz="1500" b="0" i="0" u="none" strike="noStrike" dirty="0">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11"/>
                  </a:ext>
                </a:extLst>
              </a:tr>
              <a:tr h="230850">
                <a:tc>
                  <a:txBody>
                    <a:bodyPr/>
                    <a:lstStyle/>
                    <a:p>
                      <a:pPr algn="ctr" fontAlgn="b"/>
                      <a:r>
                        <a:rPr lang="en-US" sz="1500" u="none" strike="noStrike">
                          <a:solidFill>
                            <a:schemeClr val="tx1">
                              <a:lumMod val="50000"/>
                            </a:schemeClr>
                          </a:solidFill>
                          <a:effectLst/>
                        </a:rPr>
                        <a:t>19-Sep-18</a:t>
                      </a:r>
                      <a:endParaRPr lang="en-US" sz="1500" b="0" i="0" u="none" strike="noStrike">
                        <a:solidFill>
                          <a:schemeClr val="tx1">
                            <a:lumMod val="50000"/>
                          </a:schemeClr>
                        </a:solidFill>
                        <a:effectLst/>
                        <a:latin typeface="Calibri"/>
                      </a:endParaRPr>
                    </a:p>
                  </a:txBody>
                  <a:tcPr marL="9525" marR="9525" marT="9523" marB="0" anchor="b"/>
                </a:tc>
                <a:tc>
                  <a:txBody>
                    <a:bodyPr/>
                    <a:lstStyle/>
                    <a:p>
                      <a:pPr algn="l" fontAlgn="b"/>
                      <a:r>
                        <a:rPr lang="en-US" sz="1500" u="none" strike="noStrike">
                          <a:solidFill>
                            <a:schemeClr val="tx1">
                              <a:lumMod val="50000"/>
                            </a:schemeClr>
                          </a:solidFill>
                          <a:effectLst/>
                        </a:rPr>
                        <a:t>Exempt Review and Limited IRB Review</a:t>
                      </a:r>
                      <a:endParaRPr lang="en-US" sz="1500" b="0" i="0" u="none" strike="noStrike">
                        <a:solidFill>
                          <a:schemeClr val="tx1">
                            <a:lumMod val="50000"/>
                          </a:schemeClr>
                        </a:solidFill>
                        <a:effectLst/>
                        <a:latin typeface="Calibri"/>
                      </a:endParaRPr>
                    </a:p>
                  </a:txBody>
                  <a:tcPr marL="9525" marR="9525" marT="9523" marB="0" anchor="b"/>
                </a:tc>
                <a:tc>
                  <a:txBody>
                    <a:bodyPr/>
                    <a:lstStyle/>
                    <a:p>
                      <a:pPr algn="ctr" fontAlgn="b"/>
                      <a:r>
                        <a:rPr lang="en-US" sz="1500" u="none" strike="noStrike" dirty="0">
                          <a:solidFill>
                            <a:schemeClr val="tx1">
                              <a:lumMod val="50000"/>
                            </a:schemeClr>
                          </a:solidFill>
                          <a:effectLst/>
                        </a:rPr>
                        <a:t>ORO</a:t>
                      </a:r>
                      <a:endParaRPr lang="en-US" sz="1500" b="0" i="0" u="none" strike="noStrike" dirty="0">
                        <a:solidFill>
                          <a:schemeClr val="tx1">
                            <a:lumMod val="50000"/>
                          </a:schemeClr>
                        </a:solidFill>
                        <a:effectLst/>
                        <a:latin typeface="Calibri"/>
                      </a:endParaRPr>
                    </a:p>
                  </a:txBody>
                  <a:tcPr marL="9525" marR="9525" marT="9523" marB="0" anchor="b"/>
                </a:tc>
                <a:extLst>
                  <a:ext uri="{0D108BD9-81ED-4DB2-BD59-A6C34878D82A}">
                    <a16:rowId xmlns:a16="http://schemas.microsoft.com/office/drawing/2014/main" val="10012"/>
                  </a:ext>
                </a:extLst>
              </a:tr>
              <a:tr h="382389">
                <a:tc>
                  <a:txBody>
                    <a:bodyPr/>
                    <a:lstStyle/>
                    <a:p>
                      <a:pPr algn="ctr" fontAlgn="b"/>
                      <a:r>
                        <a:rPr lang="en-US" sz="1500" u="none" strike="noStrike" dirty="0">
                          <a:effectLst/>
                        </a:rPr>
                        <a:t>16-Oct-18</a:t>
                      </a:r>
                      <a:endParaRPr lang="en-US" sz="1500" b="1" i="0" u="none" strike="noStrike" dirty="0">
                        <a:solidFill>
                          <a:schemeClr val="tx2">
                            <a:lumMod val="90000"/>
                          </a:schemeClr>
                        </a:solidFill>
                        <a:effectLst/>
                        <a:latin typeface="Calibri"/>
                      </a:endParaRPr>
                    </a:p>
                  </a:txBody>
                  <a:tcPr marL="9525" marR="9525" marT="9523"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500" u="none" strike="noStrike" dirty="0">
                          <a:effectLst/>
                        </a:rPr>
                        <a:t>Transition Provisions</a:t>
                      </a:r>
                      <a:r>
                        <a:rPr lang="en-US" sz="1500" u="none" strike="noStrike" baseline="0" dirty="0">
                          <a:effectLst/>
                        </a:rPr>
                        <a:t> </a:t>
                      </a:r>
                      <a:r>
                        <a:rPr lang="en-US" sz="1500" u="none" strike="noStrike" dirty="0">
                          <a:effectLst/>
                        </a:rPr>
                        <a:t>and Overview of the revised VHA Handbook 1200.05 </a:t>
                      </a:r>
                      <a:r>
                        <a:rPr kumimoji="0" lang="en-US" sz="1500" u="none" strike="noStrike" kern="1200" cap="none" spc="0" normalizeH="0" baseline="0" noProof="0" dirty="0">
                          <a:ln>
                            <a:noFill/>
                          </a:ln>
                          <a:effectLst/>
                          <a:uLnTx/>
                          <a:uFillTx/>
                        </a:rPr>
                        <a:t>or </a:t>
                      </a:r>
                    </a:p>
                    <a:p>
                      <a:pPr algn="l" fontAlgn="b"/>
                      <a:r>
                        <a:rPr kumimoji="0" lang="en-US" sz="1500" u="none" strike="noStrike" kern="1200" cap="none" spc="0" normalizeH="0" baseline="0" noProof="0" dirty="0">
                          <a:ln>
                            <a:noFill/>
                          </a:ln>
                          <a:effectLst/>
                          <a:uLnTx/>
                          <a:uFillTx/>
                        </a:rPr>
                        <a:t>Myth Busters: Common Misperceptions re. VA Research </a:t>
                      </a:r>
                      <a:endParaRPr lang="en-US" sz="1500" b="1" i="0" u="none" strike="noStrike" dirty="0">
                        <a:solidFill>
                          <a:schemeClr val="tx2">
                            <a:lumMod val="90000"/>
                          </a:schemeClr>
                        </a:solidFill>
                        <a:effectLst/>
                        <a:latin typeface="Calibri"/>
                      </a:endParaRPr>
                    </a:p>
                  </a:txBody>
                  <a:tcPr marL="9525" marR="9525" marT="9523" marB="0" anchor="b"/>
                </a:tc>
                <a:tc>
                  <a:txBody>
                    <a:bodyPr/>
                    <a:lstStyle/>
                    <a:p>
                      <a:pPr algn="ctr" fontAlgn="b"/>
                      <a:r>
                        <a:rPr lang="en-US" sz="1500" u="none" strike="noStrike">
                          <a:effectLst/>
                        </a:rPr>
                        <a:t>ORD</a:t>
                      </a:r>
                      <a:endParaRPr lang="en-US" sz="1500" b="1" i="0" u="none" strike="noStrike">
                        <a:solidFill>
                          <a:schemeClr val="tx2">
                            <a:lumMod val="90000"/>
                          </a:schemeClr>
                        </a:solidFill>
                        <a:effectLst/>
                        <a:latin typeface="Calibri"/>
                      </a:endParaRPr>
                    </a:p>
                  </a:txBody>
                  <a:tcPr marL="9525" marR="9525" marT="9523" marB="0" anchor="b"/>
                </a:tc>
                <a:extLst>
                  <a:ext uri="{0D108BD9-81ED-4DB2-BD59-A6C34878D82A}">
                    <a16:rowId xmlns:a16="http://schemas.microsoft.com/office/drawing/2014/main" val="10013"/>
                  </a:ext>
                </a:extLst>
              </a:tr>
              <a:tr h="230850">
                <a:tc>
                  <a:txBody>
                    <a:bodyPr/>
                    <a:lstStyle/>
                    <a:p>
                      <a:pPr algn="ctr" fontAlgn="b"/>
                      <a:r>
                        <a:rPr lang="en-US" sz="1500" u="none" strike="noStrike">
                          <a:effectLst/>
                        </a:rPr>
                        <a:t>20-Nov-18</a:t>
                      </a:r>
                      <a:endParaRPr lang="en-US" sz="1500" b="1" i="0" u="none" strike="noStrike">
                        <a:solidFill>
                          <a:schemeClr val="tx2">
                            <a:lumMod val="90000"/>
                          </a:schemeClr>
                        </a:solidFill>
                        <a:effectLst/>
                        <a:latin typeface="Calibri"/>
                      </a:endParaRPr>
                    </a:p>
                  </a:txBody>
                  <a:tcPr marL="9525" marR="9525" marT="9523" marB="0" anchor="b"/>
                </a:tc>
                <a:tc>
                  <a:txBody>
                    <a:bodyPr/>
                    <a:lstStyle/>
                    <a:p>
                      <a:pPr algn="l" fontAlgn="b"/>
                      <a:r>
                        <a:rPr lang="en-US" sz="1500" u="none" strike="noStrike" dirty="0">
                          <a:effectLst/>
                        </a:rPr>
                        <a:t>In-depth Focus on the revised VHA Handbook 1200.05</a:t>
                      </a:r>
                      <a:endParaRPr lang="en-US" sz="1500" b="1" i="0" u="none" strike="noStrike" dirty="0">
                        <a:solidFill>
                          <a:schemeClr val="tx2">
                            <a:lumMod val="90000"/>
                          </a:schemeClr>
                        </a:solidFill>
                        <a:effectLst/>
                        <a:latin typeface="Calibri"/>
                      </a:endParaRPr>
                    </a:p>
                  </a:txBody>
                  <a:tcPr marL="9525" marR="9525" marT="9523" marB="0" anchor="b"/>
                </a:tc>
                <a:tc>
                  <a:txBody>
                    <a:bodyPr/>
                    <a:lstStyle/>
                    <a:p>
                      <a:pPr algn="ctr" fontAlgn="b"/>
                      <a:r>
                        <a:rPr lang="en-US" sz="1500" u="none" strike="noStrike">
                          <a:effectLst/>
                        </a:rPr>
                        <a:t>ORD</a:t>
                      </a:r>
                      <a:endParaRPr lang="en-US" sz="1500" b="1" i="0" u="none" strike="noStrike">
                        <a:solidFill>
                          <a:schemeClr val="tx2">
                            <a:lumMod val="90000"/>
                          </a:schemeClr>
                        </a:solidFill>
                        <a:effectLst/>
                        <a:latin typeface="Calibri"/>
                      </a:endParaRPr>
                    </a:p>
                  </a:txBody>
                  <a:tcPr marL="9525" marR="9525" marT="9523" marB="0" anchor="b"/>
                </a:tc>
                <a:extLst>
                  <a:ext uri="{0D108BD9-81ED-4DB2-BD59-A6C34878D82A}">
                    <a16:rowId xmlns:a16="http://schemas.microsoft.com/office/drawing/2014/main" val="10014"/>
                  </a:ext>
                </a:extLst>
              </a:tr>
              <a:tr h="230850">
                <a:tc>
                  <a:txBody>
                    <a:bodyPr/>
                    <a:lstStyle/>
                    <a:p>
                      <a:pPr algn="ctr" fontAlgn="b"/>
                      <a:r>
                        <a:rPr lang="en-US" sz="1500" u="none" strike="noStrike">
                          <a:effectLst/>
                        </a:rPr>
                        <a:t>21-Nov-18</a:t>
                      </a:r>
                      <a:endParaRPr lang="en-US" sz="1500" b="1" i="0" u="none" strike="noStrike">
                        <a:solidFill>
                          <a:schemeClr val="tx2">
                            <a:lumMod val="90000"/>
                          </a:schemeClr>
                        </a:solidFill>
                        <a:effectLst/>
                        <a:latin typeface="Calibri"/>
                      </a:endParaRPr>
                    </a:p>
                  </a:txBody>
                  <a:tcPr marL="9525" marR="9525" marT="9523" marB="0" anchor="b"/>
                </a:tc>
                <a:tc>
                  <a:txBody>
                    <a:bodyPr/>
                    <a:lstStyle/>
                    <a:p>
                      <a:pPr algn="l" fontAlgn="b"/>
                      <a:r>
                        <a:rPr lang="en-US" sz="1500" u="none" strike="noStrike" dirty="0">
                          <a:effectLst/>
                        </a:rPr>
                        <a:t>External IRBs and FWAs</a:t>
                      </a:r>
                      <a:endParaRPr lang="en-US" sz="1500" b="1" i="0" u="none" strike="noStrike" dirty="0">
                        <a:solidFill>
                          <a:schemeClr val="tx2">
                            <a:lumMod val="90000"/>
                          </a:schemeClr>
                        </a:solidFill>
                        <a:effectLst/>
                        <a:latin typeface="Calibri"/>
                      </a:endParaRPr>
                    </a:p>
                  </a:txBody>
                  <a:tcPr marL="9525" marR="9525" marT="9523" marB="0" anchor="b"/>
                </a:tc>
                <a:tc>
                  <a:txBody>
                    <a:bodyPr/>
                    <a:lstStyle/>
                    <a:p>
                      <a:pPr algn="ctr" fontAlgn="b"/>
                      <a:r>
                        <a:rPr lang="en-US" sz="1500" u="none" strike="noStrike">
                          <a:effectLst/>
                        </a:rPr>
                        <a:t>ORO</a:t>
                      </a:r>
                      <a:endParaRPr lang="en-US" sz="1500" b="1" i="0" u="none" strike="noStrike">
                        <a:solidFill>
                          <a:schemeClr val="tx2">
                            <a:lumMod val="90000"/>
                          </a:schemeClr>
                        </a:solidFill>
                        <a:effectLst/>
                        <a:latin typeface="Calibri"/>
                      </a:endParaRPr>
                    </a:p>
                  </a:txBody>
                  <a:tcPr marL="9525" marR="9525" marT="9523" marB="0" anchor="b"/>
                </a:tc>
                <a:extLst>
                  <a:ext uri="{0D108BD9-81ED-4DB2-BD59-A6C34878D82A}">
                    <a16:rowId xmlns:a16="http://schemas.microsoft.com/office/drawing/2014/main" val="10015"/>
                  </a:ext>
                </a:extLst>
              </a:tr>
              <a:tr h="230850">
                <a:tc>
                  <a:txBody>
                    <a:bodyPr/>
                    <a:lstStyle/>
                    <a:p>
                      <a:pPr algn="ctr" fontAlgn="b"/>
                      <a:r>
                        <a:rPr lang="en-US" sz="1500" u="none" strike="noStrike">
                          <a:effectLst/>
                        </a:rPr>
                        <a:t>18-Dec-18</a:t>
                      </a:r>
                      <a:endParaRPr lang="en-US" sz="1500" b="1" i="0" u="none" strike="noStrike">
                        <a:solidFill>
                          <a:schemeClr val="tx2">
                            <a:lumMod val="90000"/>
                          </a:schemeClr>
                        </a:solidFill>
                        <a:effectLst/>
                        <a:latin typeface="Calibri"/>
                      </a:endParaRPr>
                    </a:p>
                  </a:txBody>
                  <a:tcPr marL="9525" marR="9525" marT="9523" marB="0" anchor="b"/>
                </a:tc>
                <a:tc>
                  <a:txBody>
                    <a:bodyPr/>
                    <a:lstStyle/>
                    <a:p>
                      <a:pPr algn="l" fontAlgn="b"/>
                      <a:r>
                        <a:rPr lang="en-US" sz="1500" u="none" strike="noStrike" dirty="0">
                          <a:effectLst/>
                        </a:rPr>
                        <a:t>In-depth Focus on the revised VHA Handbook 1200.05</a:t>
                      </a:r>
                      <a:endParaRPr lang="en-US" sz="1500" b="1" i="0" u="none" strike="noStrike" dirty="0">
                        <a:solidFill>
                          <a:schemeClr val="tx2">
                            <a:lumMod val="90000"/>
                          </a:schemeClr>
                        </a:solidFill>
                        <a:effectLst/>
                        <a:latin typeface="Calibri"/>
                      </a:endParaRPr>
                    </a:p>
                  </a:txBody>
                  <a:tcPr marL="9525" marR="9525" marT="9523" marB="0" anchor="b"/>
                </a:tc>
                <a:tc>
                  <a:txBody>
                    <a:bodyPr/>
                    <a:lstStyle/>
                    <a:p>
                      <a:pPr algn="ctr" fontAlgn="b"/>
                      <a:r>
                        <a:rPr lang="en-US" sz="1500" u="none" strike="noStrike" dirty="0">
                          <a:effectLst/>
                        </a:rPr>
                        <a:t>ORD</a:t>
                      </a:r>
                      <a:endParaRPr lang="en-US" sz="1500" b="1" i="0" u="none" strike="noStrike" dirty="0">
                        <a:solidFill>
                          <a:schemeClr val="tx2">
                            <a:lumMod val="90000"/>
                          </a:schemeClr>
                        </a:solidFill>
                        <a:effectLst/>
                        <a:latin typeface="Calibri"/>
                      </a:endParaRPr>
                    </a:p>
                  </a:txBody>
                  <a:tcPr marL="9525" marR="9525" marT="9523" marB="0" anchor="b"/>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8719964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5E2F7-B6BD-4990-B05D-B45A5DD7BB9F}"/>
              </a:ext>
            </a:extLst>
          </p:cNvPr>
          <p:cNvSpPr>
            <a:spLocks noGrp="1"/>
          </p:cNvSpPr>
          <p:nvPr>
            <p:ph type="title"/>
          </p:nvPr>
        </p:nvSpPr>
        <p:spPr/>
        <p:txBody>
          <a:bodyPr/>
          <a:lstStyle/>
          <a:p>
            <a:r>
              <a:rPr lang="en-US" dirty="0"/>
              <a:t>Contact</a:t>
            </a:r>
          </a:p>
        </p:txBody>
      </p:sp>
      <p:sp>
        <p:nvSpPr>
          <p:cNvPr id="3" name="Content Placeholder 2">
            <a:extLst>
              <a:ext uri="{FF2B5EF4-FFF2-40B4-BE49-F238E27FC236}">
                <a16:creationId xmlns:a16="http://schemas.microsoft.com/office/drawing/2014/main" id="{591B356D-8709-4913-9C53-79D358A97735}"/>
              </a:ext>
            </a:extLst>
          </p:cNvPr>
          <p:cNvSpPr>
            <a:spLocks noGrp="1"/>
          </p:cNvSpPr>
          <p:nvPr>
            <p:ph idx="1"/>
          </p:nvPr>
        </p:nvSpPr>
        <p:spPr/>
        <p:txBody>
          <a:bodyPr/>
          <a:lstStyle/>
          <a:p>
            <a:pPr marL="0" indent="0">
              <a:buNone/>
            </a:pPr>
            <a:r>
              <a:rPr lang="en-US" dirty="0"/>
              <a:t>Kristina Borror, </a:t>
            </a:r>
            <a:r>
              <a:rPr lang="en-US" b="1" dirty="0"/>
              <a:t>PhD</a:t>
            </a:r>
            <a:r>
              <a:rPr lang="en-US" dirty="0"/>
              <a:t> | Director of Policy and Education</a:t>
            </a:r>
          </a:p>
          <a:p>
            <a:pPr marL="0" indent="0">
              <a:buNone/>
            </a:pPr>
            <a:r>
              <a:rPr lang="en-US" b="1" dirty="0"/>
              <a:t>ORO</a:t>
            </a:r>
            <a:r>
              <a:rPr lang="en-US" dirty="0"/>
              <a:t> | </a:t>
            </a:r>
            <a:r>
              <a:rPr lang="en-US" b="1" dirty="0"/>
              <a:t>VHA Office of Research Oversight</a:t>
            </a:r>
            <a:endParaRPr lang="en-US" dirty="0"/>
          </a:p>
          <a:p>
            <a:pPr marL="0" indent="0">
              <a:buNone/>
            </a:pPr>
            <a:r>
              <a:rPr lang="en-US" dirty="0">
                <a:hlinkClick r:id="rId3"/>
              </a:rPr>
              <a:t>OROPE@va.gov</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D6BDFAB-C109-481E-986C-0DFF1F638A2E}"/>
              </a:ext>
            </a:extLst>
          </p:cNvPr>
          <p:cNvSpPr>
            <a:spLocks noGrp="1"/>
          </p:cNvSpPr>
          <p:nvPr>
            <p:ph type="sldNum" sz="quarter" idx="12"/>
          </p:nvPr>
        </p:nvSpPr>
        <p:spPr/>
        <p:txBody>
          <a:bodyPr/>
          <a:lstStyle/>
          <a:p>
            <a:fld id="{BF3D773C-9A4B-4115-B1CA-23F171635A4E}" type="slidenum">
              <a:rPr lang="en-US" smtClean="0"/>
              <a:pPr/>
              <a:t>62</a:t>
            </a:fld>
            <a:endParaRPr lang="en-US"/>
          </a:p>
        </p:txBody>
      </p:sp>
    </p:spTree>
    <p:extLst>
      <p:ext uri="{BB962C8B-B14F-4D97-AF65-F5344CB8AC3E}">
        <p14:creationId xmlns:p14="http://schemas.microsoft.com/office/powerpoint/2010/main" val="17331970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2743200"/>
            <a:ext cx="6629400" cy="1015663"/>
          </a:xfrm>
          <a:prstGeom prst="rect">
            <a:avLst/>
          </a:prstGeom>
          <a:noFill/>
        </p:spPr>
        <p:txBody>
          <a:bodyPr wrap="square" rtlCol="0">
            <a:spAutoFit/>
          </a:bodyPr>
          <a:lstStyle/>
          <a:p>
            <a:pPr algn="ctr"/>
            <a:r>
              <a:rPr lang="en-US" sz="6000" dirty="0"/>
              <a:t>Questions?</a:t>
            </a:r>
          </a:p>
        </p:txBody>
      </p:sp>
      <p:sp>
        <p:nvSpPr>
          <p:cNvPr id="3" name="Slide Number Placeholder 2"/>
          <p:cNvSpPr>
            <a:spLocks noGrp="1"/>
          </p:cNvSpPr>
          <p:nvPr>
            <p:ph type="sldNum" sz="quarter" idx="12"/>
          </p:nvPr>
        </p:nvSpPr>
        <p:spPr/>
        <p:txBody>
          <a:bodyPr/>
          <a:lstStyle/>
          <a:p>
            <a:fld id="{BF3D773C-9A4B-4115-B1CA-23F171635A4E}" type="slidenum">
              <a:rPr lang="en-US" smtClean="0"/>
              <a:pPr/>
              <a:t>63</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00F7-1F99-4802-A9BD-32AF99449AB6}"/>
              </a:ext>
            </a:extLst>
          </p:cNvPr>
          <p:cNvSpPr>
            <a:spLocks noGrp="1"/>
          </p:cNvSpPr>
          <p:nvPr>
            <p:ph type="title"/>
          </p:nvPr>
        </p:nvSpPr>
        <p:spPr>
          <a:xfrm>
            <a:off x="457200" y="457200"/>
            <a:ext cx="8229600" cy="1389888"/>
          </a:xfrm>
        </p:spPr>
        <p:txBody>
          <a:bodyPr>
            <a:normAutofit fontScale="90000"/>
          </a:bodyPr>
          <a:lstStyle/>
          <a:p>
            <a:r>
              <a:rPr lang="en-US" dirty="0"/>
              <a:t>Final Rule Updates to Exempt Research</a:t>
            </a:r>
          </a:p>
        </p:txBody>
      </p:sp>
      <p:sp>
        <p:nvSpPr>
          <p:cNvPr id="3" name="Content Placeholder 2">
            <a:extLst>
              <a:ext uri="{FF2B5EF4-FFF2-40B4-BE49-F238E27FC236}">
                <a16:creationId xmlns:a16="http://schemas.microsoft.com/office/drawing/2014/main" id="{DA21A2F6-9A9F-4947-9819-00BE7951ED86}"/>
              </a:ext>
            </a:extLst>
          </p:cNvPr>
          <p:cNvSpPr>
            <a:spLocks noGrp="1"/>
          </p:cNvSpPr>
          <p:nvPr>
            <p:ph idx="1"/>
          </p:nvPr>
        </p:nvSpPr>
        <p:spPr/>
        <p:txBody>
          <a:bodyPr/>
          <a:lstStyle/>
          <a:p>
            <a:r>
              <a:rPr lang="en-US" dirty="0"/>
              <a:t>All but one category was revised.</a:t>
            </a:r>
          </a:p>
          <a:p>
            <a:r>
              <a:rPr lang="en-US" dirty="0"/>
              <a:t>New categories were added.</a:t>
            </a:r>
          </a:p>
          <a:p>
            <a:r>
              <a:rPr lang="en-US" dirty="0"/>
              <a:t>Two new processes were introduced with the new categories.</a:t>
            </a:r>
          </a:p>
          <a:p>
            <a:pPr lvl="1"/>
            <a:r>
              <a:rPr lang="en-US" dirty="0"/>
              <a:t>Limited IRB review</a:t>
            </a:r>
          </a:p>
          <a:p>
            <a:pPr lvl="1"/>
            <a:r>
              <a:rPr lang="en-US" dirty="0"/>
              <a:t>Broad consent</a:t>
            </a:r>
          </a:p>
          <a:p>
            <a:endParaRPr lang="en-US" dirty="0"/>
          </a:p>
        </p:txBody>
      </p:sp>
      <p:sp>
        <p:nvSpPr>
          <p:cNvPr id="4" name="Slide Number Placeholder 3">
            <a:extLst>
              <a:ext uri="{FF2B5EF4-FFF2-40B4-BE49-F238E27FC236}">
                <a16:creationId xmlns:a16="http://schemas.microsoft.com/office/drawing/2014/main" id="{4A8ACA0A-25D2-41D7-86D4-C819A1257D60}"/>
              </a:ext>
            </a:extLst>
          </p:cNvPr>
          <p:cNvSpPr>
            <a:spLocks noGrp="1"/>
          </p:cNvSpPr>
          <p:nvPr>
            <p:ph type="sldNum" sz="quarter" idx="12"/>
          </p:nvPr>
        </p:nvSpPr>
        <p:spPr/>
        <p:txBody>
          <a:bodyPr/>
          <a:lstStyle/>
          <a:p>
            <a:fld id="{BF3D773C-9A4B-4115-B1CA-23F171635A4E}" type="slidenum">
              <a:rPr lang="en-US" smtClean="0"/>
              <a:pPr/>
              <a:t>7</a:t>
            </a:fld>
            <a:endParaRPr lang="en-US"/>
          </a:p>
        </p:txBody>
      </p:sp>
    </p:spTree>
    <p:extLst>
      <p:ext uri="{BB962C8B-B14F-4D97-AF65-F5344CB8AC3E}">
        <p14:creationId xmlns:p14="http://schemas.microsoft.com/office/powerpoint/2010/main" val="123181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EBB2F-92C7-4874-94EF-611DCB7CEE31}"/>
              </a:ext>
            </a:extLst>
          </p:cNvPr>
          <p:cNvSpPr>
            <a:spLocks noGrp="1"/>
          </p:cNvSpPr>
          <p:nvPr>
            <p:ph type="title"/>
          </p:nvPr>
        </p:nvSpPr>
        <p:spPr/>
        <p:txBody>
          <a:bodyPr/>
          <a:lstStyle/>
          <a:p>
            <a:r>
              <a:rPr lang="en-US" dirty="0"/>
              <a:t>Exemptions and Subpart Applicability</a:t>
            </a:r>
          </a:p>
        </p:txBody>
      </p:sp>
      <p:sp>
        <p:nvSpPr>
          <p:cNvPr id="3" name="Text Placeholder 2">
            <a:extLst>
              <a:ext uri="{FF2B5EF4-FFF2-40B4-BE49-F238E27FC236}">
                <a16:creationId xmlns:a16="http://schemas.microsoft.com/office/drawing/2014/main" id="{E5F70538-5D0F-4776-A999-FC137672E78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91FF3A1-2C0B-4D22-81BF-0878104461D6}"/>
              </a:ext>
            </a:extLst>
          </p:cNvPr>
          <p:cNvSpPr>
            <a:spLocks noGrp="1"/>
          </p:cNvSpPr>
          <p:nvPr>
            <p:ph type="sldNum" sz="quarter" idx="12"/>
          </p:nvPr>
        </p:nvSpPr>
        <p:spPr/>
        <p:txBody>
          <a:bodyPr/>
          <a:lstStyle/>
          <a:p>
            <a:fld id="{BF3D773C-9A4B-4115-B1CA-23F171635A4E}" type="slidenum">
              <a:rPr lang="en-US" smtClean="0"/>
              <a:pPr/>
              <a:t>8</a:t>
            </a:fld>
            <a:endParaRPr lang="en-US"/>
          </a:p>
        </p:txBody>
      </p:sp>
    </p:spTree>
    <p:extLst>
      <p:ext uri="{BB962C8B-B14F-4D97-AF65-F5344CB8AC3E}">
        <p14:creationId xmlns:p14="http://schemas.microsoft.com/office/powerpoint/2010/main" val="3375351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F323-9A0D-41BF-B615-15ACBA0CFEE5}"/>
              </a:ext>
            </a:extLst>
          </p:cNvPr>
          <p:cNvSpPr>
            <a:spLocks noGrp="1"/>
          </p:cNvSpPr>
          <p:nvPr>
            <p:ph type="title"/>
          </p:nvPr>
        </p:nvSpPr>
        <p:spPr>
          <a:xfrm>
            <a:off x="609600" y="819912"/>
            <a:ext cx="8229600" cy="1389888"/>
          </a:xfrm>
        </p:spPr>
        <p:txBody>
          <a:bodyPr>
            <a:normAutofit fontScale="90000"/>
          </a:bodyPr>
          <a:lstStyle/>
          <a:p>
            <a:r>
              <a:rPr lang="en-US" sz="5400" dirty="0">
                <a:latin typeface="PT Serif" charset="0"/>
                <a:ea typeface="PT Serif" charset="0"/>
                <a:cs typeface="PT Serif" charset="0"/>
              </a:rPr>
              <a:t>Exempt Research and Subpart B Applicability</a:t>
            </a:r>
            <a:endParaRPr lang="en-US" dirty="0"/>
          </a:p>
        </p:txBody>
      </p:sp>
      <p:sp>
        <p:nvSpPr>
          <p:cNvPr id="3" name="Content Placeholder 2">
            <a:extLst>
              <a:ext uri="{FF2B5EF4-FFF2-40B4-BE49-F238E27FC236}">
                <a16:creationId xmlns:a16="http://schemas.microsoft.com/office/drawing/2014/main" id="{B3EEFD6D-7820-4BE2-9499-1FBF1BED1D00}"/>
              </a:ext>
            </a:extLst>
          </p:cNvPr>
          <p:cNvSpPr>
            <a:spLocks noGrp="1"/>
          </p:cNvSpPr>
          <p:nvPr>
            <p:ph idx="1"/>
          </p:nvPr>
        </p:nvSpPr>
        <p:spPr>
          <a:xfrm>
            <a:off x="457200" y="2209800"/>
            <a:ext cx="8229600" cy="4114800"/>
          </a:xfrm>
        </p:spPr>
        <p:txBody>
          <a:bodyPr/>
          <a:lstStyle/>
          <a:p>
            <a:r>
              <a:rPr lang="en-US" dirty="0"/>
              <a:t>Research involving pregnant women, human fetuses and neonates. </a:t>
            </a:r>
          </a:p>
          <a:p>
            <a:r>
              <a:rPr lang="en-US" dirty="0"/>
              <a:t>Final Rule consistent with the pre-2018 rule.</a:t>
            </a:r>
          </a:p>
          <a:p>
            <a:r>
              <a:rPr lang="en-US" dirty="0"/>
              <a:t>Each of the exemptions can be applied to research that is subject to Subpart B.</a:t>
            </a:r>
          </a:p>
          <a:p>
            <a:r>
              <a:rPr lang="en-US" dirty="0"/>
              <a:t>See also 1200.05 §17.</a:t>
            </a:r>
          </a:p>
        </p:txBody>
      </p:sp>
      <p:sp>
        <p:nvSpPr>
          <p:cNvPr id="4" name="Slide Number Placeholder 3">
            <a:extLst>
              <a:ext uri="{FF2B5EF4-FFF2-40B4-BE49-F238E27FC236}">
                <a16:creationId xmlns:a16="http://schemas.microsoft.com/office/drawing/2014/main" id="{392765E9-D129-4A44-A72A-356F02BA2361}"/>
              </a:ext>
            </a:extLst>
          </p:cNvPr>
          <p:cNvSpPr>
            <a:spLocks noGrp="1"/>
          </p:cNvSpPr>
          <p:nvPr>
            <p:ph type="sldNum" sz="quarter" idx="12"/>
          </p:nvPr>
        </p:nvSpPr>
        <p:spPr/>
        <p:txBody>
          <a:bodyPr/>
          <a:lstStyle/>
          <a:p>
            <a:fld id="{BF3D773C-9A4B-4115-B1CA-23F171635A4E}" type="slidenum">
              <a:rPr lang="en-US" smtClean="0"/>
              <a:pPr/>
              <a:t>9</a:t>
            </a:fld>
            <a:endParaRPr lang="en-US"/>
          </a:p>
        </p:txBody>
      </p:sp>
    </p:spTree>
    <p:extLst>
      <p:ext uri="{BB962C8B-B14F-4D97-AF65-F5344CB8AC3E}">
        <p14:creationId xmlns:p14="http://schemas.microsoft.com/office/powerpoint/2010/main" val="2814242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O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ORO Theme</Template>
  <TotalTime>1210</TotalTime>
  <Words>4171</Words>
  <Application>Microsoft Office PowerPoint</Application>
  <PresentationFormat>On-screen Show (4:3)</PresentationFormat>
  <Paragraphs>507</Paragraphs>
  <Slides>63</Slides>
  <Notes>63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ＭＳ Ｐゴシック</vt:lpstr>
      <vt:lpstr>Arial</vt:lpstr>
      <vt:lpstr>Calibri</vt:lpstr>
      <vt:lpstr>Constantia</vt:lpstr>
      <vt:lpstr>Open Sans</vt:lpstr>
      <vt:lpstr>PT Serif</vt:lpstr>
      <vt:lpstr>Verdana</vt:lpstr>
      <vt:lpstr>Wingdings 2</vt:lpstr>
      <vt:lpstr>ORO Theme</vt:lpstr>
      <vt:lpstr>Revised Common Rule: Changes to Exempt Categories and Limited IRB Review</vt:lpstr>
      <vt:lpstr>Overview</vt:lpstr>
      <vt:lpstr>Background</vt:lpstr>
      <vt:lpstr>Revised Final Rule</vt:lpstr>
      <vt:lpstr>Transition: Key Dates and Time Periods</vt:lpstr>
      <vt:lpstr>Exemptions-Changes</vt:lpstr>
      <vt:lpstr>Final Rule Updates to Exempt Research</vt:lpstr>
      <vt:lpstr>Exemptions and Subpart Applicability</vt:lpstr>
      <vt:lpstr>Exempt Research and Subpart B Applicability</vt:lpstr>
      <vt:lpstr>Exempt Research and Subpart C Applicability</vt:lpstr>
      <vt:lpstr>Exempt Research and Subpart D Applicability</vt:lpstr>
      <vt:lpstr>Summary of Changes to Exemptions</vt:lpstr>
      <vt:lpstr>What Does Exempt Mean? </vt:lpstr>
      <vt:lpstr>New Regulatory Section</vt:lpstr>
      <vt:lpstr>Section 46.104, Exempt Research </vt:lpstr>
      <vt:lpstr>Category 1:</vt:lpstr>
      <vt:lpstr>Question</vt:lpstr>
      <vt:lpstr>Answer</vt:lpstr>
      <vt:lpstr>Question</vt:lpstr>
      <vt:lpstr>Answer </vt:lpstr>
      <vt:lpstr>Category 2:</vt:lpstr>
      <vt:lpstr>Category 2, continued</vt:lpstr>
      <vt:lpstr>Question</vt:lpstr>
      <vt:lpstr>Answer</vt:lpstr>
      <vt:lpstr>What Happened to Exemption 3?</vt:lpstr>
      <vt:lpstr>Category 3:</vt:lpstr>
      <vt:lpstr>Category 3, continued</vt:lpstr>
      <vt:lpstr>Category 3 and Deception</vt:lpstr>
      <vt:lpstr>Question</vt:lpstr>
      <vt:lpstr>Answer</vt:lpstr>
      <vt:lpstr>Question</vt:lpstr>
      <vt:lpstr>Answer</vt:lpstr>
      <vt:lpstr>Category 4:</vt:lpstr>
      <vt:lpstr>Expanding Exempt Research: Exemption 4</vt:lpstr>
      <vt:lpstr>Expanding Exempt Research: Exemption 4, cont’d</vt:lpstr>
      <vt:lpstr>Question</vt:lpstr>
      <vt:lpstr>Answer</vt:lpstr>
      <vt:lpstr>Question</vt:lpstr>
      <vt:lpstr>Answer</vt:lpstr>
      <vt:lpstr>Category 5:</vt:lpstr>
      <vt:lpstr>Category 5: cont’d</vt:lpstr>
      <vt:lpstr>Category 6:</vt:lpstr>
      <vt:lpstr>Category 7:</vt:lpstr>
      <vt:lpstr>Question </vt:lpstr>
      <vt:lpstr>Answer</vt:lpstr>
      <vt:lpstr>Category 8:</vt:lpstr>
      <vt:lpstr>Category 8: (cont’d)</vt:lpstr>
      <vt:lpstr>Question</vt:lpstr>
      <vt:lpstr>Answer</vt:lpstr>
      <vt:lpstr>What is Limited IRB Review?</vt:lpstr>
      <vt:lpstr>Limited IRB Review for Exemption 7</vt:lpstr>
      <vt:lpstr>Limited IRB Review for Exemption 8</vt:lpstr>
      <vt:lpstr>Limited IRB Review (cont’d)</vt:lpstr>
      <vt:lpstr>Question</vt:lpstr>
      <vt:lpstr>Answer</vt:lpstr>
      <vt:lpstr>Broad Consent</vt:lpstr>
      <vt:lpstr>Allowing the Use of Broad Consent for Secondary Research</vt:lpstr>
      <vt:lpstr>Caveats with Broad Consent Use</vt:lpstr>
      <vt:lpstr>Broad Consent Elements</vt:lpstr>
      <vt:lpstr>References</vt:lpstr>
      <vt:lpstr>Upcoming ORD/ORO Cyberseminars</vt:lpstr>
      <vt:lpstr>Contact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Revised Common Rule: Changes to Exempt Categories and Limited IRB Review</dc:title>
  <dc:subject>Revised Common Rule: Changes to Exempt Categories and Limited IRB Review</dc:subject>
  <dc:creator>Borror, Kristina C.</dc:creator>
  <cp:keywords>Revised Common Rule: Changes to Exempt Categories and Limited IRB Review</cp:keywords>
  <cp:lastModifiedBy>Rivera, Portia T</cp:lastModifiedBy>
  <cp:revision>62</cp:revision>
  <dcterms:created xsi:type="dcterms:W3CDTF">2018-07-20T15:35:42Z</dcterms:created>
  <dcterms:modified xsi:type="dcterms:W3CDTF">2019-01-04T15:04:28Z</dcterms:modified>
</cp:coreProperties>
</file>