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373" r:id="rId2"/>
    <p:sldId id="374" r:id="rId3"/>
    <p:sldId id="377" r:id="rId4"/>
    <p:sldId id="378" r:id="rId5"/>
    <p:sldId id="419" r:id="rId6"/>
    <p:sldId id="420" r:id="rId7"/>
    <p:sldId id="421" r:id="rId8"/>
    <p:sldId id="385" r:id="rId9"/>
    <p:sldId id="388" r:id="rId10"/>
    <p:sldId id="389" r:id="rId11"/>
    <p:sldId id="387" r:id="rId12"/>
    <p:sldId id="376" r:id="rId13"/>
    <p:sldId id="379" r:id="rId14"/>
    <p:sldId id="380" r:id="rId15"/>
    <p:sldId id="381" r:id="rId16"/>
    <p:sldId id="383" r:id="rId17"/>
    <p:sldId id="384" r:id="rId18"/>
    <p:sldId id="375" r:id="rId19"/>
    <p:sldId id="390" r:id="rId20"/>
    <p:sldId id="422" r:id="rId21"/>
    <p:sldId id="423" r:id="rId22"/>
    <p:sldId id="391" r:id="rId23"/>
    <p:sldId id="392" r:id="rId24"/>
    <p:sldId id="393" r:id="rId25"/>
    <p:sldId id="394" r:id="rId26"/>
    <p:sldId id="395" r:id="rId27"/>
    <p:sldId id="396" r:id="rId28"/>
    <p:sldId id="397" r:id="rId29"/>
    <p:sldId id="398" r:id="rId30"/>
    <p:sldId id="399" r:id="rId31"/>
    <p:sldId id="424" r:id="rId32"/>
    <p:sldId id="425" r:id="rId33"/>
    <p:sldId id="400" r:id="rId34"/>
    <p:sldId id="401" r:id="rId35"/>
    <p:sldId id="402" r:id="rId36"/>
    <p:sldId id="403" r:id="rId37"/>
    <p:sldId id="404" r:id="rId38"/>
    <p:sldId id="426" r:id="rId39"/>
    <p:sldId id="427" r:id="rId40"/>
    <p:sldId id="405" r:id="rId41"/>
    <p:sldId id="406" r:id="rId42"/>
    <p:sldId id="407" r:id="rId43"/>
    <p:sldId id="408" r:id="rId44"/>
    <p:sldId id="430" r:id="rId45"/>
    <p:sldId id="428" r:id="rId46"/>
    <p:sldId id="429" r:id="rId47"/>
    <p:sldId id="410" r:id="rId48"/>
    <p:sldId id="409" r:id="rId49"/>
    <p:sldId id="411" r:id="rId50"/>
    <p:sldId id="412" r:id="rId51"/>
    <p:sldId id="414" r:id="rId52"/>
    <p:sldId id="413" r:id="rId53"/>
    <p:sldId id="415" r:id="rId54"/>
    <p:sldId id="416" r:id="rId55"/>
    <p:sldId id="417" r:id="rId56"/>
    <p:sldId id="418" r:id="rId57"/>
    <p:sldId id="431" r:id="rId58"/>
    <p:sldId id="368"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32" autoAdjust="0"/>
    <p:restoredTop sz="89964" autoAdjust="0"/>
  </p:normalViewPr>
  <p:slideViewPr>
    <p:cSldViewPr>
      <p:cViewPr varScale="1">
        <p:scale>
          <a:sx n="85" d="100"/>
          <a:sy n="85" d="100"/>
        </p:scale>
        <p:origin x="9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AC0505D-EF67-48B4-AB91-6D10CE8BB825}" type="datetimeFigureOut">
              <a:rPr lang="en-US" smtClean="0"/>
              <a:pPr/>
              <a:t>1/4/2019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A0DDE67-DE71-47F3-BFA7-E5F40B13511E}" type="slidenum">
              <a:rPr lang="en-US" smtClean="0"/>
              <a:pPr/>
              <a:t>‹#›</a:t>
            </a:fld>
            <a:endParaRPr lang="en-US"/>
          </a:p>
        </p:txBody>
      </p:sp>
    </p:spTree>
    <p:extLst>
      <p:ext uri="{BB962C8B-B14F-4D97-AF65-F5344CB8AC3E}">
        <p14:creationId xmlns:p14="http://schemas.microsoft.com/office/powerpoint/2010/main" val="3603613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BC90956-3640-44B7-86F8-6CAA608EF6EC}" type="datetimeFigureOut">
              <a:rPr lang="en-US" smtClean="0"/>
              <a:pPr/>
              <a:t>1/4/2019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180858B-4606-43B4-9CF8-CE967952FE39}" type="slidenum">
              <a:rPr lang="en-US" smtClean="0"/>
              <a:pPr/>
              <a:t>‹#›</a:t>
            </a:fld>
            <a:endParaRPr lang="en-US"/>
          </a:p>
        </p:txBody>
      </p:sp>
    </p:spTree>
    <p:extLst>
      <p:ext uri="{BB962C8B-B14F-4D97-AF65-F5344CB8AC3E}">
        <p14:creationId xmlns:p14="http://schemas.microsoft.com/office/powerpoint/2010/main" val="375089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1</a:t>
            </a:fld>
            <a:endParaRPr lang="en-US"/>
          </a:p>
        </p:txBody>
      </p:sp>
    </p:spTree>
    <p:extLst>
      <p:ext uri="{BB962C8B-B14F-4D97-AF65-F5344CB8AC3E}">
        <p14:creationId xmlns:p14="http://schemas.microsoft.com/office/powerpoint/2010/main" val="143936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10</a:t>
            </a:fld>
            <a:endParaRPr lang="en-US"/>
          </a:p>
        </p:txBody>
      </p:sp>
    </p:spTree>
    <p:extLst>
      <p:ext uri="{BB962C8B-B14F-4D97-AF65-F5344CB8AC3E}">
        <p14:creationId xmlns:p14="http://schemas.microsoft.com/office/powerpoint/2010/main" val="355065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11</a:t>
            </a:fld>
            <a:endParaRPr lang="en-US"/>
          </a:p>
        </p:txBody>
      </p:sp>
    </p:spTree>
    <p:extLst>
      <p:ext uri="{BB962C8B-B14F-4D97-AF65-F5344CB8AC3E}">
        <p14:creationId xmlns:p14="http://schemas.microsoft.com/office/powerpoint/2010/main" val="88291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12</a:t>
            </a:fld>
            <a:endParaRPr lang="en-US"/>
          </a:p>
        </p:txBody>
      </p:sp>
    </p:spTree>
    <p:extLst>
      <p:ext uri="{BB962C8B-B14F-4D97-AF65-F5344CB8AC3E}">
        <p14:creationId xmlns:p14="http://schemas.microsoft.com/office/powerpoint/2010/main" val="2216458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13</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A6CDBDBA-EDDC-48AA-B7FF-617732873F7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49455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14</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BA7E77F7-736C-472D-904A-2069B5EA33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635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15</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CE6661B1-5303-4A56-9F01-8F1FB1924B3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9908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16</a:t>
            </a:fld>
            <a:endParaRPr lang="en-US"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97192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17</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9EA40554-F115-4579-9CAB-A11F3E4A288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9610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18</a:t>
            </a:fld>
            <a:endParaRPr lang="en-US"/>
          </a:p>
        </p:txBody>
      </p:sp>
      <p:sp>
        <p:nvSpPr>
          <p:cNvPr id="6" name="Notes Placeholder 5">
            <a:extLst>
              <a:ext uri="{FF2B5EF4-FFF2-40B4-BE49-F238E27FC236}">
                <a16:creationId xmlns:a16="http://schemas.microsoft.com/office/drawing/2014/main" id="{180482BA-611E-4F76-904B-1391E35810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5300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19</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38E0D443-9E77-415B-B94C-D2FFF98CEC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3778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2</a:t>
            </a:fld>
            <a:endParaRPr lang="en-US"/>
          </a:p>
        </p:txBody>
      </p:sp>
      <p:sp>
        <p:nvSpPr>
          <p:cNvPr id="6" name="Notes Placeholder 5">
            <a:extLst>
              <a:ext uri="{FF2B5EF4-FFF2-40B4-BE49-F238E27FC236}">
                <a16:creationId xmlns:a16="http://schemas.microsoft.com/office/drawing/2014/main" id="{AB4327DA-8DC1-4770-BA05-EE7A665CF75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9446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20</a:t>
            </a:fld>
            <a:endParaRPr lang="en-US"/>
          </a:p>
        </p:txBody>
      </p:sp>
    </p:spTree>
    <p:extLst>
      <p:ext uri="{BB962C8B-B14F-4D97-AF65-F5344CB8AC3E}">
        <p14:creationId xmlns:p14="http://schemas.microsoft.com/office/powerpoint/2010/main" val="636028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21</a:t>
            </a:fld>
            <a:endParaRPr lang="en-US"/>
          </a:p>
        </p:txBody>
      </p:sp>
    </p:spTree>
    <p:extLst>
      <p:ext uri="{BB962C8B-B14F-4D97-AF65-F5344CB8AC3E}">
        <p14:creationId xmlns:p14="http://schemas.microsoft.com/office/powerpoint/2010/main" val="101285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22</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E4CCF020-FB56-40F3-92EB-81B1463C8E5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84621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23</a:t>
            </a:fld>
            <a:endParaRPr lang="en-US"/>
          </a:p>
        </p:txBody>
      </p:sp>
    </p:spTree>
    <p:extLst>
      <p:ext uri="{BB962C8B-B14F-4D97-AF65-F5344CB8AC3E}">
        <p14:creationId xmlns:p14="http://schemas.microsoft.com/office/powerpoint/2010/main" val="1120051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24</a:t>
            </a:fld>
            <a:endParaRPr lang="en-US"/>
          </a:p>
        </p:txBody>
      </p:sp>
    </p:spTree>
    <p:extLst>
      <p:ext uri="{BB962C8B-B14F-4D97-AF65-F5344CB8AC3E}">
        <p14:creationId xmlns:p14="http://schemas.microsoft.com/office/powerpoint/2010/main" val="3973265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25</a:t>
            </a:fld>
            <a:endParaRPr lang="en-US"/>
          </a:p>
        </p:txBody>
      </p:sp>
    </p:spTree>
    <p:extLst>
      <p:ext uri="{BB962C8B-B14F-4D97-AF65-F5344CB8AC3E}">
        <p14:creationId xmlns:p14="http://schemas.microsoft.com/office/powerpoint/2010/main" val="1647186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endParaRPr lang="en-US" dirty="0"/>
          </a:p>
          <a:p>
            <a:r>
              <a:rPr lang="en-US" dirty="0"/>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Verdana"/>
                <a:ea typeface="Verdana"/>
                <a:cs typeface="Verdana"/>
                <a:sym typeface="Verdana"/>
              </a:rPr>
              <a:pPr algn="r">
                <a:buSzPct val="25000"/>
              </a:pPr>
              <a:t>26</a:t>
            </a:fld>
            <a:endParaRPr lang="en-US"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59361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27</a:t>
            </a:fld>
            <a:endParaRPr lang="en-US"/>
          </a:p>
        </p:txBody>
      </p:sp>
      <p:sp>
        <p:nvSpPr>
          <p:cNvPr id="6" name="Notes Placeholder 5">
            <a:extLst>
              <a:ext uri="{FF2B5EF4-FFF2-40B4-BE49-F238E27FC236}">
                <a16:creationId xmlns:a16="http://schemas.microsoft.com/office/drawing/2014/main" id="{A9A8CC22-425A-4DF1-979D-06DBB7A0075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15948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Verdana"/>
                <a:ea typeface="Verdana"/>
                <a:cs typeface="Verdana"/>
                <a:sym typeface="Verdana"/>
              </a:rPr>
              <a:pPr algn="r">
                <a:buSzPct val="25000"/>
              </a:pPr>
              <a:t>28</a:t>
            </a:fld>
            <a:endParaRPr lang="en-US" sz="1200">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C510BF0B-7697-42BF-91F5-E1EAA8006E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4415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29</a:t>
            </a:fld>
            <a:endParaRPr lang="en-US"/>
          </a:p>
        </p:txBody>
      </p:sp>
    </p:spTree>
    <p:extLst>
      <p:ext uri="{BB962C8B-B14F-4D97-AF65-F5344CB8AC3E}">
        <p14:creationId xmlns:p14="http://schemas.microsoft.com/office/powerpoint/2010/main" val="41673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3</a:t>
            </a:fld>
            <a:endParaRPr lang="en-US"/>
          </a:p>
        </p:txBody>
      </p:sp>
    </p:spTree>
    <p:extLst>
      <p:ext uri="{BB962C8B-B14F-4D97-AF65-F5344CB8AC3E}">
        <p14:creationId xmlns:p14="http://schemas.microsoft.com/office/powerpoint/2010/main" val="155952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30</a:t>
            </a:fld>
            <a:endParaRPr lang="en-US"/>
          </a:p>
        </p:txBody>
      </p:sp>
      <p:sp>
        <p:nvSpPr>
          <p:cNvPr id="6" name="Notes Placeholder 5">
            <a:extLst>
              <a:ext uri="{FF2B5EF4-FFF2-40B4-BE49-F238E27FC236}">
                <a16:creationId xmlns:a16="http://schemas.microsoft.com/office/drawing/2014/main" id="{200E5137-EFD2-4C28-9013-289F765D4DC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8822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31</a:t>
            </a:fld>
            <a:endParaRPr lang="en-US"/>
          </a:p>
        </p:txBody>
      </p:sp>
    </p:spTree>
    <p:extLst>
      <p:ext uri="{BB962C8B-B14F-4D97-AF65-F5344CB8AC3E}">
        <p14:creationId xmlns:p14="http://schemas.microsoft.com/office/powerpoint/2010/main" val="65972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32</a:t>
            </a:fld>
            <a:endParaRPr lang="en-US"/>
          </a:p>
        </p:txBody>
      </p:sp>
    </p:spTree>
    <p:extLst>
      <p:ext uri="{BB962C8B-B14F-4D97-AF65-F5344CB8AC3E}">
        <p14:creationId xmlns:p14="http://schemas.microsoft.com/office/powerpoint/2010/main" val="4001371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33</a:t>
            </a:fld>
            <a:endParaRPr lang="en-US">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72F7340B-03EB-47C8-97DC-6D164FFBC11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86958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34</a:t>
            </a:fld>
            <a:endParaRPr lang="en-US">
              <a:solidFill>
                <a:schemeClr val="dk1"/>
              </a:solidFill>
              <a:latin typeface="Verdana"/>
              <a:ea typeface="Verdana"/>
              <a:cs typeface="Verdana"/>
              <a:sym typeface="Verdana"/>
            </a:endParaRPr>
          </a:p>
        </p:txBody>
      </p:sp>
      <p:sp>
        <p:nvSpPr>
          <p:cNvPr id="6" name="Notes Placeholder 5">
            <a:extLst>
              <a:ext uri="{FF2B5EF4-FFF2-40B4-BE49-F238E27FC236}">
                <a16:creationId xmlns:a16="http://schemas.microsoft.com/office/drawing/2014/main" id="{E2057D02-07D7-4FCF-A04A-4225CBCA8DC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86278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35</a:t>
            </a:fld>
            <a:endParaRPr lang="en-US"/>
          </a:p>
        </p:txBody>
      </p:sp>
    </p:spTree>
    <p:extLst>
      <p:ext uri="{BB962C8B-B14F-4D97-AF65-F5344CB8AC3E}">
        <p14:creationId xmlns:p14="http://schemas.microsoft.com/office/powerpoint/2010/main" val="3891072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36</a:t>
            </a:fld>
            <a:endParaRPr lang="en-US"/>
          </a:p>
        </p:txBody>
      </p:sp>
      <p:sp>
        <p:nvSpPr>
          <p:cNvPr id="6" name="Notes Placeholder 5">
            <a:extLst>
              <a:ext uri="{FF2B5EF4-FFF2-40B4-BE49-F238E27FC236}">
                <a16:creationId xmlns:a16="http://schemas.microsoft.com/office/drawing/2014/main" id="{10E3B080-DA2D-48B2-B7AF-0AB2C86D29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34805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37</a:t>
            </a:fld>
            <a:endParaRPr lang="en-US"/>
          </a:p>
        </p:txBody>
      </p:sp>
      <p:sp>
        <p:nvSpPr>
          <p:cNvPr id="6" name="Notes Placeholder 5">
            <a:extLst>
              <a:ext uri="{FF2B5EF4-FFF2-40B4-BE49-F238E27FC236}">
                <a16:creationId xmlns:a16="http://schemas.microsoft.com/office/drawing/2014/main" id="{C1E42754-390F-4381-B9EA-396BC26B240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06026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38</a:t>
            </a:fld>
            <a:endParaRPr lang="en-US"/>
          </a:p>
        </p:txBody>
      </p:sp>
    </p:spTree>
    <p:extLst>
      <p:ext uri="{BB962C8B-B14F-4D97-AF65-F5344CB8AC3E}">
        <p14:creationId xmlns:p14="http://schemas.microsoft.com/office/powerpoint/2010/main" val="292759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39</a:t>
            </a:fld>
            <a:endParaRPr lang="en-US"/>
          </a:p>
        </p:txBody>
      </p:sp>
      <p:sp>
        <p:nvSpPr>
          <p:cNvPr id="6" name="Notes Placeholder 5">
            <a:extLst>
              <a:ext uri="{FF2B5EF4-FFF2-40B4-BE49-F238E27FC236}">
                <a16:creationId xmlns:a16="http://schemas.microsoft.com/office/drawing/2014/main" id="{9A0090FF-3B4C-48F7-9714-90168F7D71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3341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4</a:t>
            </a:fld>
            <a:endParaRPr lang="en-US"/>
          </a:p>
        </p:txBody>
      </p:sp>
      <p:sp>
        <p:nvSpPr>
          <p:cNvPr id="6" name="Notes Placeholder 5">
            <a:extLst>
              <a:ext uri="{FF2B5EF4-FFF2-40B4-BE49-F238E27FC236}">
                <a16:creationId xmlns:a16="http://schemas.microsoft.com/office/drawing/2014/main" id="{9162C86E-0A1A-43EA-AF9E-2D8E3E586D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978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40</a:t>
            </a:fld>
            <a:endParaRPr lang="en-US"/>
          </a:p>
        </p:txBody>
      </p:sp>
      <p:sp>
        <p:nvSpPr>
          <p:cNvPr id="6" name="Notes Placeholder 5">
            <a:extLst>
              <a:ext uri="{FF2B5EF4-FFF2-40B4-BE49-F238E27FC236}">
                <a16:creationId xmlns:a16="http://schemas.microsoft.com/office/drawing/2014/main" id="{5AA0E823-5F0E-4CE9-AB51-54A972DE2A5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43647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41</a:t>
            </a:fld>
            <a:endParaRPr lang="en-US"/>
          </a:p>
        </p:txBody>
      </p:sp>
    </p:spTree>
    <p:extLst>
      <p:ext uri="{BB962C8B-B14F-4D97-AF65-F5344CB8AC3E}">
        <p14:creationId xmlns:p14="http://schemas.microsoft.com/office/powerpoint/2010/main" val="2231795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42</a:t>
            </a:fld>
            <a:endParaRPr lang="en-US"/>
          </a:p>
        </p:txBody>
      </p:sp>
    </p:spTree>
    <p:extLst>
      <p:ext uri="{BB962C8B-B14F-4D97-AF65-F5344CB8AC3E}">
        <p14:creationId xmlns:p14="http://schemas.microsoft.com/office/powerpoint/2010/main" val="3560170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0858B-4606-43B4-9CF8-CE967952FE39}" type="slidenum">
              <a:rPr lang="en-US" smtClean="0"/>
              <a:pPr/>
              <a:t>43</a:t>
            </a:fld>
            <a:endParaRPr lang="en-US"/>
          </a:p>
        </p:txBody>
      </p:sp>
    </p:spTree>
    <p:extLst>
      <p:ext uri="{BB962C8B-B14F-4D97-AF65-F5344CB8AC3E}">
        <p14:creationId xmlns:p14="http://schemas.microsoft.com/office/powerpoint/2010/main" val="2473009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44</a:t>
            </a:fld>
            <a:endParaRPr lang="en-US"/>
          </a:p>
        </p:txBody>
      </p:sp>
      <p:sp>
        <p:nvSpPr>
          <p:cNvPr id="6" name="Notes Placeholder 5">
            <a:extLst>
              <a:ext uri="{FF2B5EF4-FFF2-40B4-BE49-F238E27FC236}">
                <a16:creationId xmlns:a16="http://schemas.microsoft.com/office/drawing/2014/main" id="{7C93C8C6-F2A2-4E2B-A278-068025E594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22855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45</a:t>
            </a:fld>
            <a:endParaRPr lang="en-US"/>
          </a:p>
        </p:txBody>
      </p:sp>
    </p:spTree>
    <p:extLst>
      <p:ext uri="{BB962C8B-B14F-4D97-AF65-F5344CB8AC3E}">
        <p14:creationId xmlns:p14="http://schemas.microsoft.com/office/powerpoint/2010/main" val="1190964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46</a:t>
            </a:fld>
            <a:endParaRPr lang="en-US"/>
          </a:p>
        </p:txBody>
      </p:sp>
    </p:spTree>
    <p:extLst>
      <p:ext uri="{BB962C8B-B14F-4D97-AF65-F5344CB8AC3E}">
        <p14:creationId xmlns:p14="http://schemas.microsoft.com/office/powerpoint/2010/main" val="3764464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47</a:t>
            </a:fld>
            <a:endParaRPr lang="en-US"/>
          </a:p>
        </p:txBody>
      </p:sp>
    </p:spTree>
    <p:extLst>
      <p:ext uri="{BB962C8B-B14F-4D97-AF65-F5344CB8AC3E}">
        <p14:creationId xmlns:p14="http://schemas.microsoft.com/office/powerpoint/2010/main" val="2571708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48</a:t>
            </a:fld>
            <a:endParaRPr lang="en-US"/>
          </a:p>
        </p:txBody>
      </p:sp>
      <p:sp>
        <p:nvSpPr>
          <p:cNvPr id="6" name="Notes Placeholder 5">
            <a:extLst>
              <a:ext uri="{FF2B5EF4-FFF2-40B4-BE49-F238E27FC236}">
                <a16:creationId xmlns:a16="http://schemas.microsoft.com/office/drawing/2014/main" id="{D25B0BA1-60BF-4353-8EDB-5C04BFB83F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59405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49</a:t>
            </a:fld>
            <a:endParaRPr lang="en-US"/>
          </a:p>
        </p:txBody>
      </p:sp>
      <p:sp>
        <p:nvSpPr>
          <p:cNvPr id="6" name="Notes Placeholder 5">
            <a:extLst>
              <a:ext uri="{FF2B5EF4-FFF2-40B4-BE49-F238E27FC236}">
                <a16:creationId xmlns:a16="http://schemas.microsoft.com/office/drawing/2014/main" id="{9207FA37-0ACF-4F42-B782-9683B230AF0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4515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5</a:t>
            </a:fld>
            <a:endParaRPr lang="en-US"/>
          </a:p>
        </p:txBody>
      </p:sp>
      <p:sp>
        <p:nvSpPr>
          <p:cNvPr id="6" name="Notes Placeholder 5">
            <a:extLst>
              <a:ext uri="{FF2B5EF4-FFF2-40B4-BE49-F238E27FC236}">
                <a16:creationId xmlns:a16="http://schemas.microsoft.com/office/drawing/2014/main" id="{BFD8A470-FBE7-4755-8664-1C38916CB74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68979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0858B-4606-43B4-9CF8-CE967952FE39}" type="slidenum">
              <a:rPr lang="en-US" smtClean="0"/>
              <a:pPr/>
              <a:t>50</a:t>
            </a:fld>
            <a:endParaRPr lang="en-US"/>
          </a:p>
        </p:txBody>
      </p:sp>
    </p:spTree>
    <p:extLst>
      <p:ext uri="{BB962C8B-B14F-4D97-AF65-F5344CB8AC3E}">
        <p14:creationId xmlns:p14="http://schemas.microsoft.com/office/powerpoint/2010/main" val="136952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51</a:t>
            </a:fld>
            <a:endParaRPr lang="en-US"/>
          </a:p>
        </p:txBody>
      </p:sp>
    </p:spTree>
    <p:extLst>
      <p:ext uri="{BB962C8B-B14F-4D97-AF65-F5344CB8AC3E}">
        <p14:creationId xmlns:p14="http://schemas.microsoft.com/office/powerpoint/2010/main" val="2318975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52</a:t>
            </a:fld>
            <a:endParaRPr lang="en-US"/>
          </a:p>
        </p:txBody>
      </p:sp>
      <p:sp>
        <p:nvSpPr>
          <p:cNvPr id="6" name="Notes Placeholder 5">
            <a:extLst>
              <a:ext uri="{FF2B5EF4-FFF2-40B4-BE49-F238E27FC236}">
                <a16:creationId xmlns:a16="http://schemas.microsoft.com/office/drawing/2014/main" id="{BAB351DB-F5EA-4F49-AE92-0F7D8C146D8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5663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53</a:t>
            </a:fld>
            <a:endParaRPr lang="en-US"/>
          </a:p>
        </p:txBody>
      </p:sp>
      <p:sp>
        <p:nvSpPr>
          <p:cNvPr id="6" name="Notes Placeholder 5">
            <a:extLst>
              <a:ext uri="{FF2B5EF4-FFF2-40B4-BE49-F238E27FC236}">
                <a16:creationId xmlns:a16="http://schemas.microsoft.com/office/drawing/2014/main" id="{9CCFAA11-B96D-41A4-8DA0-431E4A2DC5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33188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54</a:t>
            </a:fld>
            <a:endParaRPr lang="en-US"/>
          </a:p>
        </p:txBody>
      </p:sp>
    </p:spTree>
    <p:extLst>
      <p:ext uri="{BB962C8B-B14F-4D97-AF65-F5344CB8AC3E}">
        <p14:creationId xmlns:p14="http://schemas.microsoft.com/office/powerpoint/2010/main" val="31255561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55</a:t>
            </a:fld>
            <a:endParaRPr lang="en-US"/>
          </a:p>
        </p:txBody>
      </p:sp>
      <p:sp>
        <p:nvSpPr>
          <p:cNvPr id="6" name="Notes Placeholder 5">
            <a:extLst>
              <a:ext uri="{FF2B5EF4-FFF2-40B4-BE49-F238E27FC236}">
                <a16:creationId xmlns:a16="http://schemas.microsoft.com/office/drawing/2014/main" id="{F54C4FE6-D6D7-454C-9DA8-E1A4785BAC7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49754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56</a:t>
            </a:fld>
            <a:endParaRPr lang="en-US"/>
          </a:p>
        </p:txBody>
      </p:sp>
    </p:spTree>
    <p:extLst>
      <p:ext uri="{BB962C8B-B14F-4D97-AF65-F5344CB8AC3E}">
        <p14:creationId xmlns:p14="http://schemas.microsoft.com/office/powerpoint/2010/main" val="3055638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DFD63FF-5194-4435-9F59-A8D1B02B836D}" type="slidenum">
              <a:rPr lang="en-US">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2582423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en-US" dirty="0"/>
          </a:p>
        </p:txBody>
      </p:sp>
      <p:sp>
        <p:nvSpPr>
          <p:cNvPr id="3789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3789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0AC703-8F90-4D77-8BE1-C25E27810A0B}"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6</a:t>
            </a:fld>
            <a:endParaRPr lang="en-US"/>
          </a:p>
        </p:txBody>
      </p:sp>
    </p:spTree>
    <p:extLst>
      <p:ext uri="{BB962C8B-B14F-4D97-AF65-F5344CB8AC3E}">
        <p14:creationId xmlns:p14="http://schemas.microsoft.com/office/powerpoint/2010/main" val="3925939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7</a:t>
            </a:fld>
            <a:endParaRPr lang="en-US"/>
          </a:p>
        </p:txBody>
      </p:sp>
    </p:spTree>
    <p:extLst>
      <p:ext uri="{BB962C8B-B14F-4D97-AF65-F5344CB8AC3E}">
        <p14:creationId xmlns:p14="http://schemas.microsoft.com/office/powerpoint/2010/main" val="72450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8</a:t>
            </a:fld>
            <a:endParaRPr lang="en-US"/>
          </a:p>
        </p:txBody>
      </p:sp>
    </p:spTree>
    <p:extLst>
      <p:ext uri="{BB962C8B-B14F-4D97-AF65-F5344CB8AC3E}">
        <p14:creationId xmlns:p14="http://schemas.microsoft.com/office/powerpoint/2010/main" val="301307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0858B-4606-43B4-9CF8-CE967952FE39}" type="slidenum">
              <a:rPr lang="en-US" smtClean="0"/>
              <a:pPr/>
              <a:t>9</a:t>
            </a:fld>
            <a:endParaRPr lang="en-US"/>
          </a:p>
        </p:txBody>
      </p:sp>
    </p:spTree>
    <p:extLst>
      <p:ext uri="{BB962C8B-B14F-4D97-AF65-F5344CB8AC3E}">
        <p14:creationId xmlns:p14="http://schemas.microsoft.com/office/powerpoint/2010/main" val="21050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6991748-AE53-4652-A935-2953843A4F6C}" type="datetime1">
              <a:rPr lang="en-US" smtClean="0"/>
              <a:pPr/>
              <a:t>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a:xfrm>
            <a:off x="7696200" y="6400800"/>
            <a:ext cx="990600" cy="320675"/>
          </a:xfrm>
        </p:spPr>
        <p:txBody>
          <a:bodyPr/>
          <a:lstStyle/>
          <a:p>
            <a:fld id="{BF3D773C-9A4B-4115-B1CA-23F171635A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9B30C2-631E-41A2-9CC7-8403322D3B10}"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303363-4AC2-43D9-9DDC-BA594D730399}"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389888"/>
          </a:xfrm>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7FD6B4-3BEA-496C-A6E8-8A6F5E118551}"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159B979-7E11-4742-BC6E-92353EA7002E}"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FB0D45-05AB-4F85-A16A-29FB9C57EFDA}"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564DFE-FDB4-4BB1-9942-4781A65D2030}" type="datetime1">
              <a:rPr lang="en-US" smtClean="0"/>
              <a:pPr/>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2F555CC-9BC2-4236-8C26-C470CB146BFF}" type="datetime1">
              <a:rPr lang="en-US" smtClean="0"/>
              <a:pPr/>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86A26-075A-4DF6-A8C2-CE7A0125952E}" type="datetime1">
              <a:rPr lang="en-US" smtClean="0"/>
              <a:pPr/>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1F8F200-4057-400A-A4EB-56716293B3CE}"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D773C-9A4B-4115-B1CA-23F171635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B89756-268F-4BB3-B500-F4B27383C76E}"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F3D773C-9A4B-4115-B1CA-23F171635A4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1D4430-04C7-4C98-BC8B-6305902CBF17}" type="datetime1">
              <a:rPr lang="en-US" smtClean="0"/>
              <a:pPr/>
              <a:t>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3D773C-9A4B-4115-B1CA-23F171635A4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5" name="Group 14"/>
          <p:cNvGrpSpPr/>
          <p:nvPr userDrawn="1"/>
        </p:nvGrpSpPr>
        <p:grpSpPr>
          <a:xfrm>
            <a:off x="6096000" y="5791200"/>
            <a:ext cx="2819400" cy="914400"/>
            <a:chOff x="0" y="419100"/>
            <a:chExt cx="2819400" cy="914400"/>
          </a:xfrm>
        </p:grpSpPr>
        <p:pic>
          <p:nvPicPr>
            <p:cNvPr id="1026" name="Picture 2"/>
            <p:cNvPicPr>
              <a:picLocks noChangeAspect="1" noChangeArrowheads="1"/>
            </p:cNvPicPr>
            <p:nvPr userDrawn="1"/>
          </p:nvPicPr>
          <p:blipFill>
            <a:blip r:embed="rId13" cstate="print"/>
            <a:srcRect/>
            <a:stretch>
              <a:fillRect/>
            </a:stretch>
          </p:blipFill>
          <p:spPr bwMode="auto">
            <a:xfrm>
              <a:off x="0" y="419100"/>
              <a:ext cx="914400" cy="914400"/>
            </a:xfrm>
            <a:prstGeom prst="flowChartConnector">
              <a:avLst/>
            </a:prstGeom>
            <a:noFill/>
            <a:ln w="9525">
              <a:noFill/>
              <a:miter lim="800000"/>
              <a:headEnd/>
              <a:tailEnd/>
            </a:ln>
          </p:spPr>
        </p:pic>
        <p:pic>
          <p:nvPicPr>
            <p:cNvPr id="14" name="Picture 13" descr="VA excellence no logo.bmp"/>
            <p:cNvPicPr>
              <a:picLocks noChangeAspect="1"/>
            </p:cNvPicPr>
            <p:nvPr userDrawn="1"/>
          </p:nvPicPr>
          <p:blipFill>
            <a:blip r:embed="rId14" cstate="print">
              <a:duotone>
                <a:prstClr val="black"/>
                <a:schemeClr val="accent2">
                  <a:tint val="45000"/>
                  <a:satMod val="400000"/>
                </a:schemeClr>
              </a:duotone>
            </a:blip>
            <a:stretch>
              <a:fillRect/>
            </a:stretch>
          </p:blipFill>
          <p:spPr>
            <a:xfrm>
              <a:off x="990600" y="457200"/>
              <a:ext cx="1828800" cy="731520"/>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po.gov/fdsys/pkg/FR-2017-01-19/pdf/2017-01058.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about.citiprogram.org/en/final-rule-resources/" TargetMode="External"/><Relationship Id="rId4" Type="http://schemas.openxmlformats.org/officeDocument/2006/relationships/hyperlink" Target="https://www.hhs.gov/ohrp/education-and-outreach/revised-common-rule/index.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br>
              <a:rPr lang="en-US" b="0" dirty="0"/>
            </a:br>
            <a:r>
              <a:rPr lang="en-US" b="0" dirty="0"/>
              <a:t>Revised Common Rule: Informed Consent</a:t>
            </a:r>
            <a:endParaRPr lang="en-US" dirty="0"/>
          </a:p>
        </p:txBody>
      </p:sp>
      <p:sp>
        <p:nvSpPr>
          <p:cNvPr id="6" name="Subtitle 5"/>
          <p:cNvSpPr>
            <a:spLocks noGrp="1"/>
          </p:cNvSpPr>
          <p:nvPr>
            <p:ph type="subTitle" idx="1"/>
          </p:nvPr>
        </p:nvSpPr>
        <p:spPr/>
        <p:txBody>
          <a:bodyPr/>
          <a:lstStyle/>
          <a:p>
            <a:r>
              <a:rPr lang="en-US" dirty="0"/>
              <a:t>Content, Documentation, Broad Consent, and Posting of Informed Consent Forms</a:t>
            </a:r>
          </a:p>
        </p:txBody>
      </p:sp>
      <p:sp>
        <p:nvSpPr>
          <p:cNvPr id="4" name="Slide Number Placeholder 3"/>
          <p:cNvSpPr>
            <a:spLocks noGrp="1"/>
          </p:cNvSpPr>
          <p:nvPr>
            <p:ph type="sldNum" sz="quarter" idx="12"/>
          </p:nvPr>
        </p:nvSpPr>
        <p:spPr/>
        <p:txBody>
          <a:bodyPr/>
          <a:lstStyle/>
          <a:p>
            <a:fld id="{BF3D773C-9A4B-4115-B1CA-23F171635A4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B8E2-BCD1-4B90-9CD3-62ED39A18D28}"/>
              </a:ext>
            </a:extLst>
          </p:cNvPr>
          <p:cNvSpPr>
            <a:spLocks noGrp="1"/>
          </p:cNvSpPr>
          <p:nvPr>
            <p:ph type="title"/>
          </p:nvPr>
        </p:nvSpPr>
        <p:spPr>
          <a:xfrm>
            <a:off x="1752600" y="381000"/>
            <a:ext cx="6934200" cy="826262"/>
          </a:xfrm>
        </p:spPr>
        <p:txBody>
          <a:bodyPr/>
          <a:lstStyle/>
          <a:p>
            <a:r>
              <a:rPr lang="en-US" dirty="0"/>
              <a:t>Updates to 16.116</a:t>
            </a:r>
          </a:p>
        </p:txBody>
      </p:sp>
      <p:sp>
        <p:nvSpPr>
          <p:cNvPr id="4" name="Slide Number Placeholder 3">
            <a:extLst>
              <a:ext uri="{FF2B5EF4-FFF2-40B4-BE49-F238E27FC236}">
                <a16:creationId xmlns:a16="http://schemas.microsoft.com/office/drawing/2014/main" id="{8A416D93-C9DD-4F99-A104-E6647ABDCD04}"/>
              </a:ext>
            </a:extLst>
          </p:cNvPr>
          <p:cNvSpPr>
            <a:spLocks noGrp="1"/>
          </p:cNvSpPr>
          <p:nvPr>
            <p:ph type="sldNum" sz="quarter" idx="12"/>
          </p:nvPr>
        </p:nvSpPr>
        <p:spPr/>
        <p:txBody>
          <a:bodyPr/>
          <a:lstStyle/>
          <a:p>
            <a:fld id="{BF3D773C-9A4B-4115-B1CA-23F171635A4E}" type="slidenum">
              <a:rPr lang="en-US" smtClean="0"/>
              <a:pPr/>
              <a:t>10</a:t>
            </a:fld>
            <a:endParaRPr lang="en-US"/>
          </a:p>
        </p:txBody>
      </p:sp>
      <p:grpSp>
        <p:nvGrpSpPr>
          <p:cNvPr id="6" name="Group 27">
            <a:extLst>
              <a:ext uri="{FF2B5EF4-FFF2-40B4-BE49-F238E27FC236}">
                <a16:creationId xmlns:a16="http://schemas.microsoft.com/office/drawing/2014/main" id="{529D5191-0FF7-4F8B-A2C7-6DEC3FD045E1}"/>
              </a:ext>
            </a:extLst>
          </p:cNvPr>
          <p:cNvGrpSpPr>
            <a:grpSpLocks/>
          </p:cNvGrpSpPr>
          <p:nvPr/>
        </p:nvGrpSpPr>
        <p:grpSpPr bwMode="auto">
          <a:xfrm>
            <a:off x="450980" y="1371600"/>
            <a:ext cx="8464420" cy="5349875"/>
            <a:chOff x="3" y="9"/>
            <a:chExt cx="10812" cy="5187"/>
          </a:xfrm>
        </p:grpSpPr>
        <p:sp>
          <p:nvSpPr>
            <p:cNvPr id="7" name="Freeform 42">
              <a:extLst>
                <a:ext uri="{FF2B5EF4-FFF2-40B4-BE49-F238E27FC236}">
                  <a16:creationId xmlns:a16="http://schemas.microsoft.com/office/drawing/2014/main" id="{439455F4-34EA-4AFC-B336-A8C32309999A}"/>
                </a:ext>
              </a:extLst>
            </p:cNvPr>
            <p:cNvSpPr>
              <a:spLocks/>
            </p:cNvSpPr>
            <p:nvPr/>
          </p:nvSpPr>
          <p:spPr bwMode="auto">
            <a:xfrm>
              <a:off x="9" y="22"/>
              <a:ext cx="10800" cy="5174"/>
            </a:xfrm>
            <a:custGeom>
              <a:avLst/>
              <a:gdLst>
                <a:gd name="T0" fmla="+- 0 10569 9"/>
                <a:gd name="T1" fmla="*/ T0 w 10800"/>
                <a:gd name="T2" fmla="+- 0 10 10"/>
                <a:gd name="T3" fmla="*/ 10 h 5174"/>
                <a:gd name="T4" fmla="+- 0 249 9"/>
                <a:gd name="T5" fmla="*/ T4 w 10800"/>
                <a:gd name="T6" fmla="+- 0 10 10"/>
                <a:gd name="T7" fmla="*/ 10 h 5174"/>
                <a:gd name="T8" fmla="+- 0 174 9"/>
                <a:gd name="T9" fmla="*/ T8 w 10800"/>
                <a:gd name="T10" fmla="+- 0 22 10"/>
                <a:gd name="T11" fmla="*/ 22 h 5174"/>
                <a:gd name="T12" fmla="+- 0 108 9"/>
                <a:gd name="T13" fmla="*/ T12 w 10800"/>
                <a:gd name="T14" fmla="+- 0 56 10"/>
                <a:gd name="T15" fmla="*/ 56 h 5174"/>
                <a:gd name="T16" fmla="+- 0 56 9"/>
                <a:gd name="T17" fmla="*/ T16 w 10800"/>
                <a:gd name="T18" fmla="+- 0 108 10"/>
                <a:gd name="T19" fmla="*/ 108 h 5174"/>
                <a:gd name="T20" fmla="+- 0 21 9"/>
                <a:gd name="T21" fmla="*/ T20 w 10800"/>
                <a:gd name="T22" fmla="+- 0 174 10"/>
                <a:gd name="T23" fmla="*/ 174 h 5174"/>
                <a:gd name="T24" fmla="+- 0 9 9"/>
                <a:gd name="T25" fmla="*/ T24 w 10800"/>
                <a:gd name="T26" fmla="+- 0 250 10"/>
                <a:gd name="T27" fmla="*/ 250 h 5174"/>
                <a:gd name="T28" fmla="+- 0 9 9"/>
                <a:gd name="T29" fmla="*/ T28 w 10800"/>
                <a:gd name="T30" fmla="+- 0 4943 10"/>
                <a:gd name="T31" fmla="*/ 4943 h 5174"/>
                <a:gd name="T32" fmla="+- 0 21 9"/>
                <a:gd name="T33" fmla="*/ T32 w 10800"/>
                <a:gd name="T34" fmla="+- 0 5019 10"/>
                <a:gd name="T35" fmla="*/ 5019 h 5174"/>
                <a:gd name="T36" fmla="+- 0 56 9"/>
                <a:gd name="T37" fmla="*/ T36 w 10800"/>
                <a:gd name="T38" fmla="+- 0 5084 10"/>
                <a:gd name="T39" fmla="*/ 5084 h 5174"/>
                <a:gd name="T40" fmla="+- 0 108 9"/>
                <a:gd name="T41" fmla="*/ T40 w 10800"/>
                <a:gd name="T42" fmla="+- 0 5136 10"/>
                <a:gd name="T43" fmla="*/ 5136 h 5174"/>
                <a:gd name="T44" fmla="+- 0 174 9"/>
                <a:gd name="T45" fmla="*/ T44 w 10800"/>
                <a:gd name="T46" fmla="+- 0 5171 10"/>
                <a:gd name="T47" fmla="*/ 5171 h 5174"/>
                <a:gd name="T48" fmla="+- 0 249 9"/>
                <a:gd name="T49" fmla="*/ T48 w 10800"/>
                <a:gd name="T50" fmla="+- 0 5183 10"/>
                <a:gd name="T51" fmla="*/ 5183 h 5174"/>
                <a:gd name="T52" fmla="+- 0 10569 9"/>
                <a:gd name="T53" fmla="*/ T52 w 10800"/>
                <a:gd name="T54" fmla="+- 0 5183 10"/>
                <a:gd name="T55" fmla="*/ 5183 h 5174"/>
                <a:gd name="T56" fmla="+- 0 10645 9"/>
                <a:gd name="T57" fmla="*/ T56 w 10800"/>
                <a:gd name="T58" fmla="+- 0 5171 10"/>
                <a:gd name="T59" fmla="*/ 5171 h 5174"/>
                <a:gd name="T60" fmla="+- 0 10711 9"/>
                <a:gd name="T61" fmla="*/ T60 w 10800"/>
                <a:gd name="T62" fmla="+- 0 5136 10"/>
                <a:gd name="T63" fmla="*/ 5136 h 5174"/>
                <a:gd name="T64" fmla="+- 0 10763 9"/>
                <a:gd name="T65" fmla="*/ T64 w 10800"/>
                <a:gd name="T66" fmla="+- 0 5084 10"/>
                <a:gd name="T67" fmla="*/ 5084 h 5174"/>
                <a:gd name="T68" fmla="+- 0 10797 9"/>
                <a:gd name="T69" fmla="*/ T68 w 10800"/>
                <a:gd name="T70" fmla="+- 0 5019 10"/>
                <a:gd name="T71" fmla="*/ 5019 h 5174"/>
                <a:gd name="T72" fmla="+- 0 10809 9"/>
                <a:gd name="T73" fmla="*/ T72 w 10800"/>
                <a:gd name="T74" fmla="+- 0 4943 10"/>
                <a:gd name="T75" fmla="*/ 4943 h 5174"/>
                <a:gd name="T76" fmla="+- 0 10809 9"/>
                <a:gd name="T77" fmla="*/ T76 w 10800"/>
                <a:gd name="T78" fmla="+- 0 250 10"/>
                <a:gd name="T79" fmla="*/ 250 h 5174"/>
                <a:gd name="T80" fmla="+- 0 10797 9"/>
                <a:gd name="T81" fmla="*/ T80 w 10800"/>
                <a:gd name="T82" fmla="+- 0 174 10"/>
                <a:gd name="T83" fmla="*/ 174 h 5174"/>
                <a:gd name="T84" fmla="+- 0 10763 9"/>
                <a:gd name="T85" fmla="*/ T84 w 10800"/>
                <a:gd name="T86" fmla="+- 0 108 10"/>
                <a:gd name="T87" fmla="*/ 108 h 5174"/>
                <a:gd name="T88" fmla="+- 0 10711 9"/>
                <a:gd name="T89" fmla="*/ T88 w 10800"/>
                <a:gd name="T90" fmla="+- 0 56 10"/>
                <a:gd name="T91" fmla="*/ 56 h 5174"/>
                <a:gd name="T92" fmla="+- 0 10645 9"/>
                <a:gd name="T93" fmla="*/ T92 w 10800"/>
                <a:gd name="T94" fmla="+- 0 22 10"/>
                <a:gd name="T95" fmla="*/ 22 h 5174"/>
                <a:gd name="T96" fmla="+- 0 10569 9"/>
                <a:gd name="T97" fmla="*/ T96 w 10800"/>
                <a:gd name="T98" fmla="+- 0 10 10"/>
                <a:gd name="T99" fmla="*/ 10 h 5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00" h="5174">
                  <a:moveTo>
                    <a:pt x="10560" y="0"/>
                  </a:moveTo>
                  <a:lnTo>
                    <a:pt x="240" y="0"/>
                  </a:lnTo>
                  <a:lnTo>
                    <a:pt x="165" y="12"/>
                  </a:lnTo>
                  <a:lnTo>
                    <a:pt x="99" y="46"/>
                  </a:lnTo>
                  <a:lnTo>
                    <a:pt x="47" y="98"/>
                  </a:lnTo>
                  <a:lnTo>
                    <a:pt x="12" y="164"/>
                  </a:lnTo>
                  <a:lnTo>
                    <a:pt x="0" y="240"/>
                  </a:lnTo>
                  <a:lnTo>
                    <a:pt x="0" y="4933"/>
                  </a:lnTo>
                  <a:lnTo>
                    <a:pt x="12" y="5009"/>
                  </a:lnTo>
                  <a:lnTo>
                    <a:pt x="47" y="5074"/>
                  </a:lnTo>
                  <a:lnTo>
                    <a:pt x="99" y="5126"/>
                  </a:lnTo>
                  <a:lnTo>
                    <a:pt x="165" y="5161"/>
                  </a:lnTo>
                  <a:lnTo>
                    <a:pt x="240" y="5173"/>
                  </a:lnTo>
                  <a:lnTo>
                    <a:pt x="10560" y="5173"/>
                  </a:lnTo>
                  <a:lnTo>
                    <a:pt x="10636" y="5161"/>
                  </a:lnTo>
                  <a:lnTo>
                    <a:pt x="10702" y="5126"/>
                  </a:lnTo>
                  <a:lnTo>
                    <a:pt x="10754" y="5074"/>
                  </a:lnTo>
                  <a:lnTo>
                    <a:pt x="10788" y="5009"/>
                  </a:lnTo>
                  <a:lnTo>
                    <a:pt x="10800" y="4933"/>
                  </a:lnTo>
                  <a:lnTo>
                    <a:pt x="10800" y="240"/>
                  </a:lnTo>
                  <a:lnTo>
                    <a:pt x="10788" y="164"/>
                  </a:lnTo>
                  <a:lnTo>
                    <a:pt x="10754" y="98"/>
                  </a:lnTo>
                  <a:lnTo>
                    <a:pt x="10702" y="46"/>
                  </a:lnTo>
                  <a:lnTo>
                    <a:pt x="10636" y="12"/>
                  </a:lnTo>
                  <a:lnTo>
                    <a:pt x="10560" y="0"/>
                  </a:lnTo>
                  <a:close/>
                </a:path>
              </a:pathLst>
            </a:custGeom>
            <a:solidFill>
              <a:srgbClr val="EBC4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1">
              <a:extLst>
                <a:ext uri="{FF2B5EF4-FFF2-40B4-BE49-F238E27FC236}">
                  <a16:creationId xmlns:a16="http://schemas.microsoft.com/office/drawing/2014/main" id="{B96A689E-D22D-4997-A4FC-D1830971C41A}"/>
                </a:ext>
              </a:extLst>
            </p:cNvPr>
            <p:cNvSpPr>
              <a:spLocks/>
            </p:cNvSpPr>
            <p:nvPr/>
          </p:nvSpPr>
          <p:spPr bwMode="auto">
            <a:xfrm>
              <a:off x="9" y="9"/>
              <a:ext cx="10800" cy="5174"/>
            </a:xfrm>
            <a:custGeom>
              <a:avLst/>
              <a:gdLst>
                <a:gd name="T0" fmla="+- 0 10569 9"/>
                <a:gd name="T1" fmla="*/ T0 w 10800"/>
                <a:gd name="T2" fmla="+- 0 5183 10"/>
                <a:gd name="T3" fmla="*/ 5183 h 5174"/>
                <a:gd name="T4" fmla="+- 0 249 9"/>
                <a:gd name="T5" fmla="*/ T4 w 10800"/>
                <a:gd name="T6" fmla="+- 0 5183 10"/>
                <a:gd name="T7" fmla="*/ 5183 h 5174"/>
                <a:gd name="T8" fmla="+- 0 174 9"/>
                <a:gd name="T9" fmla="*/ T8 w 10800"/>
                <a:gd name="T10" fmla="+- 0 5171 10"/>
                <a:gd name="T11" fmla="*/ 5171 h 5174"/>
                <a:gd name="T12" fmla="+- 0 108 9"/>
                <a:gd name="T13" fmla="*/ T12 w 10800"/>
                <a:gd name="T14" fmla="+- 0 5136 10"/>
                <a:gd name="T15" fmla="*/ 5136 h 5174"/>
                <a:gd name="T16" fmla="+- 0 56 9"/>
                <a:gd name="T17" fmla="*/ T16 w 10800"/>
                <a:gd name="T18" fmla="+- 0 5084 10"/>
                <a:gd name="T19" fmla="*/ 5084 h 5174"/>
                <a:gd name="T20" fmla="+- 0 21 9"/>
                <a:gd name="T21" fmla="*/ T20 w 10800"/>
                <a:gd name="T22" fmla="+- 0 5019 10"/>
                <a:gd name="T23" fmla="*/ 5019 h 5174"/>
                <a:gd name="T24" fmla="+- 0 9 9"/>
                <a:gd name="T25" fmla="*/ T24 w 10800"/>
                <a:gd name="T26" fmla="+- 0 4943 10"/>
                <a:gd name="T27" fmla="*/ 4943 h 5174"/>
                <a:gd name="T28" fmla="+- 0 9 9"/>
                <a:gd name="T29" fmla="*/ T28 w 10800"/>
                <a:gd name="T30" fmla="+- 0 250 10"/>
                <a:gd name="T31" fmla="*/ 250 h 5174"/>
                <a:gd name="T32" fmla="+- 0 21 9"/>
                <a:gd name="T33" fmla="*/ T32 w 10800"/>
                <a:gd name="T34" fmla="+- 0 174 10"/>
                <a:gd name="T35" fmla="*/ 174 h 5174"/>
                <a:gd name="T36" fmla="+- 0 56 9"/>
                <a:gd name="T37" fmla="*/ T36 w 10800"/>
                <a:gd name="T38" fmla="+- 0 108 10"/>
                <a:gd name="T39" fmla="*/ 108 h 5174"/>
                <a:gd name="T40" fmla="+- 0 108 9"/>
                <a:gd name="T41" fmla="*/ T40 w 10800"/>
                <a:gd name="T42" fmla="+- 0 56 10"/>
                <a:gd name="T43" fmla="*/ 56 h 5174"/>
                <a:gd name="T44" fmla="+- 0 174 9"/>
                <a:gd name="T45" fmla="*/ T44 w 10800"/>
                <a:gd name="T46" fmla="+- 0 22 10"/>
                <a:gd name="T47" fmla="*/ 22 h 5174"/>
                <a:gd name="T48" fmla="+- 0 249 9"/>
                <a:gd name="T49" fmla="*/ T48 w 10800"/>
                <a:gd name="T50" fmla="+- 0 10 10"/>
                <a:gd name="T51" fmla="*/ 10 h 5174"/>
                <a:gd name="T52" fmla="+- 0 10569 9"/>
                <a:gd name="T53" fmla="*/ T52 w 10800"/>
                <a:gd name="T54" fmla="+- 0 10 10"/>
                <a:gd name="T55" fmla="*/ 10 h 5174"/>
                <a:gd name="T56" fmla="+- 0 10645 9"/>
                <a:gd name="T57" fmla="*/ T56 w 10800"/>
                <a:gd name="T58" fmla="+- 0 22 10"/>
                <a:gd name="T59" fmla="*/ 22 h 5174"/>
                <a:gd name="T60" fmla="+- 0 10711 9"/>
                <a:gd name="T61" fmla="*/ T60 w 10800"/>
                <a:gd name="T62" fmla="+- 0 56 10"/>
                <a:gd name="T63" fmla="*/ 56 h 5174"/>
                <a:gd name="T64" fmla="+- 0 10763 9"/>
                <a:gd name="T65" fmla="*/ T64 w 10800"/>
                <a:gd name="T66" fmla="+- 0 108 10"/>
                <a:gd name="T67" fmla="*/ 108 h 5174"/>
                <a:gd name="T68" fmla="+- 0 10797 9"/>
                <a:gd name="T69" fmla="*/ T68 w 10800"/>
                <a:gd name="T70" fmla="+- 0 174 10"/>
                <a:gd name="T71" fmla="*/ 174 h 5174"/>
                <a:gd name="T72" fmla="+- 0 10809 9"/>
                <a:gd name="T73" fmla="*/ T72 w 10800"/>
                <a:gd name="T74" fmla="+- 0 250 10"/>
                <a:gd name="T75" fmla="*/ 250 h 5174"/>
                <a:gd name="T76" fmla="+- 0 10809 9"/>
                <a:gd name="T77" fmla="*/ T76 w 10800"/>
                <a:gd name="T78" fmla="+- 0 4943 10"/>
                <a:gd name="T79" fmla="*/ 4943 h 5174"/>
                <a:gd name="T80" fmla="+- 0 10797 9"/>
                <a:gd name="T81" fmla="*/ T80 w 10800"/>
                <a:gd name="T82" fmla="+- 0 5019 10"/>
                <a:gd name="T83" fmla="*/ 5019 h 5174"/>
                <a:gd name="T84" fmla="+- 0 10763 9"/>
                <a:gd name="T85" fmla="*/ T84 w 10800"/>
                <a:gd name="T86" fmla="+- 0 5084 10"/>
                <a:gd name="T87" fmla="*/ 5084 h 5174"/>
                <a:gd name="T88" fmla="+- 0 10711 9"/>
                <a:gd name="T89" fmla="*/ T88 w 10800"/>
                <a:gd name="T90" fmla="+- 0 5136 10"/>
                <a:gd name="T91" fmla="*/ 5136 h 5174"/>
                <a:gd name="T92" fmla="+- 0 10645 9"/>
                <a:gd name="T93" fmla="*/ T92 w 10800"/>
                <a:gd name="T94" fmla="+- 0 5171 10"/>
                <a:gd name="T95" fmla="*/ 5171 h 5174"/>
                <a:gd name="T96" fmla="+- 0 10569 9"/>
                <a:gd name="T97" fmla="*/ T96 w 10800"/>
                <a:gd name="T98" fmla="+- 0 5183 10"/>
                <a:gd name="T99" fmla="*/ 5183 h 5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00" h="5174">
                  <a:moveTo>
                    <a:pt x="10560" y="5173"/>
                  </a:moveTo>
                  <a:lnTo>
                    <a:pt x="240" y="5173"/>
                  </a:lnTo>
                  <a:lnTo>
                    <a:pt x="165" y="5161"/>
                  </a:lnTo>
                  <a:lnTo>
                    <a:pt x="99" y="5126"/>
                  </a:lnTo>
                  <a:lnTo>
                    <a:pt x="47" y="5074"/>
                  </a:lnTo>
                  <a:lnTo>
                    <a:pt x="12" y="5009"/>
                  </a:lnTo>
                  <a:lnTo>
                    <a:pt x="0" y="4933"/>
                  </a:lnTo>
                  <a:lnTo>
                    <a:pt x="0" y="240"/>
                  </a:lnTo>
                  <a:lnTo>
                    <a:pt x="12" y="164"/>
                  </a:lnTo>
                  <a:lnTo>
                    <a:pt x="47" y="98"/>
                  </a:lnTo>
                  <a:lnTo>
                    <a:pt x="99" y="46"/>
                  </a:lnTo>
                  <a:lnTo>
                    <a:pt x="165" y="12"/>
                  </a:lnTo>
                  <a:lnTo>
                    <a:pt x="240" y="0"/>
                  </a:lnTo>
                  <a:lnTo>
                    <a:pt x="10560" y="0"/>
                  </a:lnTo>
                  <a:lnTo>
                    <a:pt x="10636" y="12"/>
                  </a:lnTo>
                  <a:lnTo>
                    <a:pt x="10702" y="46"/>
                  </a:lnTo>
                  <a:lnTo>
                    <a:pt x="10754" y="98"/>
                  </a:lnTo>
                  <a:lnTo>
                    <a:pt x="10788" y="164"/>
                  </a:lnTo>
                  <a:lnTo>
                    <a:pt x="10800" y="240"/>
                  </a:lnTo>
                  <a:lnTo>
                    <a:pt x="10800" y="4933"/>
                  </a:lnTo>
                  <a:lnTo>
                    <a:pt x="10788" y="5009"/>
                  </a:lnTo>
                  <a:lnTo>
                    <a:pt x="10754" y="5074"/>
                  </a:lnTo>
                  <a:lnTo>
                    <a:pt x="10702" y="5126"/>
                  </a:lnTo>
                  <a:lnTo>
                    <a:pt x="10636" y="5161"/>
                  </a:lnTo>
                  <a:lnTo>
                    <a:pt x="10560" y="5173"/>
                  </a:lnTo>
                  <a:close/>
                </a:path>
              </a:pathLst>
            </a:custGeom>
            <a:noFill/>
            <a:ln w="381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40">
              <a:extLst>
                <a:ext uri="{FF2B5EF4-FFF2-40B4-BE49-F238E27FC236}">
                  <a16:creationId xmlns:a16="http://schemas.microsoft.com/office/drawing/2014/main" id="{041377F1-B020-46BE-BE98-89AB3B4346E8}"/>
                </a:ext>
              </a:extLst>
            </p:cNvPr>
            <p:cNvSpPr>
              <a:spLocks/>
            </p:cNvSpPr>
            <p:nvPr/>
          </p:nvSpPr>
          <p:spPr bwMode="auto">
            <a:xfrm>
              <a:off x="9" y="9"/>
              <a:ext cx="10800" cy="5174"/>
            </a:xfrm>
            <a:custGeom>
              <a:avLst/>
              <a:gdLst>
                <a:gd name="T0" fmla="+- 0 10569 9"/>
                <a:gd name="T1" fmla="*/ T0 w 10800"/>
                <a:gd name="T2" fmla="+- 0 5183 10"/>
                <a:gd name="T3" fmla="*/ 5183 h 5174"/>
                <a:gd name="T4" fmla="+- 0 249 9"/>
                <a:gd name="T5" fmla="*/ T4 w 10800"/>
                <a:gd name="T6" fmla="+- 0 5183 10"/>
                <a:gd name="T7" fmla="*/ 5183 h 5174"/>
                <a:gd name="T8" fmla="+- 0 174 9"/>
                <a:gd name="T9" fmla="*/ T8 w 10800"/>
                <a:gd name="T10" fmla="+- 0 5171 10"/>
                <a:gd name="T11" fmla="*/ 5171 h 5174"/>
                <a:gd name="T12" fmla="+- 0 108 9"/>
                <a:gd name="T13" fmla="*/ T12 w 10800"/>
                <a:gd name="T14" fmla="+- 0 5136 10"/>
                <a:gd name="T15" fmla="*/ 5136 h 5174"/>
                <a:gd name="T16" fmla="+- 0 56 9"/>
                <a:gd name="T17" fmla="*/ T16 w 10800"/>
                <a:gd name="T18" fmla="+- 0 5084 10"/>
                <a:gd name="T19" fmla="*/ 5084 h 5174"/>
                <a:gd name="T20" fmla="+- 0 21 9"/>
                <a:gd name="T21" fmla="*/ T20 w 10800"/>
                <a:gd name="T22" fmla="+- 0 5019 10"/>
                <a:gd name="T23" fmla="*/ 5019 h 5174"/>
                <a:gd name="T24" fmla="+- 0 9 9"/>
                <a:gd name="T25" fmla="*/ T24 w 10800"/>
                <a:gd name="T26" fmla="+- 0 4943 10"/>
                <a:gd name="T27" fmla="*/ 4943 h 5174"/>
                <a:gd name="T28" fmla="+- 0 9 9"/>
                <a:gd name="T29" fmla="*/ T28 w 10800"/>
                <a:gd name="T30" fmla="+- 0 250 10"/>
                <a:gd name="T31" fmla="*/ 250 h 5174"/>
                <a:gd name="T32" fmla="+- 0 21 9"/>
                <a:gd name="T33" fmla="*/ T32 w 10800"/>
                <a:gd name="T34" fmla="+- 0 174 10"/>
                <a:gd name="T35" fmla="*/ 174 h 5174"/>
                <a:gd name="T36" fmla="+- 0 56 9"/>
                <a:gd name="T37" fmla="*/ T36 w 10800"/>
                <a:gd name="T38" fmla="+- 0 108 10"/>
                <a:gd name="T39" fmla="*/ 108 h 5174"/>
                <a:gd name="T40" fmla="+- 0 108 9"/>
                <a:gd name="T41" fmla="*/ T40 w 10800"/>
                <a:gd name="T42" fmla="+- 0 56 10"/>
                <a:gd name="T43" fmla="*/ 56 h 5174"/>
                <a:gd name="T44" fmla="+- 0 174 9"/>
                <a:gd name="T45" fmla="*/ T44 w 10800"/>
                <a:gd name="T46" fmla="+- 0 22 10"/>
                <a:gd name="T47" fmla="*/ 22 h 5174"/>
                <a:gd name="T48" fmla="+- 0 249 9"/>
                <a:gd name="T49" fmla="*/ T48 w 10800"/>
                <a:gd name="T50" fmla="+- 0 10 10"/>
                <a:gd name="T51" fmla="*/ 10 h 5174"/>
                <a:gd name="T52" fmla="+- 0 10569 9"/>
                <a:gd name="T53" fmla="*/ T52 w 10800"/>
                <a:gd name="T54" fmla="+- 0 10 10"/>
                <a:gd name="T55" fmla="*/ 10 h 5174"/>
                <a:gd name="T56" fmla="+- 0 10645 9"/>
                <a:gd name="T57" fmla="*/ T56 w 10800"/>
                <a:gd name="T58" fmla="+- 0 22 10"/>
                <a:gd name="T59" fmla="*/ 22 h 5174"/>
                <a:gd name="T60" fmla="+- 0 10711 9"/>
                <a:gd name="T61" fmla="*/ T60 w 10800"/>
                <a:gd name="T62" fmla="+- 0 56 10"/>
                <a:gd name="T63" fmla="*/ 56 h 5174"/>
                <a:gd name="T64" fmla="+- 0 10763 9"/>
                <a:gd name="T65" fmla="*/ T64 w 10800"/>
                <a:gd name="T66" fmla="+- 0 108 10"/>
                <a:gd name="T67" fmla="*/ 108 h 5174"/>
                <a:gd name="T68" fmla="+- 0 10797 9"/>
                <a:gd name="T69" fmla="*/ T68 w 10800"/>
                <a:gd name="T70" fmla="+- 0 174 10"/>
                <a:gd name="T71" fmla="*/ 174 h 5174"/>
                <a:gd name="T72" fmla="+- 0 10809 9"/>
                <a:gd name="T73" fmla="*/ T72 w 10800"/>
                <a:gd name="T74" fmla="+- 0 250 10"/>
                <a:gd name="T75" fmla="*/ 250 h 5174"/>
                <a:gd name="T76" fmla="+- 0 10809 9"/>
                <a:gd name="T77" fmla="*/ T76 w 10800"/>
                <a:gd name="T78" fmla="+- 0 4943 10"/>
                <a:gd name="T79" fmla="*/ 4943 h 5174"/>
                <a:gd name="T80" fmla="+- 0 10797 9"/>
                <a:gd name="T81" fmla="*/ T80 w 10800"/>
                <a:gd name="T82" fmla="+- 0 5019 10"/>
                <a:gd name="T83" fmla="*/ 5019 h 5174"/>
                <a:gd name="T84" fmla="+- 0 10763 9"/>
                <a:gd name="T85" fmla="*/ T84 w 10800"/>
                <a:gd name="T86" fmla="+- 0 5084 10"/>
                <a:gd name="T87" fmla="*/ 5084 h 5174"/>
                <a:gd name="T88" fmla="+- 0 10711 9"/>
                <a:gd name="T89" fmla="*/ T88 w 10800"/>
                <a:gd name="T90" fmla="+- 0 5136 10"/>
                <a:gd name="T91" fmla="*/ 5136 h 5174"/>
                <a:gd name="T92" fmla="+- 0 10645 9"/>
                <a:gd name="T93" fmla="*/ T92 w 10800"/>
                <a:gd name="T94" fmla="+- 0 5171 10"/>
                <a:gd name="T95" fmla="*/ 5171 h 5174"/>
                <a:gd name="T96" fmla="+- 0 10569 9"/>
                <a:gd name="T97" fmla="*/ T96 w 10800"/>
                <a:gd name="T98" fmla="+- 0 5183 10"/>
                <a:gd name="T99" fmla="*/ 5183 h 5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10800" h="5174">
                  <a:moveTo>
                    <a:pt x="10560" y="5173"/>
                  </a:moveTo>
                  <a:lnTo>
                    <a:pt x="240" y="5173"/>
                  </a:lnTo>
                  <a:lnTo>
                    <a:pt x="165" y="5161"/>
                  </a:lnTo>
                  <a:lnTo>
                    <a:pt x="99" y="5126"/>
                  </a:lnTo>
                  <a:lnTo>
                    <a:pt x="47" y="5074"/>
                  </a:lnTo>
                  <a:lnTo>
                    <a:pt x="12" y="5009"/>
                  </a:lnTo>
                  <a:lnTo>
                    <a:pt x="0" y="4933"/>
                  </a:lnTo>
                  <a:lnTo>
                    <a:pt x="0" y="240"/>
                  </a:lnTo>
                  <a:lnTo>
                    <a:pt x="12" y="164"/>
                  </a:lnTo>
                  <a:lnTo>
                    <a:pt x="47" y="98"/>
                  </a:lnTo>
                  <a:lnTo>
                    <a:pt x="99" y="46"/>
                  </a:lnTo>
                  <a:lnTo>
                    <a:pt x="165" y="12"/>
                  </a:lnTo>
                  <a:lnTo>
                    <a:pt x="240" y="0"/>
                  </a:lnTo>
                  <a:lnTo>
                    <a:pt x="10560" y="0"/>
                  </a:lnTo>
                  <a:lnTo>
                    <a:pt x="10636" y="12"/>
                  </a:lnTo>
                  <a:lnTo>
                    <a:pt x="10702" y="46"/>
                  </a:lnTo>
                  <a:lnTo>
                    <a:pt x="10754" y="98"/>
                  </a:lnTo>
                  <a:lnTo>
                    <a:pt x="10788" y="164"/>
                  </a:lnTo>
                  <a:lnTo>
                    <a:pt x="10800" y="240"/>
                  </a:lnTo>
                  <a:lnTo>
                    <a:pt x="10800" y="4933"/>
                  </a:lnTo>
                  <a:lnTo>
                    <a:pt x="10788" y="5009"/>
                  </a:lnTo>
                  <a:lnTo>
                    <a:pt x="10754" y="5074"/>
                  </a:lnTo>
                  <a:lnTo>
                    <a:pt x="10702" y="5126"/>
                  </a:lnTo>
                  <a:lnTo>
                    <a:pt x="10636" y="5161"/>
                  </a:lnTo>
                  <a:lnTo>
                    <a:pt x="10560" y="5173"/>
                  </a:lnTo>
                  <a:close/>
                </a:path>
              </a:pathLst>
            </a:custGeom>
            <a:noFill/>
            <a:ln w="381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39">
              <a:extLst>
                <a:ext uri="{FF2B5EF4-FFF2-40B4-BE49-F238E27FC236}">
                  <a16:creationId xmlns:a16="http://schemas.microsoft.com/office/drawing/2014/main" id="{D3FD3A3F-A3AA-4E92-978E-55F51C64C6A5}"/>
                </a:ext>
              </a:extLst>
            </p:cNvPr>
            <p:cNvSpPr>
              <a:spLocks noChangeShapeType="1"/>
            </p:cNvSpPr>
            <p:nvPr/>
          </p:nvSpPr>
          <p:spPr bwMode="auto">
            <a:xfrm>
              <a:off x="2551" y="10"/>
              <a:ext cx="0" cy="5186"/>
            </a:xfrm>
            <a:prstGeom prst="line">
              <a:avLst/>
            </a:prstGeom>
            <a:noFill/>
            <a:ln w="381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38">
              <a:extLst>
                <a:ext uri="{FF2B5EF4-FFF2-40B4-BE49-F238E27FC236}">
                  <a16:creationId xmlns:a16="http://schemas.microsoft.com/office/drawing/2014/main" id="{E630AFBC-4AA7-42BF-BE63-BF0752FC96A7}"/>
                </a:ext>
              </a:extLst>
            </p:cNvPr>
            <p:cNvSpPr>
              <a:spLocks noChangeShapeType="1"/>
            </p:cNvSpPr>
            <p:nvPr/>
          </p:nvSpPr>
          <p:spPr bwMode="auto">
            <a:xfrm>
              <a:off x="3" y="1563"/>
              <a:ext cx="10812" cy="12"/>
            </a:xfrm>
            <a:prstGeom prst="line">
              <a:avLst/>
            </a:prstGeom>
            <a:noFill/>
            <a:ln w="381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37">
              <a:extLst>
                <a:ext uri="{FF2B5EF4-FFF2-40B4-BE49-F238E27FC236}">
                  <a16:creationId xmlns:a16="http://schemas.microsoft.com/office/drawing/2014/main" id="{F53CA227-0DE7-41CB-A532-6D6F3BA14925}"/>
                </a:ext>
              </a:extLst>
            </p:cNvPr>
            <p:cNvSpPr>
              <a:spLocks noChangeShapeType="1"/>
            </p:cNvSpPr>
            <p:nvPr/>
          </p:nvSpPr>
          <p:spPr bwMode="auto">
            <a:xfrm>
              <a:off x="3" y="3184"/>
              <a:ext cx="10812" cy="12"/>
            </a:xfrm>
            <a:prstGeom prst="line">
              <a:avLst/>
            </a:prstGeom>
            <a:noFill/>
            <a:ln w="381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36">
              <a:extLst>
                <a:ext uri="{FF2B5EF4-FFF2-40B4-BE49-F238E27FC236}">
                  <a16:creationId xmlns:a16="http://schemas.microsoft.com/office/drawing/2014/main" id="{0D2AD71F-710B-42DE-9249-5F45EAA709BD}"/>
                </a:ext>
              </a:extLst>
            </p:cNvPr>
            <p:cNvSpPr>
              <a:spLocks noChangeShapeType="1"/>
            </p:cNvSpPr>
            <p:nvPr/>
          </p:nvSpPr>
          <p:spPr bwMode="auto">
            <a:xfrm>
              <a:off x="3" y="4184"/>
              <a:ext cx="10812" cy="12"/>
            </a:xfrm>
            <a:prstGeom prst="line">
              <a:avLst/>
            </a:prstGeom>
            <a:noFill/>
            <a:ln w="381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35">
              <a:extLst>
                <a:ext uri="{FF2B5EF4-FFF2-40B4-BE49-F238E27FC236}">
                  <a16:creationId xmlns:a16="http://schemas.microsoft.com/office/drawing/2014/main" id="{5DD04548-7F2B-495A-AB43-EC8B343837A9}"/>
                </a:ext>
              </a:extLst>
            </p:cNvPr>
            <p:cNvSpPr txBox="1">
              <a:spLocks noChangeArrowheads="1"/>
            </p:cNvSpPr>
            <p:nvPr/>
          </p:nvSpPr>
          <p:spPr bwMode="auto">
            <a:xfrm>
              <a:off x="513" y="533"/>
              <a:ext cx="1557"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z="2000" dirty="0">
                  <a:solidFill>
                    <a:schemeClr val="bg1"/>
                  </a:solidFill>
                  <a:latin typeface="Open Sans" charset="0"/>
                  <a:ea typeface="Open Sans" charset="0"/>
                  <a:cs typeface="Open Sans" charset="0"/>
                </a:rPr>
                <a:t>1</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6.116(a)</a:t>
              </a:r>
            </a:p>
          </p:txBody>
        </p:sp>
        <p:sp>
          <p:nvSpPr>
            <p:cNvPr id="15" name="Text Box 34">
              <a:extLst>
                <a:ext uri="{FF2B5EF4-FFF2-40B4-BE49-F238E27FC236}">
                  <a16:creationId xmlns:a16="http://schemas.microsoft.com/office/drawing/2014/main" id="{E7ED981E-AEA4-4986-9CA8-B9FA43FABFBE}"/>
                </a:ext>
              </a:extLst>
            </p:cNvPr>
            <p:cNvSpPr txBox="1">
              <a:spLocks noChangeArrowheads="1"/>
            </p:cNvSpPr>
            <p:nvPr/>
          </p:nvSpPr>
          <p:spPr bwMode="auto">
            <a:xfrm>
              <a:off x="2809" y="125"/>
              <a:ext cx="764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General conditions for consent are now numbered, new addition of reasonable person standard, and key information requirement for informed</a:t>
              </a:r>
              <a:r>
                <a:rPr kumimoji="0" lang="en-US" altLang="x-none" sz="2000" b="0" i="0" u="none" strike="noStrike" cap="none" normalizeH="0" baseline="0" dirty="0">
                  <a:ln>
                    <a:noFill/>
                  </a:ln>
                  <a:solidFill>
                    <a:schemeClr val="bg1"/>
                  </a:solidFill>
                  <a:effectLst/>
                  <a:latin typeface="Open Sans" charset="0"/>
                  <a:ea typeface="Open Sans" charset="0"/>
                  <a:cs typeface="Open Sans" charset="0"/>
                </a:rPr>
                <a:t> </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consent presentation</a:t>
              </a:r>
            </a:p>
          </p:txBody>
        </p:sp>
        <p:sp>
          <p:nvSpPr>
            <p:cNvPr id="16" name="Text Box 33">
              <a:extLst>
                <a:ext uri="{FF2B5EF4-FFF2-40B4-BE49-F238E27FC236}">
                  <a16:creationId xmlns:a16="http://schemas.microsoft.com/office/drawing/2014/main" id="{2C792283-1571-4A69-A9FC-387722490D7C}"/>
                </a:ext>
              </a:extLst>
            </p:cNvPr>
            <p:cNvSpPr txBox="1">
              <a:spLocks noChangeArrowheads="1"/>
            </p:cNvSpPr>
            <p:nvPr/>
          </p:nvSpPr>
          <p:spPr bwMode="auto">
            <a:xfrm>
              <a:off x="513" y="2098"/>
              <a:ext cx="155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z="2000" dirty="0">
                  <a:solidFill>
                    <a:schemeClr val="bg1"/>
                  </a:solidFill>
                  <a:latin typeface="Open Sans" charset="0"/>
                  <a:ea typeface="Open Sans" charset="0"/>
                  <a:cs typeface="Open Sans" charset="0"/>
                </a:rPr>
                <a:t>1</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6.116(b)</a:t>
              </a:r>
            </a:p>
          </p:txBody>
        </p:sp>
        <p:sp>
          <p:nvSpPr>
            <p:cNvPr id="17" name="Text Box 32">
              <a:extLst>
                <a:ext uri="{FF2B5EF4-FFF2-40B4-BE49-F238E27FC236}">
                  <a16:creationId xmlns:a16="http://schemas.microsoft.com/office/drawing/2014/main" id="{34B957B7-11DA-4EE4-846F-AA785D7A2AC0}"/>
                </a:ext>
              </a:extLst>
            </p:cNvPr>
            <p:cNvSpPr txBox="1">
              <a:spLocks noChangeArrowheads="1"/>
            </p:cNvSpPr>
            <p:nvPr/>
          </p:nvSpPr>
          <p:spPr bwMode="auto">
            <a:xfrm>
              <a:off x="2809" y="1805"/>
              <a:ext cx="7875"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New additional requirement to basic elements of informed consent if</a:t>
              </a:r>
              <a:r>
                <a:rPr kumimoji="0" lang="en-US" altLang="x-none" sz="2000" b="0" i="0" u="none" strike="noStrike" cap="none" normalizeH="0" baseline="0" dirty="0">
                  <a:ln>
                    <a:noFill/>
                  </a:ln>
                  <a:solidFill>
                    <a:schemeClr val="bg1"/>
                  </a:solidFill>
                  <a:effectLst/>
                  <a:latin typeface="Open Sans" charset="0"/>
                  <a:ea typeface="Open Sans" charset="0"/>
                  <a:cs typeface="Open Sans" charset="0"/>
                </a:rPr>
                <a:t> </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research involves collection of identiﬁable private information or identiﬁable</a:t>
              </a:r>
              <a:r>
                <a:rPr kumimoji="0" lang="en-US" altLang="x-none" sz="2000" b="0" i="0" u="none" strike="noStrike" cap="none" normalizeH="0" baseline="0" dirty="0">
                  <a:ln>
                    <a:noFill/>
                  </a:ln>
                  <a:solidFill>
                    <a:schemeClr val="bg1"/>
                  </a:solidFill>
                  <a:effectLst/>
                  <a:latin typeface="Open Sans" charset="0"/>
                  <a:ea typeface="Open Sans" charset="0"/>
                  <a:cs typeface="Open Sans" charset="0"/>
                </a:rPr>
                <a:t> </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biospecimens</a:t>
              </a:r>
            </a:p>
          </p:txBody>
        </p:sp>
        <p:sp>
          <p:nvSpPr>
            <p:cNvPr id="18" name="Text Box 31">
              <a:extLst>
                <a:ext uri="{FF2B5EF4-FFF2-40B4-BE49-F238E27FC236}">
                  <a16:creationId xmlns:a16="http://schemas.microsoft.com/office/drawing/2014/main" id="{05FF00A4-BBB4-43A8-B75B-F77CCC98E5FB}"/>
                </a:ext>
              </a:extLst>
            </p:cNvPr>
            <p:cNvSpPr txBox="1">
              <a:spLocks noChangeArrowheads="1"/>
            </p:cNvSpPr>
            <p:nvPr/>
          </p:nvSpPr>
          <p:spPr bwMode="auto">
            <a:xfrm>
              <a:off x="513" y="3435"/>
              <a:ext cx="1557"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z="2000" dirty="0">
                  <a:solidFill>
                    <a:schemeClr val="bg1"/>
                  </a:solidFill>
                  <a:latin typeface="Open Sans" charset="0"/>
                  <a:ea typeface="Open Sans" charset="0"/>
                  <a:cs typeface="Open Sans" charset="0"/>
                </a:rPr>
                <a:t>1</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6.116(c)</a:t>
              </a:r>
            </a:p>
          </p:txBody>
        </p:sp>
        <p:sp>
          <p:nvSpPr>
            <p:cNvPr id="19" name="Text Box 30">
              <a:extLst>
                <a:ext uri="{FF2B5EF4-FFF2-40B4-BE49-F238E27FC236}">
                  <a16:creationId xmlns:a16="http://schemas.microsoft.com/office/drawing/2014/main" id="{0A6A1DE7-5420-442E-A66D-E4BFB58997C5}"/>
                </a:ext>
              </a:extLst>
            </p:cNvPr>
            <p:cNvSpPr txBox="1">
              <a:spLocks noChangeArrowheads="1"/>
            </p:cNvSpPr>
            <p:nvPr/>
          </p:nvSpPr>
          <p:spPr bwMode="auto">
            <a:xfrm>
              <a:off x="2809" y="3361"/>
              <a:ext cx="633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Contains three new additional elements (“when appropriate”)</a:t>
              </a:r>
            </a:p>
          </p:txBody>
        </p:sp>
        <p:sp>
          <p:nvSpPr>
            <p:cNvPr id="20" name="Text Box 29">
              <a:extLst>
                <a:ext uri="{FF2B5EF4-FFF2-40B4-BE49-F238E27FC236}">
                  <a16:creationId xmlns:a16="http://schemas.microsoft.com/office/drawing/2014/main" id="{8A60FCF4-9667-46E3-88DE-6919547AFF97}"/>
                </a:ext>
              </a:extLst>
            </p:cNvPr>
            <p:cNvSpPr txBox="1">
              <a:spLocks noChangeArrowheads="1"/>
            </p:cNvSpPr>
            <p:nvPr/>
          </p:nvSpPr>
          <p:spPr bwMode="auto">
            <a:xfrm>
              <a:off x="513" y="4355"/>
              <a:ext cx="155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x-none" sz="2000" dirty="0">
                  <a:solidFill>
                    <a:schemeClr val="bg1"/>
                  </a:solidFill>
                  <a:latin typeface="Open Sans" charset="0"/>
                  <a:ea typeface="Open Sans" charset="0"/>
                  <a:cs typeface="Open Sans" charset="0"/>
                </a:rPr>
                <a:t>1</a:t>
              </a: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6.116(d)</a:t>
              </a:r>
            </a:p>
          </p:txBody>
        </p:sp>
        <p:sp>
          <p:nvSpPr>
            <p:cNvPr id="21" name="Text Box 28">
              <a:extLst>
                <a:ext uri="{FF2B5EF4-FFF2-40B4-BE49-F238E27FC236}">
                  <a16:creationId xmlns:a16="http://schemas.microsoft.com/office/drawing/2014/main" id="{6DDE58CE-A3E0-449D-9267-B44070003B19}"/>
                </a:ext>
              </a:extLst>
            </p:cNvPr>
            <p:cNvSpPr txBox="1">
              <a:spLocks noChangeArrowheads="1"/>
            </p:cNvSpPr>
            <p:nvPr/>
          </p:nvSpPr>
          <p:spPr bwMode="auto">
            <a:xfrm>
              <a:off x="2809" y="4385"/>
              <a:ext cx="5011"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bg1"/>
                  </a:solidFill>
                  <a:effectLst/>
                  <a:latin typeface="Open Sans" charset="0"/>
                  <a:ea typeface="Open Sans" charset="0"/>
                  <a:cs typeface="Open Sans" charset="0"/>
                </a:rPr>
                <a:t>New broad consent section</a:t>
              </a:r>
            </a:p>
          </p:txBody>
        </p:sp>
      </p:grpSp>
    </p:spTree>
    <p:extLst>
      <p:ext uri="{BB962C8B-B14F-4D97-AF65-F5344CB8AC3E}">
        <p14:creationId xmlns:p14="http://schemas.microsoft.com/office/powerpoint/2010/main" val="66350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484A-D52C-43FC-A05B-69C961A25CF8}"/>
              </a:ext>
            </a:extLst>
          </p:cNvPr>
          <p:cNvSpPr>
            <a:spLocks noGrp="1"/>
          </p:cNvSpPr>
          <p:nvPr>
            <p:ph type="title"/>
          </p:nvPr>
        </p:nvSpPr>
        <p:spPr>
          <a:xfrm>
            <a:off x="1600200" y="0"/>
            <a:ext cx="6934200" cy="1389888"/>
          </a:xfrm>
        </p:spPr>
        <p:txBody>
          <a:bodyPr/>
          <a:lstStyle/>
          <a:p>
            <a:r>
              <a:rPr lang="en-US" dirty="0"/>
              <a:t>FDA Harmonization</a:t>
            </a:r>
          </a:p>
        </p:txBody>
      </p:sp>
      <p:sp>
        <p:nvSpPr>
          <p:cNvPr id="3" name="Content Placeholder 2">
            <a:extLst>
              <a:ext uri="{FF2B5EF4-FFF2-40B4-BE49-F238E27FC236}">
                <a16:creationId xmlns:a16="http://schemas.microsoft.com/office/drawing/2014/main" id="{26CE2205-6025-4666-9732-4179B5754A0C}"/>
              </a:ext>
            </a:extLst>
          </p:cNvPr>
          <p:cNvSpPr>
            <a:spLocks noGrp="1"/>
          </p:cNvSpPr>
          <p:nvPr>
            <p:ph idx="1"/>
          </p:nvPr>
        </p:nvSpPr>
        <p:spPr>
          <a:xfrm>
            <a:off x="457200" y="1524000"/>
            <a:ext cx="8229600" cy="4800600"/>
          </a:xfrm>
        </p:spPr>
        <p:txBody>
          <a:bodyPr>
            <a:normAutofit lnSpcReduction="10000"/>
          </a:bodyPr>
          <a:lstStyle/>
          <a:p>
            <a:r>
              <a:rPr lang="en-US" dirty="0"/>
              <a:t>FDA plans to update its regulatory language.</a:t>
            </a:r>
          </a:p>
          <a:p>
            <a:pPr lvl="1"/>
            <a:r>
              <a:rPr lang="en-US" dirty="0"/>
              <a:t>The 21st Century Cures Act (2016) requires the Secretary of HHS to harmonize the differences between 45 CFR 46, Subpart A, and the U.S. Food and Drug Administration (FDA) human subject regulations.</a:t>
            </a:r>
          </a:p>
          <a:p>
            <a:r>
              <a:rPr lang="en-US" dirty="0"/>
              <a:t>Expectation is that FDA will issue its own NPRM for 21 CFR 50 and 56 and eventually a Final Rule.</a:t>
            </a:r>
          </a:p>
          <a:p>
            <a:pPr lvl="1"/>
            <a:r>
              <a:rPr lang="en-US" dirty="0"/>
              <a:t>Different requirements for waivers, consent process, and consent form language.</a:t>
            </a:r>
          </a:p>
          <a:p>
            <a:r>
              <a:rPr lang="en-US" dirty="0"/>
              <a:t>Institutions, IRBs, and investigators must comply with FDA and VA regulations (pre-2018 or 2018 version as applicable) when both apply. </a:t>
            </a:r>
          </a:p>
          <a:p>
            <a:endParaRPr lang="en-US" dirty="0"/>
          </a:p>
          <a:p>
            <a:endParaRPr lang="en-US" dirty="0"/>
          </a:p>
        </p:txBody>
      </p:sp>
      <p:sp>
        <p:nvSpPr>
          <p:cNvPr id="4" name="Slide Number Placeholder 3">
            <a:extLst>
              <a:ext uri="{FF2B5EF4-FFF2-40B4-BE49-F238E27FC236}">
                <a16:creationId xmlns:a16="http://schemas.microsoft.com/office/drawing/2014/main" id="{01F39537-5EC9-4DD6-A71F-2DA00629B9E9}"/>
              </a:ext>
            </a:extLst>
          </p:cNvPr>
          <p:cNvSpPr>
            <a:spLocks noGrp="1"/>
          </p:cNvSpPr>
          <p:nvPr>
            <p:ph type="sldNum" sz="quarter" idx="12"/>
          </p:nvPr>
        </p:nvSpPr>
        <p:spPr/>
        <p:txBody>
          <a:bodyPr/>
          <a:lstStyle/>
          <a:p>
            <a:fld id="{BF3D773C-9A4B-4115-B1CA-23F171635A4E}" type="slidenum">
              <a:rPr lang="en-US" smtClean="0"/>
              <a:pPr/>
              <a:t>11</a:t>
            </a:fld>
            <a:endParaRPr lang="en-US"/>
          </a:p>
        </p:txBody>
      </p:sp>
    </p:spTree>
    <p:extLst>
      <p:ext uri="{BB962C8B-B14F-4D97-AF65-F5344CB8AC3E}">
        <p14:creationId xmlns:p14="http://schemas.microsoft.com/office/powerpoint/2010/main" val="411746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A1FB-564A-4277-A0C1-CEA608B90A34}"/>
              </a:ext>
            </a:extLst>
          </p:cNvPr>
          <p:cNvSpPr>
            <a:spLocks noGrp="1"/>
          </p:cNvSpPr>
          <p:nvPr>
            <p:ph type="title"/>
          </p:nvPr>
        </p:nvSpPr>
        <p:spPr/>
        <p:txBody>
          <a:bodyPr/>
          <a:lstStyle/>
          <a:p>
            <a:r>
              <a:rPr lang="en-US" dirty="0"/>
              <a:t>Major changes to informed consent</a:t>
            </a:r>
          </a:p>
        </p:txBody>
      </p:sp>
      <p:sp>
        <p:nvSpPr>
          <p:cNvPr id="3" name="Text Placeholder 2">
            <a:extLst>
              <a:ext uri="{FF2B5EF4-FFF2-40B4-BE49-F238E27FC236}">
                <a16:creationId xmlns:a16="http://schemas.microsoft.com/office/drawing/2014/main" id="{4435F813-F41E-40F3-AD97-6FC0B71FE7CA}"/>
              </a:ext>
            </a:extLst>
          </p:cNvPr>
          <p:cNvSpPr>
            <a:spLocks noGrp="1"/>
          </p:cNvSpPr>
          <p:nvPr>
            <p:ph type="body" idx="1"/>
          </p:nvPr>
        </p:nvSpPr>
        <p:spPr/>
        <p:txBody>
          <a:bodyPr>
            <a:normAutofit/>
          </a:bodyPr>
          <a:lstStyle/>
          <a:p>
            <a:r>
              <a:rPr lang="en-US" sz="3200" dirty="0"/>
              <a:t>Informed Consent Content and Process</a:t>
            </a:r>
            <a:endParaRPr lang="en-US" sz="3200" b="1" dirty="0"/>
          </a:p>
        </p:txBody>
      </p:sp>
      <p:sp>
        <p:nvSpPr>
          <p:cNvPr id="4" name="Slide Number Placeholder 3">
            <a:extLst>
              <a:ext uri="{FF2B5EF4-FFF2-40B4-BE49-F238E27FC236}">
                <a16:creationId xmlns:a16="http://schemas.microsoft.com/office/drawing/2014/main" id="{D21E069A-407C-47CB-BC5E-7F7397FCBA70}"/>
              </a:ext>
            </a:extLst>
          </p:cNvPr>
          <p:cNvSpPr>
            <a:spLocks noGrp="1"/>
          </p:cNvSpPr>
          <p:nvPr>
            <p:ph type="sldNum" sz="quarter" idx="12"/>
          </p:nvPr>
        </p:nvSpPr>
        <p:spPr/>
        <p:txBody>
          <a:bodyPr/>
          <a:lstStyle/>
          <a:p>
            <a:fld id="{BF3D773C-9A4B-4115-B1CA-23F171635A4E}" type="slidenum">
              <a:rPr lang="en-US" smtClean="0"/>
              <a:pPr/>
              <a:t>12</a:t>
            </a:fld>
            <a:endParaRPr lang="en-US"/>
          </a:p>
        </p:txBody>
      </p:sp>
    </p:spTree>
    <p:extLst>
      <p:ext uri="{BB962C8B-B14F-4D97-AF65-F5344CB8AC3E}">
        <p14:creationId xmlns:p14="http://schemas.microsoft.com/office/powerpoint/2010/main" val="107136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Autonomy</a:t>
            </a:r>
          </a:p>
        </p:txBody>
      </p:sp>
      <p:sp>
        <p:nvSpPr>
          <p:cNvPr id="3" name="Content Placeholder 2"/>
          <p:cNvSpPr>
            <a:spLocks noGrp="1"/>
          </p:cNvSpPr>
          <p:nvPr>
            <p:ph sz="half" idx="1"/>
          </p:nvPr>
        </p:nvSpPr>
        <p:spPr>
          <a:xfrm>
            <a:off x="457200" y="1828800"/>
            <a:ext cx="5029200" cy="4302125"/>
          </a:xfrm>
        </p:spPr>
        <p:txBody>
          <a:bodyPr/>
          <a:lstStyle/>
          <a:p>
            <a:pPr marL="0" indent="0">
              <a:buNone/>
            </a:pPr>
            <a:r>
              <a:rPr lang="en-US" sz="3200" dirty="0"/>
              <a:t>Changes are intended to make informed consent more meaningful so that research subjects will have the necessary information to make informed decisions</a:t>
            </a:r>
            <a:endParaRPr lang="en-US" sz="3200" dirty="0">
              <a:solidFill>
                <a:schemeClr val="dk1"/>
              </a:solidFill>
              <a:ea typeface="Calibri"/>
              <a:cs typeface="Calibri"/>
              <a:sym typeface="Calibri"/>
            </a:endParaRPr>
          </a:p>
          <a:p>
            <a:endParaRPr lang="en-US" i="1" dirty="0">
              <a:solidFill>
                <a:srgbClr val="FF0000"/>
              </a:solidFill>
              <a:ea typeface="Calibri"/>
              <a:cs typeface="Calibri"/>
              <a:sym typeface="Calibri"/>
            </a:endParaRPr>
          </a:p>
        </p:txBody>
      </p:sp>
      <p:sp>
        <p:nvSpPr>
          <p:cNvPr id="5" name="Slide Number Placeholder 4"/>
          <p:cNvSpPr>
            <a:spLocks noGrp="1"/>
          </p:cNvSpPr>
          <p:nvPr>
            <p:ph type="sldNum" sz="quarter" idx="12"/>
          </p:nvPr>
        </p:nvSpPr>
        <p:spPr>
          <a:xfrm>
            <a:off x="7924800" y="6356350"/>
            <a:ext cx="762000" cy="365125"/>
          </a:xfrm>
        </p:spPr>
        <p:txBody>
          <a:bodyPr/>
          <a:lstStyle/>
          <a:p>
            <a:fld id="{31E234FF-4FCB-4271-A1BD-BF6B62E53B8A}" type="slidenum">
              <a:rPr lang="en-US" altLang="en-US" smtClean="0">
                <a:solidFill>
                  <a:schemeClr val="tx1"/>
                </a:solidFill>
              </a:rPr>
              <a:pPr/>
              <a:t>13</a:t>
            </a:fld>
            <a:endParaRPr lang="en-US" altLang="en-US" dirty="0">
              <a:solidFill>
                <a:schemeClr val="tx1"/>
              </a:solidFill>
            </a:endParaRPr>
          </a:p>
        </p:txBody>
      </p:sp>
      <p:pic>
        <p:nvPicPr>
          <p:cNvPr id="8" name="Picture 4" descr="Image result for decision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3217862" cy="321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67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Improvements</a:t>
            </a:r>
          </a:p>
        </p:txBody>
      </p:sp>
      <p:sp>
        <p:nvSpPr>
          <p:cNvPr id="3" name="Content Placeholder 2"/>
          <p:cNvSpPr>
            <a:spLocks noGrp="1"/>
          </p:cNvSpPr>
          <p:nvPr>
            <p:ph sz="half" idx="1"/>
          </p:nvPr>
        </p:nvSpPr>
        <p:spPr>
          <a:xfrm>
            <a:off x="533400" y="1981200"/>
            <a:ext cx="8229600" cy="3657600"/>
          </a:xfrm>
        </p:spPr>
        <p:txBody>
          <a:bodyPr/>
          <a:lstStyle/>
          <a:p>
            <a:pPr marL="0" indent="0">
              <a:buNone/>
            </a:pPr>
            <a:r>
              <a:rPr lang="en-US" sz="3200" dirty="0">
                <a:ea typeface="Calibri"/>
                <a:cs typeface="Calibri"/>
                <a:sym typeface="Calibri"/>
              </a:rPr>
              <a:t>The revised Common Rule explicitly establishes a new standard: to provide the information that a </a:t>
            </a:r>
            <a:r>
              <a:rPr lang="en-US" sz="3200" dirty="0">
                <a:solidFill>
                  <a:srgbClr val="FFCCFF"/>
                </a:solidFill>
                <a:ea typeface="Calibri"/>
                <a:cs typeface="Calibri"/>
                <a:sym typeface="Calibri"/>
              </a:rPr>
              <a:t>reasonable</a:t>
            </a:r>
            <a:r>
              <a:rPr lang="en-US" sz="3200" dirty="0">
                <a:solidFill>
                  <a:srgbClr val="FF6699"/>
                </a:solidFill>
                <a:ea typeface="Calibri"/>
                <a:cs typeface="Calibri"/>
                <a:sym typeface="Calibri"/>
              </a:rPr>
              <a:t> </a:t>
            </a:r>
            <a:r>
              <a:rPr lang="en-US" sz="3200" dirty="0">
                <a:ea typeface="Calibri"/>
                <a:cs typeface="Calibri"/>
                <a:sym typeface="Calibri"/>
              </a:rPr>
              <a:t>person would want to have in order</a:t>
            </a:r>
            <a:r>
              <a:rPr lang="en-US" sz="3200" dirty="0">
                <a:solidFill>
                  <a:schemeClr val="dk1"/>
                </a:solidFill>
                <a:ea typeface="Calibri"/>
                <a:cs typeface="Calibri"/>
                <a:sym typeface="Calibri"/>
              </a:rPr>
              <a:t> </a:t>
            </a:r>
            <a:r>
              <a:rPr lang="en-US" sz="3200" i="1" dirty="0">
                <a:solidFill>
                  <a:srgbClr val="FFCCFF"/>
                </a:solidFill>
                <a:ea typeface="Calibri"/>
                <a:cs typeface="Calibri"/>
                <a:sym typeface="Calibri"/>
              </a:rPr>
              <a:t>to make an informed decision about whether to participate</a:t>
            </a:r>
          </a:p>
        </p:txBody>
      </p:sp>
      <p:sp>
        <p:nvSpPr>
          <p:cNvPr id="5" name="Slide Number Placeholder 4"/>
          <p:cNvSpPr>
            <a:spLocks noGrp="1"/>
          </p:cNvSpPr>
          <p:nvPr>
            <p:ph type="sldNum" sz="quarter" idx="12"/>
          </p:nvPr>
        </p:nvSpPr>
        <p:spPr/>
        <p:txBody>
          <a:bodyPr/>
          <a:lstStyle/>
          <a:p>
            <a:fld id="{31E234FF-4FCB-4271-A1BD-BF6B62E53B8A}" type="slidenum">
              <a:rPr lang="en-US" altLang="en-US" smtClean="0">
                <a:solidFill>
                  <a:schemeClr val="tx1"/>
                </a:solidFill>
              </a:rPr>
              <a:pPr/>
              <a:t>14</a:t>
            </a:fld>
            <a:endParaRPr lang="en-US" altLang="en-US" dirty="0">
              <a:solidFill>
                <a:schemeClr val="tx1"/>
              </a:solidFill>
            </a:endParaRPr>
          </a:p>
        </p:txBody>
      </p:sp>
      <p:sp>
        <p:nvSpPr>
          <p:cNvPr id="6" name="Rectangle 5"/>
          <p:cNvSpPr/>
          <p:nvPr/>
        </p:nvSpPr>
        <p:spPr>
          <a:xfrm>
            <a:off x="6629400" y="5210220"/>
            <a:ext cx="1462259" cy="400110"/>
          </a:xfrm>
          <a:prstGeom prst="rect">
            <a:avLst/>
          </a:prstGeom>
        </p:spPr>
        <p:txBody>
          <a:bodyPr wrap="none">
            <a:spAutoFit/>
          </a:bodyPr>
          <a:lstStyle/>
          <a:p>
            <a:pPr algn="r"/>
            <a:r>
              <a:rPr lang="en-US" sz="2000" dirty="0">
                <a:latin typeface="+mn-lt"/>
                <a:ea typeface="Calibri"/>
                <a:cs typeface="Calibri"/>
                <a:sym typeface="Calibri"/>
              </a:rPr>
              <a:t>§_.116(a)(4)</a:t>
            </a:r>
          </a:p>
        </p:txBody>
      </p:sp>
    </p:spTree>
    <p:extLst>
      <p:ext uri="{BB962C8B-B14F-4D97-AF65-F5344CB8AC3E}">
        <p14:creationId xmlns:p14="http://schemas.microsoft.com/office/powerpoint/2010/main" val="276022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213"/>
            <a:ext cx="8229600" cy="941387"/>
          </a:xfrm>
        </p:spPr>
        <p:txBody>
          <a:bodyPr/>
          <a:lstStyle/>
          <a:p>
            <a:r>
              <a:rPr lang="en-US" dirty="0"/>
              <a:t>General Improvements </a:t>
            </a:r>
          </a:p>
        </p:txBody>
      </p:sp>
      <p:sp>
        <p:nvSpPr>
          <p:cNvPr id="3" name="Content Placeholder 2"/>
          <p:cNvSpPr>
            <a:spLocks noGrp="1"/>
          </p:cNvSpPr>
          <p:nvPr>
            <p:ph sz="half" idx="1"/>
          </p:nvPr>
        </p:nvSpPr>
        <p:spPr>
          <a:xfrm>
            <a:off x="457200" y="1447800"/>
            <a:ext cx="4724400" cy="4343401"/>
          </a:xfrm>
        </p:spPr>
        <p:txBody>
          <a:bodyPr/>
          <a:lstStyle/>
          <a:p>
            <a:pPr marL="0" indent="0">
              <a:buNone/>
            </a:pPr>
            <a:r>
              <a:rPr lang="en-US" altLang="en-US" dirty="0">
                <a:latin typeface="Calibri" pitchFamily="34" charset="0"/>
                <a:cs typeface="Arial" pitchFamily="34" charset="0"/>
                <a:sym typeface="Calibri" pitchFamily="34" charset="0"/>
              </a:rPr>
              <a:t>Information presented in </a:t>
            </a:r>
            <a:r>
              <a:rPr lang="en-US" altLang="en-US" i="1" dirty="0">
                <a:solidFill>
                  <a:srgbClr val="FFCCFF"/>
                </a:solidFill>
                <a:latin typeface="Calibri" pitchFamily="34" charset="0"/>
                <a:cs typeface="Arial" pitchFamily="34" charset="0"/>
                <a:sym typeface="Calibri" pitchFamily="34" charset="0"/>
              </a:rPr>
              <a:t>sufficient detail</a:t>
            </a:r>
            <a:r>
              <a:rPr lang="en-US" altLang="en-US" dirty="0">
                <a:latin typeface="Calibri" pitchFamily="34" charset="0"/>
                <a:cs typeface="Arial" pitchFamily="34" charset="0"/>
                <a:sym typeface="Calibri" pitchFamily="34" charset="0"/>
              </a:rPr>
              <a:t>, and </a:t>
            </a:r>
            <a:r>
              <a:rPr lang="en-US" altLang="en-US" i="1" dirty="0">
                <a:solidFill>
                  <a:srgbClr val="FFCCFF"/>
                </a:solidFill>
                <a:latin typeface="Calibri" pitchFamily="34" charset="0"/>
                <a:cs typeface="Arial" pitchFamily="34" charset="0"/>
                <a:sym typeface="Calibri" pitchFamily="34" charset="0"/>
              </a:rPr>
              <a:t>organized and presented </a:t>
            </a:r>
            <a:r>
              <a:rPr lang="en-US" altLang="en-US" dirty="0">
                <a:latin typeface="Calibri" pitchFamily="34" charset="0"/>
                <a:cs typeface="Arial" pitchFamily="34" charset="0"/>
                <a:sym typeface="Calibri" pitchFamily="34" charset="0"/>
              </a:rPr>
              <a:t>in a way that facilitates subject’s understanding of reasons why one might or might not want to participate</a:t>
            </a:r>
          </a:p>
          <a:p>
            <a:r>
              <a:rPr lang="en-US" altLang="en-US" i="1" dirty="0">
                <a:solidFill>
                  <a:srgbClr val="FFCCFF"/>
                </a:solidFill>
                <a:latin typeface="Calibri" pitchFamily="34" charset="0"/>
                <a:cs typeface="Arial" pitchFamily="34" charset="0"/>
                <a:sym typeface="Calibri" pitchFamily="34" charset="0"/>
              </a:rPr>
              <a:t>Not merely provide lists of isolated facts</a:t>
            </a:r>
          </a:p>
        </p:txBody>
      </p:sp>
      <p:sp>
        <p:nvSpPr>
          <p:cNvPr id="5" name="Slide Number Placeholder 4"/>
          <p:cNvSpPr>
            <a:spLocks noGrp="1"/>
          </p:cNvSpPr>
          <p:nvPr>
            <p:ph type="sldNum" sz="quarter" idx="12"/>
          </p:nvPr>
        </p:nvSpPr>
        <p:spPr/>
        <p:txBody>
          <a:bodyPr/>
          <a:lstStyle/>
          <a:p>
            <a:fld id="{31E234FF-4FCB-4271-A1BD-BF6B62E53B8A}" type="slidenum">
              <a:rPr lang="en-US" altLang="en-US" smtClean="0">
                <a:solidFill>
                  <a:prstClr val="black"/>
                </a:solidFill>
              </a:rPr>
              <a:pPr/>
              <a:t>15</a:t>
            </a:fld>
            <a:endParaRPr lang="en-US" altLang="en-US">
              <a:solidFill>
                <a:prstClr val="black"/>
              </a:solidFill>
            </a:endParaRPr>
          </a:p>
        </p:txBody>
      </p:sp>
      <p:pic>
        <p:nvPicPr>
          <p:cNvPr id="6" name="Shape 132"/>
          <p:cNvPicPr preferRelativeResize="0">
            <a:picLocks noGrp="1"/>
          </p:cNvPicPr>
          <p:nvPr>
            <p:ph sz="half" idx="2"/>
          </p:nvPr>
        </p:nvPicPr>
        <p:blipFill rotWithShape="1">
          <a:blip r:embed="rId3">
            <a:alphaModFix/>
          </a:blip>
          <a:srcRect/>
          <a:stretch/>
        </p:blipFill>
        <p:spPr>
          <a:xfrm>
            <a:off x="5562600" y="1905000"/>
            <a:ext cx="2971799" cy="3200400"/>
          </a:xfrm>
          <a:prstGeom prst="roundRect">
            <a:avLst>
              <a:gd name="adj" fmla="val 16667"/>
            </a:avLst>
          </a:prstGeom>
          <a:noFill/>
          <a:ln>
            <a:noFill/>
          </a:ln>
        </p:spPr>
      </p:pic>
      <p:sp>
        <p:nvSpPr>
          <p:cNvPr id="7" name="Rectangle 6"/>
          <p:cNvSpPr/>
          <p:nvPr/>
        </p:nvSpPr>
        <p:spPr>
          <a:xfrm>
            <a:off x="5029200" y="5474827"/>
            <a:ext cx="1737976" cy="400110"/>
          </a:xfrm>
          <a:prstGeom prst="rect">
            <a:avLst/>
          </a:prstGeom>
        </p:spPr>
        <p:txBody>
          <a:bodyPr wrap="none">
            <a:spAutoFit/>
          </a:bodyPr>
          <a:lstStyle/>
          <a:p>
            <a:pPr algn="r"/>
            <a:r>
              <a:rPr lang="en-US" sz="2000" dirty="0">
                <a:latin typeface="+mn-lt"/>
                <a:ea typeface="Calibri"/>
                <a:cs typeface="Calibri"/>
                <a:sym typeface="Calibri"/>
              </a:rPr>
              <a:t>§_.116(a)(5)(ii)</a:t>
            </a:r>
          </a:p>
        </p:txBody>
      </p:sp>
    </p:spTree>
    <p:extLst>
      <p:ext uri="{BB962C8B-B14F-4D97-AF65-F5344CB8AC3E}">
        <p14:creationId xmlns:p14="http://schemas.microsoft.com/office/powerpoint/2010/main" val="49977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1225"/>
          </a:xfrm>
        </p:spPr>
        <p:txBody>
          <a:bodyPr/>
          <a:lstStyle/>
          <a:p>
            <a:r>
              <a:rPr lang="en-US" dirty="0"/>
              <a:t>General Improvements</a:t>
            </a:r>
          </a:p>
        </p:txBody>
      </p:sp>
      <p:sp>
        <p:nvSpPr>
          <p:cNvPr id="3" name="Content Placeholder 2"/>
          <p:cNvSpPr>
            <a:spLocks noGrp="1"/>
          </p:cNvSpPr>
          <p:nvPr>
            <p:ph sz="half" idx="1"/>
          </p:nvPr>
        </p:nvSpPr>
        <p:spPr>
          <a:xfrm>
            <a:off x="457200" y="1600200"/>
            <a:ext cx="8305800" cy="4530725"/>
          </a:xfrm>
        </p:spPr>
        <p:txBody>
          <a:bodyPr/>
          <a:lstStyle/>
          <a:p>
            <a:pPr marL="0" indent="0">
              <a:buNone/>
            </a:pPr>
            <a:r>
              <a:rPr lang="en-US" sz="3200" dirty="0">
                <a:ea typeface="Calibri"/>
                <a:cs typeface="Calibri"/>
                <a:sym typeface="Calibri"/>
              </a:rPr>
              <a:t>The revised Common Rule has a new requirement that certain key information must be provided first </a:t>
            </a:r>
          </a:p>
          <a:p>
            <a:endParaRPr lang="en-US" dirty="0"/>
          </a:p>
        </p:txBody>
      </p:sp>
      <p:sp>
        <p:nvSpPr>
          <p:cNvPr id="5" name="Slide Number Placeholder 4"/>
          <p:cNvSpPr>
            <a:spLocks noGrp="1"/>
          </p:cNvSpPr>
          <p:nvPr>
            <p:ph type="sldNum" sz="quarter" idx="12"/>
          </p:nvPr>
        </p:nvSpPr>
        <p:spPr/>
        <p:txBody>
          <a:bodyPr/>
          <a:lstStyle/>
          <a:p>
            <a:fld id="{31E234FF-4FCB-4271-A1BD-BF6B62E53B8A}" type="slidenum">
              <a:rPr lang="en-US" altLang="en-US" smtClean="0">
                <a:solidFill>
                  <a:prstClr val="black"/>
                </a:solidFill>
              </a:rPr>
              <a:pPr/>
              <a:t>16</a:t>
            </a:fld>
            <a:endParaRPr lang="en-US" altLang="en-US">
              <a:solidFill>
                <a:prstClr val="black"/>
              </a:solidFill>
            </a:endParaRPr>
          </a:p>
        </p:txBody>
      </p:sp>
      <p:sp>
        <p:nvSpPr>
          <p:cNvPr id="6" name="Rectangle 5"/>
          <p:cNvSpPr/>
          <p:nvPr/>
        </p:nvSpPr>
        <p:spPr>
          <a:xfrm>
            <a:off x="6400800" y="5257800"/>
            <a:ext cx="1678665" cy="400110"/>
          </a:xfrm>
          <a:prstGeom prst="rect">
            <a:avLst/>
          </a:prstGeom>
        </p:spPr>
        <p:txBody>
          <a:bodyPr wrap="none">
            <a:spAutoFit/>
          </a:bodyPr>
          <a:lstStyle/>
          <a:p>
            <a:pPr algn="r"/>
            <a:r>
              <a:rPr lang="en-US" sz="2000" dirty="0">
                <a:latin typeface="+mn-lt"/>
                <a:ea typeface="Calibri"/>
                <a:cs typeface="Calibri"/>
                <a:sym typeface="Calibri"/>
              </a:rPr>
              <a:t>§_.116(a)(5)(i)</a:t>
            </a:r>
          </a:p>
        </p:txBody>
      </p:sp>
    </p:spTree>
    <p:extLst>
      <p:ext uri="{BB962C8B-B14F-4D97-AF65-F5344CB8AC3E}">
        <p14:creationId xmlns:p14="http://schemas.microsoft.com/office/powerpoint/2010/main" val="236234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z="4000" dirty="0"/>
              <a:t>Concise and Focused: Key Information</a:t>
            </a:r>
          </a:p>
        </p:txBody>
      </p:sp>
      <p:sp>
        <p:nvSpPr>
          <p:cNvPr id="3" name="Content Placeholder 2"/>
          <p:cNvSpPr>
            <a:spLocks noGrp="1"/>
          </p:cNvSpPr>
          <p:nvPr>
            <p:ph sz="half" idx="1"/>
          </p:nvPr>
        </p:nvSpPr>
        <p:spPr>
          <a:xfrm>
            <a:off x="457200" y="1676400"/>
            <a:ext cx="8382000" cy="4225925"/>
          </a:xfrm>
        </p:spPr>
        <p:txBody>
          <a:bodyPr/>
          <a:lstStyle/>
          <a:p>
            <a:pPr marL="0" indent="0">
              <a:buNone/>
            </a:pPr>
            <a:r>
              <a:rPr lang="en-US" dirty="0">
                <a:ea typeface="Calibri"/>
                <a:cs typeface="Calibri"/>
                <a:sym typeface="Calibri"/>
              </a:rPr>
              <a:t>This first section must provide a </a:t>
            </a:r>
            <a:r>
              <a:rPr lang="en-US" i="1" dirty="0">
                <a:solidFill>
                  <a:srgbClr val="FFCCFF"/>
                </a:solidFill>
                <a:ea typeface="Calibri"/>
                <a:cs typeface="Calibri"/>
                <a:sym typeface="Calibri"/>
              </a:rPr>
              <a:t>concise and focused</a:t>
            </a:r>
            <a:r>
              <a:rPr lang="en-US" dirty="0">
                <a:solidFill>
                  <a:srgbClr val="FFCCFF"/>
                </a:solidFill>
                <a:ea typeface="Calibri"/>
                <a:cs typeface="Calibri"/>
                <a:sym typeface="Calibri"/>
              </a:rPr>
              <a:t> </a:t>
            </a:r>
            <a:r>
              <a:rPr lang="en-US" dirty="0">
                <a:ea typeface="Calibri"/>
                <a:cs typeface="Calibri"/>
                <a:sym typeface="Calibri"/>
              </a:rPr>
              <a:t>presentation of </a:t>
            </a:r>
            <a:r>
              <a:rPr lang="en-US" i="1" dirty="0">
                <a:solidFill>
                  <a:srgbClr val="FFCCFF"/>
                </a:solidFill>
                <a:ea typeface="Calibri"/>
                <a:cs typeface="Calibri"/>
                <a:sym typeface="Calibri"/>
              </a:rPr>
              <a:t>key information </a:t>
            </a:r>
            <a:r>
              <a:rPr lang="en-US" dirty="0">
                <a:ea typeface="Calibri"/>
                <a:cs typeface="Calibri"/>
                <a:sym typeface="Calibri"/>
              </a:rPr>
              <a:t>regarding </a:t>
            </a:r>
            <a:r>
              <a:rPr lang="en-US" i="1" dirty="0">
                <a:solidFill>
                  <a:srgbClr val="FFCCFF"/>
                </a:solidFill>
                <a:ea typeface="Calibri"/>
                <a:cs typeface="Calibri"/>
                <a:sym typeface="Calibri"/>
              </a:rPr>
              <a:t>why one might or might not want to participate</a:t>
            </a:r>
            <a:r>
              <a:rPr lang="en-US" dirty="0">
                <a:solidFill>
                  <a:srgbClr val="FFCCFF"/>
                </a:solidFill>
                <a:ea typeface="Calibri"/>
                <a:cs typeface="Calibri"/>
                <a:sym typeface="Calibri"/>
              </a:rPr>
              <a:t> </a:t>
            </a:r>
          </a:p>
          <a:p>
            <a:pPr marL="0" indent="0">
              <a:buNone/>
            </a:pPr>
            <a:endParaRPr lang="en-US" dirty="0">
              <a:solidFill>
                <a:schemeClr val="dk1"/>
              </a:solidFill>
              <a:ea typeface="Calibri"/>
              <a:cs typeface="Calibri"/>
              <a:sym typeface="Calibri"/>
            </a:endParaRPr>
          </a:p>
          <a:p>
            <a:r>
              <a:rPr lang="en-US" dirty="0"/>
              <a:t>Must be “organized and presented in a way that facilitates comprehension.”</a:t>
            </a:r>
          </a:p>
        </p:txBody>
      </p:sp>
      <p:sp>
        <p:nvSpPr>
          <p:cNvPr id="5" name="Slide Number Placeholder 4"/>
          <p:cNvSpPr>
            <a:spLocks noGrp="1"/>
          </p:cNvSpPr>
          <p:nvPr>
            <p:ph type="sldNum" sz="quarter" idx="12"/>
          </p:nvPr>
        </p:nvSpPr>
        <p:spPr/>
        <p:txBody>
          <a:bodyPr/>
          <a:lstStyle/>
          <a:p>
            <a:fld id="{31E234FF-4FCB-4271-A1BD-BF6B62E53B8A}" type="slidenum">
              <a:rPr lang="en-US" altLang="en-US" smtClean="0">
                <a:solidFill>
                  <a:prstClr val="black"/>
                </a:solidFill>
              </a:rPr>
              <a:pPr/>
              <a:t>17</a:t>
            </a:fld>
            <a:endParaRPr lang="en-US" altLang="en-US">
              <a:solidFill>
                <a:prstClr val="black"/>
              </a:solidFill>
            </a:endParaRPr>
          </a:p>
        </p:txBody>
      </p:sp>
      <p:sp>
        <p:nvSpPr>
          <p:cNvPr id="6" name="Rectangle 5"/>
          <p:cNvSpPr/>
          <p:nvPr/>
        </p:nvSpPr>
        <p:spPr>
          <a:xfrm>
            <a:off x="6324600" y="5334000"/>
            <a:ext cx="1737976" cy="400110"/>
          </a:xfrm>
          <a:prstGeom prst="rect">
            <a:avLst/>
          </a:prstGeom>
        </p:spPr>
        <p:txBody>
          <a:bodyPr wrap="none">
            <a:spAutoFit/>
          </a:bodyPr>
          <a:lstStyle/>
          <a:p>
            <a:pPr algn="r"/>
            <a:r>
              <a:rPr lang="en-US" sz="2000" dirty="0">
                <a:latin typeface="+mn-lt"/>
                <a:ea typeface="Calibri"/>
                <a:cs typeface="Calibri"/>
                <a:sym typeface="Calibri"/>
              </a:rPr>
              <a:t>§_.116(a)(5)(i)</a:t>
            </a:r>
          </a:p>
        </p:txBody>
      </p:sp>
    </p:spTree>
    <p:extLst>
      <p:ext uri="{BB962C8B-B14F-4D97-AF65-F5344CB8AC3E}">
        <p14:creationId xmlns:p14="http://schemas.microsoft.com/office/powerpoint/2010/main" val="242690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8E1E-E83F-47DB-BE94-FA71EE3056D4}"/>
              </a:ext>
            </a:extLst>
          </p:cNvPr>
          <p:cNvSpPr>
            <a:spLocks noGrp="1"/>
          </p:cNvSpPr>
          <p:nvPr>
            <p:ph type="title"/>
          </p:nvPr>
        </p:nvSpPr>
        <p:spPr>
          <a:xfrm>
            <a:off x="1158269" y="457200"/>
            <a:ext cx="6934200" cy="914003"/>
          </a:xfrm>
        </p:spPr>
        <p:txBody>
          <a:bodyPr/>
          <a:lstStyle/>
          <a:p>
            <a:r>
              <a:rPr lang="en-US" dirty="0"/>
              <a:t>Key Information (cont’d)</a:t>
            </a:r>
          </a:p>
        </p:txBody>
      </p:sp>
      <p:sp>
        <p:nvSpPr>
          <p:cNvPr id="3" name="Content Placeholder 2">
            <a:extLst>
              <a:ext uri="{FF2B5EF4-FFF2-40B4-BE49-F238E27FC236}">
                <a16:creationId xmlns:a16="http://schemas.microsoft.com/office/drawing/2014/main" id="{5192D9D1-976C-4573-803D-66422B24C74A}"/>
              </a:ext>
            </a:extLst>
          </p:cNvPr>
          <p:cNvSpPr>
            <a:spLocks noGrp="1"/>
          </p:cNvSpPr>
          <p:nvPr>
            <p:ph idx="1"/>
          </p:nvPr>
        </p:nvSpPr>
        <p:spPr>
          <a:xfrm>
            <a:off x="457200" y="1447800"/>
            <a:ext cx="8229600" cy="4648200"/>
          </a:xfrm>
        </p:spPr>
        <p:txBody>
          <a:bodyPr>
            <a:normAutofit lnSpcReduction="10000"/>
          </a:bodyPr>
          <a:lstStyle/>
          <a:p>
            <a:pPr marL="0" indent="0">
              <a:buNone/>
            </a:pPr>
            <a:r>
              <a:rPr lang="en-US" dirty="0"/>
              <a:t>In general, we expect that this section of the consent would include a concise explanation of the following:</a:t>
            </a:r>
          </a:p>
          <a:p>
            <a:r>
              <a:rPr lang="en-US" dirty="0"/>
              <a:t>The fact that consent is being sought for research and that participation is voluntary</a:t>
            </a:r>
          </a:p>
          <a:p>
            <a:r>
              <a:rPr lang="en-US" dirty="0"/>
              <a:t>The purposes of the research, the expected duration of the subject’s participation</a:t>
            </a:r>
          </a:p>
          <a:p>
            <a:r>
              <a:rPr lang="en-US" dirty="0"/>
              <a:t>The reasonably foreseeable risks or discomforts</a:t>
            </a:r>
          </a:p>
          <a:p>
            <a:r>
              <a:rPr lang="en-US" dirty="0"/>
              <a:t>The benefits to subjects or others that may be reasonably expected</a:t>
            </a:r>
          </a:p>
          <a:p>
            <a:r>
              <a:rPr lang="en-US" dirty="0"/>
              <a:t>Appropriate alternative procedures or courses of treatment, if any that might be advantageous</a:t>
            </a:r>
          </a:p>
          <a:p>
            <a:endParaRPr lang="en-US" dirty="0"/>
          </a:p>
        </p:txBody>
      </p:sp>
      <p:sp>
        <p:nvSpPr>
          <p:cNvPr id="4" name="Slide Number Placeholder 3">
            <a:extLst>
              <a:ext uri="{FF2B5EF4-FFF2-40B4-BE49-F238E27FC236}">
                <a16:creationId xmlns:a16="http://schemas.microsoft.com/office/drawing/2014/main" id="{0B7F64D5-C92B-46F2-8720-5202D8A147B8}"/>
              </a:ext>
            </a:extLst>
          </p:cNvPr>
          <p:cNvSpPr>
            <a:spLocks noGrp="1"/>
          </p:cNvSpPr>
          <p:nvPr>
            <p:ph type="sldNum" sz="quarter" idx="12"/>
          </p:nvPr>
        </p:nvSpPr>
        <p:spPr/>
        <p:txBody>
          <a:bodyPr/>
          <a:lstStyle/>
          <a:p>
            <a:fld id="{BF3D773C-9A4B-4115-B1CA-23F171635A4E}" type="slidenum">
              <a:rPr lang="en-US" smtClean="0"/>
              <a:pPr/>
              <a:t>18</a:t>
            </a:fld>
            <a:endParaRPr lang="en-US"/>
          </a:p>
        </p:txBody>
      </p:sp>
    </p:spTree>
    <p:extLst>
      <p:ext uri="{BB962C8B-B14F-4D97-AF65-F5344CB8AC3E}">
        <p14:creationId xmlns:p14="http://schemas.microsoft.com/office/powerpoint/2010/main" val="411616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1387"/>
          </a:xfrm>
        </p:spPr>
        <p:txBody>
          <a:bodyPr/>
          <a:lstStyle/>
          <a:p>
            <a:r>
              <a:rPr lang="en-US" sz="4000" i="1" dirty="0">
                <a:solidFill>
                  <a:srgbClr val="FF0000"/>
                </a:solidFill>
              </a:rPr>
              <a:t>Basic</a:t>
            </a:r>
            <a:r>
              <a:rPr lang="en-US" sz="4000" dirty="0"/>
              <a:t> Elements of Informed Consent</a:t>
            </a:r>
          </a:p>
        </p:txBody>
      </p:sp>
      <p:sp>
        <p:nvSpPr>
          <p:cNvPr id="3" name="Content Placeholder 2"/>
          <p:cNvSpPr>
            <a:spLocks noGrp="1"/>
          </p:cNvSpPr>
          <p:nvPr>
            <p:ph idx="1"/>
          </p:nvPr>
        </p:nvSpPr>
        <p:spPr>
          <a:xfrm>
            <a:off x="457200" y="1524000"/>
            <a:ext cx="8229600" cy="4389120"/>
          </a:xfrm>
        </p:spPr>
        <p:txBody>
          <a:bodyPr>
            <a:normAutofit lnSpcReduction="10000"/>
          </a:bodyPr>
          <a:lstStyle/>
          <a:p>
            <a:pPr marL="0" indent="0">
              <a:buNone/>
            </a:pPr>
            <a:r>
              <a:rPr lang="en-US" altLang="en-US" sz="3200" dirty="0">
                <a:cs typeface="Arial" pitchFamily="34" charset="0"/>
                <a:sym typeface="Calibri" pitchFamily="34" charset="0"/>
              </a:rPr>
              <a:t>One new element:</a:t>
            </a:r>
          </a:p>
          <a:p>
            <a:r>
              <a:rPr lang="en-US" altLang="en-US" sz="3200" dirty="0">
                <a:cs typeface="Arial" pitchFamily="34" charset="0"/>
                <a:sym typeface="Calibri" pitchFamily="34" charset="0"/>
              </a:rPr>
              <a:t>Notice about possible future research use of information or </a:t>
            </a:r>
            <a:r>
              <a:rPr lang="en-US" altLang="en-US" sz="3200" dirty="0" err="1">
                <a:cs typeface="Arial" pitchFamily="34" charset="0"/>
                <a:sym typeface="Calibri" pitchFamily="34" charset="0"/>
              </a:rPr>
              <a:t>biospecimens</a:t>
            </a:r>
            <a:r>
              <a:rPr lang="en-US" altLang="en-US" sz="3200" dirty="0">
                <a:cs typeface="Arial" pitchFamily="34" charset="0"/>
                <a:sym typeface="Calibri" pitchFamily="34" charset="0"/>
              </a:rPr>
              <a:t> stripped of identifiers:</a:t>
            </a:r>
          </a:p>
          <a:p>
            <a:pPr lvl="1"/>
            <a:r>
              <a:rPr lang="en-US" altLang="en-US" dirty="0">
                <a:cs typeface="Arial" pitchFamily="34" charset="0"/>
                <a:sym typeface="Calibri" pitchFamily="34" charset="0"/>
              </a:rPr>
              <a:t>Notifying prospective subject that subjects’ information or </a:t>
            </a:r>
            <a:r>
              <a:rPr lang="en-US" altLang="en-US" dirty="0" err="1">
                <a:cs typeface="Arial" pitchFamily="34" charset="0"/>
                <a:sym typeface="Calibri" pitchFamily="34" charset="0"/>
              </a:rPr>
              <a:t>biospecimens</a:t>
            </a:r>
            <a:r>
              <a:rPr lang="en-US" altLang="en-US" dirty="0">
                <a:cs typeface="Arial" pitchFamily="34" charset="0"/>
                <a:sym typeface="Calibri" pitchFamily="34" charset="0"/>
              </a:rPr>
              <a:t> could be used for future research without additional consent; or </a:t>
            </a:r>
          </a:p>
          <a:p>
            <a:pPr lvl="1"/>
            <a:r>
              <a:rPr lang="en-US" altLang="en-US" dirty="0">
                <a:cs typeface="Arial" pitchFamily="34" charset="0"/>
                <a:sym typeface="Calibri" pitchFamily="34" charset="0"/>
              </a:rPr>
              <a:t>Notifying prospective subject that subjects’ information or </a:t>
            </a:r>
            <a:r>
              <a:rPr lang="en-US" altLang="en-US" dirty="0" err="1">
                <a:cs typeface="Arial" pitchFamily="34" charset="0"/>
                <a:sym typeface="Calibri" pitchFamily="34" charset="0"/>
              </a:rPr>
              <a:t>biospecimens</a:t>
            </a:r>
            <a:r>
              <a:rPr lang="en-US" altLang="en-US" dirty="0">
                <a:cs typeface="Arial" pitchFamily="34" charset="0"/>
                <a:sym typeface="Calibri" pitchFamily="34" charset="0"/>
              </a:rPr>
              <a:t> will not be used for future research.</a:t>
            </a:r>
          </a:p>
          <a:p>
            <a:pPr marL="0" indent="0" algn="r">
              <a:buNone/>
            </a:pPr>
            <a:r>
              <a:rPr lang="en-US" altLang="en-US" dirty="0">
                <a:cs typeface="Arial" pitchFamily="34" charset="0"/>
                <a:sym typeface="Calibri" pitchFamily="34" charset="0"/>
              </a:rPr>
              <a:t>			</a:t>
            </a:r>
            <a:r>
              <a:rPr lang="en-US" altLang="en-US" dirty="0">
                <a:latin typeface="Calibri" pitchFamily="34" charset="0"/>
                <a:cs typeface="Arial" pitchFamily="34" charset="0"/>
                <a:sym typeface="Calibri" pitchFamily="34" charset="0"/>
              </a:rPr>
              <a:t>	</a:t>
            </a:r>
          </a:p>
          <a:p>
            <a:pPr marL="457200" lvl="1" indent="0" algn="r">
              <a:buNone/>
            </a:pPr>
            <a:endParaRPr lang="en-US" altLang="en-US" sz="2800" dirty="0">
              <a:latin typeface="Calibri" pitchFamily="34" charset="0"/>
              <a:cs typeface="Arial" pitchFamily="34" charset="0"/>
              <a:sym typeface="Calibri" pitchFamily="34" charset="0"/>
            </a:endParaRPr>
          </a:p>
          <a:p>
            <a:endParaRPr lang="en-US" altLang="en-US" dirty="0">
              <a:latin typeface="Calibri" pitchFamily="34" charset="0"/>
              <a:cs typeface="Arial" pitchFamily="34" charset="0"/>
              <a:sym typeface="Calibri" pitchFamily="34" charset="0"/>
            </a:endParaRPr>
          </a:p>
          <a:p>
            <a:endParaRPr lang="en-US" dirty="0">
              <a:solidFill>
                <a:schemeClr val="dk1"/>
              </a:solidFill>
              <a:sym typeface="Calibri"/>
            </a:endParaRPr>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19</a:t>
            </a:fld>
            <a:endParaRPr lang="en-US" altLang="en-US">
              <a:solidFill>
                <a:prstClr val="black"/>
              </a:solidFill>
            </a:endParaRPr>
          </a:p>
        </p:txBody>
      </p:sp>
      <p:sp>
        <p:nvSpPr>
          <p:cNvPr id="5" name="Rectangle 4"/>
          <p:cNvSpPr/>
          <p:nvPr/>
        </p:nvSpPr>
        <p:spPr>
          <a:xfrm>
            <a:off x="6503881" y="5334000"/>
            <a:ext cx="1487908" cy="400110"/>
          </a:xfrm>
          <a:prstGeom prst="rect">
            <a:avLst/>
          </a:prstGeom>
        </p:spPr>
        <p:txBody>
          <a:bodyPr wrap="none">
            <a:spAutoFit/>
          </a:bodyPr>
          <a:lstStyle/>
          <a:p>
            <a:pPr algn="r"/>
            <a:r>
              <a:rPr lang="en-US" altLang="en-US" sz="2000" dirty="0">
                <a:latin typeface="Calibri" pitchFamily="34" charset="0"/>
                <a:cs typeface="Arial" pitchFamily="34" charset="0"/>
                <a:sym typeface="Calibri" pitchFamily="34" charset="0"/>
              </a:rPr>
              <a:t>§_.116(b)(9)</a:t>
            </a:r>
          </a:p>
        </p:txBody>
      </p:sp>
    </p:spTree>
    <p:extLst>
      <p:ext uri="{BB962C8B-B14F-4D97-AF65-F5344CB8AC3E}">
        <p14:creationId xmlns:p14="http://schemas.microsoft.com/office/powerpoint/2010/main" val="25520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0A63-08C9-418A-8743-338521E7355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AB54C7-D6FB-46DE-941D-40452AB5AC8F}"/>
              </a:ext>
            </a:extLst>
          </p:cNvPr>
          <p:cNvSpPr>
            <a:spLocks noGrp="1"/>
          </p:cNvSpPr>
          <p:nvPr>
            <p:ph idx="1"/>
          </p:nvPr>
        </p:nvSpPr>
        <p:spPr/>
        <p:txBody>
          <a:bodyPr>
            <a:normAutofit lnSpcReduction="10000"/>
          </a:bodyPr>
          <a:lstStyle/>
          <a:p>
            <a:r>
              <a:rPr lang="en-US" dirty="0"/>
              <a:t>Introduction</a:t>
            </a:r>
          </a:p>
          <a:p>
            <a:r>
              <a:rPr lang="en-US" dirty="0"/>
              <a:t>Major changes to informed consent content and process</a:t>
            </a:r>
          </a:p>
          <a:p>
            <a:r>
              <a:rPr lang="en-US" dirty="0"/>
              <a:t>Broad consent</a:t>
            </a:r>
          </a:p>
          <a:p>
            <a:r>
              <a:rPr lang="en-US" dirty="0"/>
              <a:t>Waiver of Alteration of Informed Consent</a:t>
            </a:r>
          </a:p>
          <a:p>
            <a:r>
              <a:rPr lang="en-US" dirty="0"/>
              <a:t>Screening, recruiting and determining eligibility</a:t>
            </a:r>
          </a:p>
          <a:p>
            <a:r>
              <a:rPr lang="en-US" dirty="0"/>
              <a:t>Posting of informed consent documents</a:t>
            </a:r>
          </a:p>
          <a:p>
            <a:r>
              <a:rPr lang="en-US" dirty="0"/>
              <a:t>Documentation of Consent</a:t>
            </a:r>
          </a:p>
          <a:p>
            <a:r>
              <a:rPr lang="en-US" dirty="0"/>
              <a:t>Change to definition of Legally Authorized                                  Representative (LAR)</a:t>
            </a:r>
          </a:p>
          <a:p>
            <a:endParaRPr lang="en-US" dirty="0"/>
          </a:p>
        </p:txBody>
      </p:sp>
      <p:sp>
        <p:nvSpPr>
          <p:cNvPr id="4" name="Slide Number Placeholder 3">
            <a:extLst>
              <a:ext uri="{FF2B5EF4-FFF2-40B4-BE49-F238E27FC236}">
                <a16:creationId xmlns:a16="http://schemas.microsoft.com/office/drawing/2014/main" id="{D26277E7-7A31-4FCF-B595-B09A6E2C9D8E}"/>
              </a:ext>
            </a:extLst>
          </p:cNvPr>
          <p:cNvSpPr>
            <a:spLocks noGrp="1"/>
          </p:cNvSpPr>
          <p:nvPr>
            <p:ph type="sldNum" sz="quarter" idx="12"/>
          </p:nvPr>
        </p:nvSpPr>
        <p:spPr/>
        <p:txBody>
          <a:bodyPr/>
          <a:lstStyle/>
          <a:p>
            <a:fld id="{BF3D773C-9A4B-4115-B1CA-23F171635A4E}" type="slidenum">
              <a:rPr lang="en-US" smtClean="0"/>
              <a:pPr/>
              <a:t>2</a:t>
            </a:fld>
            <a:endParaRPr lang="en-US"/>
          </a:p>
        </p:txBody>
      </p:sp>
    </p:spTree>
    <p:extLst>
      <p:ext uri="{BB962C8B-B14F-4D97-AF65-F5344CB8AC3E}">
        <p14:creationId xmlns:p14="http://schemas.microsoft.com/office/powerpoint/2010/main" val="167739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4754-E8B2-4DFB-A0B1-A008ECEB64AB}"/>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5C343B3F-0996-452E-99E3-94C7CE9DA3F5}"/>
              </a:ext>
            </a:extLst>
          </p:cNvPr>
          <p:cNvSpPr>
            <a:spLocks noGrp="1"/>
          </p:cNvSpPr>
          <p:nvPr>
            <p:ph idx="1"/>
          </p:nvPr>
        </p:nvSpPr>
        <p:spPr/>
        <p:txBody>
          <a:bodyPr/>
          <a:lstStyle/>
          <a:p>
            <a:r>
              <a:rPr lang="en-US" dirty="0"/>
              <a:t>The new element of informed consent </a:t>
            </a:r>
            <a:r>
              <a:rPr lang="en-US" altLang="en-US" sz="2800" dirty="0">
                <a:cs typeface="Arial" pitchFamily="34" charset="0"/>
                <a:sym typeface="Calibri" pitchFamily="34" charset="0"/>
              </a:rPr>
              <a:t>about possible future research use of information or </a:t>
            </a:r>
            <a:r>
              <a:rPr lang="en-US" altLang="en-US" sz="2800" dirty="0" err="1">
                <a:cs typeface="Arial" pitchFamily="34" charset="0"/>
                <a:sym typeface="Calibri" pitchFamily="34" charset="0"/>
              </a:rPr>
              <a:t>biospecimens</a:t>
            </a:r>
            <a:r>
              <a:rPr lang="en-US" altLang="en-US" sz="2800" dirty="0">
                <a:cs typeface="Arial" pitchFamily="34" charset="0"/>
                <a:sym typeface="Calibri" pitchFamily="34" charset="0"/>
              </a:rPr>
              <a:t> stripped of identifiers is required in all informed consent documents.</a:t>
            </a:r>
          </a:p>
          <a:p>
            <a:pPr lvl="1"/>
            <a:r>
              <a:rPr lang="en-US" sz="2600" dirty="0">
                <a:cs typeface="Arial" pitchFamily="34" charset="0"/>
                <a:sym typeface="Calibri" pitchFamily="34" charset="0"/>
              </a:rPr>
              <a:t>True or</a:t>
            </a:r>
          </a:p>
          <a:p>
            <a:pPr lvl="1"/>
            <a:r>
              <a:rPr lang="en-US" sz="2600" dirty="0">
                <a:cs typeface="Arial" pitchFamily="34" charset="0"/>
                <a:sym typeface="Calibri" pitchFamily="34" charset="0"/>
              </a:rPr>
              <a:t>False?</a:t>
            </a:r>
            <a:endParaRPr lang="en-US" dirty="0"/>
          </a:p>
        </p:txBody>
      </p:sp>
      <p:sp>
        <p:nvSpPr>
          <p:cNvPr id="4" name="Slide Number Placeholder 3">
            <a:extLst>
              <a:ext uri="{FF2B5EF4-FFF2-40B4-BE49-F238E27FC236}">
                <a16:creationId xmlns:a16="http://schemas.microsoft.com/office/drawing/2014/main" id="{7B2F0817-DF30-4934-96CD-195AD1BCF523}"/>
              </a:ext>
            </a:extLst>
          </p:cNvPr>
          <p:cNvSpPr>
            <a:spLocks noGrp="1"/>
          </p:cNvSpPr>
          <p:nvPr>
            <p:ph type="sldNum" sz="quarter" idx="12"/>
          </p:nvPr>
        </p:nvSpPr>
        <p:spPr/>
        <p:txBody>
          <a:bodyPr/>
          <a:lstStyle/>
          <a:p>
            <a:fld id="{BF3D773C-9A4B-4115-B1CA-23F171635A4E}" type="slidenum">
              <a:rPr lang="en-US" smtClean="0"/>
              <a:pPr/>
              <a:t>20</a:t>
            </a:fld>
            <a:endParaRPr lang="en-US"/>
          </a:p>
        </p:txBody>
      </p:sp>
    </p:spTree>
    <p:extLst>
      <p:ext uri="{BB962C8B-B14F-4D97-AF65-F5344CB8AC3E}">
        <p14:creationId xmlns:p14="http://schemas.microsoft.com/office/powerpoint/2010/main" val="130630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8CC-68E4-4F92-8381-217C4B21B9C1}"/>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2108D192-0F01-4377-AADD-CB14EFE920EE}"/>
              </a:ext>
            </a:extLst>
          </p:cNvPr>
          <p:cNvSpPr>
            <a:spLocks noGrp="1"/>
          </p:cNvSpPr>
          <p:nvPr>
            <p:ph idx="1"/>
          </p:nvPr>
        </p:nvSpPr>
        <p:spPr/>
        <p:txBody>
          <a:bodyPr/>
          <a:lstStyle/>
          <a:p>
            <a:r>
              <a:rPr lang="en-US" dirty="0"/>
              <a:t>True. This is a basic element of informed consent that must be present in all ICDs unless the element is appropriately altered by the IRB.</a:t>
            </a:r>
          </a:p>
        </p:txBody>
      </p:sp>
      <p:sp>
        <p:nvSpPr>
          <p:cNvPr id="4" name="Slide Number Placeholder 3">
            <a:extLst>
              <a:ext uri="{FF2B5EF4-FFF2-40B4-BE49-F238E27FC236}">
                <a16:creationId xmlns:a16="http://schemas.microsoft.com/office/drawing/2014/main" id="{9E454ED8-9CC5-46E2-8C4A-709F34DC4CE8}"/>
              </a:ext>
            </a:extLst>
          </p:cNvPr>
          <p:cNvSpPr>
            <a:spLocks noGrp="1"/>
          </p:cNvSpPr>
          <p:nvPr>
            <p:ph type="sldNum" sz="quarter" idx="12"/>
          </p:nvPr>
        </p:nvSpPr>
        <p:spPr/>
        <p:txBody>
          <a:bodyPr/>
          <a:lstStyle/>
          <a:p>
            <a:fld id="{BF3D773C-9A4B-4115-B1CA-23F171635A4E}" type="slidenum">
              <a:rPr lang="en-US" smtClean="0"/>
              <a:pPr/>
              <a:t>21</a:t>
            </a:fld>
            <a:endParaRPr lang="en-US"/>
          </a:p>
        </p:txBody>
      </p:sp>
    </p:spTree>
    <p:extLst>
      <p:ext uri="{BB962C8B-B14F-4D97-AF65-F5344CB8AC3E}">
        <p14:creationId xmlns:p14="http://schemas.microsoft.com/office/powerpoint/2010/main" val="219124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44" y="277813"/>
            <a:ext cx="8839200" cy="1093787"/>
          </a:xfrm>
        </p:spPr>
        <p:txBody>
          <a:bodyPr/>
          <a:lstStyle/>
          <a:p>
            <a:r>
              <a:rPr lang="en-US" sz="4000" i="1" dirty="0">
                <a:solidFill>
                  <a:srgbClr val="FF0000"/>
                </a:solidFill>
              </a:rPr>
              <a:t>Additional</a:t>
            </a:r>
            <a:r>
              <a:rPr lang="en-US" sz="4000" dirty="0"/>
              <a:t> Elements of Informed Consent</a:t>
            </a:r>
          </a:p>
        </p:txBody>
      </p:sp>
      <p:sp>
        <p:nvSpPr>
          <p:cNvPr id="3" name="Content Placeholder 2"/>
          <p:cNvSpPr>
            <a:spLocks noGrp="1"/>
          </p:cNvSpPr>
          <p:nvPr>
            <p:ph idx="1"/>
          </p:nvPr>
        </p:nvSpPr>
        <p:spPr>
          <a:xfrm>
            <a:off x="457200" y="1524000"/>
            <a:ext cx="8229600" cy="4800600"/>
          </a:xfrm>
        </p:spPr>
        <p:txBody>
          <a:bodyPr>
            <a:normAutofit fontScale="62500" lnSpcReduction="20000"/>
          </a:bodyPr>
          <a:lstStyle/>
          <a:p>
            <a:pPr marL="0" indent="0">
              <a:buNone/>
            </a:pPr>
            <a:r>
              <a:rPr lang="en-US" sz="4000" dirty="0">
                <a:sym typeface="Calibri"/>
              </a:rPr>
              <a:t>Three new additional elements:</a:t>
            </a:r>
          </a:p>
          <a:p>
            <a:pPr marL="457200" indent="-457200">
              <a:spcBef>
                <a:spcPts val="563"/>
              </a:spcBef>
              <a:buFontTx/>
              <a:buChar char="•"/>
            </a:pPr>
            <a:r>
              <a:rPr lang="en-US" altLang="en-US" sz="4000" dirty="0">
                <a:cs typeface="Arial" pitchFamily="34" charset="0"/>
                <a:sym typeface="Calibri" pitchFamily="34" charset="0"/>
              </a:rPr>
              <a:t>Notice about whether clinically relevant research results, including individual research results will be given to subjects, and if so, under what conditions</a:t>
            </a:r>
          </a:p>
          <a:p>
            <a:pPr marL="457200" indent="-457200">
              <a:spcBef>
                <a:spcPts val="563"/>
              </a:spcBef>
              <a:buFontTx/>
              <a:buChar char="•"/>
            </a:pPr>
            <a:r>
              <a:rPr lang="en-US" altLang="en-US" sz="4000" dirty="0">
                <a:cs typeface="Arial" pitchFamily="34" charset="0"/>
                <a:sym typeface="Calibri" pitchFamily="34" charset="0"/>
              </a:rPr>
              <a:t>Notice about possible commercial profit, and whether subject will share in this profit (for research involving </a:t>
            </a:r>
            <a:r>
              <a:rPr lang="en-US" altLang="en-US" sz="4000" dirty="0" err="1">
                <a:cs typeface="Arial" pitchFamily="34" charset="0"/>
                <a:sym typeface="Calibri" pitchFamily="34" charset="0"/>
              </a:rPr>
              <a:t>biospecimens</a:t>
            </a:r>
            <a:r>
              <a:rPr lang="en-US" altLang="en-US" sz="4000" dirty="0">
                <a:cs typeface="Arial" pitchFamily="34" charset="0"/>
                <a:sym typeface="Calibri" pitchFamily="34" charset="0"/>
              </a:rPr>
              <a:t>)</a:t>
            </a:r>
          </a:p>
          <a:p>
            <a:pPr marL="457200" indent="-457200">
              <a:spcBef>
                <a:spcPts val="563"/>
              </a:spcBef>
              <a:buFontTx/>
              <a:buChar char="•"/>
            </a:pPr>
            <a:r>
              <a:rPr lang="en-US" altLang="en-US" sz="4000" dirty="0">
                <a:cs typeface="Arial" pitchFamily="34" charset="0"/>
                <a:sym typeface="Calibri" pitchFamily="34" charset="0"/>
              </a:rPr>
              <a:t>Notice about whether research might include whole genome sequencing (for research involving </a:t>
            </a:r>
            <a:r>
              <a:rPr lang="en-US" altLang="en-US" sz="4000" dirty="0" err="1">
                <a:cs typeface="Arial" pitchFamily="34" charset="0"/>
                <a:sym typeface="Calibri" pitchFamily="34" charset="0"/>
              </a:rPr>
              <a:t>biospecimens</a:t>
            </a:r>
            <a:r>
              <a:rPr lang="en-US" altLang="en-US" sz="4000" dirty="0">
                <a:cs typeface="Arial" pitchFamily="34" charset="0"/>
                <a:sym typeface="Calibri" pitchFamily="34" charset="0"/>
              </a:rPr>
              <a:t>)</a:t>
            </a:r>
          </a:p>
          <a:p>
            <a:pPr marL="0" indent="0" algn="r">
              <a:spcBef>
                <a:spcPts val="563"/>
              </a:spcBef>
              <a:buNone/>
            </a:pPr>
            <a:r>
              <a:rPr lang="en-US" altLang="en-US" sz="4000" dirty="0">
                <a:cs typeface="Arial" pitchFamily="34" charset="0"/>
                <a:sym typeface="Calibri" pitchFamily="34" charset="0"/>
              </a:rPr>
              <a:t>§_</a:t>
            </a:r>
            <a:r>
              <a:rPr lang="en-US" sz="4000" dirty="0"/>
              <a:t>.116(c)(7)-(9)</a:t>
            </a:r>
            <a:endParaRPr lang="en-US" altLang="en-US" sz="4000" dirty="0">
              <a:cs typeface="Arial" pitchFamily="34" charset="0"/>
              <a:sym typeface="Calibri" pitchFamily="34" charset="0"/>
            </a:endParaRPr>
          </a:p>
          <a:p>
            <a:pPr marL="0" indent="0" algn="r">
              <a:spcBef>
                <a:spcPts val="563"/>
              </a:spcBef>
              <a:buNone/>
            </a:pPr>
            <a:endParaRPr lang="en-US" altLang="en-US" sz="2000" dirty="0">
              <a:solidFill>
                <a:srgbClr val="242852"/>
              </a:solidFill>
              <a:latin typeface="Calibri" pitchFamily="34" charset="0"/>
              <a:cs typeface="Arial" pitchFamily="34" charset="0"/>
              <a:sym typeface="Calibri" pitchFamily="34" charset="0"/>
            </a:endParaRPr>
          </a:p>
          <a:p>
            <a:pPr marL="0" indent="0" algn="r">
              <a:spcBef>
                <a:spcPts val="563"/>
              </a:spcBef>
              <a:buNone/>
            </a:pPr>
            <a:endParaRPr lang="en-US" altLang="en-US" sz="2000" dirty="0">
              <a:solidFill>
                <a:srgbClr val="242852"/>
              </a:solidFill>
              <a:latin typeface="Calibri" pitchFamily="34" charset="0"/>
              <a:cs typeface="Arial" pitchFamily="34" charset="0"/>
              <a:sym typeface="Calibri" pitchFamily="34" charset="0"/>
            </a:endParaRPr>
          </a:p>
          <a:p>
            <a:pPr marL="0" indent="0" algn="r">
              <a:spcBef>
                <a:spcPts val="563"/>
              </a:spcBef>
              <a:buNone/>
            </a:pPr>
            <a:endParaRPr lang="en-US" altLang="en-US" dirty="0">
              <a:solidFill>
                <a:srgbClr val="242852"/>
              </a:solidFill>
              <a:latin typeface="Calibri" pitchFamily="34" charset="0"/>
              <a:cs typeface="Arial" pitchFamily="34" charset="0"/>
              <a:sym typeface="Calibri" pitchFamily="34" charset="0"/>
            </a:endParaRPr>
          </a:p>
          <a:p>
            <a:pPr marL="0" indent="0" algn="r">
              <a:spcBef>
                <a:spcPts val="563"/>
              </a:spcBef>
              <a:buNone/>
            </a:pPr>
            <a:r>
              <a:rPr lang="en-US" altLang="en-US" dirty="0">
                <a:latin typeface="Calibri" pitchFamily="34" charset="0"/>
                <a:cs typeface="Arial" pitchFamily="34" charset="0"/>
                <a:sym typeface="Calibri" pitchFamily="34" charset="0"/>
              </a:rPr>
              <a:t>				</a:t>
            </a:r>
          </a:p>
          <a:p>
            <a:endParaRPr lang="en-US" dirty="0">
              <a:solidFill>
                <a:schemeClr val="dk1"/>
              </a:solidFill>
              <a:sym typeface="Calibri"/>
            </a:endParaRPr>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312392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12BA-D126-4C0E-92C9-BCE65AE2DBF7}"/>
              </a:ext>
            </a:extLst>
          </p:cNvPr>
          <p:cNvSpPr>
            <a:spLocks noGrp="1"/>
          </p:cNvSpPr>
          <p:nvPr>
            <p:ph type="title"/>
          </p:nvPr>
        </p:nvSpPr>
        <p:spPr/>
        <p:txBody>
          <a:bodyPr/>
          <a:lstStyle/>
          <a:p>
            <a:r>
              <a:rPr lang="en-US" dirty="0"/>
              <a:t>Broad Consent</a:t>
            </a:r>
          </a:p>
        </p:txBody>
      </p:sp>
      <p:sp>
        <p:nvSpPr>
          <p:cNvPr id="3" name="Text Placeholder 2">
            <a:extLst>
              <a:ext uri="{FF2B5EF4-FFF2-40B4-BE49-F238E27FC236}">
                <a16:creationId xmlns:a16="http://schemas.microsoft.com/office/drawing/2014/main" id="{2533B81D-5FA5-4C5D-BE80-2A8A84B8B8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77A3B2-B25C-4572-947E-220435EF2645}"/>
              </a:ext>
            </a:extLst>
          </p:cNvPr>
          <p:cNvSpPr>
            <a:spLocks noGrp="1"/>
          </p:cNvSpPr>
          <p:nvPr>
            <p:ph type="sldNum" sz="quarter" idx="12"/>
          </p:nvPr>
        </p:nvSpPr>
        <p:spPr/>
        <p:txBody>
          <a:bodyPr/>
          <a:lstStyle/>
          <a:p>
            <a:fld id="{BF3D773C-9A4B-4115-B1CA-23F171635A4E}" type="slidenum">
              <a:rPr lang="en-US" smtClean="0"/>
              <a:pPr/>
              <a:t>23</a:t>
            </a:fld>
            <a:endParaRPr lang="en-US"/>
          </a:p>
        </p:txBody>
      </p:sp>
    </p:spTree>
    <p:extLst>
      <p:ext uri="{BB962C8B-B14F-4D97-AF65-F5344CB8AC3E}">
        <p14:creationId xmlns:p14="http://schemas.microsoft.com/office/powerpoint/2010/main" val="2399766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a:bodyPr>
          <a:lstStyle/>
          <a:p>
            <a:r>
              <a:rPr lang="en-US" dirty="0"/>
              <a:t>Genesis of Broad Consent</a:t>
            </a:r>
          </a:p>
        </p:txBody>
      </p:sp>
      <p:sp>
        <p:nvSpPr>
          <p:cNvPr id="3" name="Content Placeholder 2"/>
          <p:cNvSpPr>
            <a:spLocks noGrp="1"/>
          </p:cNvSpPr>
          <p:nvPr>
            <p:ph idx="1"/>
          </p:nvPr>
        </p:nvSpPr>
        <p:spPr>
          <a:xfrm>
            <a:off x="457200" y="1828800"/>
            <a:ext cx="8229600" cy="3962400"/>
          </a:xfrm>
        </p:spPr>
        <p:txBody>
          <a:bodyPr>
            <a:normAutofit fontScale="92500"/>
          </a:bodyPr>
          <a:lstStyle/>
          <a:p>
            <a:r>
              <a:rPr lang="en-US" dirty="0"/>
              <a:t>The NPRM proposed to revise the definition of ‘‘human subject’’ to include research in which an investigator obtains, uses, studies, or analyzes </a:t>
            </a:r>
            <a:r>
              <a:rPr lang="en-US" dirty="0" err="1"/>
              <a:t>biospecimens</a:t>
            </a:r>
            <a:r>
              <a:rPr lang="en-US" dirty="0"/>
              <a:t>, regardless of identifiability. </a:t>
            </a:r>
          </a:p>
          <a:p>
            <a:r>
              <a:rPr lang="en-US" dirty="0"/>
              <a:t>The NPRM also proposed to allow broad consent to cover the storage or maintenance for secondary research use of all </a:t>
            </a:r>
            <a:r>
              <a:rPr lang="en-US" dirty="0" err="1"/>
              <a:t>biospecimens</a:t>
            </a:r>
            <a:r>
              <a:rPr lang="en-US" dirty="0"/>
              <a:t> (regardless of identifiability) and identifiable private information that were originally collected for either research studies other than the proposed research or </a:t>
            </a:r>
            <a:r>
              <a:rPr lang="en-US" dirty="0" err="1"/>
              <a:t>nonresearch</a:t>
            </a:r>
            <a:r>
              <a:rPr lang="en-US" dirty="0"/>
              <a:t> purposes.</a:t>
            </a:r>
          </a:p>
        </p:txBody>
      </p:sp>
      <p:sp>
        <p:nvSpPr>
          <p:cNvPr id="4" name="Slide Number Placeholder 3"/>
          <p:cNvSpPr>
            <a:spLocks noGrp="1"/>
          </p:cNvSpPr>
          <p:nvPr>
            <p:ph type="sldNum" sz="quarter" idx="12"/>
          </p:nvPr>
        </p:nvSpPr>
        <p:spPr/>
        <p:txBody>
          <a:bodyPr/>
          <a:lstStyle/>
          <a:p>
            <a:fld id="{BF3D773C-9A4B-4115-B1CA-23F171635A4E}" type="slidenum">
              <a:rPr lang="en-US" smtClean="0"/>
              <a:pPr/>
              <a:t>24</a:t>
            </a:fld>
            <a:endParaRPr lang="en-US"/>
          </a:p>
        </p:txBody>
      </p:sp>
    </p:spTree>
    <p:extLst>
      <p:ext uri="{BB962C8B-B14F-4D97-AF65-F5344CB8AC3E}">
        <p14:creationId xmlns:p14="http://schemas.microsoft.com/office/powerpoint/2010/main" val="749376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Final Rule: Definition of Human Subject</a:t>
            </a:r>
          </a:p>
        </p:txBody>
      </p:sp>
      <p:sp>
        <p:nvSpPr>
          <p:cNvPr id="3" name="Content Placeholder 2"/>
          <p:cNvSpPr>
            <a:spLocks noGrp="1"/>
          </p:cNvSpPr>
          <p:nvPr>
            <p:ph idx="1"/>
          </p:nvPr>
        </p:nvSpPr>
        <p:spPr/>
        <p:txBody>
          <a:bodyPr>
            <a:normAutofit/>
          </a:bodyPr>
          <a:lstStyle/>
          <a:p>
            <a:r>
              <a:rPr lang="en-US" dirty="0"/>
              <a:t>The proposal regarding revising the definition of ‘‘human subject’’ to include </a:t>
            </a:r>
            <a:r>
              <a:rPr lang="en-US" dirty="0" err="1"/>
              <a:t>biospecimens</a:t>
            </a:r>
            <a:r>
              <a:rPr lang="en-US" dirty="0"/>
              <a:t> regardless of identifiability was commented on by almost 50 percent of the commenters, 80 percent were opposed to it for a variety of reasons, including concerns about broad consent.</a:t>
            </a:r>
          </a:p>
          <a:p>
            <a:r>
              <a:rPr lang="en-US" dirty="0"/>
              <a:t>Wording of the Definition of “Human Subject” has changed from the current rule but primarily for clarification only; does </a:t>
            </a:r>
            <a:r>
              <a:rPr lang="en-US" b="1" dirty="0"/>
              <a:t>not </a:t>
            </a:r>
            <a:r>
              <a:rPr lang="en-US" dirty="0"/>
              <a:t>include all </a:t>
            </a:r>
            <a:r>
              <a:rPr lang="en-US" dirty="0" err="1"/>
              <a:t>biospecimens</a:t>
            </a:r>
            <a:r>
              <a:rPr lang="en-US" dirty="0"/>
              <a:t> regardless of identifiability.</a:t>
            </a:r>
          </a:p>
          <a:p>
            <a:endParaRPr lang="en-US" dirty="0"/>
          </a:p>
        </p:txBody>
      </p:sp>
      <p:sp>
        <p:nvSpPr>
          <p:cNvPr id="4" name="Slide Number Placeholder 3"/>
          <p:cNvSpPr>
            <a:spLocks noGrp="1"/>
          </p:cNvSpPr>
          <p:nvPr>
            <p:ph type="sldNum" sz="quarter" idx="12"/>
          </p:nvPr>
        </p:nvSpPr>
        <p:spPr/>
        <p:txBody>
          <a:bodyPr/>
          <a:lstStyle/>
          <a:p>
            <a:fld id="{BF3D773C-9A4B-4115-B1CA-23F171635A4E}" type="slidenum">
              <a:rPr lang="en-US" smtClean="0"/>
              <a:pPr/>
              <a:t>25</a:t>
            </a:fld>
            <a:endParaRPr lang="en-US"/>
          </a:p>
        </p:txBody>
      </p:sp>
    </p:spTree>
    <p:extLst>
      <p:ext uri="{BB962C8B-B14F-4D97-AF65-F5344CB8AC3E}">
        <p14:creationId xmlns:p14="http://schemas.microsoft.com/office/powerpoint/2010/main" val="56358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58813"/>
            <a:ext cx="8153400" cy="636587"/>
          </a:xfrm>
        </p:spPr>
        <p:txBody>
          <a:bodyPr>
            <a:normAutofit fontScale="90000"/>
          </a:bodyPr>
          <a:lstStyle/>
          <a:p>
            <a:r>
              <a:rPr lang="en-US" sz="4000" dirty="0"/>
              <a:t>What is Secondary Research?</a:t>
            </a:r>
          </a:p>
        </p:txBody>
      </p:sp>
      <p:sp>
        <p:nvSpPr>
          <p:cNvPr id="3" name="Content Placeholder 2"/>
          <p:cNvSpPr>
            <a:spLocks noGrp="1"/>
          </p:cNvSpPr>
          <p:nvPr>
            <p:ph idx="1"/>
          </p:nvPr>
        </p:nvSpPr>
        <p:spPr>
          <a:xfrm>
            <a:off x="685800" y="1371600"/>
            <a:ext cx="8001000" cy="5181600"/>
          </a:xfrm>
        </p:spPr>
        <p:txBody>
          <a:bodyPr/>
          <a:lstStyle/>
          <a:p>
            <a:pPr marL="0" lvl="1" indent="0">
              <a:buClr>
                <a:schemeClr val="bg2"/>
              </a:buClr>
              <a:buSzPct val="90000"/>
              <a:buNone/>
            </a:pPr>
            <a:r>
              <a:rPr lang="en-US" dirty="0"/>
              <a:t>Research use of information or </a:t>
            </a:r>
            <a:r>
              <a:rPr lang="en-US" dirty="0" err="1"/>
              <a:t>biospecimens</a:t>
            </a:r>
            <a:r>
              <a:rPr lang="en-US" dirty="0"/>
              <a:t> collected for either research studies other than the proposed research, or for </a:t>
            </a:r>
            <a:r>
              <a:rPr lang="en-US" dirty="0" err="1"/>
              <a:t>nonresearch</a:t>
            </a:r>
            <a:r>
              <a:rPr lang="en-US" dirty="0"/>
              <a:t> purposes (e.g., clinical care, public health, education)</a:t>
            </a:r>
          </a:p>
          <a:p>
            <a:pPr marL="0" indent="0">
              <a:buNone/>
            </a:pPr>
            <a:endParaRPr lang="en-US" sz="2400" dirty="0"/>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26</a:t>
            </a:fld>
            <a:endParaRPr lang="en-US" altLang="en-US">
              <a:solidFill>
                <a:prstClr val="black"/>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1" y="3221038"/>
            <a:ext cx="2988634" cy="20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yvonne.lau\AppData\Local\Microsoft\Windows\Temporary Internet Files\Content.IE5\RUHVM3J7\8640594367_5894ebaee0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973" y="3200400"/>
            <a:ext cx="28190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313" y="3221038"/>
            <a:ext cx="2038935"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7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Flexibility for Secondary Research</a:t>
            </a:r>
          </a:p>
        </p:txBody>
      </p:sp>
      <p:sp>
        <p:nvSpPr>
          <p:cNvPr id="3" name="Content Placeholder 2"/>
          <p:cNvSpPr>
            <a:spLocks noGrp="1"/>
          </p:cNvSpPr>
          <p:nvPr>
            <p:ph idx="1"/>
          </p:nvPr>
        </p:nvSpPr>
        <p:spPr/>
        <p:txBody>
          <a:bodyPr/>
          <a:lstStyle/>
          <a:p>
            <a:r>
              <a:rPr lang="en-US" dirty="0"/>
              <a:t>Investigators will still have the option of doing secondary research as they do under the current rule:</a:t>
            </a:r>
          </a:p>
          <a:p>
            <a:pPr lvl="1"/>
            <a:r>
              <a:rPr lang="en-US" dirty="0"/>
              <a:t>Nonidentifiable </a:t>
            </a:r>
            <a:r>
              <a:rPr lang="en-US" dirty="0" err="1"/>
              <a:t>biospecimens</a:t>
            </a:r>
            <a:r>
              <a:rPr lang="en-US" dirty="0"/>
              <a:t>/data (not HSR, no consent)</a:t>
            </a:r>
          </a:p>
          <a:p>
            <a:pPr lvl="1"/>
            <a:r>
              <a:rPr lang="en-US" dirty="0"/>
              <a:t>Coded </a:t>
            </a:r>
            <a:r>
              <a:rPr lang="en-US" dirty="0" err="1"/>
              <a:t>biospecimens</a:t>
            </a:r>
            <a:r>
              <a:rPr lang="en-US" dirty="0"/>
              <a:t>/data (not HSR, no consent)</a:t>
            </a:r>
          </a:p>
          <a:p>
            <a:pPr lvl="1"/>
            <a:r>
              <a:rPr lang="en-US" dirty="0"/>
              <a:t>Identifiable </a:t>
            </a:r>
            <a:r>
              <a:rPr lang="en-US" dirty="0" err="1"/>
              <a:t>biospecimens</a:t>
            </a:r>
            <a:r>
              <a:rPr lang="en-US" dirty="0"/>
              <a:t>/data (with waiver of informed consent or study-specific consent)</a:t>
            </a:r>
          </a:p>
          <a:p>
            <a:r>
              <a:rPr lang="en-US" dirty="0"/>
              <a:t>The new broad consent provisions are essentially a new alternative to these other options </a:t>
            </a:r>
          </a:p>
        </p:txBody>
      </p:sp>
      <p:sp>
        <p:nvSpPr>
          <p:cNvPr id="4" name="Slide Number Placeholder 3"/>
          <p:cNvSpPr>
            <a:spLocks noGrp="1"/>
          </p:cNvSpPr>
          <p:nvPr>
            <p:ph type="sldNum" sz="quarter" idx="12"/>
          </p:nvPr>
        </p:nvSpPr>
        <p:spPr/>
        <p:txBody>
          <a:bodyPr/>
          <a:lstStyle/>
          <a:p>
            <a:fld id="{BF3D773C-9A4B-4115-B1CA-23F171635A4E}" type="slidenum">
              <a:rPr lang="en-US" smtClean="0"/>
              <a:pPr/>
              <a:t>27</a:t>
            </a:fld>
            <a:endParaRPr lang="en-US"/>
          </a:p>
        </p:txBody>
      </p:sp>
    </p:spTree>
    <p:extLst>
      <p:ext uri="{BB962C8B-B14F-4D97-AF65-F5344CB8AC3E}">
        <p14:creationId xmlns:p14="http://schemas.microsoft.com/office/powerpoint/2010/main" val="2369730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75"/>
            <a:ext cx="8229600" cy="1139825"/>
          </a:xfrm>
        </p:spPr>
        <p:txBody>
          <a:bodyPr>
            <a:normAutofit fontScale="90000"/>
          </a:bodyPr>
          <a:lstStyle/>
          <a:p>
            <a:r>
              <a:rPr lang="en-US" dirty="0"/>
              <a:t>Allowing the Use of Broad Consent for </a:t>
            </a:r>
            <a:r>
              <a:rPr lang="en-US" dirty="0">
                <a:solidFill>
                  <a:srgbClr val="FFCCFF"/>
                </a:solidFill>
              </a:rPr>
              <a:t>Secondary Research</a:t>
            </a:r>
          </a:p>
        </p:txBody>
      </p:sp>
      <p:sp>
        <p:nvSpPr>
          <p:cNvPr id="3" name="Content Placeholder 2"/>
          <p:cNvSpPr>
            <a:spLocks noGrp="1"/>
          </p:cNvSpPr>
          <p:nvPr>
            <p:ph idx="1"/>
          </p:nvPr>
        </p:nvSpPr>
        <p:spPr>
          <a:xfrm>
            <a:off x="304800" y="1828800"/>
            <a:ext cx="8686800" cy="4495800"/>
          </a:xfrm>
        </p:spPr>
        <p:txBody>
          <a:bodyPr>
            <a:normAutofit lnSpcReduction="10000"/>
          </a:bodyPr>
          <a:lstStyle/>
          <a:p>
            <a:pPr marL="342900" lvl="1" indent="-342900">
              <a:buClr>
                <a:schemeClr val="bg2"/>
              </a:buClr>
              <a:buSzPct val="90000"/>
              <a:buFont typeface="Arial" panose="020B0604020202020204" pitchFamily="34" charset="0"/>
              <a:buChar char="•"/>
            </a:pPr>
            <a:r>
              <a:rPr lang="en-US" sz="3200" b="1" u="sng" dirty="0">
                <a:solidFill>
                  <a:srgbClr val="FFCCFF"/>
                </a:solidFill>
              </a:rPr>
              <a:t>Optional:</a:t>
            </a:r>
            <a:r>
              <a:rPr lang="en-US" sz="3200" dirty="0">
                <a:solidFill>
                  <a:srgbClr val="FFCCFF"/>
                </a:solidFill>
              </a:rPr>
              <a:t> </a:t>
            </a:r>
            <a:r>
              <a:rPr lang="en-US" sz="3200" dirty="0"/>
              <a:t>An alternative to traditional informed consent or waiver of informed consent</a:t>
            </a:r>
            <a:endParaRPr lang="en-US" sz="1200" dirty="0"/>
          </a:p>
          <a:p>
            <a:pPr marL="342900" lvl="1" indent="-342900">
              <a:buClr>
                <a:schemeClr val="bg2"/>
              </a:buClr>
              <a:buSzPct val="90000"/>
              <a:buFont typeface="Arial" panose="020B0604020202020204" pitchFamily="34" charset="0"/>
              <a:buChar char="•"/>
            </a:pPr>
            <a:r>
              <a:rPr lang="en-US" sz="3200" dirty="0"/>
              <a:t>Applicable to:</a:t>
            </a:r>
          </a:p>
          <a:p>
            <a:pPr lvl="2"/>
            <a:r>
              <a:rPr lang="en-US" sz="2100" dirty="0"/>
              <a:t>The storage, maintenance, and secondary research use of identifiable private information or identifiable biospecimens</a:t>
            </a:r>
          </a:p>
          <a:p>
            <a:pPr marL="457200" lvl="1" indent="0">
              <a:buNone/>
            </a:pPr>
            <a:endParaRPr lang="en-US" sz="1200" dirty="0"/>
          </a:p>
          <a:p>
            <a:pPr lvl="2"/>
            <a:r>
              <a:rPr lang="en-US" sz="2100" dirty="0"/>
              <a:t>Collected for either a different research study, or for non-research purposes</a:t>
            </a:r>
            <a:endParaRPr lang="en-US" dirty="0"/>
          </a:p>
          <a:p>
            <a:pPr marL="0" lvl="1" indent="0">
              <a:buClr>
                <a:schemeClr val="bg2"/>
              </a:buClr>
              <a:buSzPct val="90000"/>
              <a:buNone/>
            </a:pPr>
            <a:endParaRPr lang="en-US" sz="1200" dirty="0"/>
          </a:p>
          <a:p>
            <a:r>
              <a:rPr lang="en-US" sz="3200" dirty="0"/>
              <a:t>Creates future regulatory flexibilities</a:t>
            </a:r>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64140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0213"/>
            <a:ext cx="8229600" cy="865187"/>
          </a:xfrm>
        </p:spPr>
        <p:txBody>
          <a:bodyPr/>
          <a:lstStyle/>
          <a:p>
            <a:r>
              <a:rPr lang="en-US" altLang="en-US" sz="4000" dirty="0">
                <a:cs typeface="Tahoma" pitchFamily="34" charset="0"/>
              </a:rPr>
              <a:t>Broad Consent for Secondary Research</a:t>
            </a:r>
            <a:endParaRPr lang="en-US" sz="4000" dirty="0"/>
          </a:p>
        </p:txBody>
      </p:sp>
      <p:sp>
        <p:nvSpPr>
          <p:cNvPr id="6" name="Content Placeholder 5"/>
          <p:cNvSpPr>
            <a:spLocks noGrp="1"/>
          </p:cNvSpPr>
          <p:nvPr>
            <p:ph idx="1"/>
          </p:nvPr>
        </p:nvSpPr>
        <p:spPr>
          <a:xfrm>
            <a:off x="457200" y="1600200"/>
            <a:ext cx="8229600" cy="4953000"/>
          </a:xfrm>
        </p:spPr>
        <p:txBody>
          <a:bodyPr/>
          <a:lstStyle/>
          <a:p>
            <a:pPr marL="0" indent="0">
              <a:buNone/>
            </a:pPr>
            <a:r>
              <a:rPr lang="en-US" dirty="0"/>
              <a:t>Required descriptions specific for broad consent:</a:t>
            </a:r>
          </a:p>
          <a:p>
            <a:r>
              <a:rPr lang="en-US" dirty="0"/>
              <a:t>The types of research that may be done, with sufficient information that a reasonable person would expect the consent would allow</a:t>
            </a:r>
          </a:p>
          <a:p>
            <a:r>
              <a:rPr lang="en-US" dirty="0"/>
              <a:t>The identifiable materials that might be used</a:t>
            </a:r>
          </a:p>
          <a:p>
            <a:r>
              <a:rPr lang="en-US" dirty="0"/>
              <a:t>Whether there might be sharing, and</a:t>
            </a:r>
          </a:p>
          <a:p>
            <a:r>
              <a:rPr lang="en-US" dirty="0"/>
              <a:t>With what types of institutions or researchers</a:t>
            </a:r>
          </a:p>
          <a:p>
            <a:r>
              <a:rPr lang="en-US" dirty="0"/>
              <a:t>The period of time the materials may be stored, maintained, or used for research </a:t>
            </a:r>
          </a:p>
          <a:p>
            <a:pPr marL="0" indent="0">
              <a:buNone/>
            </a:pPr>
            <a:endParaRPr lang="en-US" sz="2400" dirty="0"/>
          </a:p>
          <a:p>
            <a:pPr marL="0" indent="0">
              <a:buNone/>
            </a:pPr>
            <a:r>
              <a:rPr lang="en-US" sz="2400" dirty="0"/>
              <a:t>			§_.116(d)(2)-(4)</a:t>
            </a:r>
          </a:p>
          <a:p>
            <a:pPr lvl="1"/>
            <a:endParaRPr lang="en-US" dirty="0"/>
          </a:p>
        </p:txBody>
      </p:sp>
      <p:sp>
        <p:nvSpPr>
          <p:cNvPr id="4" name="Slide Number Placeholder 3"/>
          <p:cNvSpPr>
            <a:spLocks noGrp="1"/>
          </p:cNvSpPr>
          <p:nvPr>
            <p:ph type="sldNum" sz="quarter" idx="12"/>
          </p:nvPr>
        </p:nvSpPr>
        <p:spPr/>
        <p:txBody>
          <a:bodyPr/>
          <a:lstStyle/>
          <a:p>
            <a:fld id="{0E30B597-10AA-456B-A879-EDB244EF4198}" type="slidenum">
              <a:rPr lang="en-US" altLang="en-US" smtClean="0">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396760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493C-B1D3-4FB8-8444-A7EC2825D815}"/>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475D3BE7-D638-4AF8-B59E-F89A77CD71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DF41B1-39E9-4584-9B05-F798EA462699}"/>
              </a:ext>
            </a:extLst>
          </p:cNvPr>
          <p:cNvSpPr>
            <a:spLocks noGrp="1"/>
          </p:cNvSpPr>
          <p:nvPr>
            <p:ph type="sldNum" sz="quarter" idx="12"/>
          </p:nvPr>
        </p:nvSpPr>
        <p:spPr/>
        <p:txBody>
          <a:bodyPr/>
          <a:lstStyle/>
          <a:p>
            <a:fld id="{BF3D773C-9A4B-4115-B1CA-23F171635A4E}" type="slidenum">
              <a:rPr lang="en-US" smtClean="0"/>
              <a:pPr/>
              <a:t>3</a:t>
            </a:fld>
            <a:endParaRPr lang="en-US"/>
          </a:p>
        </p:txBody>
      </p:sp>
    </p:spTree>
    <p:extLst>
      <p:ext uri="{BB962C8B-B14F-4D97-AF65-F5344CB8AC3E}">
        <p14:creationId xmlns:p14="http://schemas.microsoft.com/office/powerpoint/2010/main" val="233263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613"/>
            <a:ext cx="8229600" cy="865187"/>
          </a:xfrm>
        </p:spPr>
        <p:txBody>
          <a:bodyPr>
            <a:normAutofit fontScale="90000"/>
          </a:bodyPr>
          <a:lstStyle/>
          <a:p>
            <a:pPr algn="ctr"/>
            <a:r>
              <a:rPr lang="en-US" dirty="0"/>
              <a:t>Caveats with Broad Consent Use</a:t>
            </a:r>
          </a:p>
        </p:txBody>
      </p:sp>
      <p:sp>
        <p:nvSpPr>
          <p:cNvPr id="3" name="Content Placeholder 2"/>
          <p:cNvSpPr>
            <a:spLocks noGrp="1"/>
          </p:cNvSpPr>
          <p:nvPr>
            <p:ph idx="1"/>
          </p:nvPr>
        </p:nvSpPr>
        <p:spPr>
          <a:xfrm>
            <a:off x="457200" y="1752600"/>
            <a:ext cx="8229600" cy="4495800"/>
          </a:xfrm>
        </p:spPr>
        <p:txBody>
          <a:bodyPr/>
          <a:lstStyle/>
          <a:p>
            <a:r>
              <a:rPr lang="en-US" dirty="0"/>
              <a:t>If a broad consent is used, IRB may not omit or alter any of the requirements described in §_.116(d)</a:t>
            </a:r>
          </a:p>
          <a:p>
            <a:r>
              <a:rPr lang="en-US" dirty="0"/>
              <a:t>If an individual was asked to provide broad consent and refused to consent, an IRB cannot waive consent</a:t>
            </a:r>
          </a:p>
          <a:p>
            <a:r>
              <a:rPr lang="en-US" dirty="0"/>
              <a:t>Importantly, under the final rule, broad consent is permissible only for </a:t>
            </a:r>
            <a:r>
              <a:rPr lang="en-US" dirty="0">
                <a:solidFill>
                  <a:srgbClr val="FFCCFF"/>
                </a:solidFill>
                <a:effectLst>
                  <a:outerShdw blurRad="38100" dist="38100" dir="2700000" algn="tl">
                    <a:srgbClr val="000000">
                      <a:alpha val="43137"/>
                    </a:srgbClr>
                  </a:outerShdw>
                </a:effectLst>
              </a:rPr>
              <a:t>secondary research </a:t>
            </a:r>
            <a:r>
              <a:rPr lang="en-US" dirty="0"/>
              <a:t>and no other types of research. </a:t>
            </a:r>
          </a:p>
          <a:p>
            <a:pPr marL="0" indent="0" algn="r">
              <a:buNone/>
            </a:pPr>
            <a:endParaRPr lang="en-US" sz="2400" dirty="0"/>
          </a:p>
          <a:p>
            <a:pPr marL="0" indent="0" algn="r">
              <a:buNone/>
            </a:pPr>
            <a:r>
              <a:rPr lang="en-US" sz="2400" dirty="0"/>
              <a:t>§_.116(e)&amp; (f)</a:t>
            </a:r>
          </a:p>
          <a:p>
            <a:pPr marL="0" indent="0">
              <a:buNone/>
            </a:pPr>
            <a:endParaRPr lang="en-US" dirty="0"/>
          </a:p>
          <a:p>
            <a:pPr marL="0" indent="0">
              <a:buNone/>
            </a:pPr>
            <a:endParaRPr lang="en-US" sz="2400" dirty="0"/>
          </a:p>
          <a:p>
            <a:endParaRPr lang="en-US" sz="2400" dirty="0"/>
          </a:p>
          <a:p>
            <a:endParaRPr lang="en-US" dirty="0"/>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27504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B4A7-6382-404A-B576-36604109382E}"/>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F8C1FCC-8ADF-4890-A8FE-B69624760B52}"/>
              </a:ext>
            </a:extLst>
          </p:cNvPr>
          <p:cNvSpPr>
            <a:spLocks noGrp="1"/>
          </p:cNvSpPr>
          <p:nvPr>
            <p:ph idx="1"/>
          </p:nvPr>
        </p:nvSpPr>
        <p:spPr/>
        <p:txBody>
          <a:bodyPr/>
          <a:lstStyle/>
          <a:p>
            <a:r>
              <a:rPr lang="en-US" dirty="0"/>
              <a:t>You can use broad consent for research that involves drawing subjects’ blood.</a:t>
            </a:r>
          </a:p>
          <a:p>
            <a:r>
              <a:rPr lang="en-US" dirty="0"/>
              <a:t>True or </a:t>
            </a:r>
          </a:p>
          <a:p>
            <a:r>
              <a:rPr lang="en-US" dirty="0"/>
              <a:t>False?</a:t>
            </a:r>
          </a:p>
        </p:txBody>
      </p:sp>
      <p:sp>
        <p:nvSpPr>
          <p:cNvPr id="4" name="Slide Number Placeholder 3">
            <a:extLst>
              <a:ext uri="{FF2B5EF4-FFF2-40B4-BE49-F238E27FC236}">
                <a16:creationId xmlns:a16="http://schemas.microsoft.com/office/drawing/2014/main" id="{2612295B-9496-41BB-8C27-797461D4761D}"/>
              </a:ext>
            </a:extLst>
          </p:cNvPr>
          <p:cNvSpPr>
            <a:spLocks noGrp="1"/>
          </p:cNvSpPr>
          <p:nvPr>
            <p:ph type="sldNum" sz="quarter" idx="12"/>
          </p:nvPr>
        </p:nvSpPr>
        <p:spPr/>
        <p:txBody>
          <a:bodyPr/>
          <a:lstStyle/>
          <a:p>
            <a:fld id="{BF3D773C-9A4B-4115-B1CA-23F171635A4E}" type="slidenum">
              <a:rPr lang="en-US" smtClean="0"/>
              <a:pPr/>
              <a:t>31</a:t>
            </a:fld>
            <a:endParaRPr lang="en-US"/>
          </a:p>
        </p:txBody>
      </p:sp>
    </p:spTree>
    <p:extLst>
      <p:ext uri="{BB962C8B-B14F-4D97-AF65-F5344CB8AC3E}">
        <p14:creationId xmlns:p14="http://schemas.microsoft.com/office/powerpoint/2010/main" val="407926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A3DB-0A01-47EE-9257-528AC08E5151}"/>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564FB0BD-F479-4EDA-A9A4-97868214BB93}"/>
              </a:ext>
            </a:extLst>
          </p:cNvPr>
          <p:cNvSpPr>
            <a:spLocks noGrp="1"/>
          </p:cNvSpPr>
          <p:nvPr>
            <p:ph idx="1"/>
          </p:nvPr>
        </p:nvSpPr>
        <p:spPr/>
        <p:txBody>
          <a:bodyPr/>
          <a:lstStyle/>
          <a:p>
            <a:r>
              <a:rPr lang="en-US" dirty="0"/>
              <a:t>False. Broad consent is permissible only for </a:t>
            </a:r>
            <a:r>
              <a:rPr lang="en-US" dirty="0">
                <a:solidFill>
                  <a:srgbClr val="FFCCFF"/>
                </a:solidFill>
                <a:effectLst>
                  <a:outerShdw blurRad="38100" dist="38100" dir="2700000" algn="tl">
                    <a:srgbClr val="000000">
                      <a:alpha val="43137"/>
                    </a:srgbClr>
                  </a:outerShdw>
                </a:effectLst>
              </a:rPr>
              <a:t>secondary research </a:t>
            </a:r>
            <a:r>
              <a:rPr lang="en-US" dirty="0"/>
              <a:t>and no other types of research. </a:t>
            </a:r>
          </a:p>
        </p:txBody>
      </p:sp>
      <p:sp>
        <p:nvSpPr>
          <p:cNvPr id="4" name="Slide Number Placeholder 3">
            <a:extLst>
              <a:ext uri="{FF2B5EF4-FFF2-40B4-BE49-F238E27FC236}">
                <a16:creationId xmlns:a16="http://schemas.microsoft.com/office/drawing/2014/main" id="{8CB332EF-0DC5-4411-B861-BF8B1D3274DD}"/>
              </a:ext>
            </a:extLst>
          </p:cNvPr>
          <p:cNvSpPr>
            <a:spLocks noGrp="1"/>
          </p:cNvSpPr>
          <p:nvPr>
            <p:ph type="sldNum" sz="quarter" idx="12"/>
          </p:nvPr>
        </p:nvSpPr>
        <p:spPr/>
        <p:txBody>
          <a:bodyPr/>
          <a:lstStyle/>
          <a:p>
            <a:fld id="{BF3D773C-9A4B-4115-B1CA-23F171635A4E}" type="slidenum">
              <a:rPr lang="en-US" smtClean="0"/>
              <a:pPr/>
              <a:t>32</a:t>
            </a:fld>
            <a:endParaRPr lang="en-US"/>
          </a:p>
        </p:txBody>
      </p:sp>
    </p:spTree>
    <p:extLst>
      <p:ext uri="{BB962C8B-B14F-4D97-AF65-F5344CB8AC3E}">
        <p14:creationId xmlns:p14="http://schemas.microsoft.com/office/powerpoint/2010/main" val="325211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2362200"/>
          </a:xfrm>
        </p:spPr>
        <p:txBody>
          <a:bodyPr/>
          <a:lstStyle/>
          <a:p>
            <a:pPr algn="ctr"/>
            <a:r>
              <a:rPr lang="en-US" sz="3600" dirty="0">
                <a:solidFill>
                  <a:schemeClr val="tx1"/>
                </a:solidFill>
              </a:rPr>
              <a:t>The Exemption for Storage and Maintenance of Identifiable Information or Identifiable </a:t>
            </a:r>
            <a:r>
              <a:rPr lang="en-US" sz="3600" dirty="0" err="1">
                <a:solidFill>
                  <a:schemeClr val="tx1"/>
                </a:solidFill>
              </a:rPr>
              <a:t>Biospecimens</a:t>
            </a:r>
            <a:r>
              <a:rPr lang="en-US" sz="3600" dirty="0">
                <a:solidFill>
                  <a:schemeClr val="tx1"/>
                </a:solidFill>
              </a:rPr>
              <a:t> for Secondary Research with Broad Consent </a:t>
            </a:r>
            <a:r>
              <a:rPr lang="en-US" sz="2800" dirty="0">
                <a:solidFill>
                  <a:schemeClr val="tx1"/>
                </a:solidFill>
              </a:rPr>
              <a:t>(§_.104(d)(7))</a:t>
            </a:r>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33</a:t>
            </a:fld>
            <a:endParaRPr lang="en-US" altLang="en-US">
              <a:solidFill>
                <a:prstClr val="black"/>
              </a:solidFill>
            </a:endParaRPr>
          </a:p>
        </p:txBody>
      </p:sp>
      <p:sp>
        <p:nvSpPr>
          <p:cNvPr id="6" name="Content Placeholder 5"/>
          <p:cNvSpPr>
            <a:spLocks noGrp="1"/>
          </p:cNvSpPr>
          <p:nvPr>
            <p:ph idx="1"/>
          </p:nvPr>
        </p:nvSpPr>
        <p:spPr>
          <a:xfrm>
            <a:off x="457200" y="3124200"/>
            <a:ext cx="8229600" cy="3352800"/>
          </a:xfrm>
        </p:spPr>
        <p:txBody>
          <a:bodyPr/>
          <a:lstStyle/>
          <a:p>
            <a:r>
              <a:rPr lang="en-US" dirty="0"/>
              <a:t>Broad Consent as provided in §_.116(d)</a:t>
            </a:r>
          </a:p>
          <a:p>
            <a:r>
              <a:rPr lang="en-US" dirty="0"/>
              <a:t>Limited IRB review of the broad consent process and form</a:t>
            </a:r>
          </a:p>
          <a:p>
            <a:r>
              <a:rPr lang="en-US" dirty="0"/>
              <a:t>Limited IRB review of the privacy and confidentiality considerations if there are changes to the storage and maintenance.</a:t>
            </a:r>
          </a:p>
          <a:p>
            <a:pPr marL="0" indent="0">
              <a:buNone/>
            </a:pPr>
            <a:endParaRPr lang="en-US" dirty="0"/>
          </a:p>
        </p:txBody>
      </p:sp>
    </p:spTree>
    <p:extLst>
      <p:ext uri="{BB962C8B-B14F-4D97-AF65-F5344CB8AC3E}">
        <p14:creationId xmlns:p14="http://schemas.microsoft.com/office/powerpoint/2010/main" val="4247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458200" cy="1752599"/>
          </a:xfrm>
        </p:spPr>
        <p:txBody>
          <a:bodyPr/>
          <a:lstStyle/>
          <a:p>
            <a:pPr algn="ctr"/>
            <a:r>
              <a:rPr lang="en-US" sz="3600" dirty="0"/>
              <a:t>The Exemption for Secondary Research Use of Identifiable Information or </a:t>
            </a:r>
            <a:r>
              <a:rPr lang="en-US" sz="3600" dirty="0" err="1"/>
              <a:t>Biospecimens</a:t>
            </a:r>
            <a:r>
              <a:rPr lang="en-US" sz="3600" dirty="0"/>
              <a:t> with Broad Consent (§_.104(d)(8))</a:t>
            </a:r>
          </a:p>
        </p:txBody>
      </p:sp>
      <p:sp>
        <p:nvSpPr>
          <p:cNvPr id="4" name="Slide Number Placeholder 3"/>
          <p:cNvSpPr>
            <a:spLocks noGrp="1"/>
          </p:cNvSpPr>
          <p:nvPr>
            <p:ph type="sldNum" sz="quarter" idx="12"/>
          </p:nvPr>
        </p:nvSpPr>
        <p:spPr/>
        <p:txBody>
          <a:bodyPr/>
          <a:lstStyle/>
          <a:p>
            <a:fld id="{58AB8C00-710B-488F-A204-A3030642976C}" type="slidenum">
              <a:rPr lang="en-US" altLang="en-US" smtClean="0">
                <a:solidFill>
                  <a:prstClr val="black"/>
                </a:solidFill>
              </a:rPr>
              <a:pPr/>
              <a:t>34</a:t>
            </a:fld>
            <a:endParaRPr lang="en-US" altLang="en-US">
              <a:solidFill>
                <a:prstClr val="black"/>
              </a:solidFill>
            </a:endParaRPr>
          </a:p>
        </p:txBody>
      </p:sp>
      <p:sp>
        <p:nvSpPr>
          <p:cNvPr id="6" name="Content Placeholder 5"/>
          <p:cNvSpPr>
            <a:spLocks noGrp="1"/>
          </p:cNvSpPr>
          <p:nvPr>
            <p:ph idx="1"/>
          </p:nvPr>
        </p:nvSpPr>
        <p:spPr>
          <a:xfrm>
            <a:off x="457200" y="2286000"/>
            <a:ext cx="8229600" cy="4267200"/>
          </a:xfrm>
        </p:spPr>
        <p:txBody>
          <a:bodyPr/>
          <a:lstStyle/>
          <a:p>
            <a:r>
              <a:rPr lang="en-US" dirty="0"/>
              <a:t>Limited IRB review of whether the research falls under the Broad Consent</a:t>
            </a:r>
          </a:p>
          <a:p>
            <a:r>
              <a:rPr lang="en-US" dirty="0"/>
              <a:t>Documentation or waiver of documentation of consent </a:t>
            </a:r>
            <a:r>
              <a:rPr lang="en-US"/>
              <a:t>provisions occurred</a:t>
            </a:r>
            <a:endParaRPr lang="en-US" dirty="0"/>
          </a:p>
          <a:p>
            <a:r>
              <a:rPr lang="en-US" dirty="0"/>
              <a:t>Limited IRB review of the privacy and confidentiality safeguards</a:t>
            </a:r>
          </a:p>
          <a:p>
            <a:r>
              <a:rPr lang="en-US" dirty="0"/>
              <a:t>The investigator does not include returning individual research results to subjects as part of the study plan except when required by law</a:t>
            </a:r>
          </a:p>
          <a:p>
            <a:pPr marL="0" indent="0">
              <a:buNone/>
            </a:pPr>
            <a:endParaRPr lang="en-US" dirty="0"/>
          </a:p>
          <a:p>
            <a:pPr marL="0" indent="0" algn="r">
              <a:buNone/>
            </a:pPr>
            <a:endParaRPr lang="en-US" sz="2400" dirty="0"/>
          </a:p>
        </p:txBody>
      </p:sp>
    </p:spTree>
    <p:extLst>
      <p:ext uri="{BB962C8B-B14F-4D97-AF65-F5344CB8AC3E}">
        <p14:creationId xmlns:p14="http://schemas.microsoft.com/office/powerpoint/2010/main" val="14198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012B-0AFA-48ED-8E97-CB0DC0AB9F25}"/>
              </a:ext>
            </a:extLst>
          </p:cNvPr>
          <p:cNvSpPr>
            <a:spLocks noGrp="1"/>
          </p:cNvSpPr>
          <p:nvPr>
            <p:ph type="title"/>
          </p:nvPr>
        </p:nvSpPr>
        <p:spPr/>
        <p:txBody>
          <a:bodyPr/>
          <a:lstStyle/>
          <a:p>
            <a:r>
              <a:rPr lang="en-US" dirty="0"/>
              <a:t>Waiver of Alteration of Informed Consent</a:t>
            </a:r>
          </a:p>
        </p:txBody>
      </p:sp>
      <p:sp>
        <p:nvSpPr>
          <p:cNvPr id="3" name="Text Placeholder 2">
            <a:extLst>
              <a:ext uri="{FF2B5EF4-FFF2-40B4-BE49-F238E27FC236}">
                <a16:creationId xmlns:a16="http://schemas.microsoft.com/office/drawing/2014/main" id="{B620BFDC-B612-487A-BAA7-8F4CE0D837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FF5561-E5FC-425E-A9A2-6D2EA5784A04}"/>
              </a:ext>
            </a:extLst>
          </p:cNvPr>
          <p:cNvSpPr>
            <a:spLocks noGrp="1"/>
          </p:cNvSpPr>
          <p:nvPr>
            <p:ph type="sldNum" sz="quarter" idx="12"/>
          </p:nvPr>
        </p:nvSpPr>
        <p:spPr/>
        <p:txBody>
          <a:bodyPr/>
          <a:lstStyle/>
          <a:p>
            <a:fld id="{BF3D773C-9A4B-4115-B1CA-23F171635A4E}" type="slidenum">
              <a:rPr lang="en-US" smtClean="0"/>
              <a:pPr/>
              <a:t>35</a:t>
            </a:fld>
            <a:endParaRPr lang="en-US"/>
          </a:p>
        </p:txBody>
      </p:sp>
    </p:spTree>
    <p:extLst>
      <p:ext uri="{BB962C8B-B14F-4D97-AF65-F5344CB8AC3E}">
        <p14:creationId xmlns:p14="http://schemas.microsoft.com/office/powerpoint/2010/main" val="1739120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7BA7-1516-4EA9-A960-5A523AC81B57}"/>
              </a:ext>
            </a:extLst>
          </p:cNvPr>
          <p:cNvSpPr>
            <a:spLocks noGrp="1"/>
          </p:cNvSpPr>
          <p:nvPr>
            <p:ph type="title"/>
          </p:nvPr>
        </p:nvSpPr>
        <p:spPr>
          <a:xfrm>
            <a:off x="457200" y="667512"/>
            <a:ext cx="8305800" cy="1389888"/>
          </a:xfrm>
        </p:spPr>
        <p:txBody>
          <a:bodyPr>
            <a:normAutofit fontScale="90000"/>
          </a:bodyPr>
          <a:lstStyle/>
          <a:p>
            <a:r>
              <a:rPr lang="en-US" dirty="0"/>
              <a:t>Waiver or Alteration of Consent for public benefit and service programs </a:t>
            </a:r>
          </a:p>
        </p:txBody>
      </p:sp>
      <p:sp>
        <p:nvSpPr>
          <p:cNvPr id="3" name="Content Placeholder 2">
            <a:extLst>
              <a:ext uri="{FF2B5EF4-FFF2-40B4-BE49-F238E27FC236}">
                <a16:creationId xmlns:a16="http://schemas.microsoft.com/office/drawing/2014/main" id="{DEE70D0E-975C-4E9B-B3F0-C331DC0F9277}"/>
              </a:ext>
            </a:extLst>
          </p:cNvPr>
          <p:cNvSpPr>
            <a:spLocks noGrp="1"/>
          </p:cNvSpPr>
          <p:nvPr>
            <p:ph idx="1"/>
          </p:nvPr>
        </p:nvSpPr>
        <p:spPr>
          <a:xfrm>
            <a:off x="457200" y="2286000"/>
            <a:ext cx="8229600" cy="4038600"/>
          </a:xfrm>
        </p:spPr>
        <p:txBody>
          <a:bodyPr/>
          <a:lstStyle/>
          <a:p>
            <a:r>
              <a:rPr lang="en-US" dirty="0"/>
              <a:t>Final Rule revised the provision for waiver or alteration of consent in research involving public benefit and service programs conducted by or subject to the approval of state or local officials.</a:t>
            </a:r>
          </a:p>
        </p:txBody>
      </p:sp>
      <p:sp>
        <p:nvSpPr>
          <p:cNvPr id="4" name="Slide Number Placeholder 3">
            <a:extLst>
              <a:ext uri="{FF2B5EF4-FFF2-40B4-BE49-F238E27FC236}">
                <a16:creationId xmlns:a16="http://schemas.microsoft.com/office/drawing/2014/main" id="{3910D7F3-99D5-4283-A23A-FE48DCDC6960}"/>
              </a:ext>
            </a:extLst>
          </p:cNvPr>
          <p:cNvSpPr>
            <a:spLocks noGrp="1"/>
          </p:cNvSpPr>
          <p:nvPr>
            <p:ph type="sldNum" sz="quarter" idx="12"/>
          </p:nvPr>
        </p:nvSpPr>
        <p:spPr/>
        <p:txBody>
          <a:bodyPr/>
          <a:lstStyle/>
          <a:p>
            <a:fld id="{BF3D773C-9A4B-4115-B1CA-23F171635A4E}" type="slidenum">
              <a:rPr lang="en-US" smtClean="0"/>
              <a:pPr/>
              <a:t>36</a:t>
            </a:fld>
            <a:endParaRPr lang="en-US"/>
          </a:p>
        </p:txBody>
      </p:sp>
      <p:sp>
        <p:nvSpPr>
          <p:cNvPr id="5" name="TextBox 4">
            <a:extLst>
              <a:ext uri="{FF2B5EF4-FFF2-40B4-BE49-F238E27FC236}">
                <a16:creationId xmlns:a16="http://schemas.microsoft.com/office/drawing/2014/main" id="{15BD0060-65A9-4AB6-AF3B-757AEE3973A0}"/>
              </a:ext>
            </a:extLst>
          </p:cNvPr>
          <p:cNvSpPr txBox="1"/>
          <p:nvPr/>
        </p:nvSpPr>
        <p:spPr>
          <a:xfrm>
            <a:off x="5410200" y="4648200"/>
            <a:ext cx="1981200" cy="646331"/>
          </a:xfrm>
          <a:prstGeom prst="rect">
            <a:avLst/>
          </a:prstGeom>
          <a:noFill/>
        </p:spPr>
        <p:txBody>
          <a:bodyPr wrap="square" rtlCol="0">
            <a:spAutoFit/>
          </a:bodyPr>
          <a:lstStyle/>
          <a:p>
            <a:r>
              <a:rPr lang="en-US" dirty="0"/>
              <a:t>§_.116(e)</a:t>
            </a:r>
          </a:p>
          <a:p>
            <a:endParaRPr lang="en-US" dirty="0"/>
          </a:p>
        </p:txBody>
      </p:sp>
    </p:spTree>
    <p:extLst>
      <p:ext uri="{BB962C8B-B14F-4D97-AF65-F5344CB8AC3E}">
        <p14:creationId xmlns:p14="http://schemas.microsoft.com/office/powerpoint/2010/main" val="3463479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FB2B-D51D-471D-8F42-CB432E736C74}"/>
              </a:ext>
            </a:extLst>
          </p:cNvPr>
          <p:cNvSpPr>
            <a:spLocks noGrp="1"/>
          </p:cNvSpPr>
          <p:nvPr>
            <p:ph type="title"/>
          </p:nvPr>
        </p:nvSpPr>
        <p:spPr>
          <a:xfrm>
            <a:off x="762000" y="591312"/>
            <a:ext cx="8153400" cy="1389888"/>
          </a:xfrm>
        </p:spPr>
        <p:txBody>
          <a:bodyPr>
            <a:noAutofit/>
          </a:bodyPr>
          <a:lstStyle/>
          <a:p>
            <a:r>
              <a:rPr lang="en-US" sz="4500" dirty="0">
                <a:latin typeface="PT Serif" charset="0"/>
                <a:ea typeface="PT Serif" charset="0"/>
                <a:cs typeface="PT Serif" charset="0"/>
              </a:rPr>
              <a:t>General Waiver or Alteration of Consent</a:t>
            </a:r>
            <a:endParaRPr lang="en-US" sz="4500" dirty="0"/>
          </a:p>
        </p:txBody>
      </p:sp>
      <p:sp>
        <p:nvSpPr>
          <p:cNvPr id="3" name="Content Placeholder 2">
            <a:extLst>
              <a:ext uri="{FF2B5EF4-FFF2-40B4-BE49-F238E27FC236}">
                <a16:creationId xmlns:a16="http://schemas.microsoft.com/office/drawing/2014/main" id="{F3E9CEBD-A5DE-4E4F-BFA3-49D107BB8551}"/>
              </a:ext>
            </a:extLst>
          </p:cNvPr>
          <p:cNvSpPr>
            <a:spLocks noGrp="1"/>
          </p:cNvSpPr>
          <p:nvPr>
            <p:ph idx="1"/>
          </p:nvPr>
        </p:nvSpPr>
        <p:spPr>
          <a:xfrm>
            <a:off x="457200" y="2057400"/>
            <a:ext cx="8229600" cy="4267200"/>
          </a:xfrm>
        </p:spPr>
        <p:txBody>
          <a:bodyPr>
            <a:normAutofit fontScale="92500" lnSpcReduction="10000"/>
          </a:bodyPr>
          <a:lstStyle/>
          <a:p>
            <a:r>
              <a:rPr lang="en-US" dirty="0"/>
              <a:t>Four existing waiver conditions are included unchanged in §16.116(f)(3). </a:t>
            </a:r>
          </a:p>
          <a:p>
            <a:r>
              <a:rPr lang="en-US" dirty="0"/>
              <a:t>Additional criterion was added for research that involves accessing or using private information or identifiable </a:t>
            </a:r>
            <a:r>
              <a:rPr lang="en-US" dirty="0" err="1"/>
              <a:t>biospecimens</a:t>
            </a:r>
            <a:r>
              <a:rPr lang="en-US" dirty="0"/>
              <a:t>.</a:t>
            </a:r>
          </a:p>
          <a:p>
            <a:pPr lvl="1"/>
            <a:r>
              <a:rPr lang="en-US" dirty="0"/>
              <a:t>This new requirement is that the research could not practicably be carried out without accessing or using such information or </a:t>
            </a:r>
            <a:r>
              <a:rPr lang="en-US" dirty="0" err="1"/>
              <a:t>biospecimens</a:t>
            </a:r>
            <a:r>
              <a:rPr lang="en-US" dirty="0"/>
              <a:t> in an identifiable format. </a:t>
            </a:r>
          </a:p>
          <a:p>
            <a:pPr lvl="1"/>
            <a:r>
              <a:rPr lang="en-US" dirty="0"/>
              <a:t>Non-identified information should be used whenever possible to respect subjects’ interests in protecting the confidentiality of their information and </a:t>
            </a:r>
          </a:p>
          <a:p>
            <a:pPr marL="393192" lvl="1" indent="0">
              <a:buNone/>
            </a:pPr>
            <a:r>
              <a:rPr lang="en-US" dirty="0"/>
              <a:t>   </a:t>
            </a:r>
            <a:r>
              <a:rPr lang="en-US" dirty="0" err="1"/>
              <a:t>biospecimens</a:t>
            </a:r>
            <a:r>
              <a:rPr lang="en-US" dirty="0"/>
              <a:t>.</a:t>
            </a:r>
          </a:p>
          <a:p>
            <a:endParaRPr lang="en-US" dirty="0"/>
          </a:p>
        </p:txBody>
      </p:sp>
      <p:sp>
        <p:nvSpPr>
          <p:cNvPr id="4" name="Slide Number Placeholder 3">
            <a:extLst>
              <a:ext uri="{FF2B5EF4-FFF2-40B4-BE49-F238E27FC236}">
                <a16:creationId xmlns:a16="http://schemas.microsoft.com/office/drawing/2014/main" id="{443EEAE5-7A7C-4A35-B46C-AD839A9E9D3A}"/>
              </a:ext>
            </a:extLst>
          </p:cNvPr>
          <p:cNvSpPr>
            <a:spLocks noGrp="1"/>
          </p:cNvSpPr>
          <p:nvPr>
            <p:ph type="sldNum" sz="quarter" idx="12"/>
          </p:nvPr>
        </p:nvSpPr>
        <p:spPr/>
        <p:txBody>
          <a:bodyPr/>
          <a:lstStyle/>
          <a:p>
            <a:fld id="{BF3D773C-9A4B-4115-B1CA-23F171635A4E}" type="slidenum">
              <a:rPr lang="en-US" smtClean="0"/>
              <a:pPr/>
              <a:t>37</a:t>
            </a:fld>
            <a:endParaRPr lang="en-US"/>
          </a:p>
        </p:txBody>
      </p:sp>
      <p:sp>
        <p:nvSpPr>
          <p:cNvPr id="5" name="TextBox 4">
            <a:extLst>
              <a:ext uri="{FF2B5EF4-FFF2-40B4-BE49-F238E27FC236}">
                <a16:creationId xmlns:a16="http://schemas.microsoft.com/office/drawing/2014/main" id="{26D16C7E-C1CC-45F5-8A10-5D79613CE483}"/>
              </a:ext>
            </a:extLst>
          </p:cNvPr>
          <p:cNvSpPr txBox="1"/>
          <p:nvPr/>
        </p:nvSpPr>
        <p:spPr>
          <a:xfrm>
            <a:off x="4724400" y="6001434"/>
            <a:ext cx="1981200" cy="646331"/>
          </a:xfrm>
          <a:prstGeom prst="rect">
            <a:avLst/>
          </a:prstGeom>
          <a:noFill/>
        </p:spPr>
        <p:txBody>
          <a:bodyPr wrap="square" rtlCol="0">
            <a:spAutoFit/>
          </a:bodyPr>
          <a:lstStyle/>
          <a:p>
            <a:r>
              <a:rPr lang="en-US" dirty="0"/>
              <a:t>§_.116(f)</a:t>
            </a:r>
          </a:p>
          <a:p>
            <a:endParaRPr lang="en-US" dirty="0"/>
          </a:p>
        </p:txBody>
      </p:sp>
    </p:spTree>
    <p:extLst>
      <p:ext uri="{BB962C8B-B14F-4D97-AF65-F5344CB8AC3E}">
        <p14:creationId xmlns:p14="http://schemas.microsoft.com/office/powerpoint/2010/main" val="197621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2534-554B-46CF-8680-C0EA7304EF9B}"/>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55310A9E-3808-4FD1-95E7-D89A9B6DA385}"/>
              </a:ext>
            </a:extLst>
          </p:cNvPr>
          <p:cNvSpPr>
            <a:spLocks noGrp="1"/>
          </p:cNvSpPr>
          <p:nvPr>
            <p:ph idx="1"/>
          </p:nvPr>
        </p:nvSpPr>
        <p:spPr/>
        <p:txBody>
          <a:bodyPr/>
          <a:lstStyle/>
          <a:p>
            <a:r>
              <a:rPr lang="en-US" dirty="0"/>
              <a:t>The new fifth criterion for waiver of informed consent (that the research could not practicably be carried out without accessing or using identifiers) is required for all research, including research that does not collect identifiable data.</a:t>
            </a:r>
          </a:p>
          <a:p>
            <a:r>
              <a:rPr lang="en-US" dirty="0"/>
              <a:t>True or</a:t>
            </a:r>
          </a:p>
          <a:p>
            <a:r>
              <a:rPr lang="en-US" dirty="0"/>
              <a:t>False?</a:t>
            </a:r>
          </a:p>
        </p:txBody>
      </p:sp>
      <p:sp>
        <p:nvSpPr>
          <p:cNvPr id="4" name="Slide Number Placeholder 3">
            <a:extLst>
              <a:ext uri="{FF2B5EF4-FFF2-40B4-BE49-F238E27FC236}">
                <a16:creationId xmlns:a16="http://schemas.microsoft.com/office/drawing/2014/main" id="{8F1284B2-9E72-4B04-8652-938F0889656B}"/>
              </a:ext>
            </a:extLst>
          </p:cNvPr>
          <p:cNvSpPr>
            <a:spLocks noGrp="1"/>
          </p:cNvSpPr>
          <p:nvPr>
            <p:ph type="sldNum" sz="quarter" idx="12"/>
          </p:nvPr>
        </p:nvSpPr>
        <p:spPr/>
        <p:txBody>
          <a:bodyPr/>
          <a:lstStyle/>
          <a:p>
            <a:fld id="{BF3D773C-9A4B-4115-B1CA-23F171635A4E}" type="slidenum">
              <a:rPr lang="en-US" smtClean="0"/>
              <a:pPr/>
              <a:t>38</a:t>
            </a:fld>
            <a:endParaRPr lang="en-US"/>
          </a:p>
        </p:txBody>
      </p:sp>
    </p:spTree>
    <p:extLst>
      <p:ext uri="{BB962C8B-B14F-4D97-AF65-F5344CB8AC3E}">
        <p14:creationId xmlns:p14="http://schemas.microsoft.com/office/powerpoint/2010/main" val="2231160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C951-BEF4-4AED-8F1D-A59AFDCCAAE0}"/>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DBAFB388-F6EE-41E7-A834-765C3AE930E8}"/>
              </a:ext>
            </a:extLst>
          </p:cNvPr>
          <p:cNvSpPr>
            <a:spLocks noGrp="1"/>
          </p:cNvSpPr>
          <p:nvPr>
            <p:ph idx="1"/>
          </p:nvPr>
        </p:nvSpPr>
        <p:spPr/>
        <p:txBody>
          <a:bodyPr/>
          <a:lstStyle/>
          <a:p>
            <a:r>
              <a:rPr lang="en-US" dirty="0"/>
              <a:t>False. Additional criterion is only required for research that involves accessing or using private information or identifiable </a:t>
            </a:r>
            <a:r>
              <a:rPr lang="en-US" dirty="0" err="1"/>
              <a:t>biospecimens</a:t>
            </a:r>
            <a:r>
              <a:rPr lang="en-US" dirty="0"/>
              <a:t>. </a:t>
            </a:r>
          </a:p>
        </p:txBody>
      </p:sp>
      <p:sp>
        <p:nvSpPr>
          <p:cNvPr id="4" name="Slide Number Placeholder 3">
            <a:extLst>
              <a:ext uri="{FF2B5EF4-FFF2-40B4-BE49-F238E27FC236}">
                <a16:creationId xmlns:a16="http://schemas.microsoft.com/office/drawing/2014/main" id="{D42CD471-8225-47B8-8EAD-497A3B03EE6E}"/>
              </a:ext>
            </a:extLst>
          </p:cNvPr>
          <p:cNvSpPr>
            <a:spLocks noGrp="1"/>
          </p:cNvSpPr>
          <p:nvPr>
            <p:ph type="sldNum" sz="quarter" idx="12"/>
          </p:nvPr>
        </p:nvSpPr>
        <p:spPr/>
        <p:txBody>
          <a:bodyPr/>
          <a:lstStyle/>
          <a:p>
            <a:fld id="{BF3D773C-9A4B-4115-B1CA-23F171635A4E}" type="slidenum">
              <a:rPr lang="en-US" smtClean="0"/>
              <a:pPr/>
              <a:t>39</a:t>
            </a:fld>
            <a:endParaRPr lang="en-US"/>
          </a:p>
        </p:txBody>
      </p:sp>
    </p:spTree>
    <p:extLst>
      <p:ext uri="{BB962C8B-B14F-4D97-AF65-F5344CB8AC3E}">
        <p14:creationId xmlns:p14="http://schemas.microsoft.com/office/powerpoint/2010/main" val="298909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921F-69EE-4568-A123-DDC43E04798F}"/>
              </a:ext>
            </a:extLst>
          </p:cNvPr>
          <p:cNvSpPr>
            <a:spLocks noGrp="1"/>
          </p:cNvSpPr>
          <p:nvPr>
            <p:ph type="title"/>
          </p:nvPr>
        </p:nvSpPr>
        <p:spPr/>
        <p:txBody>
          <a:bodyPr/>
          <a:lstStyle/>
          <a:p>
            <a:r>
              <a:rPr lang="en-US" dirty="0"/>
              <a:t>Revised Final Rule</a:t>
            </a:r>
          </a:p>
        </p:txBody>
      </p:sp>
      <p:sp>
        <p:nvSpPr>
          <p:cNvPr id="3" name="Content Placeholder 2">
            <a:extLst>
              <a:ext uri="{FF2B5EF4-FFF2-40B4-BE49-F238E27FC236}">
                <a16:creationId xmlns:a16="http://schemas.microsoft.com/office/drawing/2014/main" id="{E66025EA-D360-48B5-A204-B8BFDF083614}"/>
              </a:ext>
            </a:extLst>
          </p:cNvPr>
          <p:cNvSpPr>
            <a:spLocks noGrp="1"/>
          </p:cNvSpPr>
          <p:nvPr>
            <p:ph idx="1"/>
          </p:nvPr>
        </p:nvSpPr>
        <p:spPr/>
        <p:txBody>
          <a:bodyPr/>
          <a:lstStyle/>
          <a:p>
            <a:r>
              <a:rPr lang="en-US" dirty="0"/>
              <a:t>Final Rule to revise the current regulations at 45 CFR 46, Subpart A (Common Rule) was published by HHS on 19 January 2017 in the Federal Register.</a:t>
            </a:r>
          </a:p>
          <a:p>
            <a:r>
              <a:rPr lang="en-US" dirty="0"/>
              <a:t>Revisions are intended to “modernize, strengthen, and make more effective” the current system of oversight under the Federal Policy for the Protection of Human Subjects that has been the federal Common Rule since 1991. </a:t>
            </a:r>
          </a:p>
          <a:p>
            <a:r>
              <a:rPr lang="en-US" dirty="0"/>
              <a:t>Delay of general compliance date to January 21, 2019</a:t>
            </a:r>
          </a:p>
        </p:txBody>
      </p:sp>
      <p:sp>
        <p:nvSpPr>
          <p:cNvPr id="4" name="Slide Number Placeholder 3">
            <a:extLst>
              <a:ext uri="{FF2B5EF4-FFF2-40B4-BE49-F238E27FC236}">
                <a16:creationId xmlns:a16="http://schemas.microsoft.com/office/drawing/2014/main" id="{2AF7532A-89A7-44F4-86D4-82BEEB0619DD}"/>
              </a:ext>
            </a:extLst>
          </p:cNvPr>
          <p:cNvSpPr>
            <a:spLocks noGrp="1"/>
          </p:cNvSpPr>
          <p:nvPr>
            <p:ph type="sldNum" sz="quarter" idx="12"/>
          </p:nvPr>
        </p:nvSpPr>
        <p:spPr/>
        <p:txBody>
          <a:bodyPr/>
          <a:lstStyle/>
          <a:p>
            <a:fld id="{BF3D773C-9A4B-4115-B1CA-23F171635A4E}" type="slidenum">
              <a:rPr lang="en-US" smtClean="0"/>
              <a:pPr/>
              <a:t>4</a:t>
            </a:fld>
            <a:endParaRPr lang="en-US"/>
          </a:p>
        </p:txBody>
      </p:sp>
    </p:spTree>
    <p:extLst>
      <p:ext uri="{BB962C8B-B14F-4D97-AF65-F5344CB8AC3E}">
        <p14:creationId xmlns:p14="http://schemas.microsoft.com/office/powerpoint/2010/main" val="394597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FB2B-D51D-471D-8F42-CB432E736C74}"/>
              </a:ext>
            </a:extLst>
          </p:cNvPr>
          <p:cNvSpPr>
            <a:spLocks noGrp="1"/>
          </p:cNvSpPr>
          <p:nvPr>
            <p:ph type="title"/>
          </p:nvPr>
        </p:nvSpPr>
        <p:spPr>
          <a:xfrm>
            <a:off x="762000" y="591312"/>
            <a:ext cx="8153400" cy="1389888"/>
          </a:xfrm>
        </p:spPr>
        <p:txBody>
          <a:bodyPr>
            <a:noAutofit/>
          </a:bodyPr>
          <a:lstStyle/>
          <a:p>
            <a:r>
              <a:rPr lang="en-US" sz="4500" dirty="0">
                <a:latin typeface="PT Serif" charset="0"/>
                <a:ea typeface="PT Serif" charset="0"/>
                <a:cs typeface="PT Serif" charset="0"/>
              </a:rPr>
              <a:t>General Waiver or Alteration of Consent-Broad Consent</a:t>
            </a:r>
            <a:endParaRPr lang="en-US" sz="4500" dirty="0"/>
          </a:p>
        </p:txBody>
      </p:sp>
      <p:sp>
        <p:nvSpPr>
          <p:cNvPr id="3" name="Content Placeholder 2">
            <a:extLst>
              <a:ext uri="{FF2B5EF4-FFF2-40B4-BE49-F238E27FC236}">
                <a16:creationId xmlns:a16="http://schemas.microsoft.com/office/drawing/2014/main" id="{F3E9CEBD-A5DE-4E4F-BFA3-49D107BB8551}"/>
              </a:ext>
            </a:extLst>
          </p:cNvPr>
          <p:cNvSpPr>
            <a:spLocks noGrp="1"/>
          </p:cNvSpPr>
          <p:nvPr>
            <p:ph idx="1"/>
          </p:nvPr>
        </p:nvSpPr>
        <p:spPr>
          <a:xfrm>
            <a:off x="457200" y="2057400"/>
            <a:ext cx="8229600" cy="4267200"/>
          </a:xfrm>
        </p:spPr>
        <p:txBody>
          <a:bodyPr>
            <a:normAutofit/>
          </a:bodyPr>
          <a:lstStyle/>
          <a:p>
            <a:r>
              <a:rPr lang="en-US" dirty="0"/>
              <a:t>IRB cannot waive informed consent under broad consent, or omit or alter any of the required broad consent elements.</a:t>
            </a:r>
          </a:p>
          <a:p>
            <a:r>
              <a:rPr lang="en-US" dirty="0"/>
              <a:t>If an individual was asked to provide broad consent and refused to consent, the IRB cannot waive consent.</a:t>
            </a:r>
          </a:p>
          <a:p>
            <a:endParaRPr lang="en-US" dirty="0"/>
          </a:p>
          <a:p>
            <a:endParaRPr lang="en-US" dirty="0"/>
          </a:p>
        </p:txBody>
      </p:sp>
      <p:sp>
        <p:nvSpPr>
          <p:cNvPr id="4" name="Slide Number Placeholder 3">
            <a:extLst>
              <a:ext uri="{FF2B5EF4-FFF2-40B4-BE49-F238E27FC236}">
                <a16:creationId xmlns:a16="http://schemas.microsoft.com/office/drawing/2014/main" id="{443EEAE5-7A7C-4A35-B46C-AD839A9E9D3A}"/>
              </a:ext>
            </a:extLst>
          </p:cNvPr>
          <p:cNvSpPr>
            <a:spLocks noGrp="1"/>
          </p:cNvSpPr>
          <p:nvPr>
            <p:ph type="sldNum" sz="quarter" idx="12"/>
          </p:nvPr>
        </p:nvSpPr>
        <p:spPr/>
        <p:txBody>
          <a:bodyPr/>
          <a:lstStyle/>
          <a:p>
            <a:fld id="{BF3D773C-9A4B-4115-B1CA-23F171635A4E}" type="slidenum">
              <a:rPr lang="en-US" smtClean="0"/>
              <a:pPr/>
              <a:t>40</a:t>
            </a:fld>
            <a:endParaRPr lang="en-US"/>
          </a:p>
        </p:txBody>
      </p:sp>
      <p:sp>
        <p:nvSpPr>
          <p:cNvPr id="5" name="TextBox 4">
            <a:extLst>
              <a:ext uri="{FF2B5EF4-FFF2-40B4-BE49-F238E27FC236}">
                <a16:creationId xmlns:a16="http://schemas.microsoft.com/office/drawing/2014/main" id="{26D16C7E-C1CC-45F5-8A10-5D79613CE483}"/>
              </a:ext>
            </a:extLst>
          </p:cNvPr>
          <p:cNvSpPr txBox="1"/>
          <p:nvPr/>
        </p:nvSpPr>
        <p:spPr>
          <a:xfrm>
            <a:off x="4724400" y="6001434"/>
            <a:ext cx="1981200" cy="646331"/>
          </a:xfrm>
          <a:prstGeom prst="rect">
            <a:avLst/>
          </a:prstGeom>
          <a:noFill/>
        </p:spPr>
        <p:txBody>
          <a:bodyPr wrap="square" rtlCol="0">
            <a:spAutoFit/>
          </a:bodyPr>
          <a:lstStyle/>
          <a:p>
            <a:r>
              <a:rPr lang="en-US" dirty="0"/>
              <a:t>§_.116(f)</a:t>
            </a:r>
          </a:p>
          <a:p>
            <a:endParaRPr lang="en-US" dirty="0"/>
          </a:p>
        </p:txBody>
      </p:sp>
    </p:spTree>
    <p:extLst>
      <p:ext uri="{BB962C8B-B14F-4D97-AF65-F5344CB8AC3E}">
        <p14:creationId xmlns:p14="http://schemas.microsoft.com/office/powerpoint/2010/main" val="1694964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F470-A4C6-45BA-ABEF-1B57F91D4D80}"/>
              </a:ext>
            </a:extLst>
          </p:cNvPr>
          <p:cNvSpPr>
            <a:spLocks noGrp="1"/>
          </p:cNvSpPr>
          <p:nvPr>
            <p:ph type="title"/>
          </p:nvPr>
        </p:nvSpPr>
        <p:spPr>
          <a:xfrm>
            <a:off x="457200" y="457200"/>
            <a:ext cx="8229600" cy="1389888"/>
          </a:xfrm>
        </p:spPr>
        <p:txBody>
          <a:bodyPr>
            <a:normAutofit fontScale="90000"/>
          </a:bodyPr>
          <a:lstStyle/>
          <a:p>
            <a:r>
              <a:rPr lang="en-US" sz="5400" dirty="0">
                <a:latin typeface="PT Serif" charset="0"/>
                <a:ea typeface="PT Serif" charset="0"/>
                <a:cs typeface="PT Serif" charset="0"/>
              </a:rPr>
              <a:t>General Waiver or Alteration of Consent (cont’d)</a:t>
            </a:r>
            <a:endParaRPr lang="en-US" dirty="0"/>
          </a:p>
        </p:txBody>
      </p:sp>
      <p:sp>
        <p:nvSpPr>
          <p:cNvPr id="3" name="Content Placeholder 2">
            <a:extLst>
              <a:ext uri="{FF2B5EF4-FFF2-40B4-BE49-F238E27FC236}">
                <a16:creationId xmlns:a16="http://schemas.microsoft.com/office/drawing/2014/main" id="{09CC0786-0108-4AC7-8410-C4373D20E3F1}"/>
              </a:ext>
            </a:extLst>
          </p:cNvPr>
          <p:cNvSpPr>
            <a:spLocks noGrp="1"/>
          </p:cNvSpPr>
          <p:nvPr>
            <p:ph idx="1"/>
          </p:nvPr>
        </p:nvSpPr>
        <p:spPr/>
        <p:txBody>
          <a:bodyPr>
            <a:normAutofit/>
          </a:bodyPr>
          <a:lstStyle/>
          <a:p>
            <a:r>
              <a:rPr lang="en-US" dirty="0"/>
              <a:t>Unlike complete waivers at §16.116(f)(1), for alterations at §16.116(f)(2) an IRB may not “omit or alter” any of the general requirements (conditions) in 46.116(a) including the new format requirements in §16.116(a)(5). </a:t>
            </a:r>
          </a:p>
          <a:p>
            <a:r>
              <a:rPr lang="en-US" dirty="0"/>
              <a:t>General waiver applies to:</a:t>
            </a:r>
          </a:p>
          <a:p>
            <a:pPr lvl="1"/>
            <a:r>
              <a:rPr lang="en-US" dirty="0"/>
              <a:t>16.116(a) - General requirements of informed consent</a:t>
            </a:r>
          </a:p>
          <a:p>
            <a:pPr lvl="1"/>
            <a:r>
              <a:rPr lang="en-US" dirty="0"/>
              <a:t>16.116(b) - Basic elements of informed consent</a:t>
            </a:r>
          </a:p>
          <a:p>
            <a:pPr lvl="1"/>
            <a:r>
              <a:rPr lang="en-US" dirty="0"/>
              <a:t>16.116(c) - Additional Elements of Informed Consent</a:t>
            </a:r>
          </a:p>
          <a:p>
            <a:endParaRPr lang="en-US" dirty="0"/>
          </a:p>
        </p:txBody>
      </p:sp>
      <p:sp>
        <p:nvSpPr>
          <p:cNvPr id="4" name="Slide Number Placeholder 3">
            <a:extLst>
              <a:ext uri="{FF2B5EF4-FFF2-40B4-BE49-F238E27FC236}">
                <a16:creationId xmlns:a16="http://schemas.microsoft.com/office/drawing/2014/main" id="{EBCE8216-6E74-4B2A-8872-0C0F34320ADA}"/>
              </a:ext>
            </a:extLst>
          </p:cNvPr>
          <p:cNvSpPr>
            <a:spLocks noGrp="1"/>
          </p:cNvSpPr>
          <p:nvPr>
            <p:ph type="sldNum" sz="quarter" idx="12"/>
          </p:nvPr>
        </p:nvSpPr>
        <p:spPr/>
        <p:txBody>
          <a:bodyPr/>
          <a:lstStyle/>
          <a:p>
            <a:fld id="{BF3D773C-9A4B-4115-B1CA-23F171635A4E}" type="slidenum">
              <a:rPr lang="en-US" smtClean="0"/>
              <a:pPr/>
              <a:t>41</a:t>
            </a:fld>
            <a:endParaRPr lang="en-US"/>
          </a:p>
        </p:txBody>
      </p:sp>
      <p:sp>
        <p:nvSpPr>
          <p:cNvPr id="5" name="TextBox 4">
            <a:extLst>
              <a:ext uri="{FF2B5EF4-FFF2-40B4-BE49-F238E27FC236}">
                <a16:creationId xmlns:a16="http://schemas.microsoft.com/office/drawing/2014/main" id="{84D088D4-0701-46AF-AD0A-7AE34F714D2C}"/>
              </a:ext>
            </a:extLst>
          </p:cNvPr>
          <p:cNvSpPr txBox="1"/>
          <p:nvPr/>
        </p:nvSpPr>
        <p:spPr>
          <a:xfrm>
            <a:off x="4724400" y="6001434"/>
            <a:ext cx="1981200" cy="646331"/>
          </a:xfrm>
          <a:prstGeom prst="rect">
            <a:avLst/>
          </a:prstGeom>
          <a:noFill/>
        </p:spPr>
        <p:txBody>
          <a:bodyPr wrap="square" rtlCol="0">
            <a:spAutoFit/>
          </a:bodyPr>
          <a:lstStyle/>
          <a:p>
            <a:r>
              <a:rPr lang="en-US" dirty="0"/>
              <a:t>§_.116(f)</a:t>
            </a:r>
          </a:p>
          <a:p>
            <a:endParaRPr lang="en-US" dirty="0"/>
          </a:p>
        </p:txBody>
      </p:sp>
    </p:spTree>
    <p:extLst>
      <p:ext uri="{BB962C8B-B14F-4D97-AF65-F5344CB8AC3E}">
        <p14:creationId xmlns:p14="http://schemas.microsoft.com/office/powerpoint/2010/main" val="2306842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07FA-BB75-4CCC-B8B4-7330FBFFB57B}"/>
              </a:ext>
            </a:extLst>
          </p:cNvPr>
          <p:cNvSpPr>
            <a:spLocks noGrp="1"/>
          </p:cNvSpPr>
          <p:nvPr>
            <p:ph type="title"/>
          </p:nvPr>
        </p:nvSpPr>
        <p:spPr/>
        <p:txBody>
          <a:bodyPr/>
          <a:lstStyle/>
          <a:p>
            <a:r>
              <a:rPr lang="en-US" dirty="0"/>
              <a:t>Screening, Recruiting, or Determining Eligibility</a:t>
            </a:r>
          </a:p>
        </p:txBody>
      </p:sp>
      <p:sp>
        <p:nvSpPr>
          <p:cNvPr id="3" name="Text Placeholder 2">
            <a:extLst>
              <a:ext uri="{FF2B5EF4-FFF2-40B4-BE49-F238E27FC236}">
                <a16:creationId xmlns:a16="http://schemas.microsoft.com/office/drawing/2014/main" id="{CE34B6DB-6877-4D75-8902-CD8452A9C5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733261-665C-4393-93FC-FBC3B1CD0AC5}"/>
              </a:ext>
            </a:extLst>
          </p:cNvPr>
          <p:cNvSpPr>
            <a:spLocks noGrp="1"/>
          </p:cNvSpPr>
          <p:nvPr>
            <p:ph type="sldNum" sz="quarter" idx="12"/>
          </p:nvPr>
        </p:nvSpPr>
        <p:spPr/>
        <p:txBody>
          <a:bodyPr/>
          <a:lstStyle/>
          <a:p>
            <a:fld id="{BF3D773C-9A4B-4115-B1CA-23F171635A4E}" type="slidenum">
              <a:rPr lang="en-US" smtClean="0"/>
              <a:pPr/>
              <a:t>42</a:t>
            </a:fld>
            <a:endParaRPr lang="en-US"/>
          </a:p>
        </p:txBody>
      </p:sp>
    </p:spTree>
    <p:extLst>
      <p:ext uri="{BB962C8B-B14F-4D97-AF65-F5344CB8AC3E}">
        <p14:creationId xmlns:p14="http://schemas.microsoft.com/office/powerpoint/2010/main" val="1267884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694A-EF0F-4D38-B958-2680A6EF5703}"/>
              </a:ext>
            </a:extLst>
          </p:cNvPr>
          <p:cNvSpPr>
            <a:spLocks noGrp="1"/>
          </p:cNvSpPr>
          <p:nvPr>
            <p:ph type="title"/>
          </p:nvPr>
        </p:nvSpPr>
        <p:spPr>
          <a:xfrm>
            <a:off x="685800" y="743712"/>
            <a:ext cx="8229600" cy="1389888"/>
          </a:xfrm>
        </p:spPr>
        <p:txBody>
          <a:bodyPr>
            <a:normAutofit fontScale="90000"/>
          </a:bodyPr>
          <a:lstStyle/>
          <a:p>
            <a:r>
              <a:rPr lang="en-US" sz="5400" dirty="0">
                <a:latin typeface="PT Serif" charset="0"/>
                <a:ea typeface="PT Serif" charset="0"/>
                <a:cs typeface="PT Serif" charset="0"/>
              </a:rPr>
              <a:t>Screening, Recruiting, or Determining Eligibility (1)</a:t>
            </a:r>
            <a:endParaRPr lang="en-US" dirty="0"/>
          </a:p>
        </p:txBody>
      </p:sp>
      <p:sp>
        <p:nvSpPr>
          <p:cNvPr id="3" name="Content Placeholder 2">
            <a:extLst>
              <a:ext uri="{FF2B5EF4-FFF2-40B4-BE49-F238E27FC236}">
                <a16:creationId xmlns:a16="http://schemas.microsoft.com/office/drawing/2014/main" id="{02744A63-94BE-4448-A63E-7336EA246FD3}"/>
              </a:ext>
            </a:extLst>
          </p:cNvPr>
          <p:cNvSpPr>
            <a:spLocks noGrp="1"/>
          </p:cNvSpPr>
          <p:nvPr>
            <p:ph idx="1"/>
          </p:nvPr>
        </p:nvSpPr>
        <p:spPr>
          <a:xfrm>
            <a:off x="304800" y="2133600"/>
            <a:ext cx="8610600" cy="4587874"/>
          </a:xfrm>
        </p:spPr>
        <p:txBody>
          <a:bodyPr>
            <a:normAutofit/>
          </a:bodyPr>
          <a:lstStyle/>
          <a:p>
            <a:r>
              <a:rPr lang="en-US" dirty="0"/>
              <a:t>New addition that addresses issues regarding waivers of informed consent to obtain information or </a:t>
            </a:r>
            <a:r>
              <a:rPr lang="en-US" dirty="0" err="1"/>
              <a:t>biospecimens</a:t>
            </a:r>
            <a:r>
              <a:rPr lang="en-US" dirty="0"/>
              <a:t> for screening, recruiting (contacting), or determining the eligibility of prospective subjects. </a:t>
            </a:r>
          </a:p>
          <a:p>
            <a:r>
              <a:rPr lang="en-US" dirty="0"/>
              <a:t>The previous requirement for IRBs to waive informed consent was viewed as burdensome and unnecessary for protecting subjects, and is not consistent with FDA regulations. </a:t>
            </a:r>
          </a:p>
          <a:p>
            <a:endParaRPr lang="en-US" dirty="0"/>
          </a:p>
        </p:txBody>
      </p:sp>
      <p:sp>
        <p:nvSpPr>
          <p:cNvPr id="4" name="Slide Number Placeholder 3">
            <a:extLst>
              <a:ext uri="{FF2B5EF4-FFF2-40B4-BE49-F238E27FC236}">
                <a16:creationId xmlns:a16="http://schemas.microsoft.com/office/drawing/2014/main" id="{3C8C0C1E-921A-45BD-9C40-13841F664B32}"/>
              </a:ext>
            </a:extLst>
          </p:cNvPr>
          <p:cNvSpPr>
            <a:spLocks noGrp="1"/>
          </p:cNvSpPr>
          <p:nvPr>
            <p:ph type="sldNum" sz="quarter" idx="12"/>
          </p:nvPr>
        </p:nvSpPr>
        <p:spPr/>
        <p:txBody>
          <a:bodyPr/>
          <a:lstStyle/>
          <a:p>
            <a:fld id="{BF3D773C-9A4B-4115-B1CA-23F171635A4E}" type="slidenum">
              <a:rPr lang="en-US" smtClean="0"/>
              <a:pPr/>
              <a:t>43</a:t>
            </a:fld>
            <a:endParaRPr lang="en-US"/>
          </a:p>
        </p:txBody>
      </p:sp>
      <p:sp>
        <p:nvSpPr>
          <p:cNvPr id="5" name="TextBox 4">
            <a:extLst>
              <a:ext uri="{FF2B5EF4-FFF2-40B4-BE49-F238E27FC236}">
                <a16:creationId xmlns:a16="http://schemas.microsoft.com/office/drawing/2014/main" id="{CB60B736-7878-49FC-846A-B054799A5B0B}"/>
              </a:ext>
            </a:extLst>
          </p:cNvPr>
          <p:cNvSpPr txBox="1"/>
          <p:nvPr/>
        </p:nvSpPr>
        <p:spPr>
          <a:xfrm>
            <a:off x="4623498" y="6341277"/>
            <a:ext cx="1981200" cy="646331"/>
          </a:xfrm>
          <a:prstGeom prst="rect">
            <a:avLst/>
          </a:prstGeom>
          <a:noFill/>
        </p:spPr>
        <p:txBody>
          <a:bodyPr wrap="square" rtlCol="0">
            <a:spAutoFit/>
          </a:bodyPr>
          <a:lstStyle/>
          <a:p>
            <a:r>
              <a:rPr lang="en-US" dirty="0"/>
              <a:t>§_.116(g)</a:t>
            </a:r>
          </a:p>
          <a:p>
            <a:endParaRPr lang="en-US" dirty="0"/>
          </a:p>
        </p:txBody>
      </p:sp>
    </p:spTree>
    <p:extLst>
      <p:ext uri="{BB962C8B-B14F-4D97-AF65-F5344CB8AC3E}">
        <p14:creationId xmlns:p14="http://schemas.microsoft.com/office/powerpoint/2010/main" val="372926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694A-EF0F-4D38-B958-2680A6EF5703}"/>
              </a:ext>
            </a:extLst>
          </p:cNvPr>
          <p:cNvSpPr>
            <a:spLocks noGrp="1"/>
          </p:cNvSpPr>
          <p:nvPr>
            <p:ph type="title"/>
          </p:nvPr>
        </p:nvSpPr>
        <p:spPr>
          <a:xfrm>
            <a:off x="762000" y="743712"/>
            <a:ext cx="8229600" cy="1389888"/>
          </a:xfrm>
        </p:spPr>
        <p:txBody>
          <a:bodyPr>
            <a:normAutofit fontScale="90000"/>
          </a:bodyPr>
          <a:lstStyle/>
          <a:p>
            <a:r>
              <a:rPr lang="en-US" sz="5400" dirty="0">
                <a:latin typeface="PT Serif" charset="0"/>
                <a:ea typeface="PT Serif" charset="0"/>
                <a:cs typeface="PT Serif" charset="0"/>
              </a:rPr>
              <a:t>Screening, Recruiting, or Determining Eligibility</a:t>
            </a:r>
            <a:endParaRPr lang="en-US" dirty="0"/>
          </a:p>
        </p:txBody>
      </p:sp>
      <p:sp>
        <p:nvSpPr>
          <p:cNvPr id="3" name="Content Placeholder 2">
            <a:extLst>
              <a:ext uri="{FF2B5EF4-FFF2-40B4-BE49-F238E27FC236}">
                <a16:creationId xmlns:a16="http://schemas.microsoft.com/office/drawing/2014/main" id="{02744A63-94BE-4448-A63E-7336EA246FD3}"/>
              </a:ext>
            </a:extLst>
          </p:cNvPr>
          <p:cNvSpPr>
            <a:spLocks noGrp="1"/>
          </p:cNvSpPr>
          <p:nvPr>
            <p:ph idx="1"/>
          </p:nvPr>
        </p:nvSpPr>
        <p:spPr>
          <a:xfrm>
            <a:off x="304800" y="2209800"/>
            <a:ext cx="8610600" cy="4511674"/>
          </a:xfrm>
        </p:spPr>
        <p:txBody>
          <a:bodyPr>
            <a:normAutofit/>
          </a:bodyPr>
          <a:lstStyle/>
          <a:p>
            <a:r>
              <a:rPr lang="en-US" dirty="0"/>
              <a:t>Now in §16.116(g), one of two conditions must be met for this exception:</a:t>
            </a:r>
          </a:p>
          <a:p>
            <a:pPr lvl="1"/>
            <a:r>
              <a:rPr lang="en-US" dirty="0"/>
              <a:t>The information will be obtained by communicating with the prospective subject. </a:t>
            </a:r>
          </a:p>
          <a:p>
            <a:pPr lvl="1"/>
            <a:r>
              <a:rPr lang="en-US" dirty="0"/>
              <a:t>The information will be obtained by accessing records or stored </a:t>
            </a:r>
            <a:r>
              <a:rPr lang="en-US" dirty="0" err="1"/>
              <a:t>biospecimens</a:t>
            </a:r>
            <a:r>
              <a:rPr lang="en-US" dirty="0"/>
              <a:t>. </a:t>
            </a:r>
          </a:p>
          <a:p>
            <a:r>
              <a:rPr lang="en-US" dirty="0"/>
              <a:t>This is not a waiver of the consent requirement </a:t>
            </a:r>
          </a:p>
          <a:p>
            <a:pPr marL="0" indent="0">
              <a:buNone/>
            </a:pPr>
            <a:r>
              <a:rPr lang="en-US" dirty="0"/>
              <a:t>    but rather an exception to the requirement.</a:t>
            </a:r>
          </a:p>
          <a:p>
            <a:endParaRPr lang="en-US" dirty="0"/>
          </a:p>
        </p:txBody>
      </p:sp>
      <p:sp>
        <p:nvSpPr>
          <p:cNvPr id="4" name="Slide Number Placeholder 3">
            <a:extLst>
              <a:ext uri="{FF2B5EF4-FFF2-40B4-BE49-F238E27FC236}">
                <a16:creationId xmlns:a16="http://schemas.microsoft.com/office/drawing/2014/main" id="{3C8C0C1E-921A-45BD-9C40-13841F664B32}"/>
              </a:ext>
            </a:extLst>
          </p:cNvPr>
          <p:cNvSpPr>
            <a:spLocks noGrp="1"/>
          </p:cNvSpPr>
          <p:nvPr>
            <p:ph type="sldNum" sz="quarter" idx="12"/>
          </p:nvPr>
        </p:nvSpPr>
        <p:spPr/>
        <p:txBody>
          <a:bodyPr/>
          <a:lstStyle/>
          <a:p>
            <a:fld id="{BF3D773C-9A4B-4115-B1CA-23F171635A4E}" type="slidenum">
              <a:rPr lang="en-US" smtClean="0"/>
              <a:pPr/>
              <a:t>44</a:t>
            </a:fld>
            <a:endParaRPr lang="en-US"/>
          </a:p>
        </p:txBody>
      </p:sp>
      <p:sp>
        <p:nvSpPr>
          <p:cNvPr id="5" name="TextBox 4">
            <a:extLst>
              <a:ext uri="{FF2B5EF4-FFF2-40B4-BE49-F238E27FC236}">
                <a16:creationId xmlns:a16="http://schemas.microsoft.com/office/drawing/2014/main" id="{CB60B736-7878-49FC-846A-B054799A5B0B}"/>
              </a:ext>
            </a:extLst>
          </p:cNvPr>
          <p:cNvSpPr txBox="1"/>
          <p:nvPr/>
        </p:nvSpPr>
        <p:spPr>
          <a:xfrm>
            <a:off x="4623498" y="6341277"/>
            <a:ext cx="1981200" cy="646331"/>
          </a:xfrm>
          <a:prstGeom prst="rect">
            <a:avLst/>
          </a:prstGeom>
          <a:noFill/>
        </p:spPr>
        <p:txBody>
          <a:bodyPr wrap="square" rtlCol="0">
            <a:spAutoFit/>
          </a:bodyPr>
          <a:lstStyle/>
          <a:p>
            <a:r>
              <a:rPr lang="en-US" dirty="0"/>
              <a:t>§_.116(g)</a:t>
            </a:r>
          </a:p>
          <a:p>
            <a:endParaRPr lang="en-US" dirty="0"/>
          </a:p>
        </p:txBody>
      </p:sp>
    </p:spTree>
    <p:extLst>
      <p:ext uri="{BB962C8B-B14F-4D97-AF65-F5344CB8AC3E}">
        <p14:creationId xmlns:p14="http://schemas.microsoft.com/office/powerpoint/2010/main" val="722273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17F5-66AF-4E3E-8C45-2B11165CCCC9}"/>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2376ADD-AC12-4A52-97F2-A7626106D3C4}"/>
              </a:ext>
            </a:extLst>
          </p:cNvPr>
          <p:cNvSpPr>
            <a:spLocks noGrp="1"/>
          </p:cNvSpPr>
          <p:nvPr>
            <p:ph idx="1"/>
          </p:nvPr>
        </p:nvSpPr>
        <p:spPr/>
        <p:txBody>
          <a:bodyPr/>
          <a:lstStyle/>
          <a:p>
            <a:r>
              <a:rPr lang="en-US" dirty="0"/>
              <a:t>The IRB does not need to waive informed consent for research activities involving recruiting and screening without obtaining informed consent.</a:t>
            </a:r>
          </a:p>
          <a:p>
            <a:r>
              <a:rPr lang="en-US" dirty="0"/>
              <a:t>True or</a:t>
            </a:r>
          </a:p>
          <a:p>
            <a:r>
              <a:rPr lang="en-US" dirty="0"/>
              <a:t>False?</a:t>
            </a:r>
          </a:p>
        </p:txBody>
      </p:sp>
      <p:sp>
        <p:nvSpPr>
          <p:cNvPr id="4" name="Slide Number Placeholder 3">
            <a:extLst>
              <a:ext uri="{FF2B5EF4-FFF2-40B4-BE49-F238E27FC236}">
                <a16:creationId xmlns:a16="http://schemas.microsoft.com/office/drawing/2014/main" id="{D0180AF5-0CFC-4CA0-BC94-9C22CEF229FC}"/>
              </a:ext>
            </a:extLst>
          </p:cNvPr>
          <p:cNvSpPr>
            <a:spLocks noGrp="1"/>
          </p:cNvSpPr>
          <p:nvPr>
            <p:ph type="sldNum" sz="quarter" idx="12"/>
          </p:nvPr>
        </p:nvSpPr>
        <p:spPr/>
        <p:txBody>
          <a:bodyPr/>
          <a:lstStyle/>
          <a:p>
            <a:fld id="{BF3D773C-9A4B-4115-B1CA-23F171635A4E}" type="slidenum">
              <a:rPr lang="en-US" smtClean="0"/>
              <a:pPr/>
              <a:t>45</a:t>
            </a:fld>
            <a:endParaRPr lang="en-US"/>
          </a:p>
        </p:txBody>
      </p:sp>
    </p:spTree>
    <p:extLst>
      <p:ext uri="{BB962C8B-B14F-4D97-AF65-F5344CB8AC3E}">
        <p14:creationId xmlns:p14="http://schemas.microsoft.com/office/powerpoint/2010/main" val="3349199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41F1-2A5B-47ED-AA12-88175F379F59}"/>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5E01B409-ED7A-4D39-AECC-44572D7FFBD1}"/>
              </a:ext>
            </a:extLst>
          </p:cNvPr>
          <p:cNvSpPr>
            <a:spLocks noGrp="1"/>
          </p:cNvSpPr>
          <p:nvPr>
            <p:ph idx="1"/>
          </p:nvPr>
        </p:nvSpPr>
        <p:spPr/>
        <p:txBody>
          <a:bodyPr/>
          <a:lstStyle/>
          <a:p>
            <a:r>
              <a:rPr lang="en-US" dirty="0"/>
              <a:t>True. This is not a waiver of the consent requirement </a:t>
            </a:r>
          </a:p>
          <a:p>
            <a:pPr marL="0" indent="0">
              <a:buNone/>
            </a:pPr>
            <a:r>
              <a:rPr lang="en-US"/>
              <a:t>    but rather an exception to the requirement.</a:t>
            </a:r>
          </a:p>
          <a:p>
            <a:pPr marL="0" indent="0">
              <a:buNone/>
            </a:pPr>
            <a:endParaRPr lang="en-US" dirty="0"/>
          </a:p>
        </p:txBody>
      </p:sp>
      <p:sp>
        <p:nvSpPr>
          <p:cNvPr id="4" name="Slide Number Placeholder 3">
            <a:extLst>
              <a:ext uri="{FF2B5EF4-FFF2-40B4-BE49-F238E27FC236}">
                <a16:creationId xmlns:a16="http://schemas.microsoft.com/office/drawing/2014/main" id="{BF79D8D7-5E69-4D91-99B3-E40CFE133BA3}"/>
              </a:ext>
            </a:extLst>
          </p:cNvPr>
          <p:cNvSpPr>
            <a:spLocks noGrp="1"/>
          </p:cNvSpPr>
          <p:nvPr>
            <p:ph type="sldNum" sz="quarter" idx="12"/>
          </p:nvPr>
        </p:nvSpPr>
        <p:spPr/>
        <p:txBody>
          <a:bodyPr/>
          <a:lstStyle/>
          <a:p>
            <a:fld id="{BF3D773C-9A4B-4115-B1CA-23F171635A4E}" type="slidenum">
              <a:rPr lang="en-US" smtClean="0"/>
              <a:pPr/>
              <a:t>46</a:t>
            </a:fld>
            <a:endParaRPr lang="en-US"/>
          </a:p>
        </p:txBody>
      </p:sp>
    </p:spTree>
    <p:extLst>
      <p:ext uri="{BB962C8B-B14F-4D97-AF65-F5344CB8AC3E}">
        <p14:creationId xmlns:p14="http://schemas.microsoft.com/office/powerpoint/2010/main" val="1854092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87A-DEB7-4F0E-A52B-BFB67F9D9FF3}"/>
              </a:ext>
            </a:extLst>
          </p:cNvPr>
          <p:cNvSpPr>
            <a:spLocks noGrp="1"/>
          </p:cNvSpPr>
          <p:nvPr>
            <p:ph type="title"/>
          </p:nvPr>
        </p:nvSpPr>
        <p:spPr/>
        <p:txBody>
          <a:bodyPr/>
          <a:lstStyle/>
          <a:p>
            <a:r>
              <a:rPr lang="en-US" dirty="0"/>
              <a:t>Posting of Consent Forms</a:t>
            </a:r>
          </a:p>
        </p:txBody>
      </p:sp>
      <p:sp>
        <p:nvSpPr>
          <p:cNvPr id="3" name="Text Placeholder 2">
            <a:extLst>
              <a:ext uri="{FF2B5EF4-FFF2-40B4-BE49-F238E27FC236}">
                <a16:creationId xmlns:a16="http://schemas.microsoft.com/office/drawing/2014/main" id="{8A7689CB-010C-4AE9-888B-E27481B9C9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7522B-78C4-4659-8D05-2A86BD4E1F42}"/>
              </a:ext>
            </a:extLst>
          </p:cNvPr>
          <p:cNvSpPr>
            <a:spLocks noGrp="1"/>
          </p:cNvSpPr>
          <p:nvPr>
            <p:ph type="sldNum" sz="quarter" idx="12"/>
          </p:nvPr>
        </p:nvSpPr>
        <p:spPr/>
        <p:txBody>
          <a:bodyPr/>
          <a:lstStyle/>
          <a:p>
            <a:fld id="{BF3D773C-9A4B-4115-B1CA-23F171635A4E}" type="slidenum">
              <a:rPr lang="en-US" smtClean="0"/>
              <a:pPr/>
              <a:t>47</a:t>
            </a:fld>
            <a:endParaRPr lang="en-US"/>
          </a:p>
        </p:txBody>
      </p:sp>
    </p:spTree>
    <p:extLst>
      <p:ext uri="{BB962C8B-B14F-4D97-AF65-F5344CB8AC3E}">
        <p14:creationId xmlns:p14="http://schemas.microsoft.com/office/powerpoint/2010/main" val="2930763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7BA0-A935-4B6C-A40A-90A4A4602BAB}"/>
              </a:ext>
            </a:extLst>
          </p:cNvPr>
          <p:cNvSpPr>
            <a:spLocks noGrp="1"/>
          </p:cNvSpPr>
          <p:nvPr>
            <p:ph type="title"/>
          </p:nvPr>
        </p:nvSpPr>
        <p:spPr>
          <a:xfrm>
            <a:off x="762000" y="609600"/>
            <a:ext cx="8229600" cy="1389888"/>
          </a:xfrm>
        </p:spPr>
        <p:txBody>
          <a:bodyPr>
            <a:noAutofit/>
          </a:bodyPr>
          <a:lstStyle/>
          <a:p>
            <a:r>
              <a:rPr lang="en-US" sz="4500" dirty="0">
                <a:latin typeface="PT Serif" charset="0"/>
                <a:ea typeface="PT Serif" charset="0"/>
                <a:cs typeface="PT Serif" charset="0"/>
              </a:rPr>
              <a:t>Posting of Clinical Trial Consent Forms</a:t>
            </a:r>
            <a:endParaRPr lang="en-US" sz="4500" dirty="0"/>
          </a:p>
        </p:txBody>
      </p:sp>
      <p:sp>
        <p:nvSpPr>
          <p:cNvPr id="3" name="Content Placeholder 2">
            <a:extLst>
              <a:ext uri="{FF2B5EF4-FFF2-40B4-BE49-F238E27FC236}">
                <a16:creationId xmlns:a16="http://schemas.microsoft.com/office/drawing/2014/main" id="{423C69CD-A880-4721-904D-64DCE238D554}"/>
              </a:ext>
            </a:extLst>
          </p:cNvPr>
          <p:cNvSpPr>
            <a:spLocks noGrp="1"/>
          </p:cNvSpPr>
          <p:nvPr>
            <p:ph idx="1"/>
          </p:nvPr>
        </p:nvSpPr>
        <p:spPr>
          <a:xfrm>
            <a:off x="457200" y="1905000"/>
            <a:ext cx="8229600" cy="4267200"/>
          </a:xfrm>
        </p:spPr>
        <p:txBody>
          <a:bodyPr>
            <a:normAutofit fontScale="85000" lnSpcReduction="10000"/>
          </a:bodyPr>
          <a:lstStyle/>
          <a:p>
            <a:r>
              <a:rPr lang="en-US" sz="2700" dirty="0"/>
              <a:t>New requirements for posting clinical trial consent forms on a publicly available federal website that will be established as a repository for clinical trial consent forms. </a:t>
            </a:r>
            <a:endParaRPr lang="en-US" dirty="0"/>
          </a:p>
          <a:p>
            <a:r>
              <a:rPr lang="en-US" sz="2700" dirty="0"/>
              <a:t>The Final Rule’s preamble states “ClinicalTrials.gov might be an appropriate choice as the website … the fact that these trials already have a record in the database will mean that the burden of submission of the informed consent document will be substantially lower.”</a:t>
            </a:r>
            <a:endParaRPr lang="en-US" dirty="0"/>
          </a:p>
          <a:p>
            <a:r>
              <a:rPr lang="en-US" dirty="0"/>
              <a:t>Consent forms must meet the requirements of §16.116</a:t>
            </a:r>
          </a:p>
          <a:p>
            <a:pPr lvl="1"/>
            <a:r>
              <a:rPr lang="en-US" dirty="0"/>
              <a:t>The Final Rule’s preamble specifically states that posted consent forms will need to comply with the requirement in §16.116 (a)(5), such that a concise presentation of key information is at the beginning of consent forms.</a:t>
            </a:r>
          </a:p>
        </p:txBody>
      </p:sp>
      <p:sp>
        <p:nvSpPr>
          <p:cNvPr id="4" name="Slide Number Placeholder 3">
            <a:extLst>
              <a:ext uri="{FF2B5EF4-FFF2-40B4-BE49-F238E27FC236}">
                <a16:creationId xmlns:a16="http://schemas.microsoft.com/office/drawing/2014/main" id="{9D04A03F-AB4B-41EC-BD2E-288892E455B5}"/>
              </a:ext>
            </a:extLst>
          </p:cNvPr>
          <p:cNvSpPr>
            <a:spLocks noGrp="1"/>
          </p:cNvSpPr>
          <p:nvPr>
            <p:ph type="sldNum" sz="quarter" idx="12"/>
          </p:nvPr>
        </p:nvSpPr>
        <p:spPr/>
        <p:txBody>
          <a:bodyPr/>
          <a:lstStyle/>
          <a:p>
            <a:fld id="{BF3D773C-9A4B-4115-B1CA-23F171635A4E}" type="slidenum">
              <a:rPr lang="en-US" smtClean="0"/>
              <a:pPr/>
              <a:t>48</a:t>
            </a:fld>
            <a:endParaRPr lang="en-US"/>
          </a:p>
        </p:txBody>
      </p:sp>
      <p:sp>
        <p:nvSpPr>
          <p:cNvPr id="5" name="TextBox 4">
            <a:extLst>
              <a:ext uri="{FF2B5EF4-FFF2-40B4-BE49-F238E27FC236}">
                <a16:creationId xmlns:a16="http://schemas.microsoft.com/office/drawing/2014/main" id="{722997C1-BA76-4DCC-B1C9-FAF2A9F8E9E5}"/>
              </a:ext>
            </a:extLst>
          </p:cNvPr>
          <p:cNvSpPr txBox="1"/>
          <p:nvPr/>
        </p:nvSpPr>
        <p:spPr>
          <a:xfrm>
            <a:off x="4623498" y="6341277"/>
            <a:ext cx="1981200" cy="646331"/>
          </a:xfrm>
          <a:prstGeom prst="rect">
            <a:avLst/>
          </a:prstGeom>
          <a:noFill/>
        </p:spPr>
        <p:txBody>
          <a:bodyPr wrap="square" rtlCol="0">
            <a:spAutoFit/>
          </a:bodyPr>
          <a:lstStyle/>
          <a:p>
            <a:r>
              <a:rPr lang="en-US" dirty="0"/>
              <a:t>§_.116(h)</a:t>
            </a:r>
          </a:p>
          <a:p>
            <a:endParaRPr lang="en-US" dirty="0"/>
          </a:p>
        </p:txBody>
      </p:sp>
    </p:spTree>
    <p:extLst>
      <p:ext uri="{BB962C8B-B14F-4D97-AF65-F5344CB8AC3E}">
        <p14:creationId xmlns:p14="http://schemas.microsoft.com/office/powerpoint/2010/main" val="1181011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06B4-53F2-42C8-80F9-FEFD9F996783}"/>
              </a:ext>
            </a:extLst>
          </p:cNvPr>
          <p:cNvSpPr>
            <a:spLocks noGrp="1"/>
          </p:cNvSpPr>
          <p:nvPr>
            <p:ph type="title"/>
          </p:nvPr>
        </p:nvSpPr>
        <p:spPr>
          <a:xfrm>
            <a:off x="533400" y="685800"/>
            <a:ext cx="8229600" cy="1389888"/>
          </a:xfrm>
        </p:spPr>
        <p:txBody>
          <a:bodyPr>
            <a:noAutofit/>
          </a:bodyPr>
          <a:lstStyle/>
          <a:p>
            <a:r>
              <a:rPr lang="en-US" sz="4500" dirty="0">
                <a:latin typeface="PT Serif" charset="0"/>
                <a:ea typeface="PT Serif" charset="0"/>
                <a:cs typeface="PT Serif" charset="0"/>
              </a:rPr>
              <a:t>Posting of Clinical Trial Consent Forms, cont.</a:t>
            </a:r>
            <a:endParaRPr lang="en-US" sz="4500" dirty="0"/>
          </a:p>
        </p:txBody>
      </p:sp>
      <p:sp>
        <p:nvSpPr>
          <p:cNvPr id="3" name="Content Placeholder 2">
            <a:extLst>
              <a:ext uri="{FF2B5EF4-FFF2-40B4-BE49-F238E27FC236}">
                <a16:creationId xmlns:a16="http://schemas.microsoft.com/office/drawing/2014/main" id="{A635B678-AE81-4A7C-AF1C-DD1F8A0A6075}"/>
              </a:ext>
            </a:extLst>
          </p:cNvPr>
          <p:cNvSpPr>
            <a:spLocks noGrp="1"/>
          </p:cNvSpPr>
          <p:nvPr>
            <p:ph idx="1"/>
          </p:nvPr>
        </p:nvSpPr>
        <p:spPr>
          <a:xfrm>
            <a:off x="457200" y="2209800"/>
            <a:ext cx="8229600" cy="4114800"/>
          </a:xfrm>
        </p:spPr>
        <p:txBody>
          <a:bodyPr/>
          <a:lstStyle/>
          <a:p>
            <a:r>
              <a:rPr lang="en-US" dirty="0"/>
              <a:t>The responsibility for posting is on the awardee or the federal department or agency conducting the study.</a:t>
            </a:r>
          </a:p>
          <a:p>
            <a:r>
              <a:rPr lang="en-US" dirty="0"/>
              <a:t>The posting can take place any time after the trial is closed to recruitment, so long as the posting is no later than 60 days after the last study visit by any subject (as required by the protocol).</a:t>
            </a:r>
          </a:p>
          <a:p>
            <a:r>
              <a:rPr lang="en-US" dirty="0"/>
              <a:t>The redaction of proprietary or institutionally sensitive information of portions of consent forms is allowed.</a:t>
            </a:r>
          </a:p>
          <a:p>
            <a:endParaRPr lang="en-US" dirty="0"/>
          </a:p>
          <a:p>
            <a:endParaRPr lang="en-US" dirty="0"/>
          </a:p>
        </p:txBody>
      </p:sp>
      <p:sp>
        <p:nvSpPr>
          <p:cNvPr id="4" name="Slide Number Placeholder 3">
            <a:extLst>
              <a:ext uri="{FF2B5EF4-FFF2-40B4-BE49-F238E27FC236}">
                <a16:creationId xmlns:a16="http://schemas.microsoft.com/office/drawing/2014/main" id="{22B06A0B-E621-4749-8B3C-A9DB496166C4}"/>
              </a:ext>
            </a:extLst>
          </p:cNvPr>
          <p:cNvSpPr>
            <a:spLocks noGrp="1"/>
          </p:cNvSpPr>
          <p:nvPr>
            <p:ph type="sldNum" sz="quarter" idx="12"/>
          </p:nvPr>
        </p:nvSpPr>
        <p:spPr/>
        <p:txBody>
          <a:bodyPr/>
          <a:lstStyle/>
          <a:p>
            <a:fld id="{BF3D773C-9A4B-4115-B1CA-23F171635A4E}" type="slidenum">
              <a:rPr lang="en-US" smtClean="0"/>
              <a:pPr/>
              <a:t>49</a:t>
            </a:fld>
            <a:endParaRPr lang="en-US"/>
          </a:p>
        </p:txBody>
      </p:sp>
    </p:spTree>
    <p:extLst>
      <p:ext uri="{BB962C8B-B14F-4D97-AF65-F5344CB8AC3E}">
        <p14:creationId xmlns:p14="http://schemas.microsoft.com/office/powerpoint/2010/main" val="407125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Transition: Key Dates and Time Periods</a:t>
            </a:r>
          </a:p>
        </p:txBody>
      </p:sp>
      <p:sp>
        <p:nvSpPr>
          <p:cNvPr id="3" name="Content Placeholder 2"/>
          <p:cNvSpPr>
            <a:spLocks noGrp="1"/>
          </p:cNvSpPr>
          <p:nvPr>
            <p:ph idx="1"/>
          </p:nvPr>
        </p:nvSpPr>
        <p:spPr>
          <a:xfrm>
            <a:off x="457200" y="1904999"/>
            <a:ext cx="8001000" cy="4816475"/>
          </a:xfrm>
        </p:spPr>
        <p:txBody>
          <a:bodyPr>
            <a:noAutofit/>
          </a:bodyPr>
          <a:lstStyle/>
          <a:p>
            <a:r>
              <a:rPr lang="en-US" sz="2200" b="1" dirty="0"/>
              <a:t>July 19, 2018</a:t>
            </a:r>
            <a:r>
              <a:rPr lang="en-US" sz="2200" dirty="0"/>
              <a:t>: Effective date for the 2018 Requirements.</a:t>
            </a:r>
          </a:p>
          <a:p>
            <a:r>
              <a:rPr lang="en-US" sz="2200" b="1" dirty="0"/>
              <a:t>July 19, 2018 through January 20, 2019</a:t>
            </a:r>
            <a:r>
              <a:rPr lang="en-US" sz="2200" dirty="0"/>
              <a:t>: Time period when institutions may take advantage of the three-burden reducing provisions of the 2018 Requirements (for research that is transitioned) VA research may only apply two of those provisions during this period.</a:t>
            </a:r>
          </a:p>
          <a:p>
            <a:pPr lvl="1"/>
            <a:r>
              <a:rPr lang="en-US" sz="2000" dirty="0"/>
              <a:t>This period referred to as the “delay period”</a:t>
            </a:r>
          </a:p>
          <a:p>
            <a:r>
              <a:rPr lang="en-US" sz="2200" b="1" dirty="0"/>
              <a:t>January 21, 2019</a:t>
            </a:r>
            <a:r>
              <a:rPr lang="en-US" sz="2200" dirty="0"/>
              <a:t>: General compliance date for the 2018 Requirements.  Also, the date when the 2018 Requirements must be implemented in their entirety.</a:t>
            </a:r>
          </a:p>
          <a:p>
            <a:r>
              <a:rPr lang="en-US" sz="2200" b="1" dirty="0"/>
              <a:t>January 20, 2020</a:t>
            </a:r>
            <a:r>
              <a:rPr lang="en-US" sz="2200" dirty="0"/>
              <a:t>: Compliance date for the cooperative research provision.</a:t>
            </a:r>
          </a:p>
        </p:txBody>
      </p:sp>
      <p:sp>
        <p:nvSpPr>
          <p:cNvPr id="4" name="Slide Number Placeholder 3"/>
          <p:cNvSpPr>
            <a:spLocks noGrp="1"/>
          </p:cNvSpPr>
          <p:nvPr>
            <p:ph type="sldNum" sz="quarter" idx="12"/>
          </p:nvPr>
        </p:nvSpPr>
        <p:spPr/>
        <p:txBody>
          <a:bodyPr/>
          <a:lstStyle/>
          <a:p>
            <a:fld id="{F0C94032-CD4C-4C25-B0C2-CEC720522D92}" type="slidenum">
              <a:rPr lang="en-US" smtClean="0"/>
              <a:pPr/>
              <a:t>5</a:t>
            </a:fld>
            <a:endParaRPr lang="en-US" dirty="0"/>
          </a:p>
        </p:txBody>
      </p:sp>
    </p:spTree>
    <p:extLst>
      <p:ext uri="{BB962C8B-B14F-4D97-AF65-F5344CB8AC3E}">
        <p14:creationId xmlns:p14="http://schemas.microsoft.com/office/powerpoint/2010/main" val="25906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06B4-53F2-42C8-80F9-FEFD9F996783}"/>
              </a:ext>
            </a:extLst>
          </p:cNvPr>
          <p:cNvSpPr>
            <a:spLocks noGrp="1"/>
          </p:cNvSpPr>
          <p:nvPr>
            <p:ph type="title"/>
          </p:nvPr>
        </p:nvSpPr>
        <p:spPr>
          <a:xfrm>
            <a:off x="685800" y="609600"/>
            <a:ext cx="8229600" cy="1389888"/>
          </a:xfrm>
        </p:spPr>
        <p:txBody>
          <a:bodyPr>
            <a:noAutofit/>
          </a:bodyPr>
          <a:lstStyle/>
          <a:p>
            <a:r>
              <a:rPr lang="en-US" sz="4500" dirty="0">
                <a:latin typeface="PT Serif" charset="0"/>
                <a:ea typeface="PT Serif" charset="0"/>
                <a:cs typeface="PT Serif" charset="0"/>
              </a:rPr>
              <a:t>Posting of Clinical Trial Consent Forms, cont.</a:t>
            </a:r>
            <a:endParaRPr lang="en-US" sz="4500" dirty="0"/>
          </a:p>
        </p:txBody>
      </p:sp>
      <p:sp>
        <p:nvSpPr>
          <p:cNvPr id="3" name="Content Placeholder 2">
            <a:extLst>
              <a:ext uri="{FF2B5EF4-FFF2-40B4-BE49-F238E27FC236}">
                <a16:creationId xmlns:a16="http://schemas.microsoft.com/office/drawing/2014/main" id="{A635B678-AE81-4A7C-AF1C-DD1F8A0A6075}"/>
              </a:ext>
            </a:extLst>
          </p:cNvPr>
          <p:cNvSpPr>
            <a:spLocks noGrp="1"/>
          </p:cNvSpPr>
          <p:nvPr>
            <p:ph idx="1"/>
          </p:nvPr>
        </p:nvSpPr>
        <p:spPr>
          <a:xfrm>
            <a:off x="457200" y="1981200"/>
            <a:ext cx="8229600" cy="4114800"/>
          </a:xfrm>
        </p:spPr>
        <p:txBody>
          <a:bodyPr>
            <a:normAutofit fontScale="92500"/>
          </a:bodyPr>
          <a:lstStyle/>
          <a:p>
            <a:r>
              <a:rPr lang="en-US" dirty="0"/>
              <a:t>Only one IRB-approved version (not necessarily the ﬁnal) of the consent form for each clinical trial must be posted on the federal website after the clinical trial is closed to recruitment.</a:t>
            </a:r>
          </a:p>
          <a:p>
            <a:r>
              <a:rPr lang="en-US" dirty="0"/>
              <a:t>In accord with the new “single IRB review” requirement, only one posting is required for each multi-institution study.</a:t>
            </a:r>
          </a:p>
          <a:p>
            <a:r>
              <a:rPr lang="en-US" dirty="0"/>
              <a:t>There is no expectation that a version would need to be posted for each study site nor even for each class of subjects in the study (</a:t>
            </a:r>
            <a:r>
              <a:rPr lang="en-US" dirty="0" err="1"/>
              <a:t>e.g.,both</a:t>
            </a:r>
            <a:r>
              <a:rPr lang="en-US" dirty="0"/>
              <a:t> for adults and for children).</a:t>
            </a:r>
          </a:p>
          <a:p>
            <a:endParaRPr lang="en-US" dirty="0"/>
          </a:p>
        </p:txBody>
      </p:sp>
      <p:sp>
        <p:nvSpPr>
          <p:cNvPr id="4" name="Slide Number Placeholder 3">
            <a:extLst>
              <a:ext uri="{FF2B5EF4-FFF2-40B4-BE49-F238E27FC236}">
                <a16:creationId xmlns:a16="http://schemas.microsoft.com/office/drawing/2014/main" id="{22B06A0B-E621-4749-8B3C-A9DB496166C4}"/>
              </a:ext>
            </a:extLst>
          </p:cNvPr>
          <p:cNvSpPr>
            <a:spLocks noGrp="1"/>
          </p:cNvSpPr>
          <p:nvPr>
            <p:ph type="sldNum" sz="quarter" idx="12"/>
          </p:nvPr>
        </p:nvSpPr>
        <p:spPr/>
        <p:txBody>
          <a:bodyPr/>
          <a:lstStyle/>
          <a:p>
            <a:fld id="{BF3D773C-9A4B-4115-B1CA-23F171635A4E}" type="slidenum">
              <a:rPr lang="en-US" smtClean="0"/>
              <a:pPr/>
              <a:t>50</a:t>
            </a:fld>
            <a:endParaRPr lang="en-US"/>
          </a:p>
        </p:txBody>
      </p:sp>
    </p:spTree>
    <p:extLst>
      <p:ext uri="{BB962C8B-B14F-4D97-AF65-F5344CB8AC3E}">
        <p14:creationId xmlns:p14="http://schemas.microsoft.com/office/powerpoint/2010/main" val="3124742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25E2-012A-47FF-A1A0-831E3E8EDFD4}"/>
              </a:ext>
            </a:extLst>
          </p:cNvPr>
          <p:cNvSpPr>
            <a:spLocks noGrp="1"/>
          </p:cNvSpPr>
          <p:nvPr>
            <p:ph type="title"/>
          </p:nvPr>
        </p:nvSpPr>
        <p:spPr/>
        <p:txBody>
          <a:bodyPr/>
          <a:lstStyle/>
          <a:p>
            <a:r>
              <a:rPr lang="en-US" dirty="0"/>
              <a:t>Documentation of Consent</a:t>
            </a:r>
          </a:p>
        </p:txBody>
      </p:sp>
      <p:sp>
        <p:nvSpPr>
          <p:cNvPr id="3" name="Text Placeholder 2">
            <a:extLst>
              <a:ext uri="{FF2B5EF4-FFF2-40B4-BE49-F238E27FC236}">
                <a16:creationId xmlns:a16="http://schemas.microsoft.com/office/drawing/2014/main" id="{0D716AFA-EC65-46D3-A393-D6231E274F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159942-FDC0-46A4-99F6-E35486C74F6A}"/>
              </a:ext>
            </a:extLst>
          </p:cNvPr>
          <p:cNvSpPr>
            <a:spLocks noGrp="1"/>
          </p:cNvSpPr>
          <p:nvPr>
            <p:ph type="sldNum" sz="quarter" idx="12"/>
          </p:nvPr>
        </p:nvSpPr>
        <p:spPr/>
        <p:txBody>
          <a:bodyPr/>
          <a:lstStyle/>
          <a:p>
            <a:fld id="{BF3D773C-9A4B-4115-B1CA-23F171635A4E}" type="slidenum">
              <a:rPr lang="en-US" smtClean="0"/>
              <a:pPr/>
              <a:t>51</a:t>
            </a:fld>
            <a:endParaRPr lang="en-US"/>
          </a:p>
        </p:txBody>
      </p:sp>
    </p:spTree>
    <p:extLst>
      <p:ext uri="{BB962C8B-B14F-4D97-AF65-F5344CB8AC3E}">
        <p14:creationId xmlns:p14="http://schemas.microsoft.com/office/powerpoint/2010/main" val="8849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D425-D1DC-4C4A-AE82-5F8523A85FB3}"/>
              </a:ext>
            </a:extLst>
          </p:cNvPr>
          <p:cNvSpPr>
            <a:spLocks noGrp="1"/>
          </p:cNvSpPr>
          <p:nvPr>
            <p:ph type="title"/>
          </p:nvPr>
        </p:nvSpPr>
        <p:spPr>
          <a:xfrm>
            <a:off x="457200" y="457200"/>
            <a:ext cx="8229600" cy="1143000"/>
          </a:xfrm>
        </p:spPr>
        <p:txBody>
          <a:bodyPr>
            <a:normAutofit/>
          </a:bodyPr>
          <a:lstStyle/>
          <a:p>
            <a:r>
              <a:rPr lang="en-US" sz="4800" dirty="0">
                <a:latin typeface="PT Serif" charset="0"/>
                <a:ea typeface="PT Serif" charset="0"/>
                <a:cs typeface="PT Serif" charset="0"/>
              </a:rPr>
              <a:t>Signatures and Short Form</a:t>
            </a:r>
            <a:endParaRPr lang="en-US" sz="4800" dirty="0"/>
          </a:p>
        </p:txBody>
      </p:sp>
      <p:sp>
        <p:nvSpPr>
          <p:cNvPr id="3" name="Content Placeholder 2">
            <a:extLst>
              <a:ext uri="{FF2B5EF4-FFF2-40B4-BE49-F238E27FC236}">
                <a16:creationId xmlns:a16="http://schemas.microsoft.com/office/drawing/2014/main" id="{D70F945E-386D-42E6-B2C1-F11A1B4ADA56}"/>
              </a:ext>
            </a:extLst>
          </p:cNvPr>
          <p:cNvSpPr>
            <a:spLocks noGrp="1"/>
          </p:cNvSpPr>
          <p:nvPr>
            <p:ph idx="1"/>
          </p:nvPr>
        </p:nvSpPr>
        <p:spPr/>
        <p:txBody>
          <a:bodyPr/>
          <a:lstStyle/>
          <a:p>
            <a:pPr marL="0" indent="0">
              <a:buNone/>
            </a:pPr>
            <a:r>
              <a:rPr lang="en-US" dirty="0"/>
              <a:t>Important changes include:</a:t>
            </a:r>
          </a:p>
          <a:p>
            <a:r>
              <a:rPr lang="en-US" dirty="0"/>
              <a:t>Now explicitly allows electronic signatures; must give subject a written copy (can be electronic)</a:t>
            </a:r>
          </a:p>
          <a:p>
            <a:r>
              <a:rPr lang="en-US" dirty="0"/>
              <a:t>Requires that, when using the short form, the consent form must begin with a concise and focused presentation of the key information to assist a prospective subject in making a decision. This subsection requires that this part of the consent form must be organized in a way that facilitates comprehension.</a:t>
            </a:r>
          </a:p>
          <a:p>
            <a:endParaRPr lang="en-US" dirty="0"/>
          </a:p>
        </p:txBody>
      </p:sp>
      <p:sp>
        <p:nvSpPr>
          <p:cNvPr id="4" name="Slide Number Placeholder 3">
            <a:extLst>
              <a:ext uri="{FF2B5EF4-FFF2-40B4-BE49-F238E27FC236}">
                <a16:creationId xmlns:a16="http://schemas.microsoft.com/office/drawing/2014/main" id="{3C8753D0-C223-4DF1-AF87-83B2149A172F}"/>
              </a:ext>
            </a:extLst>
          </p:cNvPr>
          <p:cNvSpPr>
            <a:spLocks noGrp="1"/>
          </p:cNvSpPr>
          <p:nvPr>
            <p:ph type="sldNum" sz="quarter" idx="12"/>
          </p:nvPr>
        </p:nvSpPr>
        <p:spPr/>
        <p:txBody>
          <a:bodyPr/>
          <a:lstStyle/>
          <a:p>
            <a:fld id="{BF3D773C-9A4B-4115-B1CA-23F171635A4E}" type="slidenum">
              <a:rPr lang="en-US" smtClean="0"/>
              <a:pPr/>
              <a:t>52</a:t>
            </a:fld>
            <a:endParaRPr lang="en-US"/>
          </a:p>
        </p:txBody>
      </p:sp>
      <p:sp>
        <p:nvSpPr>
          <p:cNvPr id="5" name="TextBox 4">
            <a:extLst>
              <a:ext uri="{FF2B5EF4-FFF2-40B4-BE49-F238E27FC236}">
                <a16:creationId xmlns:a16="http://schemas.microsoft.com/office/drawing/2014/main" id="{957F3E95-4B7A-476E-A674-F7A5673CDE95}"/>
              </a:ext>
            </a:extLst>
          </p:cNvPr>
          <p:cNvSpPr txBox="1"/>
          <p:nvPr/>
        </p:nvSpPr>
        <p:spPr>
          <a:xfrm>
            <a:off x="4724400" y="6001434"/>
            <a:ext cx="1981200" cy="646331"/>
          </a:xfrm>
          <a:prstGeom prst="rect">
            <a:avLst/>
          </a:prstGeom>
          <a:noFill/>
        </p:spPr>
        <p:txBody>
          <a:bodyPr wrap="square" rtlCol="0">
            <a:spAutoFit/>
          </a:bodyPr>
          <a:lstStyle/>
          <a:p>
            <a:r>
              <a:rPr lang="en-US" dirty="0"/>
              <a:t>§_.117</a:t>
            </a:r>
          </a:p>
          <a:p>
            <a:endParaRPr lang="en-US" dirty="0"/>
          </a:p>
        </p:txBody>
      </p:sp>
    </p:spTree>
    <p:extLst>
      <p:ext uri="{BB962C8B-B14F-4D97-AF65-F5344CB8AC3E}">
        <p14:creationId xmlns:p14="http://schemas.microsoft.com/office/powerpoint/2010/main" val="493833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DB1C-73F2-4688-9E06-F793FA820E52}"/>
              </a:ext>
            </a:extLst>
          </p:cNvPr>
          <p:cNvSpPr>
            <a:spLocks noGrp="1"/>
          </p:cNvSpPr>
          <p:nvPr>
            <p:ph type="title"/>
          </p:nvPr>
        </p:nvSpPr>
        <p:spPr>
          <a:xfrm>
            <a:off x="838200" y="667512"/>
            <a:ext cx="8229600" cy="1389888"/>
          </a:xfrm>
        </p:spPr>
        <p:txBody>
          <a:bodyPr>
            <a:normAutofit fontScale="90000"/>
          </a:bodyPr>
          <a:lstStyle/>
          <a:p>
            <a:r>
              <a:rPr lang="en-US" dirty="0"/>
              <a:t>Additional Waiver of Documentation of Consent</a:t>
            </a:r>
          </a:p>
        </p:txBody>
      </p:sp>
      <p:sp>
        <p:nvSpPr>
          <p:cNvPr id="3" name="Content Placeholder 2">
            <a:extLst>
              <a:ext uri="{FF2B5EF4-FFF2-40B4-BE49-F238E27FC236}">
                <a16:creationId xmlns:a16="http://schemas.microsoft.com/office/drawing/2014/main" id="{A138D0D5-B827-405C-BDC3-75C73CBA0F31}"/>
              </a:ext>
            </a:extLst>
          </p:cNvPr>
          <p:cNvSpPr>
            <a:spLocks noGrp="1"/>
          </p:cNvSpPr>
          <p:nvPr>
            <p:ph idx="1"/>
          </p:nvPr>
        </p:nvSpPr>
        <p:spPr>
          <a:xfrm>
            <a:off x="457200" y="2209800"/>
            <a:ext cx="8229600" cy="4114800"/>
          </a:xfrm>
        </p:spPr>
        <p:txBody>
          <a:bodyPr/>
          <a:lstStyle/>
          <a:p>
            <a:r>
              <a:rPr lang="en-US" dirty="0"/>
              <a:t>Allows a waiver of requiring subject’s signature on the consent form if the subjects are members of a cultural group or community in which signing forms is not the norm; allows waiver of documentation for broad consent (expect this to be rare).</a:t>
            </a:r>
          </a:p>
          <a:p>
            <a:pPr marL="0" indent="0">
              <a:buNone/>
            </a:pPr>
            <a:endParaRPr lang="en-US" dirty="0"/>
          </a:p>
        </p:txBody>
      </p:sp>
      <p:sp>
        <p:nvSpPr>
          <p:cNvPr id="4" name="Slide Number Placeholder 3">
            <a:extLst>
              <a:ext uri="{FF2B5EF4-FFF2-40B4-BE49-F238E27FC236}">
                <a16:creationId xmlns:a16="http://schemas.microsoft.com/office/drawing/2014/main" id="{DB3FBA74-59B9-47B1-AADC-942448BEE749}"/>
              </a:ext>
            </a:extLst>
          </p:cNvPr>
          <p:cNvSpPr>
            <a:spLocks noGrp="1"/>
          </p:cNvSpPr>
          <p:nvPr>
            <p:ph type="sldNum" sz="quarter" idx="12"/>
          </p:nvPr>
        </p:nvSpPr>
        <p:spPr/>
        <p:txBody>
          <a:bodyPr/>
          <a:lstStyle/>
          <a:p>
            <a:fld id="{BF3D773C-9A4B-4115-B1CA-23F171635A4E}" type="slidenum">
              <a:rPr lang="en-US" smtClean="0"/>
              <a:pPr/>
              <a:t>53</a:t>
            </a:fld>
            <a:endParaRPr lang="en-US"/>
          </a:p>
        </p:txBody>
      </p:sp>
      <p:sp>
        <p:nvSpPr>
          <p:cNvPr id="5" name="TextBox 4">
            <a:extLst>
              <a:ext uri="{FF2B5EF4-FFF2-40B4-BE49-F238E27FC236}">
                <a16:creationId xmlns:a16="http://schemas.microsoft.com/office/drawing/2014/main" id="{C2F6A76B-68DB-4A2B-8522-4EC011861394}"/>
              </a:ext>
            </a:extLst>
          </p:cNvPr>
          <p:cNvSpPr txBox="1"/>
          <p:nvPr/>
        </p:nvSpPr>
        <p:spPr>
          <a:xfrm>
            <a:off x="4267200" y="5797643"/>
            <a:ext cx="1981200" cy="646331"/>
          </a:xfrm>
          <a:prstGeom prst="rect">
            <a:avLst/>
          </a:prstGeom>
          <a:noFill/>
        </p:spPr>
        <p:txBody>
          <a:bodyPr wrap="square" rtlCol="0">
            <a:spAutoFit/>
          </a:bodyPr>
          <a:lstStyle/>
          <a:p>
            <a:r>
              <a:rPr lang="en-US" dirty="0"/>
              <a:t>§_.117(c)(1)(iii)</a:t>
            </a:r>
          </a:p>
          <a:p>
            <a:endParaRPr lang="en-US" dirty="0"/>
          </a:p>
        </p:txBody>
      </p:sp>
    </p:spTree>
    <p:extLst>
      <p:ext uri="{BB962C8B-B14F-4D97-AF65-F5344CB8AC3E}">
        <p14:creationId xmlns:p14="http://schemas.microsoft.com/office/powerpoint/2010/main" val="4227191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793A-A601-4FAC-BF4A-BA8C43ABD88D}"/>
              </a:ext>
            </a:extLst>
          </p:cNvPr>
          <p:cNvSpPr>
            <a:spLocks noGrp="1"/>
          </p:cNvSpPr>
          <p:nvPr>
            <p:ph type="title"/>
          </p:nvPr>
        </p:nvSpPr>
        <p:spPr/>
        <p:txBody>
          <a:bodyPr/>
          <a:lstStyle/>
          <a:p>
            <a:r>
              <a:rPr lang="en-US" dirty="0"/>
              <a:t>Legally Authorized Representative</a:t>
            </a:r>
          </a:p>
        </p:txBody>
      </p:sp>
      <p:sp>
        <p:nvSpPr>
          <p:cNvPr id="3" name="Text Placeholder 2">
            <a:extLst>
              <a:ext uri="{FF2B5EF4-FFF2-40B4-BE49-F238E27FC236}">
                <a16:creationId xmlns:a16="http://schemas.microsoft.com/office/drawing/2014/main" id="{2638CB49-FF3C-4854-A160-FF6D2635D9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581509-CDCE-4B86-BA11-8AA441D3CC68}"/>
              </a:ext>
            </a:extLst>
          </p:cNvPr>
          <p:cNvSpPr>
            <a:spLocks noGrp="1"/>
          </p:cNvSpPr>
          <p:nvPr>
            <p:ph type="sldNum" sz="quarter" idx="12"/>
          </p:nvPr>
        </p:nvSpPr>
        <p:spPr/>
        <p:txBody>
          <a:bodyPr/>
          <a:lstStyle/>
          <a:p>
            <a:fld id="{BF3D773C-9A4B-4115-B1CA-23F171635A4E}" type="slidenum">
              <a:rPr lang="en-US" smtClean="0"/>
              <a:pPr/>
              <a:t>54</a:t>
            </a:fld>
            <a:endParaRPr lang="en-US"/>
          </a:p>
        </p:txBody>
      </p:sp>
    </p:spTree>
    <p:extLst>
      <p:ext uri="{BB962C8B-B14F-4D97-AF65-F5344CB8AC3E}">
        <p14:creationId xmlns:p14="http://schemas.microsoft.com/office/powerpoint/2010/main" val="626097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4E5E-BD10-4B61-A1B5-C5405B915609}"/>
              </a:ext>
            </a:extLst>
          </p:cNvPr>
          <p:cNvSpPr>
            <a:spLocks noGrp="1"/>
          </p:cNvSpPr>
          <p:nvPr>
            <p:ph type="title"/>
          </p:nvPr>
        </p:nvSpPr>
        <p:spPr>
          <a:xfrm>
            <a:off x="685800" y="609600"/>
            <a:ext cx="8229600" cy="1389888"/>
          </a:xfrm>
        </p:spPr>
        <p:txBody>
          <a:bodyPr>
            <a:normAutofit fontScale="90000"/>
          </a:bodyPr>
          <a:lstStyle/>
          <a:p>
            <a:r>
              <a:rPr lang="en-US" dirty="0"/>
              <a:t>Definition of Legally Authorized Representative (LAR)</a:t>
            </a:r>
          </a:p>
        </p:txBody>
      </p:sp>
      <p:sp>
        <p:nvSpPr>
          <p:cNvPr id="3" name="Content Placeholder 2">
            <a:extLst>
              <a:ext uri="{FF2B5EF4-FFF2-40B4-BE49-F238E27FC236}">
                <a16:creationId xmlns:a16="http://schemas.microsoft.com/office/drawing/2014/main" id="{A7FF2463-BE10-4ECD-8FFD-4679CECCC6AF}"/>
              </a:ext>
            </a:extLst>
          </p:cNvPr>
          <p:cNvSpPr>
            <a:spLocks noGrp="1"/>
          </p:cNvSpPr>
          <p:nvPr>
            <p:ph idx="1"/>
          </p:nvPr>
        </p:nvSpPr>
        <p:spPr>
          <a:xfrm>
            <a:off x="457200" y="2286000"/>
            <a:ext cx="8229600" cy="4038600"/>
          </a:xfrm>
        </p:spPr>
        <p:txBody>
          <a:bodyPr/>
          <a:lstStyle/>
          <a:p>
            <a:pPr marL="0" indent="0">
              <a:buNone/>
            </a:pPr>
            <a:r>
              <a:rPr lang="en-US" dirty="0"/>
              <a:t>If no applicable law of who can serve as LAR for research:</a:t>
            </a:r>
          </a:p>
          <a:p>
            <a:r>
              <a:rPr lang="en-US" dirty="0"/>
              <a:t>LAR can be an individual recognized by institutional policy can indicate who is acceptable for providing consent in the </a:t>
            </a:r>
            <a:r>
              <a:rPr lang="en-US" dirty="0" err="1"/>
              <a:t>nonresearch</a:t>
            </a:r>
            <a:r>
              <a:rPr lang="en-US" dirty="0"/>
              <a:t> context on behalf of the prospective subject to participate in the procedures involved in research.</a:t>
            </a:r>
          </a:p>
          <a:p>
            <a:pPr marL="0" indent="0">
              <a:buNone/>
            </a:pPr>
            <a:endParaRPr lang="en-US" dirty="0"/>
          </a:p>
        </p:txBody>
      </p:sp>
      <p:sp>
        <p:nvSpPr>
          <p:cNvPr id="4" name="Slide Number Placeholder 3">
            <a:extLst>
              <a:ext uri="{FF2B5EF4-FFF2-40B4-BE49-F238E27FC236}">
                <a16:creationId xmlns:a16="http://schemas.microsoft.com/office/drawing/2014/main" id="{4A30DB6E-D843-4AC7-AEFF-9EE7ED6CA89A}"/>
              </a:ext>
            </a:extLst>
          </p:cNvPr>
          <p:cNvSpPr>
            <a:spLocks noGrp="1"/>
          </p:cNvSpPr>
          <p:nvPr>
            <p:ph type="sldNum" sz="quarter" idx="12"/>
          </p:nvPr>
        </p:nvSpPr>
        <p:spPr/>
        <p:txBody>
          <a:bodyPr/>
          <a:lstStyle/>
          <a:p>
            <a:fld id="{BF3D773C-9A4B-4115-B1CA-23F171635A4E}" type="slidenum">
              <a:rPr lang="en-US" smtClean="0"/>
              <a:pPr/>
              <a:t>55</a:t>
            </a:fld>
            <a:endParaRPr lang="en-US"/>
          </a:p>
        </p:txBody>
      </p:sp>
      <p:sp>
        <p:nvSpPr>
          <p:cNvPr id="5" name="TextBox 4">
            <a:extLst>
              <a:ext uri="{FF2B5EF4-FFF2-40B4-BE49-F238E27FC236}">
                <a16:creationId xmlns:a16="http://schemas.microsoft.com/office/drawing/2014/main" id="{846CABA5-772B-4928-B001-3FCCCC250588}"/>
              </a:ext>
            </a:extLst>
          </p:cNvPr>
          <p:cNvSpPr txBox="1"/>
          <p:nvPr/>
        </p:nvSpPr>
        <p:spPr>
          <a:xfrm>
            <a:off x="4724400" y="6001434"/>
            <a:ext cx="1981200" cy="646331"/>
          </a:xfrm>
          <a:prstGeom prst="rect">
            <a:avLst/>
          </a:prstGeom>
          <a:noFill/>
        </p:spPr>
        <p:txBody>
          <a:bodyPr wrap="square" rtlCol="0">
            <a:spAutoFit/>
          </a:bodyPr>
          <a:lstStyle/>
          <a:p>
            <a:r>
              <a:rPr lang="en-US" dirty="0"/>
              <a:t>§_.102(i)</a:t>
            </a:r>
          </a:p>
          <a:p>
            <a:endParaRPr lang="en-US" dirty="0"/>
          </a:p>
        </p:txBody>
      </p:sp>
    </p:spTree>
    <p:extLst>
      <p:ext uri="{BB962C8B-B14F-4D97-AF65-F5344CB8AC3E}">
        <p14:creationId xmlns:p14="http://schemas.microsoft.com/office/powerpoint/2010/main" val="2181113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4921-1BD2-4742-ADC3-219B12790FAF}"/>
              </a:ext>
            </a:extLst>
          </p:cNvPr>
          <p:cNvSpPr>
            <a:spLocks noGrp="1"/>
          </p:cNvSpPr>
          <p:nvPr>
            <p:ph type="title"/>
          </p:nvPr>
        </p:nvSpPr>
        <p:spPr>
          <a:xfrm>
            <a:off x="914400" y="-76200"/>
            <a:ext cx="8001000" cy="1389888"/>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9FA84628-31C7-4410-8437-079AB17C9AC2}"/>
              </a:ext>
            </a:extLst>
          </p:cNvPr>
          <p:cNvSpPr>
            <a:spLocks noGrp="1"/>
          </p:cNvSpPr>
          <p:nvPr>
            <p:ph idx="1"/>
          </p:nvPr>
        </p:nvSpPr>
        <p:spPr>
          <a:xfrm>
            <a:off x="457200" y="1313688"/>
            <a:ext cx="8229600" cy="4828032"/>
          </a:xfrm>
        </p:spPr>
        <p:txBody>
          <a:bodyPr>
            <a:normAutofit/>
          </a:bodyPr>
          <a:lstStyle/>
          <a:p>
            <a:r>
              <a:rPr lang="en-US" dirty="0">
                <a:hlinkClick r:id="rId3"/>
              </a:rPr>
              <a:t>U.S. Department of Health and Human Services (HHS). 2017. “Federal Policy for the Protection of Human Subjects.” Federal Register 82(12):7149-274</a:t>
            </a:r>
            <a:r>
              <a:rPr lang="en-US" dirty="0"/>
              <a:t>:</a:t>
            </a:r>
          </a:p>
          <a:p>
            <a:pPr marL="0" indent="0">
              <a:buNone/>
            </a:pPr>
            <a:r>
              <a:rPr lang="en-US" dirty="0">
                <a:hlinkClick r:id="rId3"/>
              </a:rPr>
              <a:t>https://www.gpo.gov/fdsys/pkg/FR-2017-01-19/pdf/2017-01058.pdf</a:t>
            </a:r>
            <a:r>
              <a:rPr lang="en-US" dirty="0"/>
              <a:t> </a:t>
            </a:r>
          </a:p>
          <a:p>
            <a:r>
              <a:rPr lang="en-US" dirty="0"/>
              <a:t>OHRP Revised Common Rule Educational Materials:</a:t>
            </a:r>
          </a:p>
          <a:p>
            <a:pPr marL="0" indent="0">
              <a:buNone/>
            </a:pPr>
            <a:r>
              <a:rPr lang="en-US" dirty="0">
                <a:hlinkClick r:id="rId4"/>
              </a:rPr>
              <a:t>https://www.hhs.gov/ohrp/education-and-outreach/revised-common-rule/index.html</a:t>
            </a:r>
            <a:endParaRPr lang="en-US" dirty="0"/>
          </a:p>
          <a:p>
            <a:pPr marL="0" indent="0">
              <a:buNone/>
            </a:pPr>
            <a:r>
              <a:rPr lang="en-US" dirty="0"/>
              <a:t>CITI Program Resources:</a:t>
            </a:r>
          </a:p>
          <a:p>
            <a:pPr marL="0" indent="0">
              <a:buNone/>
            </a:pPr>
            <a:r>
              <a:rPr lang="en-US" dirty="0">
                <a:hlinkClick r:id="rId5"/>
              </a:rPr>
              <a:t>https://about.citiprogram.org/en/final-rule-resources/</a:t>
            </a:r>
            <a:r>
              <a:rPr lang="en-US" dirty="0"/>
              <a:t>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7FE877E-122D-4875-B6EF-D6FAF7ECA243}"/>
              </a:ext>
            </a:extLst>
          </p:cNvPr>
          <p:cNvSpPr>
            <a:spLocks noGrp="1"/>
          </p:cNvSpPr>
          <p:nvPr>
            <p:ph type="sldNum" sz="quarter" idx="12"/>
          </p:nvPr>
        </p:nvSpPr>
        <p:spPr/>
        <p:txBody>
          <a:bodyPr/>
          <a:lstStyle/>
          <a:p>
            <a:fld id="{BF3D773C-9A4B-4115-B1CA-23F171635A4E}" type="slidenum">
              <a:rPr lang="en-US" smtClean="0"/>
              <a:pPr/>
              <a:t>56</a:t>
            </a:fld>
            <a:endParaRPr lang="en-US"/>
          </a:p>
        </p:txBody>
      </p:sp>
    </p:spTree>
    <p:extLst>
      <p:ext uri="{BB962C8B-B14F-4D97-AF65-F5344CB8AC3E}">
        <p14:creationId xmlns:p14="http://schemas.microsoft.com/office/powerpoint/2010/main" val="2710184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85800" y="457200"/>
            <a:ext cx="8001000" cy="685800"/>
          </a:xfrm>
        </p:spPr>
        <p:txBody>
          <a:bodyPr/>
          <a:lstStyle/>
          <a:p>
            <a:r>
              <a:rPr lang="en-US" altLang="en-US" sz="3200" dirty="0">
                <a:ea typeface="ＭＳ Ｐゴシック" pitchFamily="34" charset="-128"/>
              </a:rPr>
              <a:t>Upcoming </a:t>
            </a:r>
            <a:r>
              <a:rPr lang="en-US" altLang="en-US" sz="3200" dirty="0" err="1">
                <a:ea typeface="ＭＳ Ｐゴシック" pitchFamily="34" charset="-128"/>
              </a:rPr>
              <a:t>Cyberseminars</a:t>
            </a:r>
            <a:r>
              <a:rPr lang="en-US" altLang="en-US" sz="3200" dirty="0">
                <a:ea typeface="ＭＳ Ｐゴシック" pitchFamily="34" charset="-128"/>
              </a:rPr>
              <a:t>: Tentative Schedule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9952006"/>
              </p:ext>
            </p:extLst>
          </p:nvPr>
        </p:nvGraphicFramePr>
        <p:xfrm>
          <a:off x="228600" y="1295400"/>
          <a:ext cx="8763000" cy="4827081"/>
        </p:xfrm>
        <a:graphic>
          <a:graphicData uri="http://schemas.openxmlformats.org/drawingml/2006/table">
            <a:tbl>
              <a:tblPr/>
              <a:tblGrid>
                <a:gridCol w="1143000">
                  <a:extLst>
                    <a:ext uri="{9D8B030D-6E8A-4147-A177-3AD203B41FA5}">
                      <a16:colId xmlns:a16="http://schemas.microsoft.com/office/drawing/2014/main" val="20000"/>
                    </a:ext>
                  </a:extLst>
                </a:gridCol>
                <a:gridCol w="6379221">
                  <a:extLst>
                    <a:ext uri="{9D8B030D-6E8A-4147-A177-3AD203B41FA5}">
                      <a16:colId xmlns:a16="http://schemas.microsoft.com/office/drawing/2014/main" val="20001"/>
                    </a:ext>
                  </a:extLst>
                </a:gridCol>
                <a:gridCol w="1240779">
                  <a:extLst>
                    <a:ext uri="{9D8B030D-6E8A-4147-A177-3AD203B41FA5}">
                      <a16:colId xmlns:a16="http://schemas.microsoft.com/office/drawing/2014/main" val="20002"/>
                    </a:ext>
                  </a:extLst>
                </a:gridCol>
              </a:tblGrid>
              <a:tr h="0">
                <a:tc>
                  <a:txBody>
                    <a:bodyPr/>
                    <a:lstStyle/>
                    <a:p>
                      <a:pPr algn="ctr" fontAlgn="b"/>
                      <a:r>
                        <a:rPr lang="en-US" sz="1500" b="1" i="0" u="none" strike="noStrike" dirty="0">
                          <a:solidFill>
                            <a:srgbClr val="000000"/>
                          </a:solidFill>
                          <a:effectLst/>
                          <a:latin typeface="Calibri"/>
                        </a:rPr>
                        <a:t>Date</a:t>
                      </a:r>
                    </a:p>
                  </a:txBody>
                  <a:tcPr marL="9525" marR="9525" marT="9523" marB="0" anchor="b">
                    <a:lnL>
                      <a:noFill/>
                    </a:lnL>
                    <a:lnR>
                      <a:noFill/>
                    </a:lnR>
                    <a:lnT>
                      <a:noFill/>
                    </a:lnT>
                    <a:lnB>
                      <a:noFill/>
                    </a:lnB>
                  </a:tcPr>
                </a:tc>
                <a:tc>
                  <a:txBody>
                    <a:bodyPr/>
                    <a:lstStyle/>
                    <a:p>
                      <a:pPr algn="l" fontAlgn="b"/>
                      <a:r>
                        <a:rPr lang="en-US" sz="1500" b="1" i="0" u="none" strike="noStrike" dirty="0">
                          <a:solidFill>
                            <a:srgbClr val="000000"/>
                          </a:solidFill>
                          <a:effectLst/>
                          <a:latin typeface="Calibri"/>
                        </a:rPr>
                        <a:t>Topic</a:t>
                      </a:r>
                    </a:p>
                  </a:txBody>
                  <a:tcPr marL="9525" marR="9525" marT="9523" marB="0" anchor="b">
                    <a:lnL>
                      <a:noFill/>
                    </a:lnL>
                    <a:lnR>
                      <a:noFill/>
                    </a:lnR>
                    <a:lnT>
                      <a:noFill/>
                    </a:lnT>
                    <a:lnB>
                      <a:noFill/>
                    </a:lnB>
                  </a:tcPr>
                </a:tc>
                <a:tc>
                  <a:txBody>
                    <a:bodyPr/>
                    <a:lstStyle/>
                    <a:p>
                      <a:pPr algn="ctr" fontAlgn="b"/>
                      <a:r>
                        <a:rPr lang="en-US" sz="1500" b="1" i="0" u="none" strike="noStrike">
                          <a:solidFill>
                            <a:srgbClr val="000000"/>
                          </a:solidFill>
                          <a:effectLst/>
                          <a:latin typeface="Calibri"/>
                        </a:rPr>
                        <a:t> Lead Office</a:t>
                      </a:r>
                    </a:p>
                  </a:txBody>
                  <a:tcPr marL="9525" marR="9525" marT="9523" marB="0" anchor="b">
                    <a:lnL>
                      <a:noFill/>
                    </a:lnL>
                    <a:lnR>
                      <a:noFill/>
                    </a:lnR>
                    <a:lnT>
                      <a:noFill/>
                    </a:lnT>
                    <a:lnB>
                      <a:noFill/>
                    </a:lnB>
                  </a:tcPr>
                </a:tc>
                <a:extLst>
                  <a:ext uri="{0D108BD9-81ED-4DB2-BD59-A6C34878D82A}">
                    <a16:rowId xmlns:a16="http://schemas.microsoft.com/office/drawing/2014/main" val="10000"/>
                  </a:ext>
                </a:extLst>
              </a:tr>
              <a:tr h="230850">
                <a:tc>
                  <a:txBody>
                    <a:bodyPr/>
                    <a:lstStyle/>
                    <a:p>
                      <a:pPr algn="ctr" fontAlgn="b"/>
                      <a:r>
                        <a:rPr lang="en-US" sz="1500" b="0" i="0" u="none" strike="noStrike">
                          <a:solidFill>
                            <a:schemeClr val="tx1">
                              <a:lumMod val="65000"/>
                              <a:lumOff val="35000"/>
                            </a:schemeClr>
                          </a:solidFill>
                          <a:effectLst/>
                          <a:latin typeface="Calibri"/>
                        </a:rPr>
                        <a:t>30-Jan-18</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Records Management</a:t>
                      </a: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1"/>
                  </a:ext>
                </a:extLst>
              </a:tr>
              <a:tr h="230850">
                <a:tc>
                  <a:txBody>
                    <a:bodyPr/>
                    <a:lstStyle/>
                    <a:p>
                      <a:pPr algn="ctr" fontAlgn="b"/>
                      <a:r>
                        <a:rPr lang="en-US" sz="1500" b="0" i="0" u="none" strike="noStrike">
                          <a:solidFill>
                            <a:schemeClr val="tx1">
                              <a:lumMod val="65000"/>
                              <a:lumOff val="35000"/>
                            </a:schemeClr>
                          </a:solidFill>
                          <a:effectLst/>
                          <a:latin typeface="Calibri"/>
                        </a:rPr>
                        <a:t>20-Feb-18</a:t>
                      </a: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Engagement in Human Subjects Research</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2"/>
                  </a:ext>
                </a:extLst>
              </a:tr>
              <a:tr h="230850">
                <a:tc>
                  <a:txBody>
                    <a:bodyPr/>
                    <a:lstStyle/>
                    <a:p>
                      <a:pPr algn="ctr" fontAlgn="b"/>
                      <a:r>
                        <a:rPr lang="en-US" sz="1500" b="0" i="0" u="none" strike="noStrike">
                          <a:solidFill>
                            <a:schemeClr val="tx1">
                              <a:lumMod val="65000"/>
                              <a:lumOff val="35000"/>
                            </a:schemeClr>
                          </a:solidFill>
                          <a:effectLst/>
                          <a:latin typeface="Calibri"/>
                        </a:rPr>
                        <a:t>20-Mar-18</a:t>
                      </a: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MyhealtheVet and Secure Messaging</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3"/>
                  </a:ext>
                </a:extLst>
              </a:tr>
              <a:tr h="230850">
                <a:tc>
                  <a:txBody>
                    <a:bodyPr/>
                    <a:lstStyle/>
                    <a:p>
                      <a:pPr algn="ctr" fontAlgn="b"/>
                      <a:r>
                        <a:rPr lang="en-US" sz="1500" b="0" i="0" u="none" strike="noStrike">
                          <a:solidFill>
                            <a:schemeClr val="tx1">
                              <a:lumMod val="65000"/>
                              <a:lumOff val="35000"/>
                            </a:schemeClr>
                          </a:solidFill>
                          <a:effectLst/>
                          <a:latin typeface="Calibri"/>
                        </a:rPr>
                        <a:t>24-Apr-18</a:t>
                      </a: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Continuing Review</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4"/>
                  </a:ext>
                </a:extLst>
              </a:tr>
              <a:tr h="230850">
                <a:tc>
                  <a:txBody>
                    <a:bodyPr/>
                    <a:lstStyle/>
                    <a:p>
                      <a:pPr algn="ctr" fontAlgn="b"/>
                      <a:r>
                        <a:rPr lang="en-US" sz="1500" b="0" i="0" u="none" strike="noStrike">
                          <a:solidFill>
                            <a:schemeClr val="tx1">
                              <a:lumMod val="65000"/>
                              <a:lumOff val="35000"/>
                            </a:schemeClr>
                          </a:solidFill>
                          <a:effectLst/>
                          <a:latin typeface="Calibri"/>
                        </a:rPr>
                        <a:t>15-May-18</a:t>
                      </a: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Expedited Review</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5"/>
                  </a:ext>
                </a:extLst>
              </a:tr>
              <a:tr h="230850">
                <a:tc>
                  <a:txBody>
                    <a:bodyPr/>
                    <a:lstStyle/>
                    <a:p>
                      <a:pPr algn="ctr" fontAlgn="b"/>
                      <a:r>
                        <a:rPr lang="en-US" sz="1500" b="0" i="0" u="none" strike="noStrike">
                          <a:solidFill>
                            <a:schemeClr val="tx1">
                              <a:lumMod val="65000"/>
                              <a:lumOff val="35000"/>
                            </a:schemeClr>
                          </a:solidFill>
                          <a:effectLst/>
                          <a:latin typeface="Calibri"/>
                        </a:rPr>
                        <a:t>16-May-18</a:t>
                      </a:r>
                    </a:p>
                  </a:txBody>
                  <a:tcPr marL="9525" marR="9525" marT="9523" marB="0" anchor="b">
                    <a:lnL>
                      <a:noFill/>
                    </a:lnL>
                    <a:lnR>
                      <a:noFill/>
                    </a:lnR>
                    <a:lnT>
                      <a:noFill/>
                    </a:lnT>
                    <a:lnB>
                      <a:noFill/>
                    </a:lnB>
                  </a:tcPr>
                </a:tc>
                <a:tc>
                  <a:txBody>
                    <a:bodyPr/>
                    <a:lstStyle/>
                    <a:p>
                      <a:pPr algn="l" fontAlgn="b"/>
                      <a:r>
                        <a:rPr lang="en-US" sz="1500" b="0" i="0" u="none" strike="noStrike">
                          <a:solidFill>
                            <a:schemeClr val="tx1">
                              <a:lumMod val="65000"/>
                              <a:lumOff val="35000"/>
                            </a:schemeClr>
                          </a:solidFill>
                          <a:effectLst/>
                          <a:latin typeface="Calibri"/>
                        </a:rPr>
                        <a:t>Overview of the Revised Common Rule</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chemeClr val="tx1">
                              <a:lumMod val="65000"/>
                              <a:lumOff val="35000"/>
                            </a:schemeClr>
                          </a:solidFill>
                          <a:effectLst/>
                          <a:latin typeface="Calibri"/>
                        </a:rPr>
                        <a:t>ORO</a:t>
                      </a:r>
                    </a:p>
                  </a:txBody>
                  <a:tcPr marL="9525" marR="9525" marT="9523" marB="0" anchor="b">
                    <a:lnL>
                      <a:noFill/>
                    </a:lnL>
                    <a:lnR>
                      <a:noFill/>
                    </a:lnR>
                    <a:lnT>
                      <a:noFill/>
                    </a:lnT>
                    <a:lnB>
                      <a:noFill/>
                    </a:lnB>
                  </a:tcPr>
                </a:tc>
                <a:extLst>
                  <a:ext uri="{0D108BD9-81ED-4DB2-BD59-A6C34878D82A}">
                    <a16:rowId xmlns:a16="http://schemas.microsoft.com/office/drawing/2014/main" val="10006"/>
                  </a:ext>
                </a:extLst>
              </a:tr>
              <a:tr h="230850">
                <a:tc>
                  <a:txBody>
                    <a:bodyPr/>
                    <a:lstStyle/>
                    <a:p>
                      <a:pPr algn="ctr" fontAlgn="b"/>
                      <a:r>
                        <a:rPr lang="en-US" sz="1500" b="0" i="0" u="none" strike="noStrike" dirty="0">
                          <a:solidFill>
                            <a:schemeClr val="tx1">
                              <a:lumMod val="65000"/>
                              <a:lumOff val="35000"/>
                            </a:schemeClr>
                          </a:solidFill>
                          <a:effectLst/>
                          <a:latin typeface="Calibri"/>
                        </a:rPr>
                        <a:t>19-Jun-18</a:t>
                      </a:r>
                    </a:p>
                  </a:txBody>
                  <a:tcPr marL="9525" marR="9525" marT="9523" marB="0" anchor="b">
                    <a:lnL>
                      <a:noFill/>
                    </a:lnL>
                    <a:lnR>
                      <a:noFill/>
                    </a:lnR>
                    <a:lnT>
                      <a:noFill/>
                    </a:lnT>
                    <a:lnB>
                      <a:noFill/>
                    </a:lnB>
                  </a:tcPr>
                </a:tc>
                <a:tc>
                  <a:txBody>
                    <a:bodyPr/>
                    <a:lstStyle/>
                    <a:p>
                      <a:pPr algn="l" fontAlgn="b"/>
                      <a:r>
                        <a:rPr lang="en-US" sz="1500" b="0" i="0" u="none" strike="noStrike" dirty="0">
                          <a:solidFill>
                            <a:schemeClr val="tx1">
                              <a:lumMod val="65000"/>
                              <a:lumOff val="35000"/>
                            </a:schemeClr>
                          </a:solidFill>
                          <a:effectLst/>
                          <a:latin typeface="Calibri"/>
                        </a:rPr>
                        <a:t>Working with the VA CIRB</a:t>
                      </a:r>
                    </a:p>
                  </a:txBody>
                  <a:tcPr marL="9525" marR="9525" marT="9523" marB="0" anchor="b">
                    <a:lnL>
                      <a:noFill/>
                    </a:lnL>
                    <a:lnR>
                      <a:noFill/>
                    </a:lnR>
                    <a:lnT>
                      <a:noFill/>
                    </a:lnT>
                    <a:lnB>
                      <a:noFill/>
                    </a:lnB>
                  </a:tcPr>
                </a:tc>
                <a:tc>
                  <a:txBody>
                    <a:bodyPr/>
                    <a:lstStyle/>
                    <a:p>
                      <a:pPr algn="ctr" fontAlgn="b"/>
                      <a:r>
                        <a:rPr lang="en-US" sz="1500" b="0" i="0" u="none" strike="noStrike" dirty="0">
                          <a:solidFill>
                            <a:schemeClr val="tx1">
                              <a:lumMod val="65000"/>
                              <a:lumOff val="35000"/>
                            </a:schemeClr>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7"/>
                  </a:ext>
                </a:extLst>
              </a:tr>
              <a:tr h="568303">
                <a:tc>
                  <a:txBody>
                    <a:bodyPr/>
                    <a:lstStyle/>
                    <a:p>
                      <a:pPr algn="ctr" fontAlgn="b"/>
                      <a:r>
                        <a:rPr lang="en-US" sz="1500" b="0" i="0" u="none" strike="noStrike" dirty="0">
                          <a:solidFill>
                            <a:schemeClr val="tx1">
                              <a:lumMod val="65000"/>
                              <a:lumOff val="35000"/>
                            </a:schemeClr>
                          </a:solidFill>
                          <a:effectLst/>
                          <a:latin typeface="Calibri"/>
                        </a:rPr>
                        <a:t>27-Jun-18</a:t>
                      </a:r>
                      <a:r>
                        <a:rPr lang="en-US" sz="1500" b="0" i="0" u="none" strike="noStrike" baseline="0" dirty="0">
                          <a:solidFill>
                            <a:schemeClr val="tx1">
                              <a:lumMod val="65000"/>
                              <a:lumOff val="35000"/>
                            </a:schemeClr>
                          </a:solidFill>
                          <a:effectLst/>
                          <a:latin typeface="Calibri"/>
                        </a:rPr>
                        <a:t> and </a:t>
                      </a:r>
                    </a:p>
                    <a:p>
                      <a:pPr algn="ctr" fontAlgn="b"/>
                      <a:r>
                        <a:rPr lang="en-US" sz="1500" b="0" i="0" u="none" strike="noStrike" baseline="0" dirty="0">
                          <a:solidFill>
                            <a:schemeClr val="tx1">
                              <a:lumMod val="65000"/>
                              <a:lumOff val="35000"/>
                            </a:schemeClr>
                          </a:solidFill>
                          <a:effectLst/>
                          <a:latin typeface="Calibri"/>
                        </a:rPr>
                        <a:t>02-Jul-18</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l" fontAlgn="b"/>
                      <a:r>
                        <a:rPr lang="en-US" sz="1500" b="0" i="0" u="none" strike="noStrike" dirty="0">
                          <a:solidFill>
                            <a:schemeClr val="tx1">
                              <a:lumMod val="65000"/>
                              <a:lumOff val="35000"/>
                            </a:schemeClr>
                          </a:solidFill>
                          <a:effectLst/>
                          <a:latin typeface="+mn-lt"/>
                        </a:rPr>
                        <a:t>Final Rule: Delay of General Compliance of the Revised Common Rule and Use of Three Burden Reducing Provisions:  What it Means for VA Research</a:t>
                      </a:r>
                      <a:endParaRPr lang="en-US" sz="1500" b="0" i="0" u="none" strike="noStrike" dirty="0">
                        <a:solidFill>
                          <a:schemeClr val="tx1">
                            <a:lumMod val="65000"/>
                            <a:lumOff val="35000"/>
                          </a:schemeClr>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dirty="0">
                          <a:solidFill>
                            <a:schemeClr val="tx1">
                              <a:lumMod val="65000"/>
                              <a:lumOff val="35000"/>
                            </a:schemeClr>
                          </a:solidFill>
                          <a:effectLst/>
                          <a:latin typeface="Calibri"/>
                        </a:rPr>
                        <a:t>ORD/ORO</a:t>
                      </a:r>
                    </a:p>
                  </a:txBody>
                  <a:tcPr marL="9525" marR="9525" marT="9523" marB="0" anchor="b">
                    <a:lnL>
                      <a:noFill/>
                    </a:lnL>
                    <a:lnR>
                      <a:noFill/>
                    </a:lnR>
                    <a:lnT>
                      <a:noFill/>
                    </a:lnT>
                    <a:lnB>
                      <a:noFill/>
                    </a:lnB>
                  </a:tcPr>
                </a:tc>
                <a:extLst>
                  <a:ext uri="{0D108BD9-81ED-4DB2-BD59-A6C34878D82A}">
                    <a16:rowId xmlns:a16="http://schemas.microsoft.com/office/drawing/2014/main" val="10008"/>
                  </a:ext>
                </a:extLst>
              </a:tr>
              <a:tr h="348228">
                <a:tc>
                  <a:txBody>
                    <a:bodyPr/>
                    <a:lstStyle/>
                    <a:p>
                      <a:pPr algn="ctr" fontAlgn="b"/>
                      <a:r>
                        <a:rPr lang="en-US" sz="1500" b="0" i="0" u="none" strike="noStrike" dirty="0">
                          <a:solidFill>
                            <a:srgbClr val="000000"/>
                          </a:solidFill>
                          <a:effectLst/>
                          <a:latin typeface="Calibri"/>
                        </a:rPr>
                        <a:t>17-Jul-18</a:t>
                      </a:r>
                    </a:p>
                  </a:txBody>
                  <a:tcPr marL="9525" marR="9525" marT="9523"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a:rPr>
                        <a:t>Waivers:  Common Rule, Privacy Rule, and FDA Regulations</a:t>
                      </a:r>
                    </a:p>
                  </a:txBody>
                  <a:tcPr marL="9525" marR="9525" marT="9523" marB="0" anchor="b">
                    <a:lnL>
                      <a:noFill/>
                    </a:lnL>
                    <a:lnR>
                      <a:noFill/>
                    </a:lnR>
                    <a:lnT>
                      <a:noFill/>
                    </a:lnT>
                    <a:lnB>
                      <a:noFill/>
                    </a:lnB>
                  </a:tcPr>
                </a:tc>
                <a:tc>
                  <a:txBody>
                    <a:bodyPr/>
                    <a:lstStyle/>
                    <a:p>
                      <a:pPr algn="ctr" fontAlgn="b"/>
                      <a:r>
                        <a:rPr lang="en-US" sz="1500" b="0" i="0" u="none" strike="noStrike" dirty="0">
                          <a:solidFill>
                            <a:srgbClr val="000000"/>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09"/>
                  </a:ext>
                </a:extLst>
              </a:tr>
              <a:tr h="230850">
                <a:tc>
                  <a:txBody>
                    <a:bodyPr/>
                    <a:lstStyle/>
                    <a:p>
                      <a:pPr algn="ctr" fontAlgn="b"/>
                      <a:r>
                        <a:rPr lang="en-US" sz="1500" b="0" i="0" u="none" strike="noStrike">
                          <a:solidFill>
                            <a:srgbClr val="FF0000"/>
                          </a:solidFill>
                          <a:effectLst/>
                          <a:latin typeface="Calibri"/>
                        </a:rPr>
                        <a:t>18-Jul-18</a:t>
                      </a:r>
                    </a:p>
                  </a:txBody>
                  <a:tcPr marL="9525" marR="9525" marT="9523" marB="0" anchor="b">
                    <a:lnL>
                      <a:noFill/>
                    </a:lnL>
                    <a:lnR>
                      <a:noFill/>
                    </a:lnR>
                    <a:lnT>
                      <a:noFill/>
                    </a:lnT>
                    <a:lnB>
                      <a:noFill/>
                    </a:lnB>
                  </a:tcPr>
                </a:tc>
                <a:tc>
                  <a:txBody>
                    <a:bodyPr/>
                    <a:lstStyle/>
                    <a:p>
                      <a:pPr algn="l" fontAlgn="b"/>
                      <a:r>
                        <a:rPr lang="en-US" sz="1500" b="0" i="0" u="none" strike="noStrike" dirty="0">
                          <a:solidFill>
                            <a:srgbClr val="FF0000"/>
                          </a:solidFill>
                          <a:effectLst/>
                          <a:latin typeface="Calibri"/>
                        </a:rPr>
                        <a:t>Informed Consent: ICFs; Broad Consent; and Posting of ICFs</a:t>
                      </a:r>
                    </a:p>
                  </a:txBody>
                  <a:tcPr marL="9525" marR="9525" marT="9523" marB="0" anchor="b">
                    <a:lnL>
                      <a:noFill/>
                    </a:lnL>
                    <a:lnR>
                      <a:noFill/>
                    </a:lnR>
                    <a:lnT>
                      <a:noFill/>
                    </a:lnT>
                    <a:lnB>
                      <a:noFill/>
                    </a:lnB>
                  </a:tcPr>
                </a:tc>
                <a:tc>
                  <a:txBody>
                    <a:bodyPr/>
                    <a:lstStyle/>
                    <a:p>
                      <a:pPr algn="ctr" fontAlgn="b"/>
                      <a:r>
                        <a:rPr lang="en-US" sz="1500" b="0" i="0" u="none" strike="noStrike">
                          <a:solidFill>
                            <a:srgbClr val="FF0000"/>
                          </a:solidFill>
                          <a:effectLst/>
                          <a:latin typeface="Calibri"/>
                        </a:rPr>
                        <a:t>ORO</a:t>
                      </a:r>
                    </a:p>
                  </a:txBody>
                  <a:tcPr marL="9525" marR="9525" marT="9523" marB="0" anchor="b">
                    <a:lnL>
                      <a:noFill/>
                    </a:lnL>
                    <a:lnR>
                      <a:noFill/>
                    </a:lnR>
                    <a:lnT>
                      <a:noFill/>
                    </a:lnT>
                    <a:lnB>
                      <a:noFill/>
                    </a:lnB>
                  </a:tcPr>
                </a:tc>
                <a:extLst>
                  <a:ext uri="{0D108BD9-81ED-4DB2-BD59-A6C34878D82A}">
                    <a16:rowId xmlns:a16="http://schemas.microsoft.com/office/drawing/2014/main" val="10010"/>
                  </a:ext>
                </a:extLst>
              </a:tr>
              <a:tr h="348228">
                <a:tc>
                  <a:txBody>
                    <a:bodyPr/>
                    <a:lstStyle/>
                    <a:p>
                      <a:pPr algn="ctr" fontAlgn="b"/>
                      <a:r>
                        <a:rPr lang="en-US" sz="1500" b="0" i="0" u="none" strike="noStrike" dirty="0">
                          <a:solidFill>
                            <a:srgbClr val="000000"/>
                          </a:solidFill>
                          <a:effectLst/>
                          <a:latin typeface="Calibri"/>
                        </a:rPr>
                        <a:t>18-Sep-18</a:t>
                      </a:r>
                    </a:p>
                  </a:txBody>
                  <a:tcPr marL="9525" marR="9525" marT="9523" marB="0" anchor="b">
                    <a:lnL>
                      <a:noFill/>
                    </a:lnL>
                    <a:lnR>
                      <a:noFill/>
                    </a:lnR>
                    <a:lnT>
                      <a:noFill/>
                    </a:lnT>
                    <a:lnB>
                      <a:noFill/>
                    </a:lnB>
                  </a:tcPr>
                </a:tc>
                <a:tc>
                  <a:txBody>
                    <a:bodyPr/>
                    <a:lstStyle/>
                    <a:p>
                      <a:pPr algn="l" fontAlgn="b"/>
                      <a:r>
                        <a:rPr lang="en-US" sz="1500" b="0" i="0" u="none" strike="noStrike" baseline="0" dirty="0">
                          <a:solidFill>
                            <a:srgbClr val="000000"/>
                          </a:solidFill>
                          <a:effectLst/>
                          <a:latin typeface="Calibri"/>
                        </a:rPr>
                        <a:t>Waivers:  Common Rule, Privacy Rule, and FDA Regulations</a:t>
                      </a:r>
                      <a:endParaRPr lang="en-US" sz="1500" b="0" i="0" u="none" strike="noStrike" dirty="0">
                        <a:solidFill>
                          <a:srgbClr val="000000"/>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dirty="0">
                          <a:solidFill>
                            <a:srgbClr val="000000"/>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11"/>
                  </a:ext>
                </a:extLst>
              </a:tr>
              <a:tr h="230850">
                <a:tc>
                  <a:txBody>
                    <a:bodyPr/>
                    <a:lstStyle/>
                    <a:p>
                      <a:pPr algn="ctr" fontAlgn="b"/>
                      <a:r>
                        <a:rPr lang="en-US" sz="1500" b="0" i="0" u="none" strike="noStrike">
                          <a:solidFill>
                            <a:srgbClr val="FF0000"/>
                          </a:solidFill>
                          <a:effectLst/>
                          <a:latin typeface="Calibri"/>
                        </a:rPr>
                        <a:t>19-Sep-18</a:t>
                      </a:r>
                    </a:p>
                  </a:txBody>
                  <a:tcPr marL="9525" marR="9525" marT="9523" marB="0" anchor="b">
                    <a:lnL>
                      <a:noFill/>
                    </a:lnL>
                    <a:lnR>
                      <a:noFill/>
                    </a:lnR>
                    <a:lnT>
                      <a:noFill/>
                    </a:lnT>
                    <a:lnB>
                      <a:noFill/>
                    </a:lnB>
                  </a:tcPr>
                </a:tc>
                <a:tc>
                  <a:txBody>
                    <a:bodyPr/>
                    <a:lstStyle/>
                    <a:p>
                      <a:pPr algn="l" fontAlgn="b"/>
                      <a:r>
                        <a:rPr lang="en-US" sz="1500" b="0" i="0" u="none" strike="noStrike">
                          <a:solidFill>
                            <a:srgbClr val="FF0000"/>
                          </a:solidFill>
                          <a:effectLst/>
                          <a:latin typeface="Calibri"/>
                        </a:rPr>
                        <a:t>Exempt Review and Limited IRB Review</a:t>
                      </a:r>
                    </a:p>
                  </a:txBody>
                  <a:tcPr marL="9525" marR="9525" marT="9523" marB="0" anchor="b">
                    <a:lnL>
                      <a:noFill/>
                    </a:lnL>
                    <a:lnR>
                      <a:noFill/>
                    </a:lnR>
                    <a:lnT>
                      <a:noFill/>
                    </a:lnT>
                    <a:lnB>
                      <a:noFill/>
                    </a:lnB>
                  </a:tcPr>
                </a:tc>
                <a:tc>
                  <a:txBody>
                    <a:bodyPr/>
                    <a:lstStyle/>
                    <a:p>
                      <a:pPr algn="ctr" fontAlgn="b"/>
                      <a:r>
                        <a:rPr lang="en-US" sz="1500" b="0" i="0" u="none" strike="noStrike">
                          <a:solidFill>
                            <a:srgbClr val="FF0000"/>
                          </a:solidFill>
                          <a:effectLst/>
                          <a:latin typeface="Calibri"/>
                        </a:rPr>
                        <a:t>ORO</a:t>
                      </a:r>
                    </a:p>
                  </a:txBody>
                  <a:tcPr marL="9525" marR="9525" marT="9523" marB="0" anchor="b">
                    <a:lnL>
                      <a:noFill/>
                    </a:lnL>
                    <a:lnR>
                      <a:noFill/>
                    </a:lnR>
                    <a:lnT>
                      <a:noFill/>
                    </a:lnT>
                    <a:lnB>
                      <a:noFill/>
                    </a:lnB>
                  </a:tcPr>
                </a:tc>
                <a:extLst>
                  <a:ext uri="{0D108BD9-81ED-4DB2-BD59-A6C34878D82A}">
                    <a16:rowId xmlns:a16="http://schemas.microsoft.com/office/drawing/2014/main" val="10012"/>
                  </a:ext>
                </a:extLst>
              </a:tr>
              <a:tr h="382389">
                <a:tc>
                  <a:txBody>
                    <a:bodyPr/>
                    <a:lstStyle/>
                    <a:p>
                      <a:pPr algn="ctr" fontAlgn="b"/>
                      <a:r>
                        <a:rPr lang="en-US" sz="1500" b="0" i="0" u="none" strike="noStrike">
                          <a:solidFill>
                            <a:srgbClr val="000000"/>
                          </a:solidFill>
                          <a:effectLst/>
                          <a:latin typeface="Calibri"/>
                        </a:rPr>
                        <a:t>16-Oct-18</a:t>
                      </a:r>
                    </a:p>
                  </a:txBody>
                  <a:tcPr marL="9525" marR="9525" marT="9523" marB="0" anchor="b">
                    <a:lnL>
                      <a:noFill/>
                    </a:lnL>
                    <a:lnR>
                      <a:noFill/>
                    </a:lnR>
                    <a:lnT>
                      <a:noFill/>
                    </a:lnT>
                    <a:lnB>
                      <a:noFill/>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Calibri"/>
                        </a:rPr>
                        <a:t>Transition Provisions</a:t>
                      </a:r>
                      <a:r>
                        <a:rPr lang="en-US" sz="1500" b="0" i="0" u="none" strike="noStrike" baseline="0" dirty="0">
                          <a:solidFill>
                            <a:srgbClr val="000000"/>
                          </a:solidFill>
                          <a:effectLst/>
                          <a:latin typeface="Calibri"/>
                        </a:rPr>
                        <a:t> </a:t>
                      </a:r>
                      <a:r>
                        <a:rPr lang="en-US" sz="1500" b="0" i="0" u="none" strike="noStrike" dirty="0">
                          <a:solidFill>
                            <a:srgbClr val="000000"/>
                          </a:solidFill>
                          <a:effectLst/>
                          <a:latin typeface="Calibri"/>
                        </a:rPr>
                        <a:t>and Overview of the revised VHA Handbook 1200.05 </a:t>
                      </a:r>
                      <a:r>
                        <a:rPr kumimoji="0" lang="en-US" sz="1500" b="1" i="1" u="none" strike="noStrike" kern="1200" cap="none" spc="0" normalizeH="0" baseline="0" noProof="0" dirty="0">
                          <a:ln>
                            <a:noFill/>
                          </a:ln>
                          <a:solidFill>
                            <a:srgbClr val="FF0000"/>
                          </a:solidFill>
                          <a:effectLst/>
                          <a:uLnTx/>
                          <a:uFillTx/>
                          <a:latin typeface="+mn-lt"/>
                          <a:ea typeface="+mn-ea"/>
                          <a:cs typeface="+mn-cs"/>
                        </a:rPr>
                        <a:t>or</a:t>
                      </a:r>
                      <a:r>
                        <a:rPr kumimoji="0" lang="en-US" sz="1500" b="0" i="0" u="none" strike="noStrike" kern="1200" cap="none" spc="0" normalizeH="0" baseline="0" noProof="0" dirty="0">
                          <a:ln>
                            <a:noFill/>
                          </a:ln>
                          <a:solidFill>
                            <a:srgbClr val="000000"/>
                          </a:solidFill>
                          <a:effectLst/>
                          <a:uLnTx/>
                          <a:uFillTx/>
                          <a:latin typeface="+mn-lt"/>
                          <a:ea typeface="+mn-ea"/>
                          <a:cs typeface="+mn-cs"/>
                        </a:rPr>
                        <a:t> </a:t>
                      </a:r>
                    </a:p>
                    <a:p>
                      <a:pPr algn="l" fontAlgn="b"/>
                      <a:r>
                        <a:rPr kumimoji="0" lang="en-US" sz="1500" b="0" i="0" u="none" strike="noStrike" kern="1200" cap="none" spc="0" normalizeH="0" baseline="0" noProof="0" dirty="0">
                          <a:ln>
                            <a:noFill/>
                          </a:ln>
                          <a:solidFill>
                            <a:srgbClr val="000000"/>
                          </a:solidFill>
                          <a:effectLst/>
                          <a:uLnTx/>
                          <a:uFillTx/>
                          <a:latin typeface="+mn-lt"/>
                          <a:ea typeface="+mn-ea"/>
                          <a:cs typeface="+mn-cs"/>
                        </a:rPr>
                        <a:t>Myth Busters: Common Misperceptions re. VA Research </a:t>
                      </a:r>
                      <a:endParaRPr lang="en-US" sz="1500" b="0" i="0" u="none" strike="noStrike" dirty="0">
                        <a:solidFill>
                          <a:srgbClr val="000000"/>
                        </a:solidFill>
                        <a:effectLst/>
                        <a:latin typeface="Calibri"/>
                      </a:endParaRPr>
                    </a:p>
                  </a:txBody>
                  <a:tcPr marL="9525" marR="9525" marT="9523" marB="0" anchor="b">
                    <a:lnL>
                      <a:noFill/>
                    </a:lnL>
                    <a:lnR>
                      <a:noFill/>
                    </a:lnR>
                    <a:lnT>
                      <a:noFill/>
                    </a:lnT>
                    <a:lnB>
                      <a:noFill/>
                    </a:lnB>
                  </a:tcPr>
                </a:tc>
                <a:tc>
                  <a:txBody>
                    <a:bodyPr/>
                    <a:lstStyle/>
                    <a:p>
                      <a:pPr algn="ctr" fontAlgn="b"/>
                      <a:r>
                        <a:rPr lang="en-US" sz="1500" b="0" i="0" u="none" strike="noStrike">
                          <a:solidFill>
                            <a:srgbClr val="000000"/>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13"/>
                  </a:ext>
                </a:extLst>
              </a:tr>
              <a:tr h="230850">
                <a:tc>
                  <a:txBody>
                    <a:bodyPr/>
                    <a:lstStyle/>
                    <a:p>
                      <a:pPr algn="ctr" fontAlgn="b"/>
                      <a:r>
                        <a:rPr lang="en-US" sz="1500" b="0" i="0" u="none" strike="noStrike">
                          <a:solidFill>
                            <a:srgbClr val="000000"/>
                          </a:solidFill>
                          <a:effectLst/>
                          <a:latin typeface="Calibri"/>
                        </a:rPr>
                        <a:t>20-Nov-18</a:t>
                      </a:r>
                    </a:p>
                  </a:txBody>
                  <a:tcPr marL="9525" marR="9525" marT="9523" marB="0" anchor="b">
                    <a:lnL>
                      <a:noFill/>
                    </a:lnL>
                    <a:lnR>
                      <a:noFill/>
                    </a:lnR>
                    <a:lnT>
                      <a:noFill/>
                    </a:lnT>
                    <a:lnB>
                      <a:noFill/>
                    </a:lnB>
                  </a:tcPr>
                </a:tc>
                <a:tc>
                  <a:txBody>
                    <a:bodyPr/>
                    <a:lstStyle/>
                    <a:p>
                      <a:pPr algn="l" fontAlgn="b"/>
                      <a:r>
                        <a:rPr lang="en-US" sz="1500" b="0" i="0" u="none" strike="noStrike">
                          <a:solidFill>
                            <a:srgbClr val="000000"/>
                          </a:solidFill>
                          <a:effectLst/>
                          <a:latin typeface="Calibri"/>
                        </a:rPr>
                        <a:t>In-depth Focus on the revised VHA Handbook 1200.05</a:t>
                      </a:r>
                    </a:p>
                  </a:txBody>
                  <a:tcPr marL="9525" marR="9525" marT="9523" marB="0" anchor="b">
                    <a:lnL>
                      <a:noFill/>
                    </a:lnL>
                    <a:lnR>
                      <a:noFill/>
                    </a:lnR>
                    <a:lnT>
                      <a:noFill/>
                    </a:lnT>
                    <a:lnB>
                      <a:noFill/>
                    </a:lnB>
                  </a:tcPr>
                </a:tc>
                <a:tc>
                  <a:txBody>
                    <a:bodyPr/>
                    <a:lstStyle/>
                    <a:p>
                      <a:pPr algn="ctr" fontAlgn="b"/>
                      <a:r>
                        <a:rPr lang="en-US" sz="1500" b="0" i="0" u="none" strike="noStrike">
                          <a:solidFill>
                            <a:srgbClr val="000000"/>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14"/>
                  </a:ext>
                </a:extLst>
              </a:tr>
              <a:tr h="230850">
                <a:tc>
                  <a:txBody>
                    <a:bodyPr/>
                    <a:lstStyle/>
                    <a:p>
                      <a:pPr algn="ctr" fontAlgn="b"/>
                      <a:r>
                        <a:rPr lang="en-US" sz="1500" b="0" i="0" u="none" strike="noStrike">
                          <a:solidFill>
                            <a:srgbClr val="000000"/>
                          </a:solidFill>
                          <a:effectLst/>
                          <a:latin typeface="Calibri"/>
                        </a:rPr>
                        <a:t>21-Nov-18</a:t>
                      </a:r>
                    </a:p>
                  </a:txBody>
                  <a:tcPr marL="9525" marR="9525" marT="9523" marB="0" anchor="b">
                    <a:lnL>
                      <a:noFill/>
                    </a:lnL>
                    <a:lnR>
                      <a:noFill/>
                    </a:lnR>
                    <a:lnT>
                      <a:noFill/>
                    </a:lnT>
                    <a:lnB>
                      <a:noFill/>
                    </a:lnB>
                  </a:tcPr>
                </a:tc>
                <a:tc>
                  <a:txBody>
                    <a:bodyPr/>
                    <a:lstStyle/>
                    <a:p>
                      <a:pPr algn="l" fontAlgn="b"/>
                      <a:r>
                        <a:rPr lang="en-US" sz="1500" b="0" i="0" u="none" strike="noStrike">
                          <a:solidFill>
                            <a:srgbClr val="FF0000"/>
                          </a:solidFill>
                          <a:effectLst/>
                          <a:latin typeface="Calibri"/>
                        </a:rPr>
                        <a:t>External IRBs and FWAs</a:t>
                      </a:r>
                    </a:p>
                  </a:txBody>
                  <a:tcPr marL="9525" marR="9525" marT="9523" marB="0" anchor="b">
                    <a:lnL>
                      <a:noFill/>
                    </a:lnL>
                    <a:lnR>
                      <a:noFill/>
                    </a:lnR>
                    <a:lnT>
                      <a:noFill/>
                    </a:lnT>
                    <a:lnB>
                      <a:noFill/>
                    </a:lnB>
                  </a:tcPr>
                </a:tc>
                <a:tc>
                  <a:txBody>
                    <a:bodyPr/>
                    <a:lstStyle/>
                    <a:p>
                      <a:pPr algn="ctr" fontAlgn="b"/>
                      <a:r>
                        <a:rPr lang="en-US" sz="1500" b="0" i="0" u="none" strike="noStrike">
                          <a:solidFill>
                            <a:srgbClr val="FF0000"/>
                          </a:solidFill>
                          <a:effectLst/>
                          <a:latin typeface="Calibri"/>
                        </a:rPr>
                        <a:t>ORO</a:t>
                      </a:r>
                    </a:p>
                  </a:txBody>
                  <a:tcPr marL="9525" marR="9525" marT="9523" marB="0" anchor="b">
                    <a:lnL>
                      <a:noFill/>
                    </a:lnL>
                    <a:lnR>
                      <a:noFill/>
                    </a:lnR>
                    <a:lnT>
                      <a:noFill/>
                    </a:lnT>
                    <a:lnB>
                      <a:noFill/>
                    </a:lnB>
                  </a:tcPr>
                </a:tc>
                <a:extLst>
                  <a:ext uri="{0D108BD9-81ED-4DB2-BD59-A6C34878D82A}">
                    <a16:rowId xmlns:a16="http://schemas.microsoft.com/office/drawing/2014/main" val="10015"/>
                  </a:ext>
                </a:extLst>
              </a:tr>
              <a:tr h="230850">
                <a:tc>
                  <a:txBody>
                    <a:bodyPr/>
                    <a:lstStyle/>
                    <a:p>
                      <a:pPr algn="ctr" fontAlgn="b"/>
                      <a:r>
                        <a:rPr lang="en-US" sz="1500" b="0" i="0" u="none" strike="noStrike">
                          <a:solidFill>
                            <a:srgbClr val="000000"/>
                          </a:solidFill>
                          <a:effectLst/>
                          <a:latin typeface="Calibri"/>
                        </a:rPr>
                        <a:t>18-Dec-18</a:t>
                      </a:r>
                    </a:p>
                  </a:txBody>
                  <a:tcPr marL="9525" marR="9525" marT="9523" marB="0" anchor="b">
                    <a:lnL>
                      <a:noFill/>
                    </a:lnL>
                    <a:lnR>
                      <a:noFill/>
                    </a:lnR>
                    <a:lnT>
                      <a:noFill/>
                    </a:lnT>
                    <a:lnB>
                      <a:noFill/>
                    </a:lnB>
                  </a:tcPr>
                </a:tc>
                <a:tc>
                  <a:txBody>
                    <a:bodyPr/>
                    <a:lstStyle/>
                    <a:p>
                      <a:pPr algn="l" fontAlgn="b"/>
                      <a:r>
                        <a:rPr lang="en-US" sz="1500" b="0" i="0" u="none" strike="noStrike">
                          <a:solidFill>
                            <a:srgbClr val="000000"/>
                          </a:solidFill>
                          <a:effectLst/>
                          <a:latin typeface="Calibri"/>
                        </a:rPr>
                        <a:t>In-depth Focus on the revised VHA Handbook 1200.05</a:t>
                      </a:r>
                    </a:p>
                  </a:txBody>
                  <a:tcPr marL="9525" marR="9525" marT="9523" marB="0" anchor="b">
                    <a:lnL>
                      <a:noFill/>
                    </a:lnL>
                    <a:lnR>
                      <a:noFill/>
                    </a:lnR>
                    <a:lnT>
                      <a:noFill/>
                    </a:lnT>
                    <a:lnB>
                      <a:noFill/>
                    </a:lnB>
                  </a:tcPr>
                </a:tc>
                <a:tc>
                  <a:txBody>
                    <a:bodyPr/>
                    <a:lstStyle/>
                    <a:p>
                      <a:pPr algn="ctr" fontAlgn="b"/>
                      <a:r>
                        <a:rPr lang="en-US" sz="1500" b="0" i="0" u="none" strike="noStrike" dirty="0">
                          <a:solidFill>
                            <a:srgbClr val="000000"/>
                          </a:solidFill>
                          <a:effectLst/>
                          <a:latin typeface="Calibri"/>
                        </a:rPr>
                        <a:t>ORD</a:t>
                      </a:r>
                    </a:p>
                  </a:txBody>
                  <a:tcPr marL="9525" marR="9525" marT="9523"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871996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743200"/>
            <a:ext cx="6629400" cy="1015663"/>
          </a:xfrm>
          <a:prstGeom prst="rect">
            <a:avLst/>
          </a:prstGeom>
          <a:noFill/>
        </p:spPr>
        <p:txBody>
          <a:bodyPr wrap="square" rtlCol="0">
            <a:spAutoFit/>
          </a:bodyPr>
          <a:lstStyle/>
          <a:p>
            <a:pPr algn="ctr"/>
            <a:r>
              <a:rPr lang="en-US" sz="6000" dirty="0"/>
              <a:t>Questions?</a:t>
            </a:r>
          </a:p>
        </p:txBody>
      </p:sp>
      <p:sp>
        <p:nvSpPr>
          <p:cNvPr id="3" name="Slide Number Placeholder 2"/>
          <p:cNvSpPr>
            <a:spLocks noGrp="1"/>
          </p:cNvSpPr>
          <p:nvPr>
            <p:ph type="sldNum" sz="quarter" idx="12"/>
          </p:nvPr>
        </p:nvSpPr>
        <p:spPr/>
        <p:txBody>
          <a:bodyPr/>
          <a:lstStyle/>
          <a:p>
            <a:fld id="{BF3D773C-9A4B-4115-B1CA-23F171635A4E}" type="slidenum">
              <a:rPr lang="en-US" smtClean="0"/>
              <a:pPr/>
              <a:t>58</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A188-FD49-4213-9E7F-BE530056A18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733A1971-0066-4778-B7A7-64E122E0D114}"/>
              </a:ext>
            </a:extLst>
          </p:cNvPr>
          <p:cNvSpPr>
            <a:spLocks noGrp="1"/>
          </p:cNvSpPr>
          <p:nvPr>
            <p:ph idx="1"/>
          </p:nvPr>
        </p:nvSpPr>
        <p:spPr/>
        <p:txBody>
          <a:bodyPr/>
          <a:lstStyle/>
          <a:p>
            <a:r>
              <a:rPr lang="en-US" dirty="0"/>
              <a:t>A new study is approved by the IRB January 21, 2019. Which regulations may they follow?</a:t>
            </a:r>
          </a:p>
          <a:p>
            <a:pPr lvl="1"/>
            <a:r>
              <a:rPr lang="en-US" dirty="0"/>
              <a:t>Pre-2018 (current) rule</a:t>
            </a:r>
          </a:p>
          <a:p>
            <a:pPr lvl="1"/>
            <a:r>
              <a:rPr lang="en-US" dirty="0"/>
              <a:t>Pre-2018 rule plus the 3 burden-reducing provisions</a:t>
            </a:r>
          </a:p>
          <a:p>
            <a:pPr lvl="1"/>
            <a:r>
              <a:rPr lang="en-US" dirty="0"/>
              <a:t>2018 (revised) rule</a:t>
            </a:r>
          </a:p>
          <a:p>
            <a:pPr lvl="1"/>
            <a:r>
              <a:rPr lang="en-US" dirty="0"/>
              <a:t>Either the pre-2018 rule or the 2018 rule</a:t>
            </a:r>
          </a:p>
        </p:txBody>
      </p:sp>
      <p:sp>
        <p:nvSpPr>
          <p:cNvPr id="4" name="Slide Number Placeholder 3">
            <a:extLst>
              <a:ext uri="{FF2B5EF4-FFF2-40B4-BE49-F238E27FC236}">
                <a16:creationId xmlns:a16="http://schemas.microsoft.com/office/drawing/2014/main" id="{3B4A4861-F34C-4CC7-82B6-9D2DE2602577}"/>
              </a:ext>
            </a:extLst>
          </p:cNvPr>
          <p:cNvSpPr>
            <a:spLocks noGrp="1"/>
          </p:cNvSpPr>
          <p:nvPr>
            <p:ph type="sldNum" sz="quarter" idx="12"/>
          </p:nvPr>
        </p:nvSpPr>
        <p:spPr/>
        <p:txBody>
          <a:bodyPr/>
          <a:lstStyle/>
          <a:p>
            <a:fld id="{BF3D773C-9A4B-4115-B1CA-23F171635A4E}" type="slidenum">
              <a:rPr lang="en-US" smtClean="0"/>
              <a:pPr/>
              <a:t>6</a:t>
            </a:fld>
            <a:endParaRPr lang="en-US"/>
          </a:p>
        </p:txBody>
      </p:sp>
    </p:spTree>
    <p:extLst>
      <p:ext uri="{BB962C8B-B14F-4D97-AF65-F5344CB8AC3E}">
        <p14:creationId xmlns:p14="http://schemas.microsoft.com/office/powerpoint/2010/main" val="134140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84B1-CE03-44F7-96A4-03B60E4FEF75}"/>
              </a:ext>
            </a:extLst>
          </p:cNvPr>
          <p:cNvSpPr>
            <a:spLocks noGrp="1"/>
          </p:cNvSpPr>
          <p:nvPr>
            <p:ph type="title"/>
          </p:nvPr>
        </p:nvSpPr>
        <p:spPr/>
        <p:txBody>
          <a:bodyPr/>
          <a:lstStyle/>
          <a:p>
            <a:r>
              <a:rPr lang="en-US" dirty="0"/>
              <a:t>Answer	</a:t>
            </a:r>
          </a:p>
        </p:txBody>
      </p:sp>
      <p:sp>
        <p:nvSpPr>
          <p:cNvPr id="3" name="Content Placeholder 2">
            <a:extLst>
              <a:ext uri="{FF2B5EF4-FFF2-40B4-BE49-F238E27FC236}">
                <a16:creationId xmlns:a16="http://schemas.microsoft.com/office/drawing/2014/main" id="{C6A79723-CEA4-44F1-8154-F7C797390BB1}"/>
              </a:ext>
            </a:extLst>
          </p:cNvPr>
          <p:cNvSpPr>
            <a:spLocks noGrp="1"/>
          </p:cNvSpPr>
          <p:nvPr>
            <p:ph idx="1"/>
          </p:nvPr>
        </p:nvSpPr>
        <p:spPr/>
        <p:txBody>
          <a:bodyPr/>
          <a:lstStyle/>
          <a:p>
            <a:r>
              <a:rPr lang="en-US" dirty="0"/>
              <a:t>Studies approved by the IRB on or after January 21, 2019 must follow all the requirements in the 2018 final rule (the revised Common Rule).</a:t>
            </a:r>
          </a:p>
        </p:txBody>
      </p:sp>
      <p:sp>
        <p:nvSpPr>
          <p:cNvPr id="4" name="Slide Number Placeholder 3">
            <a:extLst>
              <a:ext uri="{FF2B5EF4-FFF2-40B4-BE49-F238E27FC236}">
                <a16:creationId xmlns:a16="http://schemas.microsoft.com/office/drawing/2014/main" id="{399725B1-C556-47BB-BE73-03112D1C8412}"/>
              </a:ext>
            </a:extLst>
          </p:cNvPr>
          <p:cNvSpPr>
            <a:spLocks noGrp="1"/>
          </p:cNvSpPr>
          <p:nvPr>
            <p:ph type="sldNum" sz="quarter" idx="12"/>
          </p:nvPr>
        </p:nvSpPr>
        <p:spPr/>
        <p:txBody>
          <a:bodyPr/>
          <a:lstStyle/>
          <a:p>
            <a:fld id="{BF3D773C-9A4B-4115-B1CA-23F171635A4E}" type="slidenum">
              <a:rPr lang="en-US" smtClean="0"/>
              <a:pPr/>
              <a:t>7</a:t>
            </a:fld>
            <a:endParaRPr lang="en-US"/>
          </a:p>
        </p:txBody>
      </p:sp>
    </p:spTree>
    <p:extLst>
      <p:ext uri="{BB962C8B-B14F-4D97-AF65-F5344CB8AC3E}">
        <p14:creationId xmlns:p14="http://schemas.microsoft.com/office/powerpoint/2010/main" val="409835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CDFC-E2D9-41EC-B52A-50F10D6C426A}"/>
              </a:ext>
            </a:extLst>
          </p:cNvPr>
          <p:cNvSpPr>
            <a:spLocks noGrp="1"/>
          </p:cNvSpPr>
          <p:nvPr>
            <p:ph type="title"/>
          </p:nvPr>
        </p:nvSpPr>
        <p:spPr>
          <a:xfrm>
            <a:off x="1066800" y="-76200"/>
            <a:ext cx="6934200" cy="1389888"/>
          </a:xfrm>
        </p:spPr>
        <p:txBody>
          <a:bodyPr>
            <a:normAutofit/>
          </a:bodyPr>
          <a:lstStyle/>
          <a:p>
            <a:r>
              <a:rPr lang="en-US" dirty="0"/>
              <a:t>38 CFR 16.116 and 16.117</a:t>
            </a:r>
          </a:p>
        </p:txBody>
      </p:sp>
      <p:sp>
        <p:nvSpPr>
          <p:cNvPr id="3" name="Content Placeholder 2">
            <a:extLst>
              <a:ext uri="{FF2B5EF4-FFF2-40B4-BE49-F238E27FC236}">
                <a16:creationId xmlns:a16="http://schemas.microsoft.com/office/drawing/2014/main" id="{AEA74566-824C-4D44-82D5-9FE5A18A2292}"/>
              </a:ext>
            </a:extLst>
          </p:cNvPr>
          <p:cNvSpPr>
            <a:spLocks noGrp="1"/>
          </p:cNvSpPr>
          <p:nvPr>
            <p:ph idx="1"/>
          </p:nvPr>
        </p:nvSpPr>
        <p:spPr>
          <a:xfrm>
            <a:off x="457200" y="1295400"/>
            <a:ext cx="8382000" cy="4389120"/>
          </a:xfrm>
        </p:spPr>
        <p:txBody>
          <a:bodyPr/>
          <a:lstStyle/>
          <a:p>
            <a:r>
              <a:rPr lang="en-US" dirty="0"/>
              <a:t>In the discussion of §16.116, the Final Rule’s preamble combines explanations about the requirements for consent (the process) with the requirements for consent forms. </a:t>
            </a:r>
          </a:p>
          <a:p>
            <a:r>
              <a:rPr lang="en-US" dirty="0"/>
              <a:t>It is important to remember that, in regulations themselves, §16.117 contains the requirements for forms, while §61.116 still pertains to the consent process and the informational substance contained therein.</a:t>
            </a:r>
          </a:p>
          <a:p>
            <a:endParaRPr lang="en-US" dirty="0"/>
          </a:p>
        </p:txBody>
      </p:sp>
      <p:sp>
        <p:nvSpPr>
          <p:cNvPr id="4" name="Slide Number Placeholder 3">
            <a:extLst>
              <a:ext uri="{FF2B5EF4-FFF2-40B4-BE49-F238E27FC236}">
                <a16:creationId xmlns:a16="http://schemas.microsoft.com/office/drawing/2014/main" id="{18C34252-1189-4F3D-9366-81E12AEC9C28}"/>
              </a:ext>
            </a:extLst>
          </p:cNvPr>
          <p:cNvSpPr>
            <a:spLocks noGrp="1"/>
          </p:cNvSpPr>
          <p:nvPr>
            <p:ph type="sldNum" sz="quarter" idx="12"/>
          </p:nvPr>
        </p:nvSpPr>
        <p:spPr/>
        <p:txBody>
          <a:bodyPr/>
          <a:lstStyle/>
          <a:p>
            <a:fld id="{BF3D773C-9A4B-4115-B1CA-23F171635A4E}" type="slidenum">
              <a:rPr lang="en-US" smtClean="0"/>
              <a:pPr/>
              <a:t>8</a:t>
            </a:fld>
            <a:endParaRPr lang="en-US"/>
          </a:p>
        </p:txBody>
      </p:sp>
      <p:sp>
        <p:nvSpPr>
          <p:cNvPr id="5" name="Freeform 10">
            <a:extLst>
              <a:ext uri="{FF2B5EF4-FFF2-40B4-BE49-F238E27FC236}">
                <a16:creationId xmlns:a16="http://schemas.microsoft.com/office/drawing/2014/main" id="{F3BF2C6A-444A-478D-B207-878B52A513D2}"/>
              </a:ext>
            </a:extLst>
          </p:cNvPr>
          <p:cNvSpPr>
            <a:spLocks/>
          </p:cNvSpPr>
          <p:nvPr/>
        </p:nvSpPr>
        <p:spPr bwMode="auto">
          <a:xfrm>
            <a:off x="823282" y="4724400"/>
            <a:ext cx="2514600" cy="2087217"/>
          </a:xfrm>
          <a:custGeom>
            <a:avLst/>
            <a:gdLst>
              <a:gd name="T0" fmla="*/ 2504 w 2812"/>
              <a:gd name="T1" fmla="+- 0 477 477"/>
              <a:gd name="T2" fmla="*/ 477 h 3080"/>
              <a:gd name="T3" fmla="*/ 307 w 2812"/>
              <a:gd name="T4" fmla="+- 0 477 477"/>
              <a:gd name="T5" fmla="*/ 477 h 3080"/>
              <a:gd name="T6" fmla="*/ 237 w 2812"/>
              <a:gd name="T7" fmla="+- 0 485 477"/>
              <a:gd name="T8" fmla="*/ 485 h 3080"/>
              <a:gd name="T9" fmla="*/ 172 w 2812"/>
              <a:gd name="T10" fmla="+- 0 508 477"/>
              <a:gd name="T11" fmla="*/ 508 h 3080"/>
              <a:gd name="T12" fmla="*/ 115 w 2812"/>
              <a:gd name="T13" fmla="+- 0 545 477"/>
              <a:gd name="T14" fmla="*/ 545 h 3080"/>
              <a:gd name="T15" fmla="*/ 68 w 2812"/>
              <a:gd name="T16" fmla="+- 0 592 477"/>
              <a:gd name="T17" fmla="*/ 592 h 3080"/>
              <a:gd name="T18" fmla="*/ 31 w 2812"/>
              <a:gd name="T19" fmla="+- 0 649 477"/>
              <a:gd name="T20" fmla="*/ 649 h 3080"/>
              <a:gd name="T21" fmla="*/ 8 w 2812"/>
              <a:gd name="T22" fmla="+- 0 714 477"/>
              <a:gd name="T23" fmla="*/ 714 h 3080"/>
              <a:gd name="T24" fmla="*/ 0 w 2812"/>
              <a:gd name="T25" fmla="+- 0 785 477"/>
              <a:gd name="T26" fmla="*/ 785 h 3080"/>
              <a:gd name="T27" fmla="*/ 0 w 2812"/>
              <a:gd name="T28" fmla="+- 0 3250 477"/>
              <a:gd name="T29" fmla="*/ 3250 h 3080"/>
              <a:gd name="T30" fmla="*/ 8 w 2812"/>
              <a:gd name="T31" fmla="+- 0 3320 477"/>
              <a:gd name="T32" fmla="*/ 3320 h 3080"/>
              <a:gd name="T33" fmla="*/ 31 w 2812"/>
              <a:gd name="T34" fmla="+- 0 3385 477"/>
              <a:gd name="T35" fmla="*/ 3385 h 3080"/>
              <a:gd name="T36" fmla="*/ 68 w 2812"/>
              <a:gd name="T37" fmla="+- 0 3442 477"/>
              <a:gd name="T38" fmla="*/ 3442 h 3080"/>
              <a:gd name="T39" fmla="*/ 115 w 2812"/>
              <a:gd name="T40" fmla="+- 0 3490 477"/>
              <a:gd name="T41" fmla="*/ 3490 h 3080"/>
              <a:gd name="T42" fmla="*/ 172 w 2812"/>
              <a:gd name="T43" fmla="+- 0 3526 477"/>
              <a:gd name="T44" fmla="*/ 3526 h 3080"/>
              <a:gd name="T45" fmla="*/ 237 w 2812"/>
              <a:gd name="T46" fmla="+- 0 3549 477"/>
              <a:gd name="T47" fmla="*/ 3549 h 3080"/>
              <a:gd name="T48" fmla="*/ 307 w 2812"/>
              <a:gd name="T49" fmla="+- 0 3557 477"/>
              <a:gd name="T50" fmla="*/ 3557 h 3080"/>
              <a:gd name="T51" fmla="*/ 2504 w 2812"/>
              <a:gd name="T52" fmla="+- 0 3557 477"/>
              <a:gd name="T53" fmla="*/ 3557 h 3080"/>
              <a:gd name="T54" fmla="*/ 2575 w 2812"/>
              <a:gd name="T55" fmla="+- 0 3549 477"/>
              <a:gd name="T56" fmla="*/ 3549 h 3080"/>
              <a:gd name="T57" fmla="*/ 2639 w 2812"/>
              <a:gd name="T58" fmla="+- 0 3526 477"/>
              <a:gd name="T59" fmla="*/ 3526 h 3080"/>
              <a:gd name="T60" fmla="*/ 2697 w 2812"/>
              <a:gd name="T61" fmla="+- 0 3490 477"/>
              <a:gd name="T62" fmla="*/ 3490 h 3080"/>
              <a:gd name="T63" fmla="*/ 2744 w 2812"/>
              <a:gd name="T64" fmla="+- 0 3442 477"/>
              <a:gd name="T65" fmla="*/ 3442 h 3080"/>
              <a:gd name="T66" fmla="*/ 2780 w 2812"/>
              <a:gd name="T67" fmla="+- 0 3385 477"/>
              <a:gd name="T68" fmla="*/ 3385 h 3080"/>
              <a:gd name="T69" fmla="*/ 2804 w 2812"/>
              <a:gd name="T70" fmla="+- 0 3320 477"/>
              <a:gd name="T71" fmla="*/ 3320 h 3080"/>
              <a:gd name="T72" fmla="*/ 2812 w 2812"/>
              <a:gd name="T73" fmla="+- 0 3250 477"/>
              <a:gd name="T74" fmla="*/ 3250 h 3080"/>
              <a:gd name="T75" fmla="*/ 2812 w 2812"/>
              <a:gd name="T76" fmla="+- 0 785 477"/>
              <a:gd name="T77" fmla="*/ 785 h 3080"/>
              <a:gd name="T78" fmla="*/ 2804 w 2812"/>
              <a:gd name="T79" fmla="+- 0 714 477"/>
              <a:gd name="T80" fmla="*/ 714 h 3080"/>
              <a:gd name="T81" fmla="*/ 2780 w 2812"/>
              <a:gd name="T82" fmla="+- 0 649 477"/>
              <a:gd name="T83" fmla="*/ 649 h 3080"/>
              <a:gd name="T84" fmla="*/ 2744 w 2812"/>
              <a:gd name="T85" fmla="+- 0 592 477"/>
              <a:gd name="T86" fmla="*/ 592 h 3080"/>
              <a:gd name="T87" fmla="*/ 2697 w 2812"/>
              <a:gd name="T88" fmla="+- 0 545 477"/>
              <a:gd name="T89" fmla="*/ 545 h 3080"/>
              <a:gd name="T90" fmla="*/ 2639 w 2812"/>
              <a:gd name="T91" fmla="+- 0 508 477"/>
              <a:gd name="T92" fmla="*/ 508 h 3080"/>
              <a:gd name="T93" fmla="*/ 2575 w 2812"/>
              <a:gd name="T94" fmla="+- 0 485 477"/>
              <a:gd name="T95" fmla="*/ 485 h 3080"/>
              <a:gd name="T96" fmla="*/ 2504 w 2812"/>
              <a:gd name="T97" fmla="+- 0 477 477"/>
              <a:gd name="T98" fmla="*/ 477 h 308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2812" h="3080">
                <a:moveTo>
                  <a:pt x="2504" y="0"/>
                </a:moveTo>
                <a:lnTo>
                  <a:pt x="307" y="0"/>
                </a:lnTo>
                <a:lnTo>
                  <a:pt x="237" y="8"/>
                </a:lnTo>
                <a:lnTo>
                  <a:pt x="172" y="31"/>
                </a:lnTo>
                <a:lnTo>
                  <a:pt x="115" y="68"/>
                </a:lnTo>
                <a:lnTo>
                  <a:pt x="68" y="115"/>
                </a:lnTo>
                <a:lnTo>
                  <a:pt x="31" y="172"/>
                </a:lnTo>
                <a:lnTo>
                  <a:pt x="8" y="237"/>
                </a:lnTo>
                <a:lnTo>
                  <a:pt x="0" y="308"/>
                </a:lnTo>
                <a:lnTo>
                  <a:pt x="0" y="2773"/>
                </a:lnTo>
                <a:lnTo>
                  <a:pt x="8" y="2843"/>
                </a:lnTo>
                <a:lnTo>
                  <a:pt x="31" y="2908"/>
                </a:lnTo>
                <a:lnTo>
                  <a:pt x="68" y="2965"/>
                </a:lnTo>
                <a:lnTo>
                  <a:pt x="115" y="3013"/>
                </a:lnTo>
                <a:lnTo>
                  <a:pt x="172" y="3049"/>
                </a:lnTo>
                <a:lnTo>
                  <a:pt x="237" y="3072"/>
                </a:lnTo>
                <a:lnTo>
                  <a:pt x="307" y="3080"/>
                </a:lnTo>
                <a:lnTo>
                  <a:pt x="2504" y="3080"/>
                </a:lnTo>
                <a:lnTo>
                  <a:pt x="2575" y="3072"/>
                </a:lnTo>
                <a:lnTo>
                  <a:pt x="2639" y="3049"/>
                </a:lnTo>
                <a:lnTo>
                  <a:pt x="2697" y="3013"/>
                </a:lnTo>
                <a:lnTo>
                  <a:pt x="2744" y="2965"/>
                </a:lnTo>
                <a:lnTo>
                  <a:pt x="2780" y="2908"/>
                </a:lnTo>
                <a:lnTo>
                  <a:pt x="2804" y="2843"/>
                </a:lnTo>
                <a:lnTo>
                  <a:pt x="2812" y="2773"/>
                </a:lnTo>
                <a:lnTo>
                  <a:pt x="2812" y="308"/>
                </a:lnTo>
                <a:lnTo>
                  <a:pt x="2804" y="237"/>
                </a:lnTo>
                <a:lnTo>
                  <a:pt x="2780" y="172"/>
                </a:lnTo>
                <a:lnTo>
                  <a:pt x="2744" y="115"/>
                </a:lnTo>
                <a:lnTo>
                  <a:pt x="2697" y="68"/>
                </a:lnTo>
                <a:lnTo>
                  <a:pt x="2639" y="31"/>
                </a:lnTo>
                <a:lnTo>
                  <a:pt x="2575" y="8"/>
                </a:lnTo>
                <a:lnTo>
                  <a:pt x="2504" y="0"/>
                </a:lnTo>
                <a:close/>
              </a:path>
            </a:pathLst>
          </a:custGeom>
          <a:solidFill>
            <a:srgbClr val="EBC465"/>
          </a:solidFill>
          <a:ln>
            <a:noFill/>
          </a:ln>
          <a:extLst/>
        </p:spPr>
        <p:txBody>
          <a:bodyPr vert="horz" wrap="square" lIns="91440" tIns="45720" rIns="91440" bIns="45720" numCol="1" anchor="ctr" anchorCtr="0" compatLnSpc="1">
            <a:prstTxWarp prst="textNoShape">
              <a:avLst/>
            </a:prstTxWarp>
          </a:bodyPr>
          <a:lstStyle/>
          <a:p>
            <a:pPr algn="ctr"/>
            <a:r>
              <a:rPr lang="en-US" sz="2600" dirty="0">
                <a:solidFill>
                  <a:schemeClr val="bg1"/>
                </a:solidFill>
                <a:latin typeface="Open Sans" charset="0"/>
                <a:ea typeface="Open Sans" charset="0"/>
                <a:cs typeface="Open Sans" charset="0"/>
              </a:rPr>
              <a:t>16.116</a:t>
            </a:r>
          </a:p>
          <a:p>
            <a:pPr algn="ctr"/>
            <a:r>
              <a:rPr lang="en-US" sz="2600" dirty="0">
                <a:solidFill>
                  <a:schemeClr val="bg1"/>
                </a:solidFill>
                <a:latin typeface="Open Sans" charset="0"/>
                <a:ea typeface="Open Sans" charset="0"/>
                <a:cs typeface="Open Sans" charset="0"/>
              </a:rPr>
              <a:t>Requirements for</a:t>
            </a:r>
          </a:p>
          <a:p>
            <a:pPr algn="ctr"/>
            <a:r>
              <a:rPr lang="en-US" sz="2600" dirty="0">
                <a:solidFill>
                  <a:schemeClr val="bg1"/>
                </a:solidFill>
                <a:latin typeface="Open Sans" charset="0"/>
                <a:ea typeface="Open Sans" charset="0"/>
                <a:cs typeface="Open Sans" charset="0"/>
              </a:rPr>
              <a:t>Consent Process</a:t>
            </a:r>
          </a:p>
        </p:txBody>
      </p:sp>
      <p:sp>
        <p:nvSpPr>
          <p:cNvPr id="6" name="Freeform 10">
            <a:extLst>
              <a:ext uri="{FF2B5EF4-FFF2-40B4-BE49-F238E27FC236}">
                <a16:creationId xmlns:a16="http://schemas.microsoft.com/office/drawing/2014/main" id="{B7BAF0DF-3267-4190-B7FA-9EF78C3B7CCA}"/>
              </a:ext>
            </a:extLst>
          </p:cNvPr>
          <p:cNvSpPr>
            <a:spLocks/>
          </p:cNvSpPr>
          <p:nvPr/>
        </p:nvSpPr>
        <p:spPr bwMode="auto">
          <a:xfrm>
            <a:off x="3581400" y="4724400"/>
            <a:ext cx="2499682" cy="2080591"/>
          </a:xfrm>
          <a:custGeom>
            <a:avLst/>
            <a:gdLst>
              <a:gd name="T0" fmla="*/ 2504 w 2812"/>
              <a:gd name="T1" fmla="+- 0 477 477"/>
              <a:gd name="T2" fmla="*/ 477 h 3080"/>
              <a:gd name="T3" fmla="*/ 307 w 2812"/>
              <a:gd name="T4" fmla="+- 0 477 477"/>
              <a:gd name="T5" fmla="*/ 477 h 3080"/>
              <a:gd name="T6" fmla="*/ 237 w 2812"/>
              <a:gd name="T7" fmla="+- 0 485 477"/>
              <a:gd name="T8" fmla="*/ 485 h 3080"/>
              <a:gd name="T9" fmla="*/ 172 w 2812"/>
              <a:gd name="T10" fmla="+- 0 508 477"/>
              <a:gd name="T11" fmla="*/ 508 h 3080"/>
              <a:gd name="T12" fmla="*/ 115 w 2812"/>
              <a:gd name="T13" fmla="+- 0 545 477"/>
              <a:gd name="T14" fmla="*/ 545 h 3080"/>
              <a:gd name="T15" fmla="*/ 68 w 2812"/>
              <a:gd name="T16" fmla="+- 0 592 477"/>
              <a:gd name="T17" fmla="*/ 592 h 3080"/>
              <a:gd name="T18" fmla="*/ 31 w 2812"/>
              <a:gd name="T19" fmla="+- 0 649 477"/>
              <a:gd name="T20" fmla="*/ 649 h 3080"/>
              <a:gd name="T21" fmla="*/ 8 w 2812"/>
              <a:gd name="T22" fmla="+- 0 714 477"/>
              <a:gd name="T23" fmla="*/ 714 h 3080"/>
              <a:gd name="T24" fmla="*/ 0 w 2812"/>
              <a:gd name="T25" fmla="+- 0 785 477"/>
              <a:gd name="T26" fmla="*/ 785 h 3080"/>
              <a:gd name="T27" fmla="*/ 0 w 2812"/>
              <a:gd name="T28" fmla="+- 0 3250 477"/>
              <a:gd name="T29" fmla="*/ 3250 h 3080"/>
              <a:gd name="T30" fmla="*/ 8 w 2812"/>
              <a:gd name="T31" fmla="+- 0 3320 477"/>
              <a:gd name="T32" fmla="*/ 3320 h 3080"/>
              <a:gd name="T33" fmla="*/ 31 w 2812"/>
              <a:gd name="T34" fmla="+- 0 3385 477"/>
              <a:gd name="T35" fmla="*/ 3385 h 3080"/>
              <a:gd name="T36" fmla="*/ 68 w 2812"/>
              <a:gd name="T37" fmla="+- 0 3442 477"/>
              <a:gd name="T38" fmla="*/ 3442 h 3080"/>
              <a:gd name="T39" fmla="*/ 115 w 2812"/>
              <a:gd name="T40" fmla="+- 0 3490 477"/>
              <a:gd name="T41" fmla="*/ 3490 h 3080"/>
              <a:gd name="T42" fmla="*/ 172 w 2812"/>
              <a:gd name="T43" fmla="+- 0 3526 477"/>
              <a:gd name="T44" fmla="*/ 3526 h 3080"/>
              <a:gd name="T45" fmla="*/ 237 w 2812"/>
              <a:gd name="T46" fmla="+- 0 3549 477"/>
              <a:gd name="T47" fmla="*/ 3549 h 3080"/>
              <a:gd name="T48" fmla="*/ 307 w 2812"/>
              <a:gd name="T49" fmla="+- 0 3557 477"/>
              <a:gd name="T50" fmla="*/ 3557 h 3080"/>
              <a:gd name="T51" fmla="*/ 2504 w 2812"/>
              <a:gd name="T52" fmla="+- 0 3557 477"/>
              <a:gd name="T53" fmla="*/ 3557 h 3080"/>
              <a:gd name="T54" fmla="*/ 2575 w 2812"/>
              <a:gd name="T55" fmla="+- 0 3549 477"/>
              <a:gd name="T56" fmla="*/ 3549 h 3080"/>
              <a:gd name="T57" fmla="*/ 2639 w 2812"/>
              <a:gd name="T58" fmla="+- 0 3526 477"/>
              <a:gd name="T59" fmla="*/ 3526 h 3080"/>
              <a:gd name="T60" fmla="*/ 2697 w 2812"/>
              <a:gd name="T61" fmla="+- 0 3490 477"/>
              <a:gd name="T62" fmla="*/ 3490 h 3080"/>
              <a:gd name="T63" fmla="*/ 2744 w 2812"/>
              <a:gd name="T64" fmla="+- 0 3442 477"/>
              <a:gd name="T65" fmla="*/ 3442 h 3080"/>
              <a:gd name="T66" fmla="*/ 2780 w 2812"/>
              <a:gd name="T67" fmla="+- 0 3385 477"/>
              <a:gd name="T68" fmla="*/ 3385 h 3080"/>
              <a:gd name="T69" fmla="*/ 2804 w 2812"/>
              <a:gd name="T70" fmla="+- 0 3320 477"/>
              <a:gd name="T71" fmla="*/ 3320 h 3080"/>
              <a:gd name="T72" fmla="*/ 2812 w 2812"/>
              <a:gd name="T73" fmla="+- 0 3250 477"/>
              <a:gd name="T74" fmla="*/ 3250 h 3080"/>
              <a:gd name="T75" fmla="*/ 2812 w 2812"/>
              <a:gd name="T76" fmla="+- 0 785 477"/>
              <a:gd name="T77" fmla="*/ 785 h 3080"/>
              <a:gd name="T78" fmla="*/ 2804 w 2812"/>
              <a:gd name="T79" fmla="+- 0 714 477"/>
              <a:gd name="T80" fmla="*/ 714 h 3080"/>
              <a:gd name="T81" fmla="*/ 2780 w 2812"/>
              <a:gd name="T82" fmla="+- 0 649 477"/>
              <a:gd name="T83" fmla="*/ 649 h 3080"/>
              <a:gd name="T84" fmla="*/ 2744 w 2812"/>
              <a:gd name="T85" fmla="+- 0 592 477"/>
              <a:gd name="T86" fmla="*/ 592 h 3080"/>
              <a:gd name="T87" fmla="*/ 2697 w 2812"/>
              <a:gd name="T88" fmla="+- 0 545 477"/>
              <a:gd name="T89" fmla="*/ 545 h 3080"/>
              <a:gd name="T90" fmla="*/ 2639 w 2812"/>
              <a:gd name="T91" fmla="+- 0 508 477"/>
              <a:gd name="T92" fmla="*/ 508 h 3080"/>
              <a:gd name="T93" fmla="*/ 2575 w 2812"/>
              <a:gd name="T94" fmla="+- 0 485 477"/>
              <a:gd name="T95" fmla="*/ 485 h 3080"/>
              <a:gd name="T96" fmla="*/ 2504 w 2812"/>
              <a:gd name="T97" fmla="+- 0 477 477"/>
              <a:gd name="T98" fmla="*/ 477 h 3080"/>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Lst>
            <a:rect l="0" t="0" r="r" b="b"/>
            <a:pathLst>
              <a:path w="2812" h="3080">
                <a:moveTo>
                  <a:pt x="2504" y="0"/>
                </a:moveTo>
                <a:lnTo>
                  <a:pt x="307" y="0"/>
                </a:lnTo>
                <a:lnTo>
                  <a:pt x="237" y="8"/>
                </a:lnTo>
                <a:lnTo>
                  <a:pt x="172" y="31"/>
                </a:lnTo>
                <a:lnTo>
                  <a:pt x="115" y="68"/>
                </a:lnTo>
                <a:lnTo>
                  <a:pt x="68" y="115"/>
                </a:lnTo>
                <a:lnTo>
                  <a:pt x="31" y="172"/>
                </a:lnTo>
                <a:lnTo>
                  <a:pt x="8" y="237"/>
                </a:lnTo>
                <a:lnTo>
                  <a:pt x="0" y="308"/>
                </a:lnTo>
                <a:lnTo>
                  <a:pt x="0" y="2773"/>
                </a:lnTo>
                <a:lnTo>
                  <a:pt x="8" y="2843"/>
                </a:lnTo>
                <a:lnTo>
                  <a:pt x="31" y="2908"/>
                </a:lnTo>
                <a:lnTo>
                  <a:pt x="68" y="2965"/>
                </a:lnTo>
                <a:lnTo>
                  <a:pt x="115" y="3013"/>
                </a:lnTo>
                <a:lnTo>
                  <a:pt x="172" y="3049"/>
                </a:lnTo>
                <a:lnTo>
                  <a:pt x="237" y="3072"/>
                </a:lnTo>
                <a:lnTo>
                  <a:pt x="307" y="3080"/>
                </a:lnTo>
                <a:lnTo>
                  <a:pt x="2504" y="3080"/>
                </a:lnTo>
                <a:lnTo>
                  <a:pt x="2575" y="3072"/>
                </a:lnTo>
                <a:lnTo>
                  <a:pt x="2639" y="3049"/>
                </a:lnTo>
                <a:lnTo>
                  <a:pt x="2697" y="3013"/>
                </a:lnTo>
                <a:lnTo>
                  <a:pt x="2744" y="2965"/>
                </a:lnTo>
                <a:lnTo>
                  <a:pt x="2780" y="2908"/>
                </a:lnTo>
                <a:lnTo>
                  <a:pt x="2804" y="2843"/>
                </a:lnTo>
                <a:lnTo>
                  <a:pt x="2812" y="2773"/>
                </a:lnTo>
                <a:lnTo>
                  <a:pt x="2812" y="308"/>
                </a:lnTo>
                <a:lnTo>
                  <a:pt x="2804" y="237"/>
                </a:lnTo>
                <a:lnTo>
                  <a:pt x="2780" y="172"/>
                </a:lnTo>
                <a:lnTo>
                  <a:pt x="2744" y="115"/>
                </a:lnTo>
                <a:lnTo>
                  <a:pt x="2697" y="68"/>
                </a:lnTo>
                <a:lnTo>
                  <a:pt x="2639" y="31"/>
                </a:lnTo>
                <a:lnTo>
                  <a:pt x="2575" y="8"/>
                </a:lnTo>
                <a:lnTo>
                  <a:pt x="2504" y="0"/>
                </a:lnTo>
                <a:close/>
              </a:path>
            </a:pathLst>
          </a:custGeom>
          <a:solidFill>
            <a:srgbClr val="437FA9"/>
          </a:solidFill>
          <a:ln>
            <a:noFill/>
          </a:ln>
          <a:extLst/>
        </p:spPr>
        <p:txBody>
          <a:bodyPr vert="horz" wrap="square" lIns="91440" tIns="45720" rIns="91440" bIns="45720" numCol="1" anchor="ctr" anchorCtr="0" compatLnSpc="1">
            <a:prstTxWarp prst="textNoShape">
              <a:avLst/>
            </a:prstTxWarp>
          </a:bodyPr>
          <a:lstStyle/>
          <a:p>
            <a:pPr algn="ctr"/>
            <a:r>
              <a:rPr lang="en-US" sz="2600" dirty="0">
                <a:solidFill>
                  <a:schemeClr val="bg1"/>
                </a:solidFill>
                <a:latin typeface="Open Sans" charset="0"/>
                <a:ea typeface="Open Sans" charset="0"/>
                <a:cs typeface="Open Sans" charset="0"/>
              </a:rPr>
              <a:t>16.117</a:t>
            </a:r>
          </a:p>
          <a:p>
            <a:pPr algn="ctr"/>
            <a:r>
              <a:rPr lang="en-US" sz="2600" dirty="0">
                <a:solidFill>
                  <a:schemeClr val="bg1"/>
                </a:solidFill>
                <a:latin typeface="Open Sans" charset="0"/>
                <a:ea typeface="Open Sans" charset="0"/>
                <a:cs typeface="Open Sans" charset="0"/>
              </a:rPr>
              <a:t>Requirements for</a:t>
            </a:r>
          </a:p>
          <a:p>
            <a:pPr algn="ctr"/>
            <a:r>
              <a:rPr lang="en-US" sz="2600" dirty="0">
                <a:solidFill>
                  <a:schemeClr val="bg1"/>
                </a:solidFill>
                <a:latin typeface="Open Sans" charset="0"/>
                <a:ea typeface="Open Sans" charset="0"/>
                <a:cs typeface="Open Sans" charset="0"/>
              </a:rPr>
              <a:t>Consent Documentation</a:t>
            </a:r>
          </a:p>
        </p:txBody>
      </p:sp>
    </p:spTree>
    <p:extLst>
      <p:ext uri="{BB962C8B-B14F-4D97-AF65-F5344CB8AC3E}">
        <p14:creationId xmlns:p14="http://schemas.microsoft.com/office/powerpoint/2010/main" val="77626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FF22-75C3-481F-837A-CE896E99EF1F}"/>
              </a:ext>
            </a:extLst>
          </p:cNvPr>
          <p:cNvSpPr>
            <a:spLocks noGrp="1"/>
          </p:cNvSpPr>
          <p:nvPr>
            <p:ph type="title"/>
          </p:nvPr>
        </p:nvSpPr>
        <p:spPr>
          <a:xfrm>
            <a:off x="838200" y="457200"/>
            <a:ext cx="7848600" cy="914400"/>
          </a:xfrm>
        </p:spPr>
        <p:txBody>
          <a:bodyPr>
            <a:normAutofit fontScale="90000"/>
          </a:bodyPr>
          <a:lstStyle/>
          <a:p>
            <a:r>
              <a:rPr lang="en-US" dirty="0"/>
              <a:t>Easier to Reference Requirements</a:t>
            </a:r>
          </a:p>
        </p:txBody>
      </p:sp>
      <p:sp>
        <p:nvSpPr>
          <p:cNvPr id="3" name="Content Placeholder 2">
            <a:extLst>
              <a:ext uri="{FF2B5EF4-FFF2-40B4-BE49-F238E27FC236}">
                <a16:creationId xmlns:a16="http://schemas.microsoft.com/office/drawing/2014/main" id="{6684165B-8044-47D5-B05F-37C906C6932B}"/>
              </a:ext>
            </a:extLst>
          </p:cNvPr>
          <p:cNvSpPr>
            <a:spLocks noGrp="1"/>
          </p:cNvSpPr>
          <p:nvPr>
            <p:ph idx="1"/>
          </p:nvPr>
        </p:nvSpPr>
        <p:spPr>
          <a:xfrm>
            <a:off x="457200" y="1371600"/>
            <a:ext cx="8229600" cy="4953000"/>
          </a:xfrm>
        </p:spPr>
        <p:txBody>
          <a:bodyPr/>
          <a:lstStyle/>
          <a:p>
            <a:r>
              <a:rPr lang="en-US" dirty="0"/>
              <a:t>In §16.116, the unnumbered list of conditions appearing in the pre-2018 “introduction” before the numbered Basic Elements of Consent includes multiple independent and important regulatory requirements. </a:t>
            </a:r>
          </a:p>
          <a:p>
            <a:r>
              <a:rPr lang="en-US" dirty="0"/>
              <a:t>In the 2018 Final Rule, these requirements have been separated and the previous conditions have been numbered as §16.116(a)(1-3) and (6), and two new conditions have been added.</a:t>
            </a:r>
          </a:p>
          <a:p>
            <a:r>
              <a:rPr lang="en-US" dirty="0"/>
              <a:t>The separation and numbering is intended to make it easier to reference these requirements.</a:t>
            </a:r>
          </a:p>
        </p:txBody>
      </p:sp>
      <p:sp>
        <p:nvSpPr>
          <p:cNvPr id="4" name="Slide Number Placeholder 3">
            <a:extLst>
              <a:ext uri="{FF2B5EF4-FFF2-40B4-BE49-F238E27FC236}">
                <a16:creationId xmlns:a16="http://schemas.microsoft.com/office/drawing/2014/main" id="{279A1331-EB6C-4753-B513-C0BDE2E58630}"/>
              </a:ext>
            </a:extLst>
          </p:cNvPr>
          <p:cNvSpPr>
            <a:spLocks noGrp="1"/>
          </p:cNvSpPr>
          <p:nvPr>
            <p:ph type="sldNum" sz="quarter" idx="12"/>
          </p:nvPr>
        </p:nvSpPr>
        <p:spPr/>
        <p:txBody>
          <a:bodyPr/>
          <a:lstStyle/>
          <a:p>
            <a:fld id="{BF3D773C-9A4B-4115-B1CA-23F171635A4E}" type="slidenum">
              <a:rPr lang="en-US" smtClean="0"/>
              <a:pPr/>
              <a:t>9</a:t>
            </a:fld>
            <a:endParaRPr lang="en-US"/>
          </a:p>
        </p:txBody>
      </p:sp>
    </p:spTree>
    <p:extLst>
      <p:ext uri="{BB962C8B-B14F-4D97-AF65-F5344CB8AC3E}">
        <p14:creationId xmlns:p14="http://schemas.microsoft.com/office/powerpoint/2010/main" val="3290307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vi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TotalTime>
  <Words>3263</Words>
  <Application>Microsoft Office PowerPoint</Application>
  <PresentationFormat>On-screen Show (4:3)</PresentationFormat>
  <Paragraphs>418</Paragraphs>
  <Slides>58</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ＭＳ Ｐゴシック</vt:lpstr>
      <vt:lpstr>Arial</vt:lpstr>
      <vt:lpstr>Calibri</vt:lpstr>
      <vt:lpstr>Constantia</vt:lpstr>
      <vt:lpstr>Open Sans</vt:lpstr>
      <vt:lpstr>PT Serif</vt:lpstr>
      <vt:lpstr>Tahoma</vt:lpstr>
      <vt:lpstr>Verdana</vt:lpstr>
      <vt:lpstr>Wingdings 2</vt:lpstr>
      <vt:lpstr>David</vt:lpstr>
      <vt:lpstr> Revised Common Rule: Informed Consent</vt:lpstr>
      <vt:lpstr>Overview</vt:lpstr>
      <vt:lpstr>Introduction</vt:lpstr>
      <vt:lpstr>Revised Final Rule</vt:lpstr>
      <vt:lpstr>Transition: Key Dates and Time Periods</vt:lpstr>
      <vt:lpstr>Question</vt:lpstr>
      <vt:lpstr>Answer </vt:lpstr>
      <vt:lpstr>38 CFR 16.116 and 16.117</vt:lpstr>
      <vt:lpstr>Easier to Reference Requirements</vt:lpstr>
      <vt:lpstr>Updates to 16.116</vt:lpstr>
      <vt:lpstr>FDA Harmonization</vt:lpstr>
      <vt:lpstr>Major changes to informed consent</vt:lpstr>
      <vt:lpstr>Promoting Autonomy</vt:lpstr>
      <vt:lpstr>General Improvements</vt:lpstr>
      <vt:lpstr>General Improvements </vt:lpstr>
      <vt:lpstr>General Improvements</vt:lpstr>
      <vt:lpstr>Concise and Focused: Key Information</vt:lpstr>
      <vt:lpstr>Key Information (cont’d)</vt:lpstr>
      <vt:lpstr>Basic Elements of Informed Consent</vt:lpstr>
      <vt:lpstr>Question </vt:lpstr>
      <vt:lpstr>Answer</vt:lpstr>
      <vt:lpstr>Additional Elements of Informed Consent</vt:lpstr>
      <vt:lpstr>Broad Consent</vt:lpstr>
      <vt:lpstr>Genesis of Broad Consent</vt:lpstr>
      <vt:lpstr>Revised Final Rule: Definition of Human Subject</vt:lpstr>
      <vt:lpstr>What is Secondary Research?</vt:lpstr>
      <vt:lpstr>New Flexibility for Secondary Research</vt:lpstr>
      <vt:lpstr>Allowing the Use of Broad Consent for Secondary Research</vt:lpstr>
      <vt:lpstr>Broad Consent for Secondary Research</vt:lpstr>
      <vt:lpstr>Caveats with Broad Consent Use</vt:lpstr>
      <vt:lpstr>Question</vt:lpstr>
      <vt:lpstr>Answer</vt:lpstr>
      <vt:lpstr>The Exemption for Storage and Maintenance of Identifiable Information or Identifiable Biospecimens for Secondary Research with Broad Consent (§_.104(d)(7))</vt:lpstr>
      <vt:lpstr>The Exemption for Secondary Research Use of Identifiable Information or Biospecimens with Broad Consent (§_.104(d)(8))</vt:lpstr>
      <vt:lpstr>Waiver of Alteration of Informed Consent</vt:lpstr>
      <vt:lpstr>Waiver or Alteration of Consent for public benefit and service programs </vt:lpstr>
      <vt:lpstr>General Waiver or Alteration of Consent</vt:lpstr>
      <vt:lpstr>Question</vt:lpstr>
      <vt:lpstr>Answer </vt:lpstr>
      <vt:lpstr>General Waiver or Alteration of Consent-Broad Consent</vt:lpstr>
      <vt:lpstr>General Waiver or Alteration of Consent (cont’d)</vt:lpstr>
      <vt:lpstr>Screening, Recruiting, or Determining Eligibility</vt:lpstr>
      <vt:lpstr>Screening, Recruiting, or Determining Eligibility (1)</vt:lpstr>
      <vt:lpstr>Screening, Recruiting, or Determining Eligibility</vt:lpstr>
      <vt:lpstr>Question</vt:lpstr>
      <vt:lpstr>Answer</vt:lpstr>
      <vt:lpstr>Posting of Consent Forms</vt:lpstr>
      <vt:lpstr>Posting of Clinical Trial Consent Forms</vt:lpstr>
      <vt:lpstr>Posting of Clinical Trial Consent Forms, cont.</vt:lpstr>
      <vt:lpstr>Posting of Clinical Trial Consent Forms, cont.</vt:lpstr>
      <vt:lpstr>Documentation of Consent</vt:lpstr>
      <vt:lpstr>Signatures and Short Form</vt:lpstr>
      <vt:lpstr>Additional Waiver of Documentation of Consent</vt:lpstr>
      <vt:lpstr>Legally Authorized Representative</vt:lpstr>
      <vt:lpstr>Definition of Legally Authorized Representative (LAR)</vt:lpstr>
      <vt:lpstr>References and Resources</vt:lpstr>
      <vt:lpstr>Upcoming Cyberseminars: Tentative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Common Rule: Informed Consent</dc:title>
  <dc:subject>Revised Common Rule: Informed Consent</dc:subject>
  <dc:creator>Borror, Kristina C.</dc:creator>
  <cp:keywords>Revised Common Rule: Informed Consent</cp:keywords>
  <cp:lastModifiedBy>Rivera, Portia T</cp:lastModifiedBy>
  <cp:revision>148</cp:revision>
  <dcterms:created xsi:type="dcterms:W3CDTF">2011-07-10T01:10:10Z</dcterms:created>
  <dcterms:modified xsi:type="dcterms:W3CDTF">2019-01-04T15:03:55Z</dcterms:modified>
</cp:coreProperties>
</file>