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9"/>
  </p:notesMasterIdLst>
  <p:sldIdLst>
    <p:sldId id="276" r:id="rId5"/>
    <p:sldId id="275" r:id="rId6"/>
    <p:sldId id="301" r:id="rId7"/>
    <p:sldId id="302" r:id="rId8"/>
    <p:sldId id="290" r:id="rId9"/>
    <p:sldId id="303" r:id="rId10"/>
    <p:sldId id="297" r:id="rId11"/>
    <p:sldId id="284" r:id="rId12"/>
    <p:sldId id="258" r:id="rId13"/>
    <p:sldId id="271" r:id="rId14"/>
    <p:sldId id="260" r:id="rId15"/>
    <p:sldId id="298" r:id="rId16"/>
    <p:sldId id="263" r:id="rId17"/>
    <p:sldId id="265" r:id="rId18"/>
    <p:sldId id="267" r:id="rId19"/>
    <p:sldId id="264" r:id="rId20"/>
    <p:sldId id="289" r:id="rId21"/>
    <p:sldId id="259" r:id="rId22"/>
    <p:sldId id="295" r:id="rId23"/>
    <p:sldId id="294" r:id="rId24"/>
    <p:sldId id="296" r:id="rId25"/>
    <p:sldId id="299" r:id="rId26"/>
    <p:sldId id="268" r:id="rId27"/>
    <p:sldId id="274" r:id="rId28"/>
    <p:sldId id="279" r:id="rId29"/>
    <p:sldId id="282" r:id="rId30"/>
    <p:sldId id="273" r:id="rId31"/>
    <p:sldId id="280" r:id="rId32"/>
    <p:sldId id="283" r:id="rId33"/>
    <p:sldId id="300" r:id="rId34"/>
    <p:sldId id="285" r:id="rId35"/>
    <p:sldId id="287" r:id="rId36"/>
    <p:sldId id="288"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6"/>
            <p14:sldId id="275"/>
            <p14:sldId id="301"/>
            <p14:sldId id="302"/>
            <p14:sldId id="290"/>
            <p14:sldId id="303"/>
            <p14:sldId id="297"/>
            <p14:sldId id="284"/>
            <p14:sldId id="258"/>
            <p14:sldId id="271"/>
            <p14:sldId id="260"/>
            <p14:sldId id="298"/>
            <p14:sldId id="263"/>
            <p14:sldId id="265"/>
            <p14:sldId id="267"/>
            <p14:sldId id="264"/>
            <p14:sldId id="289"/>
            <p14:sldId id="259"/>
            <p14:sldId id="295"/>
            <p14:sldId id="294"/>
            <p14:sldId id="296"/>
            <p14:sldId id="299"/>
            <p14:sldId id="268"/>
            <p14:sldId id="274"/>
            <p14:sldId id="279"/>
            <p14:sldId id="282"/>
            <p14:sldId id="273"/>
            <p14:sldId id="280"/>
            <p14:sldId id="283"/>
            <p14:sldId id="300"/>
            <p14:sldId id="285"/>
            <p14:sldId id="287"/>
            <p14:sldId id="288"/>
            <p14:sldId id="292"/>
          </p14:sldIdLst>
        </p14:section>
        <p14:section name="Appendix" id="{B533152D-8367-43E9-880E-89E15D64476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4D0E65-5A2E-1E12-2954-A61E3B0EE5BF}" name="Points, Kari" initials="PK" userId="S::Kari.Points@va.gov::d3d08481-d9e7-4f0b-8844-65fed65185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7BAFA-EBF9-356B-ED00-C2D4888F534B}" v="555" dt="2024-11-12T17:54:22.931"/>
    <p1510:client id="{FFDA7751-518B-9A15-D241-E508A4124E9F}" v="3" dt="2024-11-13T12:46:13.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Diane E." userId="S::diane.murphy3@va.gov::25ebc3d9-7cfa-4ac1-9788-77fe46a03c98" providerId="AD" clId="Web-{FFDA7751-518B-9A15-D241-E508A4124E9F}"/>
    <pc:docChg chg="modSld">
      <pc:chgData name="Murphy, Diane E." userId="S::diane.murphy3@va.gov::25ebc3d9-7cfa-4ac1-9788-77fe46a03c98" providerId="AD" clId="Web-{FFDA7751-518B-9A15-D241-E508A4124E9F}" dt="2024-11-13T12:46:11.876" v="1" actId="20577"/>
      <pc:docMkLst>
        <pc:docMk/>
      </pc:docMkLst>
      <pc:sldChg chg="modSp">
        <pc:chgData name="Murphy, Diane E." userId="S::diane.murphy3@va.gov::25ebc3d9-7cfa-4ac1-9788-77fe46a03c98" providerId="AD" clId="Web-{FFDA7751-518B-9A15-D241-E508A4124E9F}" dt="2024-11-13T12:46:11.876" v="1" actId="20577"/>
        <pc:sldMkLst>
          <pc:docMk/>
          <pc:sldMk cId="2240003729" sldId="276"/>
        </pc:sldMkLst>
        <pc:spChg chg="mod">
          <ac:chgData name="Murphy, Diane E." userId="S::diane.murphy3@va.gov::25ebc3d9-7cfa-4ac1-9788-77fe46a03c98" providerId="AD" clId="Web-{FFDA7751-518B-9A15-D241-E508A4124E9F}" dt="2024-11-13T12:46:11.876" v="1" actId="20577"/>
          <ac:spMkLst>
            <pc:docMk/>
            <pc:sldMk cId="2240003729" sldId="276"/>
            <ac:spMk id="4" creationId="{50A97B40-0E24-405D-9340-F4C2098E3709}"/>
          </ac:spMkLst>
        </pc:spChg>
      </pc:sldChg>
    </pc:docChg>
  </pc:docChgLst>
  <pc:docChgLst>
    <pc:chgData name="Murphy, Diane E." userId="S::diane.murphy3@va.gov::25ebc3d9-7cfa-4ac1-9788-77fe46a03c98" providerId="AD" clId="Web-{10B7BAFA-EBF9-356B-ED00-C2D4888F534B}"/>
    <pc:docChg chg="modSld">
      <pc:chgData name="Murphy, Diane E." userId="S::diane.murphy3@va.gov::25ebc3d9-7cfa-4ac1-9788-77fe46a03c98" providerId="AD" clId="Web-{10B7BAFA-EBF9-356B-ED00-C2D4888F534B}" dt="2024-11-12T17:54:22.931" v="315" actId="20577"/>
      <pc:docMkLst>
        <pc:docMk/>
      </pc:docMkLst>
      <pc:sldChg chg="modSp">
        <pc:chgData name="Murphy, Diane E." userId="S::diane.murphy3@va.gov::25ebc3d9-7cfa-4ac1-9788-77fe46a03c98" providerId="AD" clId="Web-{10B7BAFA-EBF9-356B-ED00-C2D4888F534B}" dt="2024-11-12T17:39:03.963" v="16" actId="20577"/>
        <pc:sldMkLst>
          <pc:docMk/>
          <pc:sldMk cId="1666238071" sldId="258"/>
        </pc:sldMkLst>
        <pc:spChg chg="mod">
          <ac:chgData name="Murphy, Diane E." userId="S::diane.murphy3@va.gov::25ebc3d9-7cfa-4ac1-9788-77fe46a03c98" providerId="AD" clId="Web-{10B7BAFA-EBF9-356B-ED00-C2D4888F534B}" dt="2024-11-12T17:39:03.963" v="16" actId="20577"/>
          <ac:spMkLst>
            <pc:docMk/>
            <pc:sldMk cId="1666238071" sldId="258"/>
            <ac:spMk id="6" creationId="{3DD93221-FCD2-A214-B7D5-C447E68BCDA0}"/>
          </ac:spMkLst>
        </pc:spChg>
      </pc:sldChg>
      <pc:sldChg chg="delSp modSp">
        <pc:chgData name="Murphy, Diane E." userId="S::diane.murphy3@va.gov::25ebc3d9-7cfa-4ac1-9788-77fe46a03c98" providerId="AD" clId="Web-{10B7BAFA-EBF9-356B-ED00-C2D4888F534B}" dt="2024-11-12T17:49:32.009" v="251" actId="20577"/>
        <pc:sldMkLst>
          <pc:docMk/>
          <pc:sldMk cId="3710328202" sldId="265"/>
        </pc:sldMkLst>
        <pc:spChg chg="del mod">
          <ac:chgData name="Murphy, Diane E." userId="S::diane.murphy3@va.gov::25ebc3d9-7cfa-4ac1-9788-77fe46a03c98" providerId="AD" clId="Web-{10B7BAFA-EBF9-356B-ED00-C2D4888F534B}" dt="2024-11-12T17:48:10.915" v="243"/>
          <ac:spMkLst>
            <pc:docMk/>
            <pc:sldMk cId="3710328202" sldId="265"/>
            <ac:spMk id="6" creationId="{3DD93221-FCD2-A214-B7D5-C447E68BCDA0}"/>
          </ac:spMkLst>
        </pc:spChg>
        <pc:spChg chg="mod">
          <ac:chgData name="Murphy, Diane E." userId="S::diane.murphy3@va.gov::25ebc3d9-7cfa-4ac1-9788-77fe46a03c98" providerId="AD" clId="Web-{10B7BAFA-EBF9-356B-ED00-C2D4888F534B}" dt="2024-11-12T17:49:32.009" v="251" actId="20577"/>
          <ac:spMkLst>
            <pc:docMk/>
            <pc:sldMk cId="3710328202" sldId="265"/>
            <ac:spMk id="7" creationId="{0C653AE9-5059-4721-848B-0B7D13E64FED}"/>
          </ac:spMkLst>
        </pc:spChg>
      </pc:sldChg>
      <pc:sldChg chg="modSp">
        <pc:chgData name="Murphy, Diane E." userId="S::diane.murphy3@va.gov::25ebc3d9-7cfa-4ac1-9788-77fe46a03c98" providerId="AD" clId="Web-{10B7BAFA-EBF9-356B-ED00-C2D4888F534B}" dt="2024-11-12T17:40:11.228" v="34" actId="20577"/>
        <pc:sldMkLst>
          <pc:docMk/>
          <pc:sldMk cId="2454561206" sldId="271"/>
        </pc:sldMkLst>
        <pc:spChg chg="mod">
          <ac:chgData name="Murphy, Diane E." userId="S::diane.murphy3@va.gov::25ebc3d9-7cfa-4ac1-9788-77fe46a03c98" providerId="AD" clId="Web-{10B7BAFA-EBF9-356B-ED00-C2D4888F534B}" dt="2024-11-12T17:40:11.228" v="34" actId="20577"/>
          <ac:spMkLst>
            <pc:docMk/>
            <pc:sldMk cId="2454561206" sldId="271"/>
            <ac:spMk id="7" creationId="{43081438-AC1F-4808-A584-E6864B484776}"/>
          </ac:spMkLst>
        </pc:spChg>
      </pc:sldChg>
      <pc:sldChg chg="modSp">
        <pc:chgData name="Murphy, Diane E." userId="S::diane.murphy3@va.gov::25ebc3d9-7cfa-4ac1-9788-77fe46a03c98" providerId="AD" clId="Web-{10B7BAFA-EBF9-356B-ED00-C2D4888F534B}" dt="2024-11-12T17:52:58.431" v="253" actId="20577"/>
        <pc:sldMkLst>
          <pc:docMk/>
          <pc:sldMk cId="2140199781" sldId="285"/>
        </pc:sldMkLst>
        <pc:spChg chg="mod">
          <ac:chgData name="Murphy, Diane E." userId="S::diane.murphy3@va.gov::25ebc3d9-7cfa-4ac1-9788-77fe46a03c98" providerId="AD" clId="Web-{10B7BAFA-EBF9-356B-ED00-C2D4888F534B}" dt="2024-11-12T17:52:58.431" v="253" actId="20577"/>
          <ac:spMkLst>
            <pc:docMk/>
            <pc:sldMk cId="2140199781" sldId="285"/>
            <ac:spMk id="6" creationId="{D6045CA1-6BA6-8D9E-5937-9B173777EEE8}"/>
          </ac:spMkLst>
        </pc:spChg>
      </pc:sldChg>
      <pc:sldChg chg="modSp">
        <pc:chgData name="Murphy, Diane E." userId="S::diane.murphy3@va.gov::25ebc3d9-7cfa-4ac1-9788-77fe46a03c98" providerId="AD" clId="Web-{10B7BAFA-EBF9-356B-ED00-C2D4888F534B}" dt="2024-11-12T17:54:22.931" v="315" actId="20577"/>
        <pc:sldMkLst>
          <pc:docMk/>
          <pc:sldMk cId="1739089624" sldId="287"/>
        </pc:sldMkLst>
        <pc:spChg chg="mod">
          <ac:chgData name="Murphy, Diane E." userId="S::diane.murphy3@va.gov::25ebc3d9-7cfa-4ac1-9788-77fe46a03c98" providerId="AD" clId="Web-{10B7BAFA-EBF9-356B-ED00-C2D4888F534B}" dt="2024-11-12T17:54:22.931" v="315" actId="20577"/>
          <ac:spMkLst>
            <pc:docMk/>
            <pc:sldMk cId="1739089624" sldId="287"/>
            <ac:spMk id="6" creationId="{D6045CA1-6BA6-8D9E-5937-9B173777EEE8}"/>
          </ac:spMkLst>
        </pc:spChg>
      </pc:sldChg>
      <pc:sldChg chg="modSp">
        <pc:chgData name="Murphy, Diane E." userId="S::diane.murphy3@va.gov::25ebc3d9-7cfa-4ac1-9788-77fe46a03c98" providerId="AD" clId="Web-{10B7BAFA-EBF9-356B-ED00-C2D4888F534B}" dt="2024-11-12T17:36:07.041" v="6" actId="20577"/>
        <pc:sldMkLst>
          <pc:docMk/>
          <pc:sldMk cId="6087783" sldId="290"/>
        </pc:sldMkLst>
        <pc:spChg chg="mod">
          <ac:chgData name="Murphy, Diane E." userId="S::diane.murphy3@va.gov::25ebc3d9-7cfa-4ac1-9788-77fe46a03c98" providerId="AD" clId="Web-{10B7BAFA-EBF9-356B-ED00-C2D4888F534B}" dt="2024-11-12T17:36:07.041" v="6" actId="20577"/>
          <ac:spMkLst>
            <pc:docMk/>
            <pc:sldMk cId="6087783" sldId="290"/>
            <ac:spMk id="9" creationId="{696AF348-BE50-3494-EC87-D99A553DCB45}"/>
          </ac:spMkLst>
        </pc:spChg>
      </pc:sldChg>
      <pc:sldChg chg="modSp">
        <pc:chgData name="Murphy, Diane E." userId="S::diane.murphy3@va.gov::25ebc3d9-7cfa-4ac1-9788-77fe46a03c98" providerId="AD" clId="Web-{10B7BAFA-EBF9-356B-ED00-C2D4888F534B}" dt="2024-11-12T17:37:03.541" v="9" actId="14100"/>
        <pc:sldMkLst>
          <pc:docMk/>
          <pc:sldMk cId="36093668" sldId="297"/>
        </pc:sldMkLst>
        <pc:spChg chg="mod">
          <ac:chgData name="Murphy, Diane E." userId="S::diane.murphy3@va.gov::25ebc3d9-7cfa-4ac1-9788-77fe46a03c98" providerId="AD" clId="Web-{10B7BAFA-EBF9-356B-ED00-C2D4888F534B}" dt="2024-11-12T17:37:03.541" v="9" actId="14100"/>
          <ac:spMkLst>
            <pc:docMk/>
            <pc:sldMk cId="36093668" sldId="297"/>
            <ac:spMk id="2" creationId="{988BD1FB-7B15-1E8B-FD69-7FADB6994435}"/>
          </ac:spMkLst>
        </pc:spChg>
      </pc:sldChg>
      <pc:sldChg chg="modSp">
        <pc:chgData name="Murphy, Diane E." userId="S::diane.murphy3@va.gov::25ebc3d9-7cfa-4ac1-9788-77fe46a03c98" providerId="AD" clId="Web-{10B7BAFA-EBF9-356B-ED00-C2D4888F534B}" dt="2024-11-12T17:35:18.197" v="2" actId="20577"/>
        <pc:sldMkLst>
          <pc:docMk/>
          <pc:sldMk cId="4132303526" sldId="302"/>
        </pc:sldMkLst>
        <pc:spChg chg="mod">
          <ac:chgData name="Murphy, Diane E." userId="S::diane.murphy3@va.gov::25ebc3d9-7cfa-4ac1-9788-77fe46a03c98" providerId="AD" clId="Web-{10B7BAFA-EBF9-356B-ED00-C2D4888F534B}" dt="2024-11-12T17:35:18.197" v="2" actId="20577"/>
          <ac:spMkLst>
            <pc:docMk/>
            <pc:sldMk cId="4132303526" sldId="302"/>
            <ac:spMk id="3" creationId="{61EEB5B2-AFA1-53EB-26F8-4F3494D90E89}"/>
          </ac:spMkLst>
        </pc:spChg>
      </pc:sldChg>
      <pc:sldChg chg="modSp">
        <pc:chgData name="Murphy, Diane E." userId="S::diane.murphy3@va.gov::25ebc3d9-7cfa-4ac1-9788-77fe46a03c98" providerId="AD" clId="Web-{10B7BAFA-EBF9-356B-ED00-C2D4888F534B}" dt="2024-11-12T17:36:52.838" v="8" actId="20577"/>
        <pc:sldMkLst>
          <pc:docMk/>
          <pc:sldMk cId="2798383209" sldId="303"/>
        </pc:sldMkLst>
        <pc:spChg chg="mod">
          <ac:chgData name="Murphy, Diane E." userId="S::diane.murphy3@va.gov::25ebc3d9-7cfa-4ac1-9788-77fe46a03c98" providerId="AD" clId="Web-{10B7BAFA-EBF9-356B-ED00-C2D4888F534B}" dt="2024-11-12T17:36:52.838" v="8" actId="20577"/>
          <ac:spMkLst>
            <pc:docMk/>
            <pc:sldMk cId="2798383209" sldId="303"/>
            <ac:spMk id="3" creationId="{FB096364-12D3-E751-C815-9000A39349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t>F830 Report: Diane-Notes</a:t>
            </a:r>
          </a:p>
          <a:p>
            <a:pPr lvl="1"/>
            <a:r>
              <a:rPr lang="en-US" sz="1200"/>
              <a:t>- BOC Codes : Monthly spending, using correct codes</a:t>
            </a:r>
          </a:p>
          <a:p>
            <a:pPr lvl="1"/>
            <a:r>
              <a:rPr lang="en-US" sz="1200"/>
              <a:t>- Monthly Report, Download from RSD</a:t>
            </a:r>
          </a:p>
          <a:p>
            <a:pPr marL="457200" lvl="1" indent="0">
              <a:buNone/>
            </a:pPr>
            <a:r>
              <a:rPr lang="en-US" sz="1200"/>
              <a:t>- Cost that occurred up to that point by fund and cost center (No breakout by fund control point)</a:t>
            </a:r>
          </a:p>
          <a:p>
            <a:pPr marL="457200" lvl="1" indent="0">
              <a:buNone/>
            </a:pPr>
            <a:r>
              <a:rPr lang="en-US" sz="1200"/>
              <a:t>Training: Induction into budgeting, different appropriations, VIST menu to submit, how to read running balance, reports that can be pulled - 1358</a:t>
            </a:r>
          </a:p>
          <a:p>
            <a:pPr marL="457200" lvl="1" indent="0">
              <a:buNone/>
            </a:pPr>
            <a:endParaRPr lang="en-US" sz="1200"/>
          </a:p>
          <a:p>
            <a:endParaRPr lang="en-US"/>
          </a:p>
        </p:txBody>
      </p:sp>
      <p:sp>
        <p:nvSpPr>
          <p:cNvPr id="4" name="Slide Number Placeholder 3"/>
          <p:cNvSpPr>
            <a:spLocks noGrp="1"/>
          </p:cNvSpPr>
          <p:nvPr>
            <p:ph type="sldNum" sz="quarter" idx="5"/>
          </p:nvPr>
        </p:nvSpPr>
        <p:spPr/>
        <p:txBody>
          <a:bodyPr/>
          <a:lstStyle/>
          <a:p>
            <a:fld id="{A02574F8-C803-4BA0-BA40-396F8B7B22AC}" type="slidenum">
              <a:rPr lang="en-US" smtClean="0"/>
              <a:t>9</a:t>
            </a:fld>
            <a:endParaRPr lang="en-US"/>
          </a:p>
        </p:txBody>
      </p:sp>
    </p:spTree>
    <p:extLst>
      <p:ext uri="{BB962C8B-B14F-4D97-AF65-F5344CB8AC3E}">
        <p14:creationId xmlns:p14="http://schemas.microsoft.com/office/powerpoint/2010/main" val="151217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t>F830 Report: Diane-Notes</a:t>
            </a:r>
          </a:p>
          <a:p>
            <a:pPr lvl="1"/>
            <a:r>
              <a:rPr lang="en-US" sz="1200"/>
              <a:t>- BOC Codes : Monthly spending, using correct codes</a:t>
            </a:r>
          </a:p>
          <a:p>
            <a:pPr lvl="1"/>
            <a:r>
              <a:rPr lang="en-US" sz="1200"/>
              <a:t>- Monthly Report, Download from RSD</a:t>
            </a:r>
          </a:p>
          <a:p>
            <a:pPr marL="457200" lvl="1" indent="0">
              <a:buNone/>
            </a:pPr>
            <a:r>
              <a:rPr lang="en-US" sz="1200"/>
              <a:t>- Cost that occurred up to that point by fund and cost center (No breakout by fund control point)</a:t>
            </a:r>
          </a:p>
          <a:p>
            <a:pPr marL="457200" lvl="1" indent="0">
              <a:buNone/>
            </a:pPr>
            <a:r>
              <a:rPr lang="en-US" sz="1200"/>
              <a:t>Training: Induction into budgeting, different appropriations, VIST menu to submit, how to read running balance, reports that can be pulled - 1358</a:t>
            </a:r>
          </a:p>
          <a:p>
            <a:pPr marL="457200" lvl="1" indent="0">
              <a:buNone/>
            </a:pPr>
            <a:endParaRPr lang="en-US" sz="1200"/>
          </a:p>
          <a:p>
            <a:endParaRPr lang="en-US"/>
          </a:p>
        </p:txBody>
      </p:sp>
      <p:sp>
        <p:nvSpPr>
          <p:cNvPr id="4" name="Slide Number Placeholder 3"/>
          <p:cNvSpPr>
            <a:spLocks noGrp="1"/>
          </p:cNvSpPr>
          <p:nvPr>
            <p:ph type="sldNum" sz="quarter" idx="5"/>
          </p:nvPr>
        </p:nvSpPr>
        <p:spPr/>
        <p:txBody>
          <a:bodyPr/>
          <a:lstStyle/>
          <a:p>
            <a:fld id="{A02574F8-C803-4BA0-BA40-396F8B7B22AC}" type="slidenum">
              <a:rPr lang="en-US" smtClean="0"/>
              <a:t>16</a:t>
            </a:fld>
            <a:endParaRPr lang="en-US"/>
          </a:p>
        </p:txBody>
      </p:sp>
    </p:spTree>
    <p:extLst>
      <p:ext uri="{BB962C8B-B14F-4D97-AF65-F5344CB8AC3E}">
        <p14:creationId xmlns:p14="http://schemas.microsoft.com/office/powerpoint/2010/main" val="267282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t>F830 Report: Diane-Notes</a:t>
            </a:r>
          </a:p>
          <a:p>
            <a:pPr lvl="1"/>
            <a:r>
              <a:rPr lang="en-US" sz="1200"/>
              <a:t>- BOC Codes : Monthly spending, using correct codes</a:t>
            </a:r>
          </a:p>
          <a:p>
            <a:pPr lvl="1"/>
            <a:r>
              <a:rPr lang="en-US" sz="1200"/>
              <a:t>- Monthly Report, Download from RSD</a:t>
            </a:r>
          </a:p>
          <a:p>
            <a:pPr marL="457200" lvl="1" indent="0">
              <a:buNone/>
            </a:pPr>
            <a:r>
              <a:rPr lang="en-US" sz="1200"/>
              <a:t>- Cost that occurred up to that point by fund and cost center (No breakout by fund control point)</a:t>
            </a:r>
          </a:p>
          <a:p>
            <a:pPr marL="457200" lvl="1" indent="0">
              <a:buNone/>
            </a:pPr>
            <a:r>
              <a:rPr lang="en-US" sz="1200"/>
              <a:t>Training: Induction into budgeting, different appropriations, VIST menu to submit, how to read running balance, reports that can be pulled - 1358</a:t>
            </a:r>
          </a:p>
          <a:p>
            <a:pPr marL="457200" lvl="1" indent="0">
              <a:buNone/>
            </a:pPr>
            <a:endParaRPr lang="en-US" sz="1200"/>
          </a:p>
          <a:p>
            <a:endParaRPr lang="en-US"/>
          </a:p>
        </p:txBody>
      </p:sp>
      <p:sp>
        <p:nvSpPr>
          <p:cNvPr id="4" name="Slide Number Placeholder 3"/>
          <p:cNvSpPr>
            <a:spLocks noGrp="1"/>
          </p:cNvSpPr>
          <p:nvPr>
            <p:ph type="sldNum" sz="quarter" idx="5"/>
          </p:nvPr>
        </p:nvSpPr>
        <p:spPr/>
        <p:txBody>
          <a:bodyPr/>
          <a:lstStyle/>
          <a:p>
            <a:fld id="{A02574F8-C803-4BA0-BA40-396F8B7B22AC}" type="slidenum">
              <a:rPr lang="en-US" smtClean="0"/>
              <a:t>17</a:t>
            </a:fld>
            <a:endParaRPr lang="en-US"/>
          </a:p>
        </p:txBody>
      </p:sp>
    </p:spTree>
    <p:extLst>
      <p:ext uri="{BB962C8B-B14F-4D97-AF65-F5344CB8AC3E}">
        <p14:creationId xmlns:p14="http://schemas.microsoft.com/office/powerpoint/2010/main" val="422650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Jason: Slide on IAAs and allocating</a:t>
            </a:r>
          </a:p>
        </p:txBody>
      </p:sp>
      <p:sp>
        <p:nvSpPr>
          <p:cNvPr id="4" name="Slide Number Placeholder 3"/>
          <p:cNvSpPr>
            <a:spLocks noGrp="1"/>
          </p:cNvSpPr>
          <p:nvPr>
            <p:ph type="sldNum" sz="quarter" idx="5"/>
          </p:nvPr>
        </p:nvSpPr>
        <p:spPr/>
        <p:txBody>
          <a:bodyPr/>
          <a:lstStyle/>
          <a:p>
            <a:fld id="{A02574F8-C803-4BA0-BA40-396F8B7B22AC}" type="slidenum">
              <a:rPr lang="en-US" smtClean="0"/>
              <a:t>18</a:t>
            </a:fld>
            <a:endParaRPr lang="en-US"/>
          </a:p>
        </p:txBody>
      </p:sp>
    </p:spTree>
    <p:extLst>
      <p:ext uri="{BB962C8B-B14F-4D97-AF65-F5344CB8AC3E}">
        <p14:creationId xmlns:p14="http://schemas.microsoft.com/office/powerpoint/2010/main" val="15350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Jason: Slide on IAAs and allocating</a:t>
            </a:r>
          </a:p>
        </p:txBody>
      </p:sp>
      <p:sp>
        <p:nvSpPr>
          <p:cNvPr id="4" name="Slide Number Placeholder 3"/>
          <p:cNvSpPr>
            <a:spLocks noGrp="1"/>
          </p:cNvSpPr>
          <p:nvPr>
            <p:ph type="sldNum" sz="quarter" idx="5"/>
          </p:nvPr>
        </p:nvSpPr>
        <p:spPr/>
        <p:txBody>
          <a:bodyPr/>
          <a:lstStyle/>
          <a:p>
            <a:fld id="{A02574F8-C803-4BA0-BA40-396F8B7B22AC}" type="slidenum">
              <a:rPr lang="en-US" smtClean="0"/>
              <a:t>20</a:t>
            </a:fld>
            <a:endParaRPr lang="en-US"/>
          </a:p>
        </p:txBody>
      </p:sp>
    </p:spTree>
    <p:extLst>
      <p:ext uri="{BB962C8B-B14F-4D97-AF65-F5344CB8AC3E}">
        <p14:creationId xmlns:p14="http://schemas.microsoft.com/office/powerpoint/2010/main" val="416630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Jason: Slide on IAAs and allocating</a:t>
            </a:r>
          </a:p>
        </p:txBody>
      </p:sp>
      <p:sp>
        <p:nvSpPr>
          <p:cNvPr id="4" name="Slide Number Placeholder 3"/>
          <p:cNvSpPr>
            <a:spLocks noGrp="1"/>
          </p:cNvSpPr>
          <p:nvPr>
            <p:ph type="sldNum" sz="quarter" idx="5"/>
          </p:nvPr>
        </p:nvSpPr>
        <p:spPr/>
        <p:txBody>
          <a:bodyPr/>
          <a:lstStyle/>
          <a:p>
            <a:fld id="{A02574F8-C803-4BA0-BA40-396F8B7B22AC}" type="slidenum">
              <a:rPr lang="en-US" smtClean="0"/>
              <a:t>21</a:t>
            </a:fld>
            <a:endParaRPr lang="en-US"/>
          </a:p>
        </p:txBody>
      </p:sp>
    </p:spTree>
    <p:extLst>
      <p:ext uri="{BB962C8B-B14F-4D97-AF65-F5344CB8AC3E}">
        <p14:creationId xmlns:p14="http://schemas.microsoft.com/office/powerpoint/2010/main" val="418002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11072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ags" Target="../tags/tag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eports.vssc.med.va.gov/ReportServer/Pages/ReportViewer.aspx?%2fFinance%2fFMS+Reports%2fOBLL_OpenDocuments&amp;rs:Command=Rende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eports.vssc.med.va.gov/ReportServer/Pages/ReportViewer.aspx?%2fFinance%2fFMS+Reports%2fOBLL_OpenDocuments&amp;rs:Command=Rend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fontScale="92500" lnSpcReduction="10000"/>
          </a:bodyPr>
          <a:lstStyle/>
          <a:p>
            <a:endParaRPr lang="en-US" b="1" dirty="0"/>
          </a:p>
          <a:p>
            <a:r>
              <a:rPr lang="en-US" b="1" dirty="0"/>
              <a:t>November 14, 2024</a:t>
            </a:r>
          </a:p>
          <a:p>
            <a:r>
              <a:rPr lang="en-US" dirty="0"/>
              <a:t>Diane Murphy, ORD Finance</a:t>
            </a:r>
            <a:endParaRPr lang="en-US" dirty="0">
              <a:cs typeface="Calibri"/>
            </a:endParaRPr>
          </a:p>
          <a:p>
            <a:r>
              <a:rPr lang="en-US" dirty="0"/>
              <a:t>Vanessa Smith, ORD Finance</a:t>
            </a:r>
          </a:p>
          <a:p>
            <a:r>
              <a:rPr lang="en-US" dirty="0"/>
              <a:t>Kari Points, Advisor, Field Operations</a:t>
            </a:r>
          </a:p>
          <a:p>
            <a:pPr algn="l"/>
            <a:r>
              <a:rPr lang="en-US" dirty="0"/>
              <a:t>		</a:t>
            </a:r>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273099" y="978853"/>
            <a:ext cx="11793816" cy="1446550"/>
          </a:xfrm>
          <a:prstGeom prst="rect">
            <a:avLst/>
          </a:prstGeom>
          <a:noFill/>
        </p:spPr>
        <p:txBody>
          <a:bodyPr wrap="square" rtlCol="0">
            <a:spAutoFit/>
          </a:bodyPr>
          <a:lstStyle/>
          <a:p>
            <a:pPr algn="ctr"/>
            <a:r>
              <a:rPr lang="en-US" sz="4400" dirty="0"/>
              <a:t>Tracking Open Obligations:</a:t>
            </a:r>
          </a:p>
          <a:p>
            <a:pPr algn="ctr"/>
            <a:r>
              <a:rPr lang="en-US" sz="4400" dirty="0"/>
              <a:t>UDO-Undelivered Orders</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
        <p:nvSpPr>
          <p:cNvPr id="6" name="Date Placeholder 5">
            <a:extLst>
              <a:ext uri="{FF2B5EF4-FFF2-40B4-BE49-F238E27FC236}">
                <a16:creationId xmlns:a16="http://schemas.microsoft.com/office/drawing/2014/main" id="{099DB51D-72B9-4422-9CE8-9048D7CF0BCC}"/>
              </a:ext>
            </a:extLst>
          </p:cNvPr>
          <p:cNvSpPr>
            <a:spLocks noGrp="1"/>
          </p:cNvSpPr>
          <p:nvPr>
            <p:ph type="dt" sz="half" idx="10"/>
          </p:nvPr>
        </p:nvSpPr>
        <p:spPr/>
        <p:txBody>
          <a:bodyPr/>
          <a:lstStyle/>
          <a:p>
            <a:fld id="{4170BA59-8AC8-44DD-ADEC-3E6C437FA370}" type="datetime1">
              <a:rPr lang="en-US" smtClean="0"/>
              <a:t>11/15/2024</a:t>
            </a:fld>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2: UDO Helpful Information</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200" b="1" i="0" u="none" strike="noStrike" kern="1200" cap="none" spc="0" normalizeH="0" baseline="0" noProof="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43081438-AC1F-4808-A584-E6864B484776}"/>
              </a:ext>
            </a:extLst>
          </p:cNvPr>
          <p:cNvSpPr txBox="1"/>
          <p:nvPr/>
        </p:nvSpPr>
        <p:spPr>
          <a:xfrm>
            <a:off x="130989" y="868908"/>
            <a:ext cx="11787525" cy="477419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should review all orders on the UDO report, but these factors should get close attention:</a:t>
            </a:r>
          </a:p>
          <a:p>
            <a:pPr marR="0" lvl="0" algn="l" defTabSz="914400" rtl="0" eaLnBrk="1" fontAlgn="auto" latinLnBrk="0" hangingPunct="1">
              <a:lnSpc>
                <a:spcPct val="107000"/>
              </a:lnSpc>
              <a:spcBef>
                <a:spcPts val="0"/>
              </a:spcBef>
              <a:spcAft>
                <a:spcPts val="800"/>
              </a:spcAft>
              <a:buClrTx/>
              <a:buSzTx/>
              <a:tabLst/>
              <a:defRPr/>
            </a:pPr>
            <a:r>
              <a:rPr lang="en-US" b="1">
                <a:solidFill>
                  <a:prstClr val="black"/>
                </a:solidFill>
                <a:latin typeface="Calibri"/>
                <a:ea typeface="Calibri" panose="020F0502020204030204" pitchFamily="34" charset="0"/>
                <a:cs typeface="Times New Roman"/>
              </a:rPr>
              <a:t>End Date:  </a:t>
            </a:r>
            <a:r>
              <a:rPr lang="en-US">
                <a:solidFill>
                  <a:prstClr val="black"/>
                </a:solidFill>
                <a:latin typeface="Calibri"/>
                <a:ea typeface="Calibri" panose="020F0502020204030204" pitchFamily="34" charset="0"/>
                <a:cs typeface="Times New Roman"/>
              </a:rPr>
              <a:t>Orders still open after the End Date and orders within 30-60 days of their End Date.  Are invoices being paid properly and timely?  Have receiving reports been submitted?  Will the order be completed by the end date?  If not, do you need to request an End Date extension?  Review your activity before the End Date to ensure order doesn’t become delinquent.</a:t>
            </a:r>
          </a:p>
          <a:p>
            <a:pPr marR="0" lvl="0" algn="l" defTabSz="914400" rtl="0" eaLnBrk="1" fontAlgn="auto" latinLnBrk="0" hangingPunct="1">
              <a:lnSpc>
                <a:spcPct val="107000"/>
              </a:lnSpc>
              <a:spcBef>
                <a:spcPts val="0"/>
              </a:spcBef>
              <a:spcAft>
                <a:spcPts val="800"/>
              </a:spcAft>
              <a:buClrTx/>
              <a:buSzTx/>
              <a:tabLst/>
              <a:defRPr/>
            </a:pPr>
            <a:endParaRPr lang="en-US" b="1">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kumimoji="0" lang="en-US"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Days Open:  </a:t>
            </a:r>
            <a:r>
              <a:rPr kumimoji="0" lang="en-US"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Identifies how many days this order has gone past its End Date.  Any order open more than 90 days is considered delinquent and affects the financial indicators.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lang="en-US" b="1">
                <a:solidFill>
                  <a:prstClr val="black"/>
                </a:solidFill>
                <a:latin typeface="Calibri"/>
                <a:ea typeface="Calibri" panose="020F0502020204030204" pitchFamily="34" charset="0"/>
                <a:cs typeface="Times New Roman"/>
              </a:rPr>
              <a:t>Last Activity Date:  </a:t>
            </a:r>
            <a:r>
              <a:rPr lang="en-US">
                <a:solidFill>
                  <a:prstClr val="black"/>
                </a:solidFill>
                <a:latin typeface="Calibri"/>
                <a:ea typeface="Calibri" panose="020F0502020204030204" pitchFamily="34" charset="0"/>
                <a:cs typeface="Times New Roman"/>
              </a:rPr>
              <a:t>Identifies when the last time there was activity on the order, i.e. obligation, payments, receiving reports.  Even if order hasn’t reached the End Date, this is important.  Example:  if you have an order which began on 10/1/24 but there hasn’t been any activity since the order began.  You should review to see if the vendor isn’t submitting invoices or submitting incorrectly (wrong PO#).  Do you need to notify the warehouse to submit receiving reports?  Have services/deliveries been delayed?  This may require an End Date extension.  </a:t>
            </a:r>
            <a:endParaRPr lang="en-US"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endParaRPr>
          </a:p>
        </p:txBody>
      </p:sp>
    </p:spTree>
    <p:extLst>
      <p:ext uri="{BB962C8B-B14F-4D97-AF65-F5344CB8AC3E}">
        <p14:creationId xmlns:p14="http://schemas.microsoft.com/office/powerpoint/2010/main" val="245456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UDO Example</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200" b="1" i="0" u="none" strike="noStrike" kern="1200" cap="none" spc="0" normalizeH="0" baseline="0" noProof="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graphicFrame>
        <p:nvGraphicFramePr>
          <p:cNvPr id="3" name="Table 2">
            <a:extLst>
              <a:ext uri="{FF2B5EF4-FFF2-40B4-BE49-F238E27FC236}">
                <a16:creationId xmlns:a16="http://schemas.microsoft.com/office/drawing/2014/main" id="{AFC7DADA-02C9-485B-83EE-ACCB17A13BBE}"/>
              </a:ext>
            </a:extLst>
          </p:cNvPr>
          <p:cNvGraphicFramePr>
            <a:graphicFrameLocks noGrp="1"/>
          </p:cNvGraphicFramePr>
          <p:nvPr>
            <p:extLst>
              <p:ext uri="{D42A27DB-BD31-4B8C-83A1-F6EECF244321}">
                <p14:modId xmlns:p14="http://schemas.microsoft.com/office/powerpoint/2010/main" val="2117283445"/>
              </p:ext>
            </p:extLst>
          </p:nvPr>
        </p:nvGraphicFramePr>
        <p:xfrm>
          <a:off x="2495681" y="1184368"/>
          <a:ext cx="6267188" cy="4720040"/>
        </p:xfrm>
        <a:graphic>
          <a:graphicData uri="http://schemas.openxmlformats.org/drawingml/2006/table">
            <a:tbl>
              <a:tblPr/>
              <a:tblGrid>
                <a:gridCol w="212918">
                  <a:extLst>
                    <a:ext uri="{9D8B030D-6E8A-4147-A177-3AD203B41FA5}">
                      <a16:colId xmlns:a16="http://schemas.microsoft.com/office/drawing/2014/main" val="4198458021"/>
                    </a:ext>
                  </a:extLst>
                </a:gridCol>
                <a:gridCol w="518408">
                  <a:extLst>
                    <a:ext uri="{9D8B030D-6E8A-4147-A177-3AD203B41FA5}">
                      <a16:colId xmlns:a16="http://schemas.microsoft.com/office/drawing/2014/main" val="1017494142"/>
                    </a:ext>
                  </a:extLst>
                </a:gridCol>
                <a:gridCol w="354091">
                  <a:extLst>
                    <a:ext uri="{9D8B030D-6E8A-4147-A177-3AD203B41FA5}">
                      <a16:colId xmlns:a16="http://schemas.microsoft.com/office/drawing/2014/main" val="2237730871"/>
                    </a:ext>
                  </a:extLst>
                </a:gridCol>
                <a:gridCol w="388806">
                  <a:extLst>
                    <a:ext uri="{9D8B030D-6E8A-4147-A177-3AD203B41FA5}">
                      <a16:colId xmlns:a16="http://schemas.microsoft.com/office/drawing/2014/main" val="2220429425"/>
                    </a:ext>
                  </a:extLst>
                </a:gridCol>
                <a:gridCol w="249947">
                  <a:extLst>
                    <a:ext uri="{9D8B030D-6E8A-4147-A177-3AD203B41FA5}">
                      <a16:colId xmlns:a16="http://schemas.microsoft.com/office/drawing/2014/main" val="1862830763"/>
                    </a:ext>
                  </a:extLst>
                </a:gridCol>
                <a:gridCol w="520723">
                  <a:extLst>
                    <a:ext uri="{9D8B030D-6E8A-4147-A177-3AD203B41FA5}">
                      <a16:colId xmlns:a16="http://schemas.microsoft.com/office/drawing/2014/main" val="4050626607"/>
                    </a:ext>
                  </a:extLst>
                </a:gridCol>
                <a:gridCol w="231432">
                  <a:extLst>
                    <a:ext uri="{9D8B030D-6E8A-4147-A177-3AD203B41FA5}">
                      <a16:colId xmlns:a16="http://schemas.microsoft.com/office/drawing/2014/main" val="254264091"/>
                    </a:ext>
                  </a:extLst>
                </a:gridCol>
                <a:gridCol w="351777">
                  <a:extLst>
                    <a:ext uri="{9D8B030D-6E8A-4147-A177-3AD203B41FA5}">
                      <a16:colId xmlns:a16="http://schemas.microsoft.com/office/drawing/2014/main" val="2254549573"/>
                    </a:ext>
                  </a:extLst>
                </a:gridCol>
                <a:gridCol w="604038">
                  <a:extLst>
                    <a:ext uri="{9D8B030D-6E8A-4147-A177-3AD203B41FA5}">
                      <a16:colId xmlns:a16="http://schemas.microsoft.com/office/drawing/2014/main" val="3285314864"/>
                    </a:ext>
                  </a:extLst>
                </a:gridCol>
                <a:gridCol w="1064589">
                  <a:extLst>
                    <a:ext uri="{9D8B030D-6E8A-4147-A177-3AD203B41FA5}">
                      <a16:colId xmlns:a16="http://schemas.microsoft.com/office/drawing/2014/main" val="2719689819"/>
                    </a:ext>
                  </a:extLst>
                </a:gridCol>
                <a:gridCol w="481380">
                  <a:extLst>
                    <a:ext uri="{9D8B030D-6E8A-4147-A177-3AD203B41FA5}">
                      <a16:colId xmlns:a16="http://schemas.microsoft.com/office/drawing/2014/main" val="3645677014"/>
                    </a:ext>
                  </a:extLst>
                </a:gridCol>
                <a:gridCol w="492951">
                  <a:extLst>
                    <a:ext uri="{9D8B030D-6E8A-4147-A177-3AD203B41FA5}">
                      <a16:colId xmlns:a16="http://schemas.microsoft.com/office/drawing/2014/main" val="1056444780"/>
                    </a:ext>
                  </a:extLst>
                </a:gridCol>
                <a:gridCol w="296234">
                  <a:extLst>
                    <a:ext uri="{9D8B030D-6E8A-4147-A177-3AD203B41FA5}">
                      <a16:colId xmlns:a16="http://schemas.microsoft.com/office/drawing/2014/main" val="1694114227"/>
                    </a:ext>
                  </a:extLst>
                </a:gridCol>
                <a:gridCol w="499894">
                  <a:extLst>
                    <a:ext uri="{9D8B030D-6E8A-4147-A177-3AD203B41FA5}">
                      <a16:colId xmlns:a16="http://schemas.microsoft.com/office/drawing/2014/main" val="747360412"/>
                    </a:ext>
                  </a:extLst>
                </a:gridCol>
              </a:tblGrid>
              <a:tr h="350284">
                <a:tc>
                  <a:txBody>
                    <a:bodyPr/>
                    <a:lstStyle/>
                    <a:p>
                      <a:pPr algn="ctr" rtl="0" fontAlgn="ctr"/>
                      <a:r>
                        <a:rPr lang="en-US" sz="700" b="1" i="0" u="none" strike="noStrike">
                          <a:solidFill>
                            <a:srgbClr val="FFFFFF"/>
                          </a:solidFill>
                          <a:effectLst/>
                          <a:latin typeface="Arial" panose="020B0604020202020204" pitchFamily="34" charset="0"/>
                        </a:rPr>
                        <a:t>TC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b"/>
                      <a:r>
                        <a:rPr lang="en-US" sz="700" b="1" i="0" u="none" strike="noStrike">
                          <a:solidFill>
                            <a:srgbClr val="FFFFFF"/>
                          </a:solidFill>
                          <a:effectLst/>
                          <a:latin typeface="Arial" panose="020B0604020202020204" pitchFamily="34" charset="0"/>
                        </a:rPr>
                        <a:t>Document ID</a:t>
                      </a:r>
                    </a:p>
                  </a:txBody>
                  <a:tcPr marL="6953" marR="6953" marT="6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FCP</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Fund</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BFY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ACC No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BOC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Cost Ctr</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P.O. Open AMT</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Vendor name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Begin Date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End Date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Days Open</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ctr" rtl="0" fontAlgn="ctr"/>
                      <a:r>
                        <a:rPr lang="en-US" sz="700" b="1" i="0" u="none" strike="noStrike">
                          <a:solidFill>
                            <a:srgbClr val="FFFFFF"/>
                          </a:solidFill>
                          <a:effectLst/>
                          <a:latin typeface="Arial" panose="020B0604020202020204" pitchFamily="34" charset="0"/>
                        </a:rPr>
                        <a:t>Last Activity Date</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extLst>
                  <a:ext uri="{0D108BD9-81ED-4DB2-BD59-A6C34878D82A}">
                    <a16:rowId xmlns:a16="http://schemas.microsoft.com/office/drawing/2014/main" val="1357712888"/>
                  </a:ext>
                </a:extLst>
              </a:tr>
              <a:tr h="236005">
                <a:tc>
                  <a:txBody>
                    <a:bodyPr/>
                    <a:lstStyle/>
                    <a:p>
                      <a:pPr algn="ctr" rtl="0" fontAlgn="ctr"/>
                      <a:r>
                        <a:rPr lang="en-US" sz="700" b="0" i="0" u="none" strike="noStrike">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XXXB72009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7132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855100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$9,087.00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DEPARTMENT OF VETERANS AFFAIRS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09/25/2017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09/30/2020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488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08/27/2021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19222"/>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XXXB11021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856400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$50,330.25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DEPARTMENT OF VETERANS AFFAIRS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10/01/2020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09/30/2021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123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09/14/2021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640946"/>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XXXTB1017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1285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$823.20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DEPT OF HEALTH &amp; HUMAN SVCS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10/01/2020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09/30/2021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123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09/15/2021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113922"/>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XXXD15002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$2,057.84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MISC COMMERCIAL VENDOR</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07/01/2021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12/31/2021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31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09/13/2021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270713"/>
                  </a:ext>
                </a:extLst>
              </a:tr>
              <a:tr h="236005">
                <a:tc>
                  <a:txBody>
                    <a:bodyPr/>
                    <a:lstStyle/>
                    <a:p>
                      <a:pPr algn="ctr" rtl="0" fontAlgn="ctr"/>
                      <a:r>
                        <a:rPr lang="en-US" sz="700" b="0" i="0" u="none" strike="noStrike">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XXX2A6269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2660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856400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$756.05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MEDLINE INDUSTRIES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01/10/2022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01/20/2022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717619"/>
                  </a:ext>
                </a:extLst>
              </a:tr>
              <a:tr h="236005">
                <a:tc>
                  <a:txBody>
                    <a:bodyPr/>
                    <a:lstStyle/>
                    <a:p>
                      <a:pPr algn="ctr" rtl="0" fontAlgn="ctr"/>
                      <a:r>
                        <a:rPr lang="en-US" sz="700" b="0" i="0" u="none" strike="noStrike">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XXX2A6299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2532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2660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856400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$429.24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MEDLINE INDUSTRIES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01/28/2022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01/19/2022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331022"/>
                  </a:ext>
                </a:extLst>
              </a:tr>
              <a:tr h="236005">
                <a:tc>
                  <a:txBody>
                    <a:bodyPr/>
                    <a:lstStyle/>
                    <a:p>
                      <a:pPr algn="ctr" rtl="0" fontAlgn="ctr"/>
                      <a:r>
                        <a:rPr lang="en-US" sz="700" b="0" i="0" u="none" strike="noStrike">
                          <a:solidFill>
                            <a:srgbClr val="000000"/>
                          </a:solidFill>
                          <a:effectLst/>
                          <a:latin typeface="Arial" panose="020B0604020202020204" pitchFamily="34" charset="0"/>
                        </a:rPr>
                        <a:t>MO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XXXB12004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854100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$251,576.00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DEPARTMENT OF VETERANS AFFAIRS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02/18/2021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401858"/>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XXXTB2017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1285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$1,500.00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DEPT OF HEALTH &amp; HUMAN SVCS</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09/30/2022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083896"/>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XXXD17109</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$9,132.00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AGILENT TECHNOLOGIES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09/30/2021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03/31/2022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4212"/>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$15,159.00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MEDICAL UNIVERSITY OF SOUTH CA</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04/01/2021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03/31/2022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328732"/>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XXXC25108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$17,967.24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AGILENT TECHNOLOGIES INC</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01/04/2022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03/31/2023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44925"/>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XXXD17104</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$28,760.30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NANCY A RODRIGUEZ</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06/19/2021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06/18/2022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01/24/2022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616960"/>
                  </a:ext>
                </a:extLst>
              </a:tr>
              <a:tr h="236005">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XXXD15001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$32,830.75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BIOMED RESEARCH CORP</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02/02/2022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11/09/2021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565862"/>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$61,486.85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08/04/2021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01/24/2022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481479"/>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$66,592.78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02/07/2021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02/06/2022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01/21/2022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840039"/>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XXXD25001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$70,070.00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UNIV OF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10/01/2021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09/30/2022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378578"/>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2580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810500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$103,212.98</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02/07/2021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02/06/2022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01/21/2022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641070"/>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1532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850010100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815000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$182,181.86</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08/04/2021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 </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187954"/>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XXXD17106</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$271,516.07</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08/13/2021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01/31/2022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408695"/>
                  </a:ext>
                </a:extLst>
              </a:tr>
              <a:tr h="192212">
                <a:tc>
                  <a:txBody>
                    <a:bodyPr/>
                    <a:lstStyle/>
                    <a:p>
                      <a:pPr algn="ctr" rtl="0" fontAlgn="ctr"/>
                      <a:r>
                        <a:rPr lang="en-US" sz="700" b="0" i="0" u="none" strike="noStrike">
                          <a:solidFill>
                            <a:srgbClr val="000000"/>
                          </a:solidFill>
                          <a:effectLst/>
                          <a:latin typeface="Arial" panose="020B0604020202020204" pitchFamily="34" charset="0"/>
                        </a:rPr>
                        <a:t>SO</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XXXD17105</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1132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0161A1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810010100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2560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810300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$504,636.43</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UNIVERSITY</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08/13/2021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08/12/2022</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0</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12/20/2021</a:t>
                      </a:r>
                    </a:p>
                  </a:txBody>
                  <a:tcPr marL="6953" marR="6953" marT="6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251512"/>
                  </a:ext>
                </a:extLst>
              </a:tr>
            </a:tbl>
          </a:graphicData>
        </a:graphic>
      </p:graphicFrame>
    </p:spTree>
    <p:extLst>
      <p:ext uri="{BB962C8B-B14F-4D97-AF65-F5344CB8AC3E}">
        <p14:creationId xmlns:p14="http://schemas.microsoft.com/office/powerpoint/2010/main" val="106609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0F62-B6A4-7763-798C-F66415E8C526}"/>
              </a:ext>
            </a:extLst>
          </p:cNvPr>
          <p:cNvSpPr>
            <a:spLocks noGrp="1"/>
          </p:cNvSpPr>
          <p:nvPr>
            <p:ph type="title"/>
          </p:nvPr>
        </p:nvSpPr>
        <p:spPr>
          <a:xfrm>
            <a:off x="397163" y="97245"/>
            <a:ext cx="10508961" cy="680223"/>
          </a:xfrm>
        </p:spPr>
        <p:txBody>
          <a:bodyPr/>
          <a:lstStyle/>
          <a:p>
            <a:r>
              <a:rPr lang="en-US" sz="2400">
                <a:cs typeface="Calibri Light"/>
              </a:rPr>
              <a:t>Section 3: </a:t>
            </a:r>
            <a:r>
              <a:rPr lang="en-US" sz="2400" b="0">
                <a:latin typeface="+mn-lt"/>
                <a:cs typeface="Calibri"/>
              </a:rPr>
              <a:t>How to locate and view purchase orders and obligation numbers in VISTA</a:t>
            </a:r>
            <a:endParaRPr lang="en-US" sz="2400"/>
          </a:p>
        </p:txBody>
      </p:sp>
      <p:sp>
        <p:nvSpPr>
          <p:cNvPr id="5" name="Slide Number Placeholder 4">
            <a:extLst>
              <a:ext uri="{FF2B5EF4-FFF2-40B4-BE49-F238E27FC236}">
                <a16:creationId xmlns:a16="http://schemas.microsoft.com/office/drawing/2014/main" id="{45AC02A3-442F-2900-BC47-743A864A2966}"/>
              </a:ext>
            </a:extLst>
          </p:cNvPr>
          <p:cNvSpPr>
            <a:spLocks noGrp="1"/>
          </p:cNvSpPr>
          <p:nvPr>
            <p:ph type="sldNum" sz="quarter" idx="12"/>
          </p:nvPr>
        </p:nvSpPr>
        <p:spPr/>
        <p:txBody>
          <a:bodyPr/>
          <a:lstStyle/>
          <a:p>
            <a:fld id="{670A9334-4E67-F94F-A05E-0CE8B74A054E}" type="slidenum">
              <a:rPr lang="en-US" smtClean="0"/>
              <a:pPr/>
              <a:t>12</a:t>
            </a:fld>
            <a:endParaRPr lang="en-US"/>
          </a:p>
        </p:txBody>
      </p:sp>
      <p:pic>
        <p:nvPicPr>
          <p:cNvPr id="8" name="Content Placeholder 7" descr="A dog standing in a grassy area&#10;&#10;Description automatically generated with medium confidence">
            <a:extLst>
              <a:ext uri="{FF2B5EF4-FFF2-40B4-BE49-F238E27FC236}">
                <a16:creationId xmlns:a16="http://schemas.microsoft.com/office/drawing/2014/main" id="{5F4FDA52-F3E8-16E7-FE0F-9FADE910AC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67151" y="1187585"/>
            <a:ext cx="3416244" cy="4554993"/>
          </a:xfrm>
        </p:spPr>
      </p:pic>
      <p:sp>
        <p:nvSpPr>
          <p:cNvPr id="9" name="TextBox 8">
            <a:extLst>
              <a:ext uri="{FF2B5EF4-FFF2-40B4-BE49-F238E27FC236}">
                <a16:creationId xmlns:a16="http://schemas.microsoft.com/office/drawing/2014/main" id="{5E8C4D8B-A1D6-74D6-6B00-4F391F65E04E}"/>
              </a:ext>
            </a:extLst>
          </p:cNvPr>
          <p:cNvSpPr txBox="1"/>
          <p:nvPr/>
        </p:nvSpPr>
        <p:spPr>
          <a:xfrm>
            <a:off x="4622773" y="1371600"/>
            <a:ext cx="2819400" cy="923330"/>
          </a:xfrm>
          <a:prstGeom prst="rect">
            <a:avLst/>
          </a:prstGeom>
          <a:noFill/>
        </p:spPr>
        <p:txBody>
          <a:bodyPr wrap="square" rtlCol="0">
            <a:spAutoFit/>
          </a:bodyPr>
          <a:lstStyle/>
          <a:p>
            <a:r>
              <a:rPr lang="en-US">
                <a:solidFill>
                  <a:schemeClr val="bg1"/>
                </a:solidFill>
              </a:rPr>
              <a:t>The smile you get when open orders are closed out before the funds expire.</a:t>
            </a:r>
          </a:p>
        </p:txBody>
      </p:sp>
    </p:spTree>
    <p:extLst>
      <p:ext uri="{BB962C8B-B14F-4D97-AF65-F5344CB8AC3E}">
        <p14:creationId xmlns:p14="http://schemas.microsoft.com/office/powerpoint/2010/main" val="307657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3: What is my Purchase order # or Obligation #</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a:p>
          <a:p>
            <a:pPr marL="0" indent="0">
              <a:buNone/>
            </a:pPr>
            <a:endParaRPr lang="en-US" sz="1600"/>
          </a:p>
          <a:p>
            <a:pPr marL="0" indent="0">
              <a:buNone/>
            </a:pPr>
            <a:endParaRPr lang="en-US" sz="1600"/>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0C653AE9-5059-4721-848B-0B7D13E64FED}"/>
              </a:ext>
            </a:extLst>
          </p:cNvPr>
          <p:cNvSpPr txBox="1"/>
          <p:nvPr/>
        </p:nvSpPr>
        <p:spPr>
          <a:xfrm>
            <a:off x="528506" y="902290"/>
            <a:ext cx="11215110" cy="4493538"/>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Georgia"/>
                <a:ea typeface="+mn-ea"/>
                <a:cs typeface="+mn-cs"/>
              </a:rPr>
              <a:t>Use the Running Balance option in VISTA to </a:t>
            </a:r>
            <a:r>
              <a:rPr lang="en-US" sz="2800">
                <a:solidFill>
                  <a:prstClr val="black"/>
                </a:solidFill>
                <a:latin typeface="Georgia"/>
              </a:rPr>
              <a:t>review your FCP activity</a:t>
            </a:r>
            <a:endParaRPr kumimoji="0" lang="en-US" sz="2800" b="0" i="0" u="none" strike="noStrike" kern="1200" cap="none" spc="0" normalizeH="0" baseline="0" noProof="0">
              <a:ln>
                <a:noFill/>
              </a:ln>
              <a:solidFill>
                <a:prstClr val="black"/>
              </a:solidFill>
              <a:effectLst/>
              <a:uLnTx/>
              <a:uFillTx/>
              <a:latin typeface="Georgia"/>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en-US" altLang="en-US" sz="2400" b="0" i="0" u="none" strike="noStrike" kern="1200" cap="none" spc="0" normalizeH="0" baseline="0" noProof="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0" i="0" u="none" strike="noStrike" kern="1200" cap="none" spc="0" normalizeH="0" baseline="0" noProof="0">
                <a:ln>
                  <a:noFill/>
                </a:ln>
                <a:solidFill>
                  <a:prstClr val="black"/>
                </a:solidFill>
                <a:effectLst/>
                <a:uLnTx/>
                <a:uFillTx/>
                <a:latin typeface="Georgia"/>
                <a:ea typeface="+mn-ea"/>
                <a:cs typeface="+mn-cs"/>
              </a:rPr>
              <a:t>Control Point Clerk’s (or Official’s) Menu</a:t>
            </a:r>
            <a:r>
              <a:rPr kumimoji="0" lang="en-US" altLang="en-US" sz="2400" b="0" i="0" u="none" strike="noStrike" kern="1200" cap="none" spc="0" normalizeH="0" baseline="0" noProof="0">
                <a:ln>
                  <a:noFill/>
                </a:ln>
                <a:solidFill>
                  <a:prstClr val="black"/>
                </a:solidFill>
                <a:effectLst/>
                <a:uLnTx/>
                <a:uFillTx/>
                <a:latin typeface="Georgia"/>
                <a:ea typeface="+mn-ea"/>
                <a:cs typeface="+mn-cs"/>
                <a:sym typeface="Wingdings" panose="05000000000000000000" pitchFamily="2" charset="2"/>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Display Control Point Activity Menu</a:t>
            </a:r>
            <a:r>
              <a:rPr kumimoji="0" lang="en-US" sz="2400" b="0" i="0" u="none" strike="noStrike" kern="1200" cap="none" spc="0" normalizeH="0" baseline="0" noProof="0">
                <a:ln>
                  <a:noFill/>
                </a:ln>
                <a:solidFill>
                  <a:prstClr val="black"/>
                </a:solidFill>
                <a:effectLst/>
                <a:uLnTx/>
                <a:uFillTx/>
                <a:latin typeface="Georgia"/>
                <a:ea typeface="+mn-ea"/>
                <a:cs typeface="+mn-cs"/>
                <a:sym typeface="Wingdings" panose="05000000000000000000" pitchFamily="2" charset="2"/>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Georgia"/>
                <a:ea typeface="+mn-ea"/>
                <a:cs typeface="+mn-cs"/>
                <a:sym typeface="Wingdings" panose="05000000000000000000" pitchFamily="2" charset="2"/>
              </a:rPr>
              <a:t>Running Balances</a:t>
            </a:r>
            <a:endParaRPr kumimoji="0" lang="en-US" sz="2400" b="0" i="0" u="none" strike="noStrike" kern="1200" cap="none" spc="0" normalizeH="0" baseline="0" noProof="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prstClr val="black"/>
                </a:solidFill>
                <a:effectLst/>
                <a:uLnTx/>
                <a:uFillTx/>
                <a:latin typeface="Georgia"/>
                <a:ea typeface="+mn-ea"/>
                <a:cs typeface="+mn-cs"/>
              </a:rPr>
              <a:t>Select Display Control Point Activity Menu Option: </a:t>
            </a:r>
            <a:r>
              <a:rPr kumimoji="0" lang="en-US" sz="1400" b="0" i="0" u="none" strike="noStrike" kern="1200" cap="none" spc="0" normalizeH="0" baseline="0" noProof="0">
                <a:ln>
                  <a:noFill/>
                </a:ln>
                <a:solidFill>
                  <a:srgbClr val="FF0000"/>
                </a:solidFill>
                <a:effectLst/>
                <a:uLnTx/>
                <a:uFillTx/>
                <a:latin typeface="Georgia"/>
                <a:ea typeface="+mn-ea"/>
                <a:cs typeface="+mn-cs"/>
              </a:rPr>
              <a:t>Running Balances</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prstClr val="black"/>
                </a:solidFill>
                <a:effectLst/>
                <a:uLnTx/>
                <a:uFillTx/>
                <a:latin typeface="Georgia"/>
                <a:ea typeface="+mn-ea"/>
                <a:cs typeface="+mn-cs"/>
              </a:rPr>
              <a:t>Select FISCAL YEAR: </a:t>
            </a:r>
            <a:r>
              <a:rPr kumimoji="0" lang="en-US" sz="1400" b="0" i="0" u="none" strike="noStrike" kern="1200" cap="none" spc="0" normalizeH="0" baseline="0" noProof="0">
                <a:ln>
                  <a:noFill/>
                </a:ln>
                <a:solidFill>
                  <a:srgbClr val="FF0000"/>
                </a:solidFill>
                <a:effectLst/>
                <a:uLnTx/>
                <a:uFillTx/>
                <a:latin typeface="Georgia"/>
                <a:ea typeface="+mn-ea"/>
                <a:cs typeface="+mn-cs"/>
              </a:rPr>
              <a:t>22//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prstClr val="black"/>
                </a:solidFill>
                <a:effectLst/>
                <a:uLnTx/>
                <a:uFillTx/>
                <a:latin typeface="Georgia"/>
                <a:ea typeface="+mn-ea"/>
                <a:cs typeface="+mn-cs"/>
              </a:rPr>
              <a:t>Select QUARTER: </a:t>
            </a:r>
            <a:r>
              <a:rPr lang="en-US" sz="1400">
                <a:solidFill>
                  <a:srgbClr val="FF0000"/>
                </a:solidFill>
                <a:latin typeface="Georgia"/>
              </a:rPr>
              <a:t>1</a:t>
            </a:r>
            <a:r>
              <a:rPr kumimoji="0" lang="en-US" sz="1400" b="0" i="0" u="none" strike="noStrike" kern="1200" cap="none" spc="0" normalizeH="0" baseline="0" noProof="0">
                <a:ln>
                  <a:noFill/>
                </a:ln>
                <a:solidFill>
                  <a:srgbClr val="FF0000"/>
                </a:solidFill>
                <a:effectLst/>
                <a:uLnTx/>
                <a:uFillTx/>
                <a:latin typeface="Georgia"/>
                <a:ea typeface="+mn-ea"/>
                <a:cs typeface="+mn-cs"/>
              </a:rPr>
              <a: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prstClr val="black"/>
                </a:solidFill>
                <a:effectLst/>
                <a:uLnTx/>
                <a:uFillTx/>
                <a:latin typeface="Georgia"/>
                <a:ea typeface="+mn-ea"/>
                <a:cs typeface="+mn-cs"/>
              </a:rPr>
              <a:t>Select CONTROL POINT: </a:t>
            </a:r>
            <a:r>
              <a:rPr lang="en-US" sz="1400">
                <a:solidFill>
                  <a:srgbClr val="FF0000"/>
                </a:solidFill>
                <a:latin typeface="Georgia"/>
              </a:rPr>
              <a:t>2</a:t>
            </a:r>
            <a:r>
              <a:rPr kumimoji="0" lang="en-US" sz="1400" b="0" i="0" u="none" strike="noStrike" kern="1200" cap="none" spc="0" normalizeH="0" baseline="0" noProof="0">
                <a:ln>
                  <a:noFill/>
                </a:ln>
                <a:solidFill>
                  <a:srgbClr val="FF0000"/>
                </a:solidFill>
                <a:effectLst/>
                <a:uLnTx/>
                <a:uFillTx/>
                <a:latin typeface="Georgia"/>
                <a:ea typeface="+mn-ea"/>
                <a:cs typeface="+mn-cs"/>
              </a:rPr>
              <a:t>132</a:t>
            </a:r>
            <a:r>
              <a:rPr kumimoji="0" lang="en-US" sz="1400" b="0" i="0" u="none" strike="noStrike" kern="1200" cap="none" spc="0" normalizeH="0" baseline="0" noProof="0">
                <a:ln>
                  <a:noFill/>
                </a:ln>
                <a:solidFill>
                  <a:prstClr val="black"/>
                </a:solidFill>
                <a:effectLst/>
                <a:uLnTx/>
                <a:uFillTx/>
                <a:latin typeface="Georgia"/>
                <a:ea typeface="+mn-ea"/>
                <a:cs typeface="+mn-cs"/>
              </a:rPr>
              <a:t> Research Supplies    0161A1  10  8100  810010101</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prstClr val="black"/>
                </a:solidFill>
                <a:effectLst/>
                <a:uLnTx/>
                <a:uFillTx/>
                <a:latin typeface="Georgia"/>
                <a:ea typeface="+mn-ea"/>
                <a:cs typeface="+mn-cs"/>
              </a:rPr>
              <a:t>Summary Balances Report Only? </a:t>
            </a:r>
            <a:r>
              <a:rPr kumimoji="0" lang="en-US" sz="1400" b="0" i="0" u="none" strike="noStrike" kern="1200" cap="none" spc="0" normalizeH="0" baseline="0" noProof="0">
                <a:ln>
                  <a:noFill/>
                </a:ln>
                <a:solidFill>
                  <a:srgbClr val="FF0000"/>
                </a:solidFill>
                <a:effectLst/>
                <a:uLnTx/>
                <a:uFillTx/>
                <a:latin typeface="Georgia"/>
                <a:ea typeface="+mn-ea"/>
                <a:cs typeface="+mn-cs"/>
              </a:rPr>
              <a:t>No</a:t>
            </a:r>
            <a:r>
              <a:rPr kumimoji="0" lang="en-US" sz="1400" b="0" i="0" u="none" strike="noStrike" kern="1200" cap="none" spc="0" normalizeH="0" baseline="0" noProof="0">
                <a:ln>
                  <a:noFill/>
                </a:ln>
                <a:solidFill>
                  <a:prstClr val="black"/>
                </a:solidFill>
                <a:effectLst/>
                <a:uLnTx/>
                <a:uFillTx/>
                <a:latin typeface="Georgia"/>
                <a:ea typeface="+mn-ea"/>
                <a:cs typeface="+mn-cs"/>
              </a:rPr>
              <a: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prstClr val="black"/>
              </a:solidFill>
              <a:effectLst/>
              <a:uLnTx/>
              <a:uFillTx/>
              <a:latin typeface="Georgia"/>
              <a:ea typeface="+mn-ea"/>
              <a:cs typeface="+mn-cs"/>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a:ln>
                  <a:noFill/>
                </a:ln>
                <a:solidFill>
                  <a:prstClr val="black"/>
                </a:solidFill>
                <a:effectLst/>
                <a:uLnTx/>
                <a:uFillTx/>
                <a:latin typeface="Georgia"/>
                <a:ea typeface="+mn-ea"/>
                <a:cs typeface="+mn-cs"/>
              </a:rPr>
              <a:t>NOTE:  Summary Balances Report Only? </a:t>
            </a:r>
            <a:r>
              <a:rPr kumimoji="0" lang="en-US" sz="1000" b="0" i="0" u="none" strike="noStrike" kern="1200" cap="none" spc="0" normalizeH="0" baseline="0" noProof="0">
                <a:ln>
                  <a:noFill/>
                </a:ln>
                <a:solidFill>
                  <a:srgbClr val="FF0000"/>
                </a:solidFill>
                <a:effectLst/>
                <a:uLnTx/>
                <a:uFillTx/>
                <a:latin typeface="Georgia"/>
                <a:ea typeface="+mn-ea"/>
                <a:cs typeface="+mn-cs"/>
              </a:rPr>
              <a:t>No</a:t>
            </a:r>
            <a:r>
              <a:rPr kumimoji="0" lang="en-US" sz="1000" b="0" i="0" u="none" strike="noStrike" kern="1200" cap="none" spc="0" normalizeH="0" baseline="0" noProof="0">
                <a:ln>
                  <a:noFill/>
                </a:ln>
                <a:solidFill>
                  <a:prstClr val="black"/>
                </a:solidFill>
                <a:effectLst/>
                <a:uLnTx/>
                <a:uFillTx/>
                <a:latin typeface="Georgia"/>
                <a:ea typeface="+mn-ea"/>
                <a:cs typeface="+mn-cs"/>
              </a:rPr>
              <a:t> = Detailed listing of activity for FCP in designated fiscal year and quarter.</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a:ln>
                  <a:noFill/>
                </a:ln>
                <a:solidFill>
                  <a:prstClr val="black"/>
                </a:solidFill>
                <a:effectLst/>
                <a:uLnTx/>
                <a:uFillTx/>
                <a:latin typeface="Georgia"/>
                <a:ea typeface="+mn-ea"/>
                <a:cs typeface="+mn-cs"/>
              </a:rPr>
              <a:t>Summary Balances Report Only? </a:t>
            </a:r>
            <a:r>
              <a:rPr kumimoji="0" lang="en-US" sz="1000" b="0" i="0" u="none" strike="noStrike" kern="1200" cap="none" spc="0" normalizeH="0" baseline="0" noProof="0">
                <a:ln>
                  <a:noFill/>
                </a:ln>
                <a:solidFill>
                  <a:srgbClr val="FF0000"/>
                </a:solidFill>
                <a:effectLst/>
                <a:uLnTx/>
                <a:uFillTx/>
                <a:latin typeface="Georgia"/>
                <a:ea typeface="+mn-ea"/>
                <a:cs typeface="+mn-cs"/>
              </a:rPr>
              <a:t>Yes</a:t>
            </a:r>
            <a:r>
              <a:rPr kumimoji="0" lang="en-US" sz="1000" b="0" i="0" u="none" strike="noStrike" kern="1200" cap="none" spc="0" normalizeH="0" baseline="0" noProof="0">
                <a:ln>
                  <a:noFill/>
                </a:ln>
                <a:solidFill>
                  <a:prstClr val="black"/>
                </a:solidFill>
                <a:effectLst/>
                <a:uLnTx/>
                <a:uFillTx/>
                <a:latin typeface="Georgia"/>
                <a:ea typeface="+mn-ea"/>
                <a:cs typeface="+mn-cs"/>
              </a:rPr>
              <a:t> = Current balance only for FCP in designated fiscal year.</a:t>
            </a:r>
          </a:p>
        </p:txBody>
      </p:sp>
    </p:spTree>
    <p:extLst>
      <p:ext uri="{BB962C8B-B14F-4D97-AF65-F5344CB8AC3E}">
        <p14:creationId xmlns:p14="http://schemas.microsoft.com/office/powerpoint/2010/main" val="324974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3: What is my Purchase order # or Obligation #</a:t>
            </a:r>
          </a:p>
        </p:txBody>
      </p:sp>
      <p:sp>
        <p:nvSpPr>
          <p:cNvPr id="7" name="TextBox 6">
            <a:extLst>
              <a:ext uri="{FF2B5EF4-FFF2-40B4-BE49-F238E27FC236}">
                <a16:creationId xmlns:a16="http://schemas.microsoft.com/office/drawing/2014/main" id="{0C653AE9-5059-4721-848B-0B7D13E64FED}"/>
              </a:ext>
            </a:extLst>
          </p:cNvPr>
          <p:cNvSpPr txBox="1"/>
          <p:nvPr/>
        </p:nvSpPr>
        <p:spPr>
          <a:xfrm>
            <a:off x="528506" y="902290"/>
            <a:ext cx="11215110" cy="4701287"/>
          </a:xfrm>
          <a:prstGeom prst="rect">
            <a:avLst/>
          </a:prstGeom>
          <a:noFill/>
        </p:spPr>
        <p:txBody>
          <a:bodyPr wrap="square" lIns="91440" tIns="45720" rIns="91440" bIns="45720" anchor="t">
            <a:spAutoFit/>
          </a:bodyPr>
          <a:lstStyle/>
          <a:p>
            <a:pPr marL="0" indent="0">
              <a:buNone/>
            </a:pPr>
            <a:r>
              <a:rPr lang="en-US" sz="1000">
                <a:latin typeface="r_ansi" panose="020B0609020202020204" pitchFamily="49" charset="0"/>
              </a:rPr>
              <a:t>CONTROL POINT BALANCE - XXX-22-3-2132- RESEARCH SUPPLIES    MAY 07, 2019@10:41:15  PAGE 1</a:t>
            </a:r>
          </a:p>
          <a:p>
            <a:pPr marL="0" indent="0">
              <a:buNone/>
            </a:pPr>
            <a:endParaRPr lang="en-US" sz="1000">
              <a:latin typeface="r_ansi" panose="020B0609020202020204" pitchFamily="49" charset="0"/>
            </a:endParaRPr>
          </a:p>
          <a:p>
            <a:pPr marL="0" indent="0">
              <a:buNone/>
            </a:pPr>
            <a:r>
              <a:rPr lang="en-US" sz="1000">
                <a:latin typeface="r_ansi" panose="020B0609020202020204" pitchFamily="49" charset="0"/>
              </a:rPr>
              <a:t>                                                                     FISCAL</a:t>
            </a:r>
          </a:p>
          <a:p>
            <a:r>
              <a:rPr lang="en-US" sz="1000" err="1">
                <a:latin typeface="r_ansi"/>
              </a:rPr>
              <a:t>FYQSeq</a:t>
            </a:r>
            <a:r>
              <a:rPr lang="en-US" sz="1000">
                <a:latin typeface="r_ansi"/>
              </a:rPr>
              <a:t># TXN </a:t>
            </a:r>
            <a:r>
              <a:rPr lang="en-US" sz="1000">
                <a:highlight>
                  <a:srgbClr val="00FF00"/>
                </a:highlight>
                <a:latin typeface="r_ansi"/>
              </a:rPr>
              <a:t>OBL #</a:t>
            </a:r>
            <a:r>
              <a:rPr lang="en-US" sz="1000">
                <a:latin typeface="r_ansi"/>
              </a:rPr>
              <a:t>      AP/OB DT   COMM $AMT    CP $BAL      OBL $AMT    UNOBL $BAL</a:t>
            </a:r>
          </a:p>
          <a:p>
            <a:pPr marL="0" indent="0">
              <a:buNone/>
            </a:pPr>
            <a:r>
              <a:rPr lang="en-US" sz="1000">
                <a:latin typeface="r_ansi" panose="020B0609020202020204" pitchFamily="49" charset="0"/>
              </a:rPr>
              <a:t>--------------------------------------------------------------------------------</a:t>
            </a:r>
          </a:p>
          <a:p>
            <a:r>
              <a:rPr lang="en-US" sz="1000">
                <a:latin typeface="r_ansi"/>
              </a:rPr>
              <a:t>2210009 OBL </a:t>
            </a:r>
            <a:r>
              <a:rPr lang="en-US" sz="1000">
                <a:highlight>
                  <a:srgbClr val="00FF00"/>
                </a:highlight>
                <a:latin typeface="r_ansi"/>
              </a:rPr>
              <a:t>D27200</a:t>
            </a:r>
            <a:r>
              <a:rPr lang="en-US" sz="1000">
                <a:latin typeface="r_ansi"/>
              </a:rPr>
              <a:t>     03/21/22  1096926.84</a:t>
            </a:r>
            <a:r>
              <a:rPr lang="en-US" sz="1000">
                <a:highlight>
                  <a:srgbClr val="00FFFF"/>
                </a:highlight>
                <a:latin typeface="r_ansi"/>
              </a:rPr>
              <a:t> </a:t>
            </a:r>
            <a:r>
              <a:rPr lang="en-US" sz="1000">
                <a:latin typeface="r_ansi"/>
              </a:rPr>
              <a:t>-1096926.84       0.00</a:t>
            </a:r>
            <a:r>
              <a:rPr lang="en-US" sz="1000">
                <a:highlight>
                  <a:srgbClr val="00FFFF"/>
                </a:highlight>
                <a:latin typeface="r_ansi"/>
              </a:rPr>
              <a:t>*</a:t>
            </a:r>
            <a:r>
              <a:rPr lang="en-US" sz="1000">
                <a:latin typeface="r_ansi"/>
              </a:rPr>
              <a:t>         0.00</a:t>
            </a:r>
          </a:p>
          <a:p>
            <a:r>
              <a:rPr lang="en-US" sz="1000">
                <a:latin typeface="r_ansi"/>
              </a:rPr>
              <a:t>2210010 OBL </a:t>
            </a:r>
            <a:r>
              <a:rPr lang="en-US" sz="1000">
                <a:highlight>
                  <a:srgbClr val="00FF00"/>
                </a:highlight>
                <a:latin typeface="r_ansi"/>
              </a:rPr>
              <a:t>D20424</a:t>
            </a:r>
            <a:r>
              <a:rPr lang="en-US" sz="1000">
                <a:latin typeface="r_ansi"/>
              </a:rPr>
              <a:t>     04/24/22     440.00 -1097366.84     440.00       -440.00</a:t>
            </a:r>
          </a:p>
          <a:p>
            <a:r>
              <a:rPr lang="en-US" sz="1000">
                <a:latin typeface="r_ansi"/>
              </a:rPr>
              <a:t>2230015 CEI 509FC3560  12/20/21   15000.00 -1082366.84   15000.00      14560.00</a:t>
            </a:r>
          </a:p>
          <a:p>
            <a:r>
              <a:rPr lang="en-US" sz="1000">
                <a:latin typeface="r_ansi"/>
              </a:rPr>
              <a:t>2220020 OBL                           0.00</a:t>
            </a:r>
            <a:r>
              <a:rPr lang="en-US" sz="1000">
                <a:highlight>
                  <a:srgbClr val="FFFF00"/>
                </a:highlight>
                <a:latin typeface="r_ansi"/>
              </a:rPr>
              <a:t>*</a:t>
            </a:r>
            <a:r>
              <a:rPr lang="en-US" sz="1000">
                <a:latin typeface="r_ansi"/>
              </a:rPr>
              <a:t> 1082366.84       0.00</a:t>
            </a:r>
            <a:r>
              <a:rPr lang="en-US" sz="1000">
                <a:highlight>
                  <a:srgbClr val="FFFF00"/>
                </a:highlight>
                <a:latin typeface="r_ansi"/>
              </a:rPr>
              <a:t>*</a:t>
            </a:r>
            <a:r>
              <a:rPr lang="en-US" sz="1000">
                <a:latin typeface="r_ansi"/>
              </a:rPr>
              <a:t>     14560.00</a:t>
            </a:r>
          </a:p>
          <a:p>
            <a:r>
              <a:rPr lang="en-US" sz="1000">
                <a:latin typeface="r_ansi"/>
              </a:rPr>
              <a:t>2220022 OBL </a:t>
            </a:r>
            <a:r>
              <a:rPr lang="en-US" sz="1000">
                <a:highlight>
                  <a:srgbClr val="00FF00"/>
                </a:highlight>
                <a:latin typeface="r_ansi"/>
              </a:rPr>
              <a:t>D22003</a:t>
            </a:r>
            <a:r>
              <a:rPr lang="en-US" sz="1000">
                <a:latin typeface="r_ansi"/>
              </a:rPr>
              <a:t>     02/04/22  2844343.26</a:t>
            </a:r>
            <a:r>
              <a:rPr lang="en-US" sz="1000">
                <a:highlight>
                  <a:srgbClr val="00FFFF"/>
                </a:highlight>
                <a:latin typeface="r_ansi"/>
              </a:rPr>
              <a:t> </a:t>
            </a:r>
            <a:r>
              <a:rPr lang="en-US" sz="1000">
                <a:latin typeface="r_ansi"/>
              </a:rPr>
              <a:t>-3926710.10       0.00</a:t>
            </a:r>
            <a:r>
              <a:rPr lang="en-US" sz="1000">
                <a:highlight>
                  <a:srgbClr val="00FFFF"/>
                </a:highlight>
                <a:latin typeface="r_ansi"/>
              </a:rPr>
              <a:t>*</a:t>
            </a:r>
            <a:r>
              <a:rPr lang="en-US" sz="1000">
                <a:latin typeface="r_ansi"/>
              </a:rPr>
              <a:t>     14560.00</a:t>
            </a:r>
          </a:p>
          <a:p>
            <a:r>
              <a:rPr lang="en-US" sz="1000">
                <a:latin typeface="r_ansi"/>
              </a:rPr>
              <a:t>2220027 CAN                           0.00#-3926710.10       0.00#     14560.00</a:t>
            </a:r>
          </a:p>
          <a:p>
            <a:r>
              <a:rPr lang="en-US" sz="1000">
                <a:latin typeface="r_ansi"/>
              </a:rPr>
              <a:t>2230034 CEI FROM 19-2           4100269.40   173559.30 4100269.40    4114829.40</a:t>
            </a:r>
          </a:p>
          <a:p>
            <a:r>
              <a:rPr lang="en-US" sz="1000">
                <a:latin typeface="r_ansi"/>
              </a:rPr>
              <a:t>2230036 ADJ QTRADJ                    0.00   173559.30       0.00    4114829.40    </a:t>
            </a:r>
          </a:p>
          <a:p>
            <a:r>
              <a:rPr lang="en-US" sz="1000">
                <a:latin typeface="r_ansi"/>
              </a:rPr>
              <a:t>2230037 ADJ </a:t>
            </a:r>
            <a:r>
              <a:rPr lang="en-US" sz="1000">
                <a:highlight>
                  <a:srgbClr val="00FF00"/>
                </a:highlight>
                <a:latin typeface="r_ansi"/>
              </a:rPr>
              <a:t>D21064</a:t>
            </a:r>
            <a:r>
              <a:rPr lang="en-US" sz="1000">
                <a:latin typeface="r_ansi"/>
              </a:rPr>
              <a:t>     04/02/22  250000.00   -76440.70  250000.00    3864829.40</a:t>
            </a:r>
          </a:p>
          <a:p>
            <a:r>
              <a:rPr lang="en-US" sz="1000">
                <a:latin typeface="r_ansi"/>
              </a:rPr>
              <a:t>2230038 ADJ </a:t>
            </a:r>
            <a:r>
              <a:rPr lang="en-US" sz="1000">
                <a:highlight>
                  <a:srgbClr val="00FF00"/>
                </a:highlight>
                <a:latin typeface="r_ansi"/>
              </a:rPr>
              <a:t>D21064</a:t>
            </a:r>
            <a:r>
              <a:rPr lang="en-US" sz="1000">
                <a:latin typeface="r_ansi"/>
              </a:rPr>
              <a:t>     04/05/22  250000.00  -326440.70  250000.00    3614829.40</a:t>
            </a:r>
          </a:p>
          <a:p>
            <a:r>
              <a:rPr lang="en-US" sz="1000">
                <a:latin typeface="r_ansi"/>
              </a:rPr>
              <a:t>2230039 CEI 509FC3601  04/05/22  650000.00   323559.30  650000.00    4264829.40</a:t>
            </a:r>
          </a:p>
          <a:p>
            <a:r>
              <a:rPr lang="en-US" sz="1000">
                <a:latin typeface="r_ansi"/>
              </a:rPr>
              <a:t>Press return to continue, </a:t>
            </a:r>
            <a:r>
              <a:rPr lang="en-US" sz="1000" err="1">
                <a:latin typeface="r_ansi"/>
              </a:rPr>
              <a:t>uparrow</a:t>
            </a:r>
            <a:r>
              <a:rPr lang="en-US" sz="1000">
                <a:latin typeface="r_ansi"/>
              </a:rPr>
              <a:t> (^) to exit: </a:t>
            </a:r>
          </a:p>
          <a:p>
            <a:endParaRPr lang="en-US" sz="1400">
              <a:latin typeface="r_ansi" panose="020B0609020202020204" pitchFamily="49" charset="0"/>
            </a:endParaRPr>
          </a:p>
          <a:p>
            <a:pPr marL="0" indent="0">
              <a:buNone/>
            </a:pPr>
            <a:r>
              <a:rPr lang="en-US" sz="1050" b="1" err="1">
                <a:latin typeface="r_ansi" panose="020B0609020202020204" pitchFamily="49" charset="0"/>
              </a:rPr>
              <a:t>FYQSeq</a:t>
            </a:r>
            <a:r>
              <a:rPr lang="en-US" sz="1050" b="1">
                <a:latin typeface="r_ansi" panose="020B0609020202020204" pitchFamily="49" charset="0"/>
              </a:rPr>
              <a:t>#: </a:t>
            </a:r>
            <a:r>
              <a:rPr lang="en-US" sz="1050">
                <a:latin typeface="r_ansi" panose="020B0609020202020204" pitchFamily="49" charset="0"/>
              </a:rPr>
              <a:t>2210009-Fiscal Year 22, Quarter 1, Seq#-Last 4 numbers of transaction number </a:t>
            </a:r>
          </a:p>
          <a:p>
            <a:pPr marL="0" indent="0">
              <a:buNone/>
            </a:pPr>
            <a:r>
              <a:rPr lang="en-US" sz="1050">
                <a:latin typeface="r_ansi" panose="020B0609020202020204" pitchFamily="49" charset="0"/>
              </a:rPr>
              <a:t>(XXX-22-1-2132-0009)</a:t>
            </a:r>
          </a:p>
          <a:p>
            <a:pPr marL="0" indent="0">
              <a:buNone/>
            </a:pPr>
            <a:r>
              <a:rPr lang="en-US" sz="1050" b="1">
                <a:latin typeface="r_ansi" panose="020B0609020202020204" pitchFamily="49" charset="0"/>
              </a:rPr>
              <a:t>TXN: </a:t>
            </a:r>
            <a:r>
              <a:rPr lang="en-US" sz="1050">
                <a:latin typeface="r_ansi" panose="020B0609020202020204" pitchFamily="49" charset="0"/>
              </a:rPr>
              <a:t>OBL-obligation, CEI-budget function (deposit or withdrawal), CAN-cancelled transaction, ADJ-adjustment to an obligation or adjustment done by Budget</a:t>
            </a:r>
          </a:p>
          <a:p>
            <a:pPr marL="0" indent="0">
              <a:buNone/>
            </a:pPr>
            <a:r>
              <a:rPr lang="en-US" sz="1050" b="1">
                <a:highlight>
                  <a:srgbClr val="00FF00"/>
                </a:highlight>
                <a:latin typeface="r_ansi" panose="020B0609020202020204" pitchFamily="49" charset="0"/>
              </a:rPr>
              <a:t>OBL #:</a:t>
            </a:r>
            <a:r>
              <a:rPr lang="en-US" sz="1050">
                <a:highlight>
                  <a:srgbClr val="00FF00"/>
                </a:highlight>
                <a:latin typeface="r_ansi" panose="020B0609020202020204" pitchFamily="49" charset="0"/>
              </a:rPr>
              <a:t>  Obligation/Document ID/Purchase Order# (PO#), this is for 1358s, 2237s and Purchase Card Orders</a:t>
            </a:r>
          </a:p>
          <a:p>
            <a:pPr marL="0" indent="0">
              <a:buNone/>
            </a:pPr>
            <a:r>
              <a:rPr lang="en-US" sz="1050" b="1">
                <a:latin typeface="r_ansi" panose="020B0609020202020204" pitchFamily="49" charset="0"/>
              </a:rPr>
              <a:t>AP/OB DT: </a:t>
            </a:r>
            <a:r>
              <a:rPr lang="en-US" sz="1050">
                <a:latin typeface="r_ansi" panose="020B0609020202020204" pitchFamily="49" charset="0"/>
              </a:rPr>
              <a:t>Date transaction submitted in FCP</a:t>
            </a:r>
            <a:endParaRPr lang="en-US" sz="1050" b="1">
              <a:latin typeface="r_ansi" panose="020B0609020202020204" pitchFamily="49" charset="0"/>
            </a:endParaRPr>
          </a:p>
          <a:p>
            <a:pPr marL="0" indent="0">
              <a:buNone/>
            </a:pPr>
            <a:r>
              <a:rPr lang="en-US" sz="1050" b="1">
                <a:latin typeface="r_ansi" panose="020B0609020202020204" pitchFamily="49" charset="0"/>
              </a:rPr>
              <a:t>COMM $AMT: </a:t>
            </a:r>
            <a:r>
              <a:rPr lang="en-US" sz="1050">
                <a:latin typeface="r_ansi" panose="020B0609020202020204" pitchFamily="49" charset="0"/>
              </a:rPr>
              <a:t>Amount of transaction  </a:t>
            </a:r>
            <a:r>
              <a:rPr lang="en-US" sz="1050">
                <a:highlight>
                  <a:srgbClr val="FFFF00"/>
                </a:highlight>
                <a:latin typeface="r_ansi" panose="020B0609020202020204" pitchFamily="49" charset="0"/>
              </a:rPr>
              <a:t>Note: If * is next to dollar amount in COMM $AMT column, transaction is pending action from service</a:t>
            </a:r>
          </a:p>
          <a:p>
            <a:pPr marL="0" indent="0">
              <a:buNone/>
            </a:pPr>
            <a:r>
              <a:rPr lang="en-US" sz="1050" b="1">
                <a:latin typeface="r_ansi" panose="020B0609020202020204" pitchFamily="49" charset="0"/>
              </a:rPr>
              <a:t>CP $Bal: </a:t>
            </a:r>
            <a:r>
              <a:rPr lang="en-US" sz="1050">
                <a:latin typeface="r_ansi" panose="020B0609020202020204" pitchFamily="49" charset="0"/>
              </a:rPr>
              <a:t>Running Control Point Balance</a:t>
            </a:r>
          </a:p>
          <a:p>
            <a:pPr marL="0" indent="0">
              <a:buNone/>
            </a:pPr>
            <a:r>
              <a:rPr lang="en-US" sz="1050" b="1">
                <a:latin typeface="r_ansi" panose="020B0609020202020204" pitchFamily="49" charset="0"/>
              </a:rPr>
              <a:t>OBL $AMT:</a:t>
            </a:r>
            <a:r>
              <a:rPr lang="en-US" sz="1050">
                <a:latin typeface="r_ansi" panose="020B0609020202020204" pitchFamily="49" charset="0"/>
              </a:rPr>
              <a:t>  Amount of transaction after obligated.  </a:t>
            </a:r>
            <a:r>
              <a:rPr lang="en-US" sz="1050">
                <a:highlight>
                  <a:srgbClr val="00FFFF"/>
                </a:highlight>
                <a:latin typeface="r_ansi" panose="020B0609020202020204" pitchFamily="49" charset="0"/>
              </a:rPr>
              <a:t>Note:  If * is next to dollar amount in </a:t>
            </a:r>
            <a:r>
              <a:rPr lang="en-US" sz="1050" err="1">
                <a:highlight>
                  <a:srgbClr val="00FFFF"/>
                </a:highlight>
                <a:latin typeface="r_ansi" panose="020B0609020202020204" pitchFamily="49" charset="0"/>
              </a:rPr>
              <a:t>Obl</a:t>
            </a:r>
            <a:r>
              <a:rPr lang="en-US" sz="1050">
                <a:highlight>
                  <a:srgbClr val="00FFFF"/>
                </a:highlight>
                <a:latin typeface="r_ansi" panose="020B0609020202020204" pitchFamily="49" charset="0"/>
              </a:rPr>
              <a:t> $Amt column and there is no * in the COMM $AMT, transaction is pending action by Contracting or Accounting/Fiscal</a:t>
            </a:r>
          </a:p>
          <a:p>
            <a:pPr marL="0" indent="0">
              <a:buNone/>
            </a:pPr>
            <a:r>
              <a:rPr lang="en-US" sz="1050" b="1">
                <a:latin typeface="r_ansi" panose="020B0609020202020204" pitchFamily="49" charset="0"/>
              </a:rPr>
              <a:t>FISCAL UNOBL $BAL: </a:t>
            </a:r>
            <a:r>
              <a:rPr lang="en-US" sz="1050">
                <a:latin typeface="r_ansi" panose="020B0609020202020204" pitchFamily="49" charset="0"/>
              </a:rPr>
              <a:t>Running Fiscal Balance</a:t>
            </a:r>
            <a:endParaRPr kumimoji="0" lang="en-US" sz="10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71032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3: How to review my Purchase Order in VISTA</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a:p>
          <a:p>
            <a:pPr marL="0" indent="0">
              <a:buNone/>
            </a:pPr>
            <a:endParaRPr lang="en-US" sz="1600"/>
          </a:p>
          <a:p>
            <a:pPr marL="0" indent="0">
              <a:buNone/>
            </a:pPr>
            <a:endParaRPr lang="en-US" sz="1600"/>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0C653AE9-5059-4721-848B-0B7D13E64FED}"/>
              </a:ext>
            </a:extLst>
          </p:cNvPr>
          <p:cNvSpPr txBox="1"/>
          <p:nvPr/>
        </p:nvSpPr>
        <p:spPr>
          <a:xfrm>
            <a:off x="528506" y="902290"/>
            <a:ext cx="11215110" cy="4222246"/>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altLang="en-US" sz="2400" b="0" i="0" u="none" strike="noStrike" kern="1200" cap="none" spc="0" normalizeH="0" baseline="0" noProof="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400" b="0" i="0" u="none" strike="noStrike" kern="1200" cap="none" spc="0" normalizeH="0" baseline="0" noProof="0">
                <a:ln>
                  <a:noFill/>
                </a:ln>
                <a:solidFill>
                  <a:prstClr val="black"/>
                </a:solidFill>
                <a:effectLst/>
                <a:uLnTx/>
                <a:uFillTx/>
                <a:latin typeface="Georgia"/>
                <a:ea typeface="+mn-ea"/>
                <a:cs typeface="+mn-cs"/>
              </a:rPr>
              <a:t>Control Point Clerk’s (or Official’s) Menu</a:t>
            </a:r>
            <a:r>
              <a:rPr kumimoji="0" lang="en-US" altLang="en-US" sz="2400" b="0" i="0" u="none" strike="noStrike" kern="1200" cap="none" spc="0" normalizeH="0" baseline="0" noProof="0">
                <a:ln>
                  <a:noFill/>
                </a:ln>
                <a:solidFill>
                  <a:prstClr val="black"/>
                </a:solidFill>
                <a:effectLst/>
                <a:uLnTx/>
                <a:uFillTx/>
                <a:latin typeface="Georgia"/>
                <a:ea typeface="+mn-ea"/>
                <a:cs typeface="+mn-cs"/>
                <a:sym typeface="Wingdings" panose="05000000000000000000" pitchFamily="2" charset="2"/>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Display Control Point Activity Menu</a:t>
            </a:r>
            <a:r>
              <a:rPr kumimoji="0" lang="en-US" sz="2400" b="0" i="0" u="none" strike="noStrike" kern="1200" cap="none" spc="0" normalizeH="0" baseline="0" noProof="0">
                <a:ln>
                  <a:noFill/>
                </a:ln>
                <a:solidFill>
                  <a:prstClr val="black"/>
                </a:solidFill>
                <a:effectLst/>
                <a:uLnTx/>
                <a:uFillTx/>
                <a:latin typeface="Georgia"/>
                <a:ea typeface="+mn-ea"/>
                <a:cs typeface="+mn-cs"/>
                <a:sym typeface="Wingdings" panose="05000000000000000000" pitchFamily="2" charset="2"/>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a:solidFill>
                  <a:prstClr val="black"/>
                </a:solidFill>
                <a:latin typeface="Georgia"/>
                <a:sym typeface="Wingdings" panose="05000000000000000000" pitchFamily="2" charset="2"/>
              </a:rPr>
              <a:t>Purchase Order Status</a:t>
            </a:r>
            <a:endParaRPr kumimoji="0" lang="en-US" sz="2400" b="0" i="0" u="none" strike="noStrike" kern="1200" cap="none" spc="0" normalizeH="0" baseline="0" noProof="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a:ln>
                <a:noFill/>
              </a:ln>
              <a:solidFill>
                <a:prstClr val="black"/>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a:ln>
                  <a:noFill/>
                </a:ln>
                <a:solidFill>
                  <a:prstClr val="black"/>
                </a:solidFill>
                <a:effectLst/>
                <a:uLnTx/>
                <a:uFillTx/>
                <a:latin typeface="Georgia"/>
                <a:ea typeface="+mn-ea"/>
                <a:cs typeface="+mn-cs"/>
              </a:rPr>
              <a:t>Select </a:t>
            </a:r>
            <a:r>
              <a:rPr lang="en-US" sz="1400">
                <a:solidFill>
                  <a:prstClr val="black"/>
                </a:solidFill>
                <a:latin typeface="Georgia"/>
              </a:rPr>
              <a:t>CONTROL POINT:  2132 RESEARCH SUPPLIES    0161A1    810010100</a:t>
            </a:r>
            <a:endParaRPr kumimoji="0" lang="en-US" sz="1400" b="0" i="0" u="none" strike="noStrike" kern="1200" cap="none" spc="0" normalizeH="0" baseline="0" noProof="0">
              <a:ln>
                <a:noFill/>
              </a:ln>
              <a:solidFill>
                <a:srgbClr val="FF0000"/>
              </a:solidFill>
              <a:effectLst/>
              <a:uLnTx/>
              <a:uFillTx/>
              <a:latin typeface="Georgia"/>
              <a:ea typeface="+mn-ea"/>
              <a:cs typeface="+mn-cs"/>
            </a:endParaRPr>
          </a:p>
          <a:p>
            <a:pPr marL="0" marR="0">
              <a:lnSpc>
                <a:spcPct val="107000"/>
              </a:lnSpc>
              <a:spcBef>
                <a:spcPts val="0"/>
              </a:spcBef>
              <a:spcAft>
                <a:spcPts val="0"/>
              </a:spcAft>
            </a:pPr>
            <a:r>
              <a:rPr kumimoji="0" lang="en-US" sz="1400" b="0" i="0" u="none" strike="noStrike" kern="1200" cap="none" spc="0" normalizeH="0" baseline="0" noProof="0">
                <a:ln>
                  <a:noFill/>
                </a:ln>
                <a:solidFill>
                  <a:prstClr val="black"/>
                </a:solidFill>
                <a:effectLst/>
                <a:uLnTx/>
                <a:uFillTx/>
                <a:latin typeface="Georgia"/>
                <a:ea typeface="+mn-ea"/>
                <a:cs typeface="+mn-cs"/>
              </a:rPr>
              <a:t>Select PURCHASE ORDER NUMBER</a:t>
            </a:r>
            <a:r>
              <a:rPr lang="en-US" sz="1400">
                <a:effectLst/>
                <a:latin typeface="Georgia" panose="02040502050405020303" pitchFamily="18" charset="0"/>
                <a:ea typeface="Calibri" panose="020F0502020204030204" pitchFamily="34" charset="0"/>
                <a:cs typeface="r_ansi" panose="020B0609020202020204" pitchFamily="49" charset="0"/>
              </a:rPr>
              <a:t>: D20001      XXX-D20001  04-22-22  ST   Partial Order Received</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r_ansi" panose="020B0609020202020204" pitchFamily="49" charset="0"/>
              </a:rPr>
              <a:t>  </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r_ansi" panose="020B0609020202020204" pitchFamily="49" charset="0"/>
              </a:rPr>
              <a:t>             FCP: 2132        $40658.62 </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r_ansi" panose="020B0609020202020204" pitchFamily="49" charset="0"/>
              </a:rPr>
              <a:t> </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r_ansi" panose="020B0609020202020204" pitchFamily="49" charset="0"/>
              </a:rPr>
              <a:t>Purchase Order Status: Partial Order Received</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r_ansi" panose="020B0609020202020204" pitchFamily="49" charset="0"/>
              </a:rPr>
              <a:t> </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Georgia" panose="02040502050405020303" pitchFamily="18" charset="0"/>
                <a:ea typeface="Calibri" panose="020F0502020204030204" pitchFamily="34" charset="0"/>
                <a:cs typeface="r_ansi" panose="020B0609020202020204" pitchFamily="49" charset="0"/>
              </a:rPr>
              <a:t>Would you like the purchase order display? No// Y  (Yes)</a:t>
            </a:r>
            <a:endParaRPr lang="en-US" sz="140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r_ansi" panose="020B0609020202020204" pitchFamily="49" charset="0"/>
                <a:ea typeface="Calibri" panose="020F0502020204030204" pitchFamily="34" charset="0"/>
                <a:cs typeface="r_ansi" panose="020B0609020202020204" pitchFamily="49"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34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232656" y="142191"/>
            <a:ext cx="10515600" cy="680223"/>
          </a:xfrm>
        </p:spPr>
        <p:txBody>
          <a:bodyPr/>
          <a:lstStyle/>
          <a:p>
            <a:r>
              <a:rPr lang="en-US" sz="2800"/>
              <a:t>Section 3: VISTA Examples-MO (Miscellaneous Order)</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1" y="868906"/>
            <a:ext cx="11607590" cy="51666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200" b="0" i="0" u="none" strike="noStrike" kern="1200" cap="none" spc="0" normalizeH="0" baseline="0" noProof="0">
              <a:ln>
                <a:noFill/>
              </a:ln>
              <a:solidFill>
                <a:prstClr val="black"/>
              </a:solidFill>
              <a:effectLst/>
              <a:uLnTx/>
              <a:uFillTx/>
              <a:latin typeface="Calibri"/>
              <a:cs typeface="Calibri"/>
            </a:endParaRPr>
          </a:p>
        </p:txBody>
      </p:sp>
      <p:pic>
        <p:nvPicPr>
          <p:cNvPr id="7" name="Picture 6">
            <a:extLst>
              <a:ext uri="{FF2B5EF4-FFF2-40B4-BE49-F238E27FC236}">
                <a16:creationId xmlns:a16="http://schemas.microsoft.com/office/drawing/2014/main" id="{5744CB8F-E39F-4D00-8CCE-F7A0B554FC53}"/>
              </a:ext>
            </a:extLst>
          </p:cNvPr>
          <p:cNvPicPr>
            <a:picLocks noChangeAspect="1"/>
          </p:cNvPicPr>
          <p:nvPr/>
        </p:nvPicPr>
        <p:blipFill>
          <a:blip r:embed="rId3"/>
          <a:stretch>
            <a:fillRect/>
          </a:stretch>
        </p:blipFill>
        <p:spPr>
          <a:xfrm>
            <a:off x="2818943" y="1880971"/>
            <a:ext cx="6408948" cy="3096057"/>
          </a:xfrm>
          <a:prstGeom prst="rect">
            <a:avLst/>
          </a:prstGeom>
        </p:spPr>
      </p:pic>
      <p:cxnSp>
        <p:nvCxnSpPr>
          <p:cNvPr id="11" name="Straight Arrow Connector 10">
            <a:extLst>
              <a:ext uri="{FF2B5EF4-FFF2-40B4-BE49-F238E27FC236}">
                <a16:creationId xmlns:a16="http://schemas.microsoft.com/office/drawing/2014/main" id="{DB2C3AB8-D730-4199-8267-E3BEB81068A9}"/>
              </a:ext>
            </a:extLst>
          </p:cNvPr>
          <p:cNvCxnSpPr>
            <a:cxnSpLocks/>
          </p:cNvCxnSpPr>
          <p:nvPr/>
        </p:nvCxnSpPr>
        <p:spPr>
          <a:xfrm>
            <a:off x="1937857" y="2130805"/>
            <a:ext cx="881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7A183C4-1AC6-4A9C-A2C2-075457868786}"/>
              </a:ext>
            </a:extLst>
          </p:cNvPr>
          <p:cNvSpPr txBox="1"/>
          <p:nvPr/>
        </p:nvSpPr>
        <p:spPr>
          <a:xfrm>
            <a:off x="880604" y="1880971"/>
            <a:ext cx="1342720" cy="369332"/>
          </a:xfrm>
          <a:prstGeom prst="rect">
            <a:avLst/>
          </a:prstGeom>
          <a:noFill/>
        </p:spPr>
        <p:txBody>
          <a:bodyPr wrap="square" rtlCol="0">
            <a:spAutoFit/>
          </a:bodyPr>
          <a:lstStyle/>
          <a:p>
            <a:r>
              <a:rPr lang="en-US" sz="900"/>
              <a:t>VISTA Method of Payment=MO (FMS)</a:t>
            </a:r>
          </a:p>
        </p:txBody>
      </p:sp>
      <p:cxnSp>
        <p:nvCxnSpPr>
          <p:cNvPr id="17" name="Straight Arrow Connector 16">
            <a:extLst>
              <a:ext uri="{FF2B5EF4-FFF2-40B4-BE49-F238E27FC236}">
                <a16:creationId xmlns:a16="http://schemas.microsoft.com/office/drawing/2014/main" id="{F31E4B80-F8C2-418C-B9D0-310ED1DC67FA}"/>
              </a:ext>
            </a:extLst>
          </p:cNvPr>
          <p:cNvCxnSpPr/>
          <p:nvPr/>
        </p:nvCxnSpPr>
        <p:spPr>
          <a:xfrm flipH="1">
            <a:off x="7919207" y="1593908"/>
            <a:ext cx="713065" cy="36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7F4710-6360-477C-9886-F1135487E478}"/>
              </a:ext>
            </a:extLst>
          </p:cNvPr>
          <p:cNvSpPr txBox="1"/>
          <p:nvPr/>
        </p:nvSpPr>
        <p:spPr>
          <a:xfrm>
            <a:off x="8632272" y="1350139"/>
            <a:ext cx="805343" cy="369332"/>
          </a:xfrm>
          <a:prstGeom prst="rect">
            <a:avLst/>
          </a:prstGeom>
          <a:noFill/>
        </p:spPr>
        <p:txBody>
          <a:bodyPr wrap="square" rtlCol="0">
            <a:spAutoFit/>
          </a:bodyPr>
          <a:lstStyle/>
          <a:p>
            <a:r>
              <a:rPr lang="en-US" sz="900"/>
              <a:t>VISTA Status of Order</a:t>
            </a:r>
          </a:p>
        </p:txBody>
      </p:sp>
      <p:cxnSp>
        <p:nvCxnSpPr>
          <p:cNvPr id="20" name="Straight Arrow Connector 19">
            <a:extLst>
              <a:ext uri="{FF2B5EF4-FFF2-40B4-BE49-F238E27FC236}">
                <a16:creationId xmlns:a16="http://schemas.microsoft.com/office/drawing/2014/main" id="{9D253FEB-9215-42B6-A70D-F84B493A154E}"/>
              </a:ext>
            </a:extLst>
          </p:cNvPr>
          <p:cNvCxnSpPr/>
          <p:nvPr/>
        </p:nvCxnSpPr>
        <p:spPr>
          <a:xfrm flipH="1">
            <a:off x="8045042" y="2130805"/>
            <a:ext cx="13280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97AE78E-0531-4DC1-BC4F-CD01B96CED06}"/>
              </a:ext>
            </a:extLst>
          </p:cNvPr>
          <p:cNvSpPr txBox="1"/>
          <p:nvPr/>
        </p:nvSpPr>
        <p:spPr>
          <a:xfrm>
            <a:off x="9437614" y="2046914"/>
            <a:ext cx="1310641" cy="507831"/>
          </a:xfrm>
          <a:prstGeom prst="rect">
            <a:avLst/>
          </a:prstGeom>
          <a:noFill/>
        </p:spPr>
        <p:txBody>
          <a:bodyPr wrap="square" rtlCol="0">
            <a:spAutoFit/>
          </a:bodyPr>
          <a:lstStyle/>
          <a:p>
            <a:r>
              <a:rPr lang="en-US" sz="900"/>
              <a:t># of Receiving Reports and date of last one processed.</a:t>
            </a:r>
          </a:p>
        </p:txBody>
      </p:sp>
      <p:cxnSp>
        <p:nvCxnSpPr>
          <p:cNvPr id="23" name="Straight Arrow Connector 22">
            <a:extLst>
              <a:ext uri="{FF2B5EF4-FFF2-40B4-BE49-F238E27FC236}">
                <a16:creationId xmlns:a16="http://schemas.microsoft.com/office/drawing/2014/main" id="{F41904FC-1FBF-467E-9222-80797424DD92}"/>
              </a:ext>
            </a:extLst>
          </p:cNvPr>
          <p:cNvCxnSpPr/>
          <p:nvPr/>
        </p:nvCxnSpPr>
        <p:spPr>
          <a:xfrm flipH="1">
            <a:off x="8296712" y="4848837"/>
            <a:ext cx="1076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B849034-DDAB-48F8-98E8-8B6EDE37CD40}"/>
              </a:ext>
            </a:extLst>
          </p:cNvPr>
          <p:cNvSpPr txBox="1"/>
          <p:nvPr/>
        </p:nvSpPr>
        <p:spPr>
          <a:xfrm>
            <a:off x="9437614" y="4582632"/>
            <a:ext cx="1230627" cy="507831"/>
          </a:xfrm>
          <a:prstGeom prst="rect">
            <a:avLst/>
          </a:prstGeom>
          <a:noFill/>
        </p:spPr>
        <p:txBody>
          <a:bodyPr wrap="square" rtlCol="0">
            <a:spAutoFit/>
          </a:bodyPr>
          <a:lstStyle/>
          <a:p>
            <a:r>
              <a:rPr lang="en-US" sz="900"/>
              <a:t>Total amount of order (includes any amendment amounts)</a:t>
            </a:r>
          </a:p>
        </p:txBody>
      </p:sp>
      <p:cxnSp>
        <p:nvCxnSpPr>
          <p:cNvPr id="28" name="Straight Arrow Connector 27">
            <a:extLst>
              <a:ext uri="{FF2B5EF4-FFF2-40B4-BE49-F238E27FC236}">
                <a16:creationId xmlns:a16="http://schemas.microsoft.com/office/drawing/2014/main" id="{3E137BDB-F0FC-4A62-9542-2A903CF503A1}"/>
              </a:ext>
            </a:extLst>
          </p:cNvPr>
          <p:cNvCxnSpPr/>
          <p:nvPr/>
        </p:nvCxnSpPr>
        <p:spPr>
          <a:xfrm>
            <a:off x="1761688" y="4689446"/>
            <a:ext cx="1057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92414D9-C8F6-4C0C-9F31-2118957765FE}"/>
              </a:ext>
            </a:extLst>
          </p:cNvPr>
          <p:cNvSpPr txBox="1"/>
          <p:nvPr/>
        </p:nvSpPr>
        <p:spPr>
          <a:xfrm>
            <a:off x="964735" y="4253917"/>
            <a:ext cx="793948" cy="507831"/>
          </a:xfrm>
          <a:prstGeom prst="rect">
            <a:avLst/>
          </a:prstGeom>
          <a:noFill/>
        </p:spPr>
        <p:txBody>
          <a:bodyPr wrap="square" rtlCol="0">
            <a:spAutoFit/>
          </a:bodyPr>
          <a:lstStyle/>
          <a:p>
            <a:r>
              <a:rPr lang="en-US" sz="900"/>
              <a:t>Shows BFYs (2022/2023)    and FCP</a:t>
            </a:r>
          </a:p>
        </p:txBody>
      </p:sp>
      <p:cxnSp>
        <p:nvCxnSpPr>
          <p:cNvPr id="33" name="Straight Arrow Connector 32">
            <a:extLst>
              <a:ext uri="{FF2B5EF4-FFF2-40B4-BE49-F238E27FC236}">
                <a16:creationId xmlns:a16="http://schemas.microsoft.com/office/drawing/2014/main" id="{8D52F2C5-14DD-409D-BAFD-043D14FAF281}"/>
              </a:ext>
            </a:extLst>
          </p:cNvPr>
          <p:cNvCxnSpPr/>
          <p:nvPr/>
        </p:nvCxnSpPr>
        <p:spPr>
          <a:xfrm>
            <a:off x="3607266" y="1593908"/>
            <a:ext cx="453006" cy="287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5BDA1CB-5F48-4321-9A53-8A374041974C}"/>
              </a:ext>
            </a:extLst>
          </p:cNvPr>
          <p:cNvSpPr txBox="1"/>
          <p:nvPr/>
        </p:nvSpPr>
        <p:spPr>
          <a:xfrm>
            <a:off x="2933566" y="1303727"/>
            <a:ext cx="962178" cy="369332"/>
          </a:xfrm>
          <a:prstGeom prst="rect">
            <a:avLst/>
          </a:prstGeom>
          <a:noFill/>
        </p:spPr>
        <p:txBody>
          <a:bodyPr wrap="square" rtlCol="0">
            <a:spAutoFit/>
          </a:bodyPr>
          <a:lstStyle/>
          <a:p>
            <a:r>
              <a:rPr lang="en-US" sz="900"/>
              <a:t>Purchase order# Obligation#</a:t>
            </a:r>
          </a:p>
        </p:txBody>
      </p:sp>
      <p:cxnSp>
        <p:nvCxnSpPr>
          <p:cNvPr id="36" name="Straight Arrow Connector 35">
            <a:extLst>
              <a:ext uri="{FF2B5EF4-FFF2-40B4-BE49-F238E27FC236}">
                <a16:creationId xmlns:a16="http://schemas.microsoft.com/office/drawing/2014/main" id="{0F0EA17C-C52B-4B0D-91B5-743396E4209D}"/>
              </a:ext>
            </a:extLst>
          </p:cNvPr>
          <p:cNvCxnSpPr/>
          <p:nvPr/>
        </p:nvCxnSpPr>
        <p:spPr>
          <a:xfrm flipH="1">
            <a:off x="8456103" y="4412609"/>
            <a:ext cx="10905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30733B9-30EA-4E3D-932B-BA3A94187B4F}"/>
              </a:ext>
            </a:extLst>
          </p:cNvPr>
          <p:cNvSpPr txBox="1"/>
          <p:nvPr/>
        </p:nvSpPr>
        <p:spPr>
          <a:xfrm>
            <a:off x="9437614" y="4052473"/>
            <a:ext cx="1310642" cy="369332"/>
          </a:xfrm>
          <a:prstGeom prst="rect">
            <a:avLst/>
          </a:prstGeom>
          <a:noFill/>
        </p:spPr>
        <p:txBody>
          <a:bodyPr wrap="square" rtlCol="0">
            <a:spAutoFit/>
          </a:bodyPr>
          <a:lstStyle/>
          <a:p>
            <a:r>
              <a:rPr lang="en-US" sz="900"/>
              <a:t>Name of Contracting Purchasing Agent</a:t>
            </a:r>
          </a:p>
        </p:txBody>
      </p:sp>
    </p:spTree>
    <p:extLst>
      <p:ext uri="{BB962C8B-B14F-4D97-AF65-F5344CB8AC3E}">
        <p14:creationId xmlns:p14="http://schemas.microsoft.com/office/powerpoint/2010/main" val="110516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ctrTitle"/>
          </p:nvPr>
        </p:nvSpPr>
        <p:spPr>
          <a:xfrm>
            <a:off x="1524000" y="1122363"/>
            <a:ext cx="9144000" cy="1340919"/>
          </a:xfrm>
        </p:spPr>
        <p:txBody>
          <a:bodyPr/>
          <a:lstStyle/>
          <a:p>
            <a:r>
              <a:rPr lang="en-US" sz="2800"/>
              <a:t>VISTA Examples-MO (Miscellaneous Order)</a:t>
            </a:r>
          </a:p>
        </p:txBody>
      </p:sp>
      <p:sp>
        <p:nvSpPr>
          <p:cNvPr id="5" name="Subtitle 4">
            <a:extLst>
              <a:ext uri="{FF2B5EF4-FFF2-40B4-BE49-F238E27FC236}">
                <a16:creationId xmlns:a16="http://schemas.microsoft.com/office/drawing/2014/main" id="{AA4C89F8-53F2-D715-65CE-DD666DFCBB06}"/>
              </a:ext>
            </a:extLst>
          </p:cNvPr>
          <p:cNvSpPr>
            <a:spLocks noGrp="1"/>
          </p:cNvSpPr>
          <p:nvPr>
            <p:ph type="subTitle" idx="1"/>
          </p:nvPr>
        </p:nvSpPr>
        <p:spPr>
          <a:xfrm>
            <a:off x="1524000" y="1122363"/>
            <a:ext cx="9144000" cy="1340919"/>
          </a:xfrm>
        </p:spPr>
        <p:txBody>
          <a:bodyPr/>
          <a:lstStyle/>
          <a:p>
            <a:r>
              <a:rPr lang="en-US" sz="1400" b="1"/>
              <a:t>Have all items on your MO-Miscellaneous Order been received in through the Warehouse in VISTA/IFCAP?</a:t>
            </a:r>
          </a:p>
          <a:p>
            <a:r>
              <a:rPr lang="en-US" sz="1100"/>
              <a:t>Line 1:  Two items ordered but only one has been received in.</a:t>
            </a:r>
          </a:p>
          <a:p>
            <a:r>
              <a:rPr lang="en-US" sz="1100"/>
              <a:t>Line 2:  One item ordered, and it has been received in.</a:t>
            </a:r>
          </a:p>
          <a:p>
            <a:r>
              <a:rPr lang="en-US" sz="1100"/>
              <a:t>Line 3:  One item ordered, and it hasn’t been received in.</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1" y="868906"/>
            <a:ext cx="11607590" cy="51666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200" b="0" i="0" u="none" strike="noStrike" kern="1200" cap="none" spc="0" normalizeH="0" baseline="0" noProof="0">
              <a:ln>
                <a:noFill/>
              </a:ln>
              <a:solidFill>
                <a:prstClr val="black"/>
              </a:solidFill>
              <a:effectLst/>
              <a:uLnTx/>
              <a:uFillTx/>
              <a:latin typeface="Calibri"/>
              <a:cs typeface="Calibri"/>
            </a:endParaRPr>
          </a:p>
        </p:txBody>
      </p:sp>
      <p:pic>
        <p:nvPicPr>
          <p:cNvPr id="4" name="Picture 3">
            <a:extLst>
              <a:ext uri="{FF2B5EF4-FFF2-40B4-BE49-F238E27FC236}">
                <a16:creationId xmlns:a16="http://schemas.microsoft.com/office/drawing/2014/main" id="{95048500-EC5D-B533-BC80-80CEB3297903}"/>
              </a:ext>
            </a:extLst>
          </p:cNvPr>
          <p:cNvPicPr>
            <a:picLocks noChangeAspect="1"/>
          </p:cNvPicPr>
          <p:nvPr/>
        </p:nvPicPr>
        <p:blipFill>
          <a:blip r:embed="rId3"/>
          <a:stretch>
            <a:fillRect/>
          </a:stretch>
        </p:blipFill>
        <p:spPr>
          <a:xfrm>
            <a:off x="2747321" y="2525077"/>
            <a:ext cx="6878320" cy="3210560"/>
          </a:xfrm>
          <a:prstGeom prst="rect">
            <a:avLst/>
          </a:prstGeom>
        </p:spPr>
      </p:pic>
      <p:sp>
        <p:nvSpPr>
          <p:cNvPr id="3" name="TextBox 2">
            <a:extLst>
              <a:ext uri="{FF2B5EF4-FFF2-40B4-BE49-F238E27FC236}">
                <a16:creationId xmlns:a16="http://schemas.microsoft.com/office/drawing/2014/main" id="{416E8D19-9720-46C4-4929-F7AE87E24575}"/>
              </a:ext>
            </a:extLst>
          </p:cNvPr>
          <p:cNvSpPr txBox="1"/>
          <p:nvPr/>
        </p:nvSpPr>
        <p:spPr>
          <a:xfrm>
            <a:off x="532660" y="253104"/>
            <a:ext cx="10021621" cy="523220"/>
          </a:xfrm>
          <a:prstGeom prst="rect">
            <a:avLst/>
          </a:prstGeom>
          <a:noFill/>
        </p:spPr>
        <p:txBody>
          <a:bodyPr wrap="square" rtlCol="0">
            <a:spAutoFit/>
          </a:bodyPr>
          <a:lstStyle/>
          <a:p>
            <a:r>
              <a:rPr lang="en-US" sz="2800" b="1">
                <a:solidFill>
                  <a:schemeClr val="bg1"/>
                </a:solidFill>
                <a:latin typeface="+mj-lt"/>
              </a:rPr>
              <a:t>Section 3: VISTA Examples-MO (Miscellaneous Order) –Continued.</a:t>
            </a:r>
          </a:p>
        </p:txBody>
      </p:sp>
    </p:spTree>
    <p:extLst>
      <p:ext uri="{BB962C8B-B14F-4D97-AF65-F5344CB8AC3E}">
        <p14:creationId xmlns:p14="http://schemas.microsoft.com/office/powerpoint/2010/main" val="113123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sz="2800"/>
              <a:t>Section 3: VISTA Examples-SO (Service Order)</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2" y="959742"/>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400" b="1" i="0" u="none" strike="noStrike" kern="1200" cap="none" spc="0" normalizeH="0" baseline="0" noProof="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pic>
        <p:nvPicPr>
          <p:cNvPr id="7" name="Picture 6">
            <a:extLst>
              <a:ext uri="{FF2B5EF4-FFF2-40B4-BE49-F238E27FC236}">
                <a16:creationId xmlns:a16="http://schemas.microsoft.com/office/drawing/2014/main" id="{7D2BC7DD-E229-413E-846E-0BC58F892E87}"/>
              </a:ext>
            </a:extLst>
          </p:cNvPr>
          <p:cNvPicPr>
            <a:picLocks noChangeAspect="1"/>
          </p:cNvPicPr>
          <p:nvPr/>
        </p:nvPicPr>
        <p:blipFill>
          <a:blip r:embed="rId3"/>
          <a:stretch>
            <a:fillRect/>
          </a:stretch>
        </p:blipFill>
        <p:spPr>
          <a:xfrm>
            <a:off x="2957074" y="1866682"/>
            <a:ext cx="6277851" cy="3124636"/>
          </a:xfrm>
          <a:prstGeom prst="rect">
            <a:avLst/>
          </a:prstGeom>
        </p:spPr>
      </p:pic>
      <p:cxnSp>
        <p:nvCxnSpPr>
          <p:cNvPr id="9" name="Straight Arrow Connector 8">
            <a:extLst>
              <a:ext uri="{FF2B5EF4-FFF2-40B4-BE49-F238E27FC236}">
                <a16:creationId xmlns:a16="http://schemas.microsoft.com/office/drawing/2014/main" id="{8667B540-CF00-4B30-9290-AFA4C7D93B68}"/>
              </a:ext>
            </a:extLst>
          </p:cNvPr>
          <p:cNvCxnSpPr/>
          <p:nvPr/>
        </p:nvCxnSpPr>
        <p:spPr>
          <a:xfrm flipH="1">
            <a:off x="7357145" y="2105637"/>
            <a:ext cx="1877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A0868FF-5079-4BBF-BBEA-71339C7B0FF1}"/>
              </a:ext>
            </a:extLst>
          </p:cNvPr>
          <p:cNvSpPr txBox="1"/>
          <p:nvPr/>
        </p:nvSpPr>
        <p:spPr>
          <a:xfrm>
            <a:off x="9152390" y="1929473"/>
            <a:ext cx="1182847" cy="230832"/>
          </a:xfrm>
          <a:prstGeom prst="rect">
            <a:avLst/>
          </a:prstGeom>
          <a:noFill/>
        </p:spPr>
        <p:txBody>
          <a:bodyPr wrap="square" rtlCol="0">
            <a:spAutoFit/>
          </a:bodyPr>
          <a:lstStyle/>
          <a:p>
            <a:r>
              <a:rPr lang="en-US" sz="900"/>
              <a:t>No Receiving Reports</a:t>
            </a:r>
          </a:p>
        </p:txBody>
      </p:sp>
      <p:cxnSp>
        <p:nvCxnSpPr>
          <p:cNvPr id="12" name="Straight Arrow Connector 11">
            <a:extLst>
              <a:ext uri="{FF2B5EF4-FFF2-40B4-BE49-F238E27FC236}">
                <a16:creationId xmlns:a16="http://schemas.microsoft.com/office/drawing/2014/main" id="{73D531B3-3F3C-44AF-9308-E872982A1968}"/>
              </a:ext>
            </a:extLst>
          </p:cNvPr>
          <p:cNvCxnSpPr/>
          <p:nvPr/>
        </p:nvCxnSpPr>
        <p:spPr>
          <a:xfrm>
            <a:off x="2013358" y="2105637"/>
            <a:ext cx="943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932251-5EAD-4C6C-8317-33D2328A5B97}"/>
              </a:ext>
            </a:extLst>
          </p:cNvPr>
          <p:cNvSpPr txBox="1"/>
          <p:nvPr/>
        </p:nvSpPr>
        <p:spPr>
          <a:xfrm>
            <a:off x="1023457" y="1929473"/>
            <a:ext cx="1149292" cy="369332"/>
          </a:xfrm>
          <a:prstGeom prst="rect">
            <a:avLst/>
          </a:prstGeom>
          <a:noFill/>
        </p:spPr>
        <p:txBody>
          <a:bodyPr wrap="square" rtlCol="0">
            <a:spAutoFit/>
          </a:bodyPr>
          <a:lstStyle/>
          <a:p>
            <a:r>
              <a:rPr lang="en-US" sz="900"/>
              <a:t>VISTA Method Of Payment=SO (FMS)</a:t>
            </a:r>
          </a:p>
        </p:txBody>
      </p:sp>
      <p:cxnSp>
        <p:nvCxnSpPr>
          <p:cNvPr id="17" name="Straight Arrow Connector 16">
            <a:extLst>
              <a:ext uri="{FF2B5EF4-FFF2-40B4-BE49-F238E27FC236}">
                <a16:creationId xmlns:a16="http://schemas.microsoft.com/office/drawing/2014/main" id="{52884567-3B5B-420D-8DB2-32A1C68F8057}"/>
              </a:ext>
            </a:extLst>
          </p:cNvPr>
          <p:cNvCxnSpPr/>
          <p:nvPr/>
        </p:nvCxnSpPr>
        <p:spPr>
          <a:xfrm>
            <a:off x="3590488" y="1434517"/>
            <a:ext cx="645952" cy="49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7B07BC-F046-405B-9C7F-C57B990DF7F0}"/>
              </a:ext>
            </a:extLst>
          </p:cNvPr>
          <p:cNvSpPr txBox="1"/>
          <p:nvPr/>
        </p:nvSpPr>
        <p:spPr>
          <a:xfrm>
            <a:off x="2869081" y="1193207"/>
            <a:ext cx="1044383" cy="369332"/>
          </a:xfrm>
          <a:prstGeom prst="rect">
            <a:avLst/>
          </a:prstGeom>
          <a:noFill/>
        </p:spPr>
        <p:txBody>
          <a:bodyPr wrap="square" rtlCol="0">
            <a:spAutoFit/>
          </a:bodyPr>
          <a:lstStyle/>
          <a:p>
            <a:r>
              <a:rPr lang="en-US" sz="900"/>
              <a:t>Purchase Order #   Obligation #</a:t>
            </a:r>
          </a:p>
        </p:txBody>
      </p:sp>
      <p:cxnSp>
        <p:nvCxnSpPr>
          <p:cNvPr id="20" name="Straight Arrow Connector 19">
            <a:extLst>
              <a:ext uri="{FF2B5EF4-FFF2-40B4-BE49-F238E27FC236}">
                <a16:creationId xmlns:a16="http://schemas.microsoft.com/office/drawing/2014/main" id="{A9E3EC27-549C-4763-BBCE-83F3FE45FC76}"/>
              </a:ext>
            </a:extLst>
          </p:cNvPr>
          <p:cNvCxnSpPr/>
          <p:nvPr/>
        </p:nvCxnSpPr>
        <p:spPr>
          <a:xfrm flipH="1">
            <a:off x="7810150" y="1493240"/>
            <a:ext cx="847289" cy="436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AD788FD-6923-4E58-99D6-50413FE69DDE}"/>
              </a:ext>
            </a:extLst>
          </p:cNvPr>
          <p:cNvSpPr txBox="1"/>
          <p:nvPr/>
        </p:nvSpPr>
        <p:spPr>
          <a:xfrm>
            <a:off x="8566554" y="893125"/>
            <a:ext cx="1684793" cy="1061829"/>
          </a:xfrm>
          <a:prstGeom prst="rect">
            <a:avLst/>
          </a:prstGeom>
          <a:noFill/>
        </p:spPr>
        <p:txBody>
          <a:bodyPr wrap="square" rtlCol="0">
            <a:spAutoFit/>
          </a:bodyPr>
          <a:lstStyle/>
          <a:p>
            <a:r>
              <a:rPr lang="en-US" sz="900"/>
              <a:t>Status is Transaction Complete immediately after order is obligated.  Doesn’t mean order is completed only that receiving reports aren’t required.</a:t>
            </a:r>
          </a:p>
          <a:p>
            <a:endParaRPr lang="en-US" sz="900"/>
          </a:p>
          <a:p>
            <a:endParaRPr lang="en-US" sz="900"/>
          </a:p>
        </p:txBody>
      </p:sp>
      <p:sp>
        <p:nvSpPr>
          <p:cNvPr id="22" name="TextBox 21">
            <a:extLst>
              <a:ext uri="{FF2B5EF4-FFF2-40B4-BE49-F238E27FC236}">
                <a16:creationId xmlns:a16="http://schemas.microsoft.com/office/drawing/2014/main" id="{AC065A3E-CB21-487E-A797-1AED6698C4B8}"/>
              </a:ext>
            </a:extLst>
          </p:cNvPr>
          <p:cNvSpPr txBox="1"/>
          <p:nvPr/>
        </p:nvSpPr>
        <p:spPr>
          <a:xfrm>
            <a:off x="9437614" y="4052473"/>
            <a:ext cx="1310642" cy="369332"/>
          </a:xfrm>
          <a:prstGeom prst="rect">
            <a:avLst/>
          </a:prstGeom>
          <a:noFill/>
        </p:spPr>
        <p:txBody>
          <a:bodyPr wrap="square" rtlCol="0">
            <a:spAutoFit/>
          </a:bodyPr>
          <a:lstStyle/>
          <a:p>
            <a:r>
              <a:rPr lang="en-US" sz="900"/>
              <a:t>Name of Contracting Purchasing Agent</a:t>
            </a:r>
          </a:p>
        </p:txBody>
      </p:sp>
      <p:cxnSp>
        <p:nvCxnSpPr>
          <p:cNvPr id="24" name="Straight Arrow Connector 23">
            <a:extLst>
              <a:ext uri="{FF2B5EF4-FFF2-40B4-BE49-F238E27FC236}">
                <a16:creationId xmlns:a16="http://schemas.microsoft.com/office/drawing/2014/main" id="{DEA9E1BF-FE98-4ABE-956B-EF9B46CC0427}"/>
              </a:ext>
            </a:extLst>
          </p:cNvPr>
          <p:cNvCxnSpPr/>
          <p:nvPr/>
        </p:nvCxnSpPr>
        <p:spPr>
          <a:xfrm flipH="1">
            <a:off x="8774884" y="4421805"/>
            <a:ext cx="7466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56E279-77F4-446C-B3B6-0CF31D81A644}"/>
              </a:ext>
            </a:extLst>
          </p:cNvPr>
          <p:cNvCxnSpPr/>
          <p:nvPr/>
        </p:nvCxnSpPr>
        <p:spPr>
          <a:xfrm flipH="1" flipV="1">
            <a:off x="8566554" y="4865615"/>
            <a:ext cx="954951" cy="12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E3FC27F-F60D-4983-85BF-2C962672AF8F}"/>
              </a:ext>
            </a:extLst>
          </p:cNvPr>
          <p:cNvSpPr txBox="1"/>
          <p:nvPr/>
        </p:nvSpPr>
        <p:spPr>
          <a:xfrm>
            <a:off x="9521504" y="4621986"/>
            <a:ext cx="954951" cy="646331"/>
          </a:xfrm>
          <a:prstGeom prst="rect">
            <a:avLst/>
          </a:prstGeom>
          <a:noFill/>
        </p:spPr>
        <p:txBody>
          <a:bodyPr wrap="square" rtlCol="0">
            <a:spAutoFit/>
          </a:bodyPr>
          <a:lstStyle/>
          <a:p>
            <a:r>
              <a:rPr lang="en-US" sz="900"/>
              <a:t>Total amount of order (includes any amendment amounts)</a:t>
            </a:r>
          </a:p>
        </p:txBody>
      </p:sp>
      <p:cxnSp>
        <p:nvCxnSpPr>
          <p:cNvPr id="32" name="Straight Arrow Connector 31">
            <a:extLst>
              <a:ext uri="{FF2B5EF4-FFF2-40B4-BE49-F238E27FC236}">
                <a16:creationId xmlns:a16="http://schemas.microsoft.com/office/drawing/2014/main" id="{A3581EB6-A966-4942-9EA5-1E07A0FC824A}"/>
              </a:ext>
            </a:extLst>
          </p:cNvPr>
          <p:cNvCxnSpPr/>
          <p:nvPr/>
        </p:nvCxnSpPr>
        <p:spPr>
          <a:xfrm>
            <a:off x="1937857" y="4756558"/>
            <a:ext cx="1019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C6A318D-8408-4404-B115-8CB1FA5D634C}"/>
              </a:ext>
            </a:extLst>
          </p:cNvPr>
          <p:cNvSpPr txBox="1"/>
          <p:nvPr/>
        </p:nvSpPr>
        <p:spPr>
          <a:xfrm>
            <a:off x="1157681" y="4353886"/>
            <a:ext cx="78017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Shows BFYs (2022/2023)    and FCP</a:t>
            </a:r>
          </a:p>
        </p:txBody>
      </p:sp>
    </p:spTree>
    <p:extLst>
      <p:ext uri="{BB962C8B-B14F-4D97-AF65-F5344CB8AC3E}">
        <p14:creationId xmlns:p14="http://schemas.microsoft.com/office/powerpoint/2010/main" val="201173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3: How to review my 1358 in VISTA</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a:p>
          <a:p>
            <a:pPr marL="0" indent="0">
              <a:buNone/>
            </a:pPr>
            <a:endParaRPr lang="en-US" sz="1600"/>
          </a:p>
          <a:p>
            <a:pPr marL="0" indent="0">
              <a:buNone/>
            </a:pPr>
            <a:endParaRPr lang="en-US" sz="1600"/>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
        <p:nvSpPr>
          <p:cNvPr id="7" name="TextBox 6">
            <a:extLst>
              <a:ext uri="{FF2B5EF4-FFF2-40B4-BE49-F238E27FC236}">
                <a16:creationId xmlns:a16="http://schemas.microsoft.com/office/drawing/2014/main" id="{0C653AE9-5059-4721-848B-0B7D13E64FED}"/>
              </a:ext>
            </a:extLst>
          </p:cNvPr>
          <p:cNvSpPr txBox="1"/>
          <p:nvPr/>
        </p:nvSpPr>
        <p:spPr>
          <a:xfrm>
            <a:off x="528506" y="902290"/>
            <a:ext cx="11215110" cy="3200941"/>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altLang="en-US" sz="2400" b="0" i="0" u="none" strike="noStrike" kern="1200" cap="none" spc="0" normalizeH="0" baseline="0" noProof="0">
              <a:ln>
                <a:noFill/>
              </a:ln>
              <a:solidFill>
                <a:prstClr val="black"/>
              </a:solidFill>
              <a:effectLst/>
              <a:uLnTx/>
              <a:uFillTx/>
              <a:latin typeface="Georgia"/>
              <a:ea typeface="+mn-ea"/>
              <a:cs typeface="+mn-cs"/>
            </a:endParaRPr>
          </a:p>
          <a:p>
            <a:pPr algn="ctr">
              <a:spcBef>
                <a:spcPct val="20000"/>
              </a:spcBef>
              <a:defRPr/>
            </a:pPr>
            <a:r>
              <a:rPr lang="en-US" altLang="en-US" sz="2400">
                <a:solidFill>
                  <a:prstClr val="black"/>
                </a:solidFill>
                <a:latin typeface="Georgia"/>
              </a:rPr>
              <a:t>Display/Print 1358</a:t>
            </a:r>
            <a:endParaRPr lang="en-US" altLang="en-US" sz="2400" b="0" i="0" u="none" strike="noStrike" kern="1200" cap="none" spc="0" normalizeH="0" baseline="0" noProof="0">
              <a:ln>
                <a:noFill/>
              </a:ln>
              <a:solidFill>
                <a:prstClr val="black"/>
              </a:solidFill>
              <a:effectLst/>
              <a:uLnTx/>
              <a:uFillTx/>
              <a:latin typeface="Georgia"/>
            </a:endParaRPr>
          </a:p>
          <a:p>
            <a:pPr marR="0" indent="0" algn="ctr" defTabSz="914400">
              <a:lnSpc>
                <a:spcPct val="100000"/>
              </a:lnSpc>
              <a:spcBef>
                <a:spcPct val="20000"/>
              </a:spcBef>
              <a:spcAft>
                <a:spcPts val="0"/>
              </a:spcAft>
              <a:buClrTx/>
              <a:buSzTx/>
              <a:buFontTx/>
              <a:buNone/>
              <a:tabLst/>
              <a:defRPr/>
            </a:pPr>
            <a:endParaRPr lang="en-US" altLang="en-US" sz="2400" b="0" i="0" u="none" strike="noStrike" kern="1200" cap="none" spc="0" normalizeH="0" baseline="0" noProof="0">
              <a:ln>
                <a:noFill/>
              </a:ln>
              <a:solidFill>
                <a:prstClr val="black"/>
              </a:solidFill>
              <a:effectLst/>
              <a:uLnTx/>
              <a:uFillTx/>
              <a:latin typeface="Georgia"/>
            </a:endParaRPr>
          </a:p>
          <a:p>
            <a:pPr marR="0" lvl="1"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b="0" i="0" u="none" strike="noStrike" kern="1200" cap="none" spc="0" normalizeH="0" baseline="0" noProof="0">
              <a:ln>
                <a:noFill/>
              </a:ln>
              <a:solidFill>
                <a:prstClr val="black"/>
              </a:solidFill>
              <a:effectLst/>
              <a:uLnTx/>
              <a:uFillTx/>
              <a:latin typeface="Georgia" panose="02040502050405020303" pitchFamily="18" charset="0"/>
              <a:cs typeface="Times New Roman" panose="02020603050405020304" pitchFamily="18" charset="0"/>
            </a:endParaRPr>
          </a:p>
          <a:p>
            <a:pPr lvl="1">
              <a:spcBef>
                <a:spcPct val="20000"/>
              </a:spcBef>
              <a:defRPr/>
            </a:pPr>
            <a:r>
              <a:rPr lang="en-US" sz="1400">
                <a:solidFill>
                  <a:prstClr val="black"/>
                </a:solidFill>
                <a:ea typeface="+mn-lt"/>
                <a:cs typeface="+mn-lt"/>
              </a:rPr>
              <a:t>Select 1358 Print Menu Option: display/Print 1358 </a:t>
            </a:r>
            <a:endParaRPr lang="en-US">
              <a:solidFill>
                <a:prstClr val="black"/>
              </a:solidFill>
              <a:ea typeface="+mn-lt"/>
              <a:cs typeface="+mn-lt"/>
            </a:endParaRPr>
          </a:p>
          <a:p>
            <a:pPr lvl="1">
              <a:spcBef>
                <a:spcPct val="20000"/>
              </a:spcBef>
              <a:defRPr/>
            </a:pPr>
            <a:r>
              <a:rPr lang="en-US" sz="1400">
                <a:solidFill>
                  <a:prstClr val="black"/>
                </a:solidFill>
                <a:ea typeface="+mn-lt"/>
                <a:cs typeface="+mn-lt"/>
              </a:rPr>
              <a:t>Brief or Standard output? (B/S): B// </a:t>
            </a:r>
            <a:r>
              <a:rPr lang="en-US" sz="1400">
                <a:solidFill>
                  <a:prstClr val="black"/>
                </a:solidFill>
                <a:highlight>
                  <a:srgbClr val="FFFF00"/>
                </a:highlight>
                <a:ea typeface="+mn-lt"/>
                <a:cs typeface="+mn-lt"/>
              </a:rPr>
              <a:t>S </a:t>
            </a:r>
            <a:endParaRPr lang="en-US">
              <a:solidFill>
                <a:prstClr val="black"/>
              </a:solidFill>
              <a:highlight>
                <a:srgbClr val="FFFF00"/>
              </a:highlight>
              <a:ea typeface="+mn-lt"/>
              <a:cs typeface="+mn-lt"/>
            </a:endParaRPr>
          </a:p>
          <a:p>
            <a:pPr lvl="1">
              <a:spcBef>
                <a:spcPct val="20000"/>
              </a:spcBef>
              <a:defRPr/>
            </a:pPr>
            <a:r>
              <a:rPr lang="en-US" sz="1400">
                <a:solidFill>
                  <a:prstClr val="black"/>
                </a:solidFill>
                <a:ea typeface="+mn-lt"/>
                <a:cs typeface="+mn-lt"/>
              </a:rPr>
              <a:t>Select OBLIGATION NUMBER: </a:t>
            </a:r>
            <a:r>
              <a:rPr lang="en-US" sz="1400">
                <a:solidFill>
                  <a:prstClr val="black"/>
                </a:solidFill>
                <a:highlight>
                  <a:srgbClr val="FFFF00"/>
                </a:highlight>
                <a:ea typeface="+mn-lt"/>
                <a:cs typeface="+mn-lt"/>
              </a:rPr>
              <a:t>D35005</a:t>
            </a:r>
            <a:r>
              <a:rPr lang="en-US" sz="1400">
                <a:solidFill>
                  <a:prstClr val="black"/>
                </a:solidFill>
                <a:ea typeface="+mn-lt"/>
                <a:cs typeface="+mn-lt"/>
              </a:rPr>
              <a:t> 509-23-4-3132-0445 OBL ABRC D35005 </a:t>
            </a:r>
            <a:endParaRPr lang="en-US">
              <a:solidFill>
                <a:prstClr val="black"/>
              </a:solidFill>
              <a:ea typeface="+mn-lt"/>
              <a:cs typeface="+mn-lt"/>
            </a:endParaRPr>
          </a:p>
          <a:p>
            <a:pPr lvl="1">
              <a:spcBef>
                <a:spcPct val="20000"/>
              </a:spcBef>
              <a:defRPr/>
            </a:pPr>
            <a:r>
              <a:rPr lang="en-US" sz="1400">
                <a:solidFill>
                  <a:prstClr val="black"/>
                </a:solidFill>
                <a:ea typeface="+mn-lt"/>
                <a:cs typeface="+mn-lt"/>
              </a:rPr>
              <a:t>Would you like to print the Description field for each 1358 Daily Record entry? No// (No) </a:t>
            </a:r>
            <a:endParaRPr lang="en-US">
              <a:solidFill>
                <a:prstClr val="black"/>
              </a:solidFill>
              <a:ea typeface="+mn-lt"/>
              <a:cs typeface="+mn-lt"/>
            </a:endParaRPr>
          </a:p>
          <a:p>
            <a:pPr lvl="1">
              <a:spcBef>
                <a:spcPct val="20000"/>
              </a:spcBef>
              <a:defRPr/>
            </a:pPr>
            <a:r>
              <a:rPr lang="en-US" sz="1400">
                <a:solidFill>
                  <a:prstClr val="black"/>
                </a:solidFill>
                <a:ea typeface="+mn-lt"/>
                <a:cs typeface="+mn-lt"/>
              </a:rPr>
              <a:t>Would you like to print the daily records for each authorization? NO// (No)</a:t>
            </a:r>
            <a:endParaRPr lang="en-US">
              <a:solidFill>
                <a:prstClr val="black"/>
              </a:solidFill>
              <a:cs typeface="Calibri"/>
            </a:endParaRPr>
          </a:p>
          <a:p>
            <a:pPr>
              <a:lnSpc>
                <a:spcPct val="107000"/>
              </a:lnSpc>
              <a:defRPr/>
            </a:pPr>
            <a:endParaRPr lang="en-US">
              <a:solidFill>
                <a:prstClr val="black"/>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41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9" y="188685"/>
            <a:ext cx="10515600" cy="680223"/>
          </a:xfrm>
        </p:spPr>
        <p:txBody>
          <a:bodyPr/>
          <a:lstStyle/>
          <a:p>
            <a:r>
              <a:rPr lang="en-US"/>
              <a:t>Objectives for today’s training</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454756" y="1123837"/>
            <a:ext cx="10919978" cy="39073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defRPr/>
            </a:pPr>
            <a:endParaRPr lang="en-US" sz="2000" b="1" kern="1200">
              <a:solidFill>
                <a:schemeClr val="dk1"/>
              </a:solidFill>
              <a:latin typeface="+mn-lt"/>
              <a:ea typeface="+mn-ea"/>
              <a:cs typeface="+mn-cs"/>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graphicFrame>
        <p:nvGraphicFramePr>
          <p:cNvPr id="3" name="Table 2">
            <a:extLst>
              <a:ext uri="{FF2B5EF4-FFF2-40B4-BE49-F238E27FC236}">
                <a16:creationId xmlns:a16="http://schemas.microsoft.com/office/drawing/2014/main" id="{7FEE9BA5-071A-FE1A-0811-E5BCD6223FA2}"/>
              </a:ext>
            </a:extLst>
          </p:cNvPr>
          <p:cNvGraphicFramePr>
            <a:graphicFrameLocks noGrp="1"/>
          </p:cNvGraphicFramePr>
          <p:nvPr>
            <p:extLst>
              <p:ext uri="{D42A27DB-BD31-4B8C-83A1-F6EECF244321}">
                <p14:modId xmlns:p14="http://schemas.microsoft.com/office/powerpoint/2010/main" val="3457577835"/>
              </p:ext>
            </p:extLst>
          </p:nvPr>
        </p:nvGraphicFramePr>
        <p:xfrm>
          <a:off x="179294" y="1030941"/>
          <a:ext cx="11518721" cy="5038624"/>
        </p:xfrm>
        <a:graphic>
          <a:graphicData uri="http://schemas.openxmlformats.org/drawingml/2006/table">
            <a:tbl>
              <a:tblPr firstRow="1" bandRow="1">
                <a:tableStyleId>{2D5ABB26-0587-4C30-8999-92F81FD0307C}</a:tableStyleId>
              </a:tblPr>
              <a:tblGrid>
                <a:gridCol w="5907741">
                  <a:extLst>
                    <a:ext uri="{9D8B030D-6E8A-4147-A177-3AD203B41FA5}">
                      <a16:colId xmlns:a16="http://schemas.microsoft.com/office/drawing/2014/main" val="4207562819"/>
                    </a:ext>
                  </a:extLst>
                </a:gridCol>
                <a:gridCol w="5610980">
                  <a:extLst>
                    <a:ext uri="{9D8B030D-6E8A-4147-A177-3AD203B41FA5}">
                      <a16:colId xmlns:a16="http://schemas.microsoft.com/office/drawing/2014/main" val="1530330167"/>
                    </a:ext>
                  </a:extLst>
                </a:gridCol>
              </a:tblGrid>
              <a:tr h="824369">
                <a:tc>
                  <a:txBody>
                    <a:bodyPr/>
                    <a:lstStyle/>
                    <a:p>
                      <a:pPr>
                        <a:lnSpc>
                          <a:spcPct val="100000"/>
                        </a:lnSpc>
                        <a:spcBef>
                          <a:spcPts val="40"/>
                        </a:spcBef>
                      </a:pPr>
                      <a:endParaRPr sz="2050">
                        <a:latin typeface="Times New Roman"/>
                        <a:cs typeface="Times New Roman"/>
                      </a:endParaRPr>
                    </a:p>
                    <a:p>
                      <a:pPr marL="635" algn="ctr">
                        <a:lnSpc>
                          <a:spcPct val="100000"/>
                        </a:lnSpc>
                      </a:pPr>
                      <a:r>
                        <a:rPr sz="1800" b="1" spc="-10">
                          <a:solidFill>
                            <a:srgbClr val="FFFFFF"/>
                          </a:solidFill>
                          <a:latin typeface="Calibri"/>
                          <a:cs typeface="Calibri"/>
                        </a:rPr>
                        <a:t>Training</a:t>
                      </a:r>
                      <a:r>
                        <a:rPr sz="1800" b="1" spc="-80">
                          <a:solidFill>
                            <a:srgbClr val="FFFFFF"/>
                          </a:solidFill>
                          <a:latin typeface="Calibri"/>
                          <a:cs typeface="Calibri"/>
                        </a:rPr>
                        <a:t> </a:t>
                      </a:r>
                      <a:r>
                        <a:rPr sz="1800" b="1" spc="-10">
                          <a:solidFill>
                            <a:srgbClr val="FFFFFF"/>
                          </a:solidFill>
                          <a:latin typeface="Calibri"/>
                          <a:cs typeface="Calibri"/>
                        </a:rPr>
                        <a:t>Section:</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tc>
                  <a:txBody>
                    <a:bodyPr/>
                    <a:lstStyle/>
                    <a:p>
                      <a:pPr>
                        <a:lnSpc>
                          <a:spcPct val="100000"/>
                        </a:lnSpc>
                        <a:spcBef>
                          <a:spcPts val="40"/>
                        </a:spcBef>
                      </a:pPr>
                      <a:endParaRPr sz="2050">
                        <a:latin typeface="Times New Roman"/>
                        <a:cs typeface="Times New Roman"/>
                      </a:endParaRPr>
                    </a:p>
                    <a:p>
                      <a:pPr algn="ctr">
                        <a:lnSpc>
                          <a:spcPct val="100000"/>
                        </a:lnSpc>
                      </a:pPr>
                      <a:r>
                        <a:rPr sz="1800" b="1">
                          <a:solidFill>
                            <a:srgbClr val="FFFFFF"/>
                          </a:solidFill>
                          <a:latin typeface="Calibri"/>
                          <a:cs typeface="Calibri"/>
                        </a:rPr>
                        <a:t>By</a:t>
                      </a:r>
                      <a:r>
                        <a:rPr sz="1800" b="1" spc="-10">
                          <a:solidFill>
                            <a:srgbClr val="FFFFFF"/>
                          </a:solidFill>
                          <a:latin typeface="Calibri"/>
                          <a:cs typeface="Calibri"/>
                        </a:rPr>
                        <a:t> </a:t>
                      </a:r>
                      <a:r>
                        <a:rPr sz="1800" b="1">
                          <a:solidFill>
                            <a:srgbClr val="FFFFFF"/>
                          </a:solidFill>
                          <a:latin typeface="Calibri"/>
                          <a:cs typeface="Calibri"/>
                        </a:rPr>
                        <a:t>the</a:t>
                      </a:r>
                      <a:r>
                        <a:rPr sz="1800" b="1" spc="-10">
                          <a:solidFill>
                            <a:srgbClr val="FFFFFF"/>
                          </a:solidFill>
                          <a:latin typeface="Calibri"/>
                          <a:cs typeface="Calibri"/>
                        </a:rPr>
                        <a:t> </a:t>
                      </a:r>
                      <a:r>
                        <a:rPr sz="1800" b="1">
                          <a:solidFill>
                            <a:srgbClr val="FFFFFF"/>
                          </a:solidFill>
                          <a:latin typeface="Calibri"/>
                          <a:cs typeface="Calibri"/>
                        </a:rPr>
                        <a:t>end</a:t>
                      </a:r>
                      <a:r>
                        <a:rPr sz="1800" b="1" spc="-25">
                          <a:solidFill>
                            <a:srgbClr val="FFFFFF"/>
                          </a:solidFill>
                          <a:latin typeface="Calibri"/>
                          <a:cs typeface="Calibri"/>
                        </a:rPr>
                        <a:t> </a:t>
                      </a:r>
                      <a:r>
                        <a:rPr sz="1800" b="1">
                          <a:solidFill>
                            <a:srgbClr val="FFFFFF"/>
                          </a:solidFill>
                          <a:latin typeface="Calibri"/>
                          <a:cs typeface="Calibri"/>
                        </a:rPr>
                        <a:t>of</a:t>
                      </a:r>
                      <a:r>
                        <a:rPr sz="1800" b="1" spc="-10">
                          <a:solidFill>
                            <a:srgbClr val="FFFFFF"/>
                          </a:solidFill>
                          <a:latin typeface="Calibri"/>
                          <a:cs typeface="Calibri"/>
                        </a:rPr>
                        <a:t> </a:t>
                      </a:r>
                      <a:r>
                        <a:rPr sz="1800" b="1">
                          <a:solidFill>
                            <a:srgbClr val="FFFFFF"/>
                          </a:solidFill>
                          <a:latin typeface="Calibri"/>
                          <a:cs typeface="Calibri"/>
                        </a:rPr>
                        <a:t>this</a:t>
                      </a:r>
                      <a:r>
                        <a:rPr sz="1800" b="1" spc="-15">
                          <a:solidFill>
                            <a:srgbClr val="FFFFFF"/>
                          </a:solidFill>
                          <a:latin typeface="Calibri"/>
                          <a:cs typeface="Calibri"/>
                        </a:rPr>
                        <a:t> </a:t>
                      </a:r>
                      <a:r>
                        <a:rPr sz="1800" b="1">
                          <a:solidFill>
                            <a:srgbClr val="FFFFFF"/>
                          </a:solidFill>
                          <a:latin typeface="Calibri"/>
                          <a:cs typeface="Calibri"/>
                        </a:rPr>
                        <a:t>section,</a:t>
                      </a:r>
                      <a:r>
                        <a:rPr sz="1800" b="1" spc="-40">
                          <a:solidFill>
                            <a:srgbClr val="FFFFFF"/>
                          </a:solidFill>
                          <a:latin typeface="Calibri"/>
                          <a:cs typeface="Calibri"/>
                        </a:rPr>
                        <a:t> </a:t>
                      </a:r>
                      <a:r>
                        <a:rPr sz="1800" b="1">
                          <a:solidFill>
                            <a:srgbClr val="FFFFFF"/>
                          </a:solidFill>
                          <a:latin typeface="Calibri"/>
                          <a:cs typeface="Calibri"/>
                        </a:rPr>
                        <a:t>you</a:t>
                      </a:r>
                      <a:r>
                        <a:rPr sz="1800" b="1" spc="-10">
                          <a:solidFill>
                            <a:srgbClr val="FFFFFF"/>
                          </a:solidFill>
                          <a:latin typeface="Calibri"/>
                          <a:cs typeface="Calibri"/>
                        </a:rPr>
                        <a:t> will:</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extLst>
                  <a:ext uri="{0D108BD9-81ED-4DB2-BD59-A6C34878D82A}">
                    <a16:rowId xmlns:a16="http://schemas.microsoft.com/office/drawing/2014/main" val="3707765473"/>
                  </a:ext>
                </a:extLst>
              </a:tr>
              <a:tr h="509441">
                <a:tc>
                  <a:txBody>
                    <a:bodyPr/>
                    <a:lstStyle/>
                    <a:p>
                      <a:pPr marL="90805" marR="1467485">
                        <a:lnSpc>
                          <a:spcPct val="100000"/>
                        </a:lnSpc>
                        <a:spcBef>
                          <a:spcPts val="229"/>
                        </a:spcBef>
                      </a:pPr>
                      <a:r>
                        <a:rPr lang="en-US" sz="2000" b="1">
                          <a:latin typeface="Calibri"/>
                          <a:cs typeface="Calibri"/>
                        </a:rPr>
                        <a:t>Section 1:</a:t>
                      </a:r>
                      <a:r>
                        <a:rPr lang="en-US" sz="2000" b="0">
                          <a:latin typeface="Calibri"/>
                          <a:cs typeface="Calibri"/>
                        </a:rPr>
                        <a:t>  Introduction</a:t>
                      </a:r>
                      <a:endParaRPr sz="2000" b="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0805" marR="421640" indent="0">
                        <a:lnSpc>
                          <a:spcPct val="100000"/>
                        </a:lnSpc>
                        <a:spcBef>
                          <a:spcPts val="229"/>
                        </a:spcBef>
                        <a:buFont typeface="Arial"/>
                        <a:buNone/>
                        <a:tabLst>
                          <a:tab pos="377825" algn="l"/>
                          <a:tab pos="378460" algn="l"/>
                        </a:tabLst>
                      </a:pPr>
                      <a:r>
                        <a:rPr lang="en-US" sz="2000">
                          <a:latin typeface="Calibri"/>
                          <a:cs typeface="Calibri"/>
                        </a:rPr>
                        <a:t>Why is this important?</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714265393"/>
                  </a:ext>
                </a:extLst>
              </a:tr>
              <a:tr h="713217">
                <a:tc>
                  <a:txBody>
                    <a:bodyPr/>
                    <a:lstStyle/>
                    <a:p>
                      <a:pPr marL="91440" marR="937260" lvl="0" indent="0" algn="l" rtl="0">
                        <a:lnSpc>
                          <a:spcPct val="100000"/>
                        </a:lnSpc>
                        <a:spcBef>
                          <a:spcPts val="234"/>
                        </a:spcBef>
                        <a:spcAft>
                          <a:spcPts val="0"/>
                        </a:spcAft>
                        <a:buClrTx/>
                        <a:buSzTx/>
                        <a:buFontTx/>
                        <a:buNone/>
                      </a:pPr>
                      <a:r>
                        <a:rPr lang="en-US" sz="2000" b="1">
                          <a:latin typeface="+mn-lt"/>
                          <a:cs typeface="Calibri"/>
                        </a:rPr>
                        <a:t>Section</a:t>
                      </a:r>
                      <a:r>
                        <a:rPr lang="en-US" sz="2000" b="1" spc="-40">
                          <a:latin typeface="+mn-lt"/>
                          <a:cs typeface="Calibri"/>
                        </a:rPr>
                        <a:t> 2</a:t>
                      </a:r>
                      <a:r>
                        <a:rPr lang="en-US" sz="2000" b="1">
                          <a:latin typeface="+mn-lt"/>
                          <a:cs typeface="Calibri"/>
                        </a:rPr>
                        <a:t>: </a:t>
                      </a:r>
                      <a:r>
                        <a:rPr lang="en-US" sz="2000" b="0">
                          <a:latin typeface="+mn-lt"/>
                          <a:cs typeface="Calibri"/>
                        </a:rPr>
                        <a:t>How to understand and utilize the UDO Reports</a:t>
                      </a:r>
                      <a:endParaRPr lang="en-US" sz="2000" b="0">
                        <a:latin typeface="Calibri"/>
                        <a:cs typeface="Calibri"/>
                      </a:endParaRPr>
                    </a:p>
                  </a:txBody>
                  <a:tcPr marL="0" marR="0" marT="29844"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a:txBody>
                    <a:bodyPr/>
                    <a:lstStyle/>
                    <a:p>
                      <a:pPr marL="90805" marR="170815" lvl="0" indent="0">
                        <a:lnSpc>
                          <a:spcPct val="100000"/>
                        </a:lnSpc>
                        <a:spcBef>
                          <a:spcPts val="234"/>
                        </a:spcBef>
                        <a:buFont typeface="Arial"/>
                        <a:buNone/>
                      </a:pPr>
                      <a:r>
                        <a:rPr lang="en-US" sz="2000">
                          <a:latin typeface="Calibri"/>
                          <a:cs typeface="Calibri"/>
                        </a:rPr>
                        <a:t>Know what is a UDO report.</a:t>
                      </a:r>
                    </a:p>
                  </a:txBody>
                  <a:tcPr marL="0" marR="0" marT="29844"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extLst>
                  <a:ext uri="{0D108BD9-81ED-4DB2-BD59-A6C34878D82A}">
                    <a16:rowId xmlns:a16="http://schemas.microsoft.com/office/drawing/2014/main" val="1137503346"/>
                  </a:ext>
                </a:extLst>
              </a:tr>
              <a:tr h="935520">
                <a:tc>
                  <a:txBody>
                    <a:bodyPr/>
                    <a:lstStyle/>
                    <a:p>
                      <a:pPr marL="91440" marR="1467485" lvl="0" indent="0" algn="l" defTabSz="914400" rtl="0" eaLnBrk="1" fontAlgn="auto" latinLnBrk="0" hangingPunct="1">
                        <a:lnSpc>
                          <a:spcPct val="100000"/>
                        </a:lnSpc>
                        <a:spcBef>
                          <a:spcPts val="234"/>
                        </a:spcBef>
                        <a:spcAft>
                          <a:spcPts val="0"/>
                        </a:spcAft>
                        <a:buClrTx/>
                        <a:buSzTx/>
                        <a:buFontTx/>
                        <a:buNone/>
                        <a:tabLst/>
                        <a:defRPr/>
                      </a:pPr>
                      <a:r>
                        <a:rPr lang="en-US" sz="2000" b="1">
                          <a:latin typeface="+mn-lt"/>
                          <a:cs typeface="Calibri"/>
                        </a:rPr>
                        <a:t>Section</a:t>
                      </a:r>
                      <a:r>
                        <a:rPr lang="en-US" sz="2000" b="1" spc="-50">
                          <a:latin typeface="+mn-lt"/>
                          <a:cs typeface="Calibri"/>
                        </a:rPr>
                        <a:t> 3</a:t>
                      </a:r>
                      <a:r>
                        <a:rPr lang="en-US" sz="2000" b="1">
                          <a:latin typeface="+mn-lt"/>
                          <a:cs typeface="Calibri"/>
                        </a:rPr>
                        <a:t>: </a:t>
                      </a:r>
                      <a:r>
                        <a:rPr lang="en-US" sz="2000" b="0">
                          <a:latin typeface="+mn-lt"/>
                          <a:cs typeface="Calibri"/>
                        </a:rPr>
                        <a:t>How to locate and view purchase orders and obligation numbers in VISTA</a:t>
                      </a:r>
                      <a:endParaRPr lang="en-US" sz="2000">
                        <a:latin typeface="+mn-lt"/>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0170" indent="0">
                        <a:lnSpc>
                          <a:spcPct val="100000"/>
                        </a:lnSpc>
                        <a:spcBef>
                          <a:spcPts val="234"/>
                        </a:spcBef>
                        <a:buFont typeface="Arial"/>
                        <a:buNone/>
                        <a:tabLst>
                          <a:tab pos="377825" algn="l"/>
                          <a:tab pos="378460" algn="l"/>
                        </a:tabLst>
                      </a:pPr>
                      <a:r>
                        <a:rPr lang="en-US" sz="2000">
                          <a:latin typeface="Calibri"/>
                          <a:cs typeface="Calibri"/>
                        </a:rPr>
                        <a:t>Be able to utilize VISTA/IFCAP to identify and review purchase orders</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724850230"/>
                  </a:ext>
                </a:extLst>
              </a:tr>
              <a:tr h="629854">
                <a:tc>
                  <a:txBody>
                    <a:bodyPr/>
                    <a:lstStyle/>
                    <a:p>
                      <a:pPr marL="91440" marR="1467485" lvl="0" indent="0" algn="l" defTabSz="914400" rtl="0" eaLnBrk="1" fontAlgn="auto" latinLnBrk="0" hangingPunct="1">
                        <a:lnSpc>
                          <a:spcPct val="100000"/>
                        </a:lnSpc>
                        <a:spcBef>
                          <a:spcPts val="234"/>
                        </a:spcBef>
                        <a:spcAft>
                          <a:spcPts val="0"/>
                        </a:spcAft>
                        <a:buClrTx/>
                        <a:buSzTx/>
                        <a:buFontTx/>
                        <a:buNone/>
                        <a:tabLst/>
                        <a:defRPr/>
                      </a:pPr>
                      <a:r>
                        <a:rPr lang="en-US" sz="2000" b="1">
                          <a:latin typeface="+mn-lt"/>
                          <a:cs typeface="Calibri"/>
                        </a:rPr>
                        <a:t>Section</a:t>
                      </a:r>
                      <a:r>
                        <a:rPr lang="en-US" sz="2000" b="1" spc="-40">
                          <a:latin typeface="+mn-lt"/>
                          <a:cs typeface="Calibri"/>
                        </a:rPr>
                        <a:t> 4</a:t>
                      </a:r>
                      <a:r>
                        <a:rPr lang="en-US" sz="2000" b="1">
                          <a:latin typeface="+mn-lt"/>
                          <a:cs typeface="Calibri"/>
                        </a:rPr>
                        <a:t>: </a:t>
                      </a:r>
                      <a:r>
                        <a:rPr lang="en-US" sz="2000" b="0">
                          <a:latin typeface="+mn-lt"/>
                          <a:cs typeface="Calibri"/>
                        </a:rPr>
                        <a:t>Navigating IPPS and certifying payments</a:t>
                      </a:r>
                      <a:endParaRPr sz="2000" b="1">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A"/>
                    </a:solidFill>
                  </a:tcPr>
                </a:tc>
                <a:tc>
                  <a:txBody>
                    <a:bodyPr/>
                    <a:lstStyle/>
                    <a:p>
                      <a:pPr marL="90170" indent="0">
                        <a:lnSpc>
                          <a:spcPct val="100000"/>
                        </a:lnSpc>
                        <a:spcBef>
                          <a:spcPts val="234"/>
                        </a:spcBef>
                        <a:buFont typeface="Arial"/>
                        <a:buNone/>
                        <a:tabLst>
                          <a:tab pos="377825" algn="l"/>
                          <a:tab pos="378460" algn="l"/>
                        </a:tabLst>
                      </a:pPr>
                      <a:r>
                        <a:rPr lang="en-US" sz="2000">
                          <a:latin typeface="Calibri"/>
                          <a:cs typeface="Calibri"/>
                        </a:rPr>
                        <a:t>How to review invoices and purchase orders in IPPS</a:t>
                      </a:r>
                      <a:endParaRPr sz="2000">
                        <a:latin typeface="Calibri"/>
                        <a:cs typeface="Calibri"/>
                      </a:endParaRPr>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A"/>
                    </a:solidFill>
                  </a:tcPr>
                </a:tc>
                <a:extLst>
                  <a:ext uri="{0D108BD9-81ED-4DB2-BD59-A6C34878D82A}">
                    <a16:rowId xmlns:a16="http://schemas.microsoft.com/office/drawing/2014/main" val="3506952846"/>
                  </a:ext>
                </a:extLst>
              </a:tr>
              <a:tr h="805843">
                <a:tc>
                  <a:txBody>
                    <a:bodyPr/>
                    <a:lstStyle/>
                    <a:p>
                      <a:pPr marL="91440" marR="1467485">
                        <a:lnSpc>
                          <a:spcPct val="100000"/>
                        </a:lnSpc>
                        <a:spcBef>
                          <a:spcPts val="234"/>
                        </a:spcBef>
                      </a:pPr>
                      <a:r>
                        <a:rPr lang="en-US" sz="2000" b="1">
                          <a:latin typeface="Calibri"/>
                          <a:cs typeface="Calibri"/>
                        </a:rPr>
                        <a:t>Section 5: </a:t>
                      </a:r>
                      <a:r>
                        <a:rPr lang="en-US" sz="2000" b="0">
                          <a:latin typeface="Calibri"/>
                          <a:cs typeface="Calibri"/>
                        </a:rPr>
                        <a:t>Utilizing the Open Documents report in the VSSC</a:t>
                      </a:r>
                      <a:endParaRPr sz="2000" b="1">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90170" indent="0">
                        <a:lnSpc>
                          <a:spcPct val="100000"/>
                        </a:lnSpc>
                        <a:spcBef>
                          <a:spcPts val="234"/>
                        </a:spcBef>
                        <a:buFont typeface="Arial"/>
                        <a:buNone/>
                        <a:tabLst>
                          <a:tab pos="377825" algn="l"/>
                          <a:tab pos="378460" algn="l"/>
                        </a:tabLst>
                      </a:pPr>
                      <a:r>
                        <a:rPr lang="en-US" sz="2000">
                          <a:latin typeface="Calibri"/>
                          <a:cs typeface="Calibri"/>
                        </a:rPr>
                        <a:t>How to pull your own UDO/Open orders report from VSSC</a:t>
                      </a:r>
                      <a:endParaRPr sz="2000">
                        <a:latin typeface="Calibri"/>
                        <a:cs typeface="Calibri"/>
                      </a:endParaRPr>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extLst>
                  <a:ext uri="{0D108BD9-81ED-4DB2-BD59-A6C34878D82A}">
                    <a16:rowId xmlns:a16="http://schemas.microsoft.com/office/drawing/2014/main" val="2961386835"/>
                  </a:ext>
                </a:extLst>
              </a:tr>
              <a:tr h="602066">
                <a:tc gridSpan="2">
                  <a:txBody>
                    <a:bodyPr/>
                    <a:lstStyle/>
                    <a:p>
                      <a:pPr algn="ctr">
                        <a:lnSpc>
                          <a:spcPct val="100000"/>
                        </a:lnSpc>
                        <a:spcBef>
                          <a:spcPts val="235"/>
                        </a:spcBef>
                      </a:pPr>
                      <a:r>
                        <a:rPr sz="2000" b="1" spc="-25">
                          <a:latin typeface="Calibri"/>
                          <a:cs typeface="Calibri"/>
                        </a:rPr>
                        <a:t>Q&amp;A</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3709066818"/>
                  </a:ext>
                </a:extLst>
              </a:tr>
            </a:tbl>
          </a:graphicData>
        </a:graphic>
      </p:graphicFrame>
    </p:spTree>
    <p:extLst>
      <p:ext uri="{BB962C8B-B14F-4D97-AF65-F5344CB8AC3E}">
        <p14:creationId xmlns:p14="http://schemas.microsoft.com/office/powerpoint/2010/main" val="299348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sz="2800"/>
              <a:t>Section 3: VISTA Examples-SO (1358-Service Order)</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2" y="959742"/>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400" b="1" i="0" u="none" strike="noStrike" kern="1200" cap="none" spc="0" normalizeH="0" baseline="0" noProof="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
        <p:nvSpPr>
          <p:cNvPr id="10" name="TextBox 9">
            <a:extLst>
              <a:ext uri="{FF2B5EF4-FFF2-40B4-BE49-F238E27FC236}">
                <a16:creationId xmlns:a16="http://schemas.microsoft.com/office/drawing/2014/main" id="{1A0868FF-5079-4BBF-BBEA-71339C7B0FF1}"/>
              </a:ext>
            </a:extLst>
          </p:cNvPr>
          <p:cNvSpPr txBox="1"/>
          <p:nvPr/>
        </p:nvSpPr>
        <p:spPr>
          <a:xfrm>
            <a:off x="9152390" y="1929473"/>
            <a:ext cx="1182847" cy="230832"/>
          </a:xfrm>
          <a:prstGeom prst="rect">
            <a:avLst/>
          </a:prstGeom>
          <a:noFill/>
        </p:spPr>
        <p:txBody>
          <a:bodyPr wrap="square" lIns="91440" tIns="45720" rIns="91440" bIns="45720" rtlCol="0" anchor="t">
            <a:spAutoFit/>
          </a:bodyPr>
          <a:lstStyle/>
          <a:p>
            <a:r>
              <a:rPr lang="en-US" sz="900">
                <a:cs typeface="Calibri"/>
              </a:rPr>
              <a:t>Purchase Order #</a:t>
            </a:r>
          </a:p>
        </p:txBody>
      </p:sp>
      <p:sp>
        <p:nvSpPr>
          <p:cNvPr id="13" name="TextBox 12">
            <a:extLst>
              <a:ext uri="{FF2B5EF4-FFF2-40B4-BE49-F238E27FC236}">
                <a16:creationId xmlns:a16="http://schemas.microsoft.com/office/drawing/2014/main" id="{69932251-5EAD-4C6C-8317-33D2328A5B97}"/>
              </a:ext>
            </a:extLst>
          </p:cNvPr>
          <p:cNvSpPr txBox="1"/>
          <p:nvPr/>
        </p:nvSpPr>
        <p:spPr>
          <a:xfrm>
            <a:off x="1023457" y="1929473"/>
            <a:ext cx="1149292" cy="230832"/>
          </a:xfrm>
          <a:prstGeom prst="rect">
            <a:avLst/>
          </a:prstGeom>
          <a:noFill/>
        </p:spPr>
        <p:txBody>
          <a:bodyPr wrap="square" lIns="91440" tIns="45720" rIns="91440" bIns="45720" rtlCol="0" anchor="t">
            <a:spAutoFit/>
          </a:bodyPr>
          <a:lstStyle/>
          <a:p>
            <a:endParaRPr lang="en-US" sz="900"/>
          </a:p>
        </p:txBody>
      </p:sp>
      <p:sp>
        <p:nvSpPr>
          <p:cNvPr id="18" name="TextBox 17">
            <a:extLst>
              <a:ext uri="{FF2B5EF4-FFF2-40B4-BE49-F238E27FC236}">
                <a16:creationId xmlns:a16="http://schemas.microsoft.com/office/drawing/2014/main" id="{A47B07BC-F046-405B-9C7F-C57B990DF7F0}"/>
              </a:ext>
            </a:extLst>
          </p:cNvPr>
          <p:cNvSpPr txBox="1"/>
          <p:nvPr/>
        </p:nvSpPr>
        <p:spPr>
          <a:xfrm>
            <a:off x="2869081" y="1193207"/>
            <a:ext cx="1044383" cy="230832"/>
          </a:xfrm>
          <a:prstGeom prst="rect">
            <a:avLst/>
          </a:prstGeom>
          <a:noFill/>
        </p:spPr>
        <p:txBody>
          <a:bodyPr wrap="square" lIns="91440" tIns="45720" rIns="91440" bIns="45720" rtlCol="0" anchor="t">
            <a:spAutoFit/>
          </a:bodyPr>
          <a:lstStyle/>
          <a:p>
            <a:endParaRPr lang="en-US" sz="900">
              <a:cs typeface="Calibri"/>
            </a:endParaRPr>
          </a:p>
        </p:txBody>
      </p:sp>
      <p:sp>
        <p:nvSpPr>
          <p:cNvPr id="22" name="TextBox 21">
            <a:extLst>
              <a:ext uri="{FF2B5EF4-FFF2-40B4-BE49-F238E27FC236}">
                <a16:creationId xmlns:a16="http://schemas.microsoft.com/office/drawing/2014/main" id="{AC065A3E-CB21-487E-A797-1AED6698C4B8}"/>
              </a:ext>
            </a:extLst>
          </p:cNvPr>
          <p:cNvSpPr txBox="1"/>
          <p:nvPr/>
        </p:nvSpPr>
        <p:spPr>
          <a:xfrm>
            <a:off x="9437614" y="4052473"/>
            <a:ext cx="1310642" cy="230832"/>
          </a:xfrm>
          <a:prstGeom prst="rect">
            <a:avLst/>
          </a:prstGeom>
          <a:noFill/>
        </p:spPr>
        <p:txBody>
          <a:bodyPr wrap="square" lIns="91440" tIns="45720" rIns="91440" bIns="45720" rtlCol="0" anchor="t">
            <a:spAutoFit/>
          </a:bodyPr>
          <a:lstStyle/>
          <a:p>
            <a:endParaRPr lang="en-US" sz="900"/>
          </a:p>
        </p:txBody>
      </p:sp>
      <p:sp>
        <p:nvSpPr>
          <p:cNvPr id="28" name="TextBox 27">
            <a:extLst>
              <a:ext uri="{FF2B5EF4-FFF2-40B4-BE49-F238E27FC236}">
                <a16:creationId xmlns:a16="http://schemas.microsoft.com/office/drawing/2014/main" id="{9E3FC27F-F60D-4983-85BF-2C962672AF8F}"/>
              </a:ext>
            </a:extLst>
          </p:cNvPr>
          <p:cNvSpPr txBox="1"/>
          <p:nvPr/>
        </p:nvSpPr>
        <p:spPr>
          <a:xfrm>
            <a:off x="9521504" y="4621986"/>
            <a:ext cx="954951" cy="230832"/>
          </a:xfrm>
          <a:prstGeom prst="rect">
            <a:avLst/>
          </a:prstGeom>
          <a:noFill/>
        </p:spPr>
        <p:txBody>
          <a:bodyPr wrap="square" lIns="91440" tIns="45720" rIns="91440" bIns="45720" rtlCol="0" anchor="t">
            <a:spAutoFit/>
          </a:bodyPr>
          <a:lstStyle/>
          <a:p>
            <a:endParaRPr lang="en-US" sz="900"/>
          </a:p>
        </p:txBody>
      </p:sp>
      <p:sp>
        <p:nvSpPr>
          <p:cNvPr id="33" name="TextBox 32">
            <a:extLst>
              <a:ext uri="{FF2B5EF4-FFF2-40B4-BE49-F238E27FC236}">
                <a16:creationId xmlns:a16="http://schemas.microsoft.com/office/drawing/2014/main" id="{AC6A318D-8408-4404-B115-8CB1FA5D634C}"/>
              </a:ext>
            </a:extLst>
          </p:cNvPr>
          <p:cNvSpPr txBox="1"/>
          <p:nvPr/>
        </p:nvSpPr>
        <p:spPr>
          <a:xfrm>
            <a:off x="1157681" y="4353886"/>
            <a:ext cx="780176" cy="230832"/>
          </a:xfrm>
          <a:prstGeom prst="rect">
            <a:avLst/>
          </a:prstGeom>
          <a:noFill/>
        </p:spPr>
        <p:txBody>
          <a:bodyPr wrap="square" lIns="91440" tIns="45720" rIns="91440" bIns="45720" rtlCol="0" anchor="t">
            <a:spAutoFit/>
          </a:bodyPr>
          <a:lstStyle/>
          <a:p>
            <a:pPr>
              <a:defRPr/>
            </a:pPr>
            <a:endParaRPr lang="en-US" sz="9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3" name="TextBox 2">
            <a:extLst>
              <a:ext uri="{FF2B5EF4-FFF2-40B4-BE49-F238E27FC236}">
                <a16:creationId xmlns:a16="http://schemas.microsoft.com/office/drawing/2014/main" id="{0F7468E2-7EA7-4BDF-3958-95FE244C8238}"/>
              </a:ext>
            </a:extLst>
          </p:cNvPr>
          <p:cNvSpPr txBox="1"/>
          <p:nvPr/>
        </p:nvSpPr>
        <p:spPr>
          <a:xfrm>
            <a:off x="2581836" y="1192306"/>
            <a:ext cx="689385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r_ansi"/>
              </a:rPr>
              <a:t>509-23-1-3132-0003                                                       		PAGE 1</a:t>
            </a:r>
          </a:p>
          <a:p>
            <a:r>
              <a:rPr lang="en-US" sz="1000">
                <a:latin typeface="r_ansi"/>
              </a:rPr>
              <a:t>________________________________________________________________________________</a:t>
            </a:r>
          </a:p>
          <a:p>
            <a:r>
              <a:rPr lang="en-US" sz="1000">
                <a:latin typeface="r_ansi"/>
              </a:rPr>
              <a:t>1358 OBLIGATION OR CHANGE:NON-PROCUREMENT OBLIGATIONS</a:t>
            </a:r>
          </a:p>
          <a:p>
            <a:r>
              <a:rPr lang="en-US" sz="1000">
                <a:latin typeface="r_ansi"/>
              </a:rPr>
              <a:t>     INTERGOVERNMENTAL PERSONNEL AGREEMENTS AND SERVICES,INCLUDING CASUS</a:t>
            </a:r>
          </a:p>
          <a:p>
            <a:r>
              <a:rPr lang="en-US" sz="1000">
                <a:latin typeface="r_ansi"/>
              </a:rPr>
              <a:t>________________________________________________________________________________</a:t>
            </a:r>
          </a:p>
          <a:p>
            <a:r>
              <a:rPr lang="en-US" sz="1000">
                <a:latin typeface="r_ansi"/>
              </a:rPr>
              <a:t>Originator of Request: FCP Clerk Name</a:t>
            </a:r>
          </a:p>
          <a:p>
            <a:endParaRPr lang="en-US" sz="1000">
              <a:latin typeface="r_ansi"/>
            </a:endParaRPr>
          </a:p>
          <a:p>
            <a:r>
              <a:rPr lang="en-US" sz="1000">
                <a:latin typeface="r_ansi"/>
              </a:rPr>
              <a:t>Requestor:                        |Date Requested:            |Obligation No.:</a:t>
            </a:r>
          </a:p>
          <a:p>
            <a:r>
              <a:rPr lang="en-US" sz="1000">
                <a:latin typeface="r_ansi"/>
              </a:rPr>
              <a:t>FCP Clerk Name                    |Oct 31, 2022               |  509-D35005</a:t>
            </a:r>
          </a:p>
          <a:p>
            <a:r>
              <a:rPr lang="en-US" sz="1000">
                <a:latin typeface="r_ansi"/>
              </a:rPr>
              <a:t>________________________________________________________________________________</a:t>
            </a:r>
          </a:p>
          <a:p>
            <a:r>
              <a:rPr lang="en-US" sz="1000">
                <a:latin typeface="r_ansi"/>
              </a:rPr>
              <a:t>Vendor:                           |Contract Number:</a:t>
            </a:r>
          </a:p>
          <a:p>
            <a:r>
              <a:rPr lang="en-US" sz="1000">
                <a:latin typeface="r_ansi"/>
              </a:rPr>
              <a:t>ABRC                              |</a:t>
            </a:r>
          </a:p>
          <a:p>
            <a:r>
              <a:rPr lang="en-US" sz="1000">
                <a:latin typeface="r_ansi"/>
              </a:rPr>
              <a:t>________________________________________________________________________________</a:t>
            </a:r>
          </a:p>
          <a:p>
            <a:r>
              <a:rPr lang="en-US" sz="1000">
                <a:latin typeface="r_ansi"/>
              </a:rPr>
              <a:t>Name and Title Approving Off.:           |Signature:          |Date Signed:</a:t>
            </a:r>
          </a:p>
          <a:p>
            <a:r>
              <a:rPr lang="en-US" sz="1000">
                <a:latin typeface="r_ansi"/>
              </a:rPr>
              <a:t>FCP Approving Official Name              |/ES/FCP Approving   |OCT 31, 2022</a:t>
            </a:r>
          </a:p>
          <a:p>
            <a:r>
              <a:rPr lang="en-US" sz="1000">
                <a:latin typeface="r_ansi"/>
              </a:rPr>
              <a:t>@11:37:30                                 Official Name</a:t>
            </a:r>
          </a:p>
          <a:p>
            <a:r>
              <a:rPr lang="en-US" sz="1000">
                <a:latin typeface="r_ansi"/>
              </a:rPr>
              <a:t>ADMINISTRATIVE OFFICER                   |                    |</a:t>
            </a:r>
          </a:p>
          <a:p>
            <a:r>
              <a:rPr lang="en-US" sz="1000">
                <a:latin typeface="r_ansi"/>
              </a:rPr>
              <a:t>________________________________________________________________________________</a:t>
            </a:r>
          </a:p>
          <a:p>
            <a:r>
              <a:rPr lang="en-US" sz="1000">
                <a:latin typeface="r_ansi"/>
              </a:rPr>
              <a:t>FUND CERTIFICATION:  The supplies and services listed on this request are</a:t>
            </a:r>
          </a:p>
          <a:p>
            <a:r>
              <a:rPr lang="en-US" sz="1000">
                <a:latin typeface="r_ansi"/>
              </a:rPr>
              <a:t>properly chargeable to the following allotments, the available balances of</a:t>
            </a:r>
          </a:p>
          <a:p>
            <a:r>
              <a:rPr lang="en-US" sz="1000">
                <a:latin typeface="r_ansi"/>
              </a:rPr>
              <a:t>which are sufficient to cover the cost thereof, and funds have been obligated.</a:t>
            </a:r>
          </a:p>
          <a:p>
            <a:r>
              <a:rPr lang="en-US" sz="1000">
                <a:latin typeface="r_ansi"/>
              </a:rPr>
              <a:t>Appropriation &amp; Acct. Symbols:           |Obligated By:       |Date Obligated:</a:t>
            </a:r>
          </a:p>
          <a:p>
            <a:r>
              <a:rPr lang="en-US" sz="1000">
                <a:latin typeface="r_ansi"/>
              </a:rPr>
              <a:t>509-363/40161-3132-810100-2580 810010100 |/ES/JOSEPH KITENGE  |SEP 1, 2022</a:t>
            </a:r>
          </a:p>
          <a:p>
            <a:r>
              <a:rPr lang="en-US" sz="1000">
                <a:latin typeface="r_ansi"/>
              </a:rPr>
              <a:t>________________________________________________________________________________</a:t>
            </a:r>
          </a:p>
          <a:p>
            <a:r>
              <a:rPr lang="en-US" sz="1000">
                <a:latin typeface="r_ansi"/>
              </a:rPr>
              <a:t>AUTHORITY: 20                           SUB: J</a:t>
            </a:r>
          </a:p>
          <a:p>
            <a:r>
              <a:rPr lang="en-US" sz="1000">
                <a:latin typeface="r_ansi"/>
              </a:rPr>
              <a:t>SERVICE START DATE: 10/01/22            SERVICE END DATE: 09/30/23</a:t>
            </a:r>
          </a:p>
          <a:p>
            <a:r>
              <a:rPr lang="en-US" sz="1000">
                <a:latin typeface="r_ansi"/>
              </a:rPr>
              <a:t>________________________________________________________________________________</a:t>
            </a:r>
          </a:p>
        </p:txBody>
      </p:sp>
      <p:sp>
        <p:nvSpPr>
          <p:cNvPr id="4" name="TextBox 3">
            <a:extLst>
              <a:ext uri="{FF2B5EF4-FFF2-40B4-BE49-F238E27FC236}">
                <a16:creationId xmlns:a16="http://schemas.microsoft.com/office/drawing/2014/main" id="{EA1BF13B-ADEF-1692-54A7-96D0AD754766}"/>
              </a:ext>
            </a:extLst>
          </p:cNvPr>
          <p:cNvSpPr txBox="1"/>
          <p:nvPr/>
        </p:nvSpPr>
        <p:spPr>
          <a:xfrm>
            <a:off x="1622611" y="1156446"/>
            <a:ext cx="9054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Original transaction #</a:t>
            </a:r>
            <a:endParaRPr lang="en-US"/>
          </a:p>
        </p:txBody>
      </p:sp>
    </p:spTree>
    <p:extLst>
      <p:ext uri="{BB962C8B-B14F-4D97-AF65-F5344CB8AC3E}">
        <p14:creationId xmlns:p14="http://schemas.microsoft.com/office/powerpoint/2010/main" val="98514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sz="2800"/>
              <a:t>Section 3: VISTA Examples-SO (1358-Service Order)</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20912" y="959742"/>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endParaRPr lang="en-US" sz="1400" b="1" i="0" u="none" strike="noStrike" kern="1200" cap="none" spc="0" normalizeH="0" baseline="0" noProof="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
        <p:nvSpPr>
          <p:cNvPr id="10" name="TextBox 9">
            <a:extLst>
              <a:ext uri="{FF2B5EF4-FFF2-40B4-BE49-F238E27FC236}">
                <a16:creationId xmlns:a16="http://schemas.microsoft.com/office/drawing/2014/main" id="{1A0868FF-5079-4BBF-BBEA-71339C7B0FF1}"/>
              </a:ext>
            </a:extLst>
          </p:cNvPr>
          <p:cNvSpPr txBox="1"/>
          <p:nvPr/>
        </p:nvSpPr>
        <p:spPr>
          <a:xfrm>
            <a:off x="9152390" y="1929473"/>
            <a:ext cx="1182847" cy="230832"/>
          </a:xfrm>
          <a:prstGeom prst="rect">
            <a:avLst/>
          </a:prstGeom>
          <a:noFill/>
        </p:spPr>
        <p:txBody>
          <a:bodyPr wrap="square" lIns="91440" tIns="45720" rIns="91440" bIns="45720" rtlCol="0" anchor="t">
            <a:spAutoFit/>
          </a:bodyPr>
          <a:lstStyle/>
          <a:p>
            <a:endParaRPr lang="en-US" sz="900">
              <a:cs typeface="Calibri"/>
            </a:endParaRPr>
          </a:p>
        </p:txBody>
      </p:sp>
      <p:sp>
        <p:nvSpPr>
          <p:cNvPr id="13" name="TextBox 12">
            <a:extLst>
              <a:ext uri="{FF2B5EF4-FFF2-40B4-BE49-F238E27FC236}">
                <a16:creationId xmlns:a16="http://schemas.microsoft.com/office/drawing/2014/main" id="{69932251-5EAD-4C6C-8317-33D2328A5B97}"/>
              </a:ext>
            </a:extLst>
          </p:cNvPr>
          <p:cNvSpPr txBox="1"/>
          <p:nvPr/>
        </p:nvSpPr>
        <p:spPr>
          <a:xfrm>
            <a:off x="1023457" y="1929473"/>
            <a:ext cx="1149292" cy="230832"/>
          </a:xfrm>
          <a:prstGeom prst="rect">
            <a:avLst/>
          </a:prstGeom>
          <a:noFill/>
        </p:spPr>
        <p:txBody>
          <a:bodyPr wrap="square" lIns="91440" tIns="45720" rIns="91440" bIns="45720" rtlCol="0" anchor="t">
            <a:spAutoFit/>
          </a:bodyPr>
          <a:lstStyle/>
          <a:p>
            <a:endParaRPr lang="en-US" sz="900"/>
          </a:p>
        </p:txBody>
      </p:sp>
      <p:sp>
        <p:nvSpPr>
          <p:cNvPr id="18" name="TextBox 17">
            <a:extLst>
              <a:ext uri="{FF2B5EF4-FFF2-40B4-BE49-F238E27FC236}">
                <a16:creationId xmlns:a16="http://schemas.microsoft.com/office/drawing/2014/main" id="{A47B07BC-F046-405B-9C7F-C57B990DF7F0}"/>
              </a:ext>
            </a:extLst>
          </p:cNvPr>
          <p:cNvSpPr txBox="1"/>
          <p:nvPr/>
        </p:nvSpPr>
        <p:spPr>
          <a:xfrm>
            <a:off x="2869081" y="1193207"/>
            <a:ext cx="1044383" cy="230832"/>
          </a:xfrm>
          <a:prstGeom prst="rect">
            <a:avLst/>
          </a:prstGeom>
          <a:noFill/>
        </p:spPr>
        <p:txBody>
          <a:bodyPr wrap="square" lIns="91440" tIns="45720" rIns="91440" bIns="45720" rtlCol="0" anchor="t">
            <a:spAutoFit/>
          </a:bodyPr>
          <a:lstStyle/>
          <a:p>
            <a:endParaRPr lang="en-US" sz="900">
              <a:cs typeface="Calibri"/>
            </a:endParaRPr>
          </a:p>
        </p:txBody>
      </p:sp>
      <p:sp>
        <p:nvSpPr>
          <p:cNvPr id="22" name="TextBox 21">
            <a:extLst>
              <a:ext uri="{FF2B5EF4-FFF2-40B4-BE49-F238E27FC236}">
                <a16:creationId xmlns:a16="http://schemas.microsoft.com/office/drawing/2014/main" id="{AC065A3E-CB21-487E-A797-1AED6698C4B8}"/>
              </a:ext>
            </a:extLst>
          </p:cNvPr>
          <p:cNvSpPr txBox="1"/>
          <p:nvPr/>
        </p:nvSpPr>
        <p:spPr>
          <a:xfrm>
            <a:off x="9437614" y="4052473"/>
            <a:ext cx="1310642" cy="230832"/>
          </a:xfrm>
          <a:prstGeom prst="rect">
            <a:avLst/>
          </a:prstGeom>
          <a:noFill/>
        </p:spPr>
        <p:txBody>
          <a:bodyPr wrap="square" lIns="91440" tIns="45720" rIns="91440" bIns="45720" rtlCol="0" anchor="t">
            <a:spAutoFit/>
          </a:bodyPr>
          <a:lstStyle/>
          <a:p>
            <a:endParaRPr lang="en-US" sz="900"/>
          </a:p>
        </p:txBody>
      </p:sp>
      <p:sp>
        <p:nvSpPr>
          <p:cNvPr id="28" name="TextBox 27">
            <a:extLst>
              <a:ext uri="{FF2B5EF4-FFF2-40B4-BE49-F238E27FC236}">
                <a16:creationId xmlns:a16="http://schemas.microsoft.com/office/drawing/2014/main" id="{9E3FC27F-F60D-4983-85BF-2C962672AF8F}"/>
              </a:ext>
            </a:extLst>
          </p:cNvPr>
          <p:cNvSpPr txBox="1"/>
          <p:nvPr/>
        </p:nvSpPr>
        <p:spPr>
          <a:xfrm>
            <a:off x="9521504" y="4621986"/>
            <a:ext cx="954951" cy="230832"/>
          </a:xfrm>
          <a:prstGeom prst="rect">
            <a:avLst/>
          </a:prstGeom>
          <a:noFill/>
        </p:spPr>
        <p:txBody>
          <a:bodyPr wrap="square" lIns="91440" tIns="45720" rIns="91440" bIns="45720" rtlCol="0" anchor="t">
            <a:spAutoFit/>
          </a:bodyPr>
          <a:lstStyle/>
          <a:p>
            <a:endParaRPr lang="en-US" sz="900"/>
          </a:p>
        </p:txBody>
      </p:sp>
      <p:sp>
        <p:nvSpPr>
          <p:cNvPr id="33" name="TextBox 32">
            <a:extLst>
              <a:ext uri="{FF2B5EF4-FFF2-40B4-BE49-F238E27FC236}">
                <a16:creationId xmlns:a16="http://schemas.microsoft.com/office/drawing/2014/main" id="{AC6A318D-8408-4404-B115-8CB1FA5D634C}"/>
              </a:ext>
            </a:extLst>
          </p:cNvPr>
          <p:cNvSpPr txBox="1"/>
          <p:nvPr/>
        </p:nvSpPr>
        <p:spPr>
          <a:xfrm>
            <a:off x="1157681" y="4353886"/>
            <a:ext cx="780176" cy="230832"/>
          </a:xfrm>
          <a:prstGeom prst="rect">
            <a:avLst/>
          </a:prstGeom>
          <a:noFill/>
        </p:spPr>
        <p:txBody>
          <a:bodyPr wrap="square" lIns="91440" tIns="45720" rIns="91440" bIns="45720" rtlCol="0" anchor="t">
            <a:spAutoFit/>
          </a:bodyPr>
          <a:lstStyle/>
          <a:p>
            <a:pPr>
              <a:defRPr/>
            </a:pPr>
            <a:endParaRPr lang="en-US" sz="9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3" name="TextBox 2">
            <a:extLst>
              <a:ext uri="{FF2B5EF4-FFF2-40B4-BE49-F238E27FC236}">
                <a16:creationId xmlns:a16="http://schemas.microsoft.com/office/drawing/2014/main" id="{4BAF6499-1016-4A7B-8852-C21A267A70AF}"/>
              </a:ext>
            </a:extLst>
          </p:cNvPr>
          <p:cNvSpPr txBox="1"/>
          <p:nvPr/>
        </p:nvSpPr>
        <p:spPr>
          <a:xfrm>
            <a:off x="2339789" y="1237130"/>
            <a:ext cx="6606987"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r_ansi"/>
              </a:rPr>
              <a:t>Purpose: </a:t>
            </a:r>
          </a:p>
          <a:p>
            <a:r>
              <a:rPr lang="en-US" sz="1000">
                <a:latin typeface="r_ansi"/>
              </a:rPr>
              <a:t>PURPOSE: INTERGOVERNMENTAL PERSONNEL ACT TO COVER SALARY, FRINGE AND ADJUSTMENTS</a:t>
            </a:r>
          </a:p>
          <a:p>
            <a:r>
              <a:rPr lang="en-US" sz="1000">
                <a:latin typeface="r_ansi"/>
              </a:rPr>
              <a:t>IN ACCORDANCE WITH SIGNED CONTRACT FOR PEARSON, LAURA </a:t>
            </a:r>
          </a:p>
          <a:p>
            <a:endParaRPr lang="en-US" sz="1000">
              <a:latin typeface="r_ansi"/>
            </a:endParaRPr>
          </a:p>
          <a:p>
            <a:r>
              <a:rPr lang="en-US" sz="1000">
                <a:latin typeface="r_ansi"/>
              </a:rPr>
              <a:t>JUSTIFICATION: DUTIES WILL INCLUDE: PROVIDE WATER AND PROPER DIET TO ANIMALS IN</a:t>
            </a:r>
          </a:p>
          <a:p>
            <a:r>
              <a:rPr lang="en-US" sz="1000">
                <a:latin typeface="r_ansi"/>
              </a:rPr>
              <a:t>ASSIGNED AREA, MAINTAIN PROPER SPACE REQUIREMENTS IN EACH ANIMAL CAGE AS</a:t>
            </a:r>
          </a:p>
          <a:p>
            <a:r>
              <a:rPr lang="en-US" sz="1000">
                <a:latin typeface="r_ansi"/>
              </a:rPr>
              <a:t>SPECIFIED BY ACCEPTED STANDARDS, IDENTIFY EACH ANIMAL APPROPRIATE METHOD IE</a:t>
            </a:r>
          </a:p>
          <a:p>
            <a:r>
              <a:rPr lang="en-US" sz="1000">
                <a:latin typeface="r_ansi"/>
              </a:rPr>
              <a:t>CLEAN CAGE AND CHANGE BEDDING, ASSIST WITH MEDICAITON TO ANIMALS AS DIRECTED,</a:t>
            </a:r>
          </a:p>
          <a:p>
            <a:r>
              <a:rPr lang="en-US" sz="1000">
                <a:latin typeface="r_ansi"/>
              </a:rPr>
              <a:t>PROVIDE SPECIAL DIETARY SUPPLEMENTATION TO THE ANIMALS AS DIRECTED BY THE</a:t>
            </a:r>
          </a:p>
          <a:p>
            <a:r>
              <a:rPr lang="en-US" sz="1000">
                <a:latin typeface="r_ansi"/>
              </a:rPr>
              <a:t>INVESTIGATORS.</a:t>
            </a:r>
          </a:p>
          <a:p>
            <a:r>
              <a:rPr lang="en-US" sz="1000">
                <a:latin typeface="r_ansi"/>
              </a:rPr>
              <a:t>________________________________________________________________________________</a:t>
            </a:r>
          </a:p>
          <a:p>
            <a:r>
              <a:rPr lang="en-US" sz="1000">
                <a:latin typeface="r_ansi"/>
              </a:rPr>
              <a:t>APPROPRIATE REF: OF-69 ASSIGNMENT AGREEMENT, TITLE IV INTERGOVERNMENTAL </a:t>
            </a:r>
          </a:p>
          <a:p>
            <a:r>
              <a:rPr lang="en-US" sz="1000">
                <a:latin typeface="r_ansi"/>
              </a:rPr>
              <a:t>________________________________________________________________________________</a:t>
            </a:r>
          </a:p>
          <a:p>
            <a:r>
              <a:rPr lang="en-US" sz="1000">
                <a:latin typeface="r_ansi"/>
              </a:rPr>
              <a:t>ESTIMATED OBLIGATION RECAP</a:t>
            </a:r>
          </a:p>
          <a:p>
            <a:r>
              <a:rPr lang="en-US" sz="1000">
                <a:latin typeface="r_ansi"/>
              </a:rPr>
              <a:t>DATE   REF#  CPA#                    AMOUNT              BALANCE</a:t>
            </a:r>
          </a:p>
          <a:p>
            <a:r>
              <a:rPr lang="en-US" sz="1000">
                <a:latin typeface="r_ansi"/>
              </a:rPr>
              <a:t>10/31  0001  509-23-1-3132-0003     $ 63024.00          $ 63024.00</a:t>
            </a:r>
          </a:p>
          <a:p>
            <a:r>
              <a:rPr lang="en-US" sz="1000">
                <a:latin typeface="r_ansi"/>
              </a:rPr>
              <a:t>06/01  0050  509-23-2-3132-0026     $  2500.00          $ 65524.00</a:t>
            </a:r>
          </a:p>
          <a:p>
            <a:r>
              <a:rPr lang="en-US" sz="1000">
                <a:latin typeface="r_ansi"/>
              </a:rPr>
              <a:t>09/23  0076  509-23-4-3132-0053     $  -325.25          $ 65198.75</a:t>
            </a:r>
          </a:p>
          <a:p>
            <a:r>
              <a:rPr lang="en-US" sz="1000">
                <a:latin typeface="r_ansi"/>
              </a:rPr>
              <a:t>________________________________________________________________________________</a:t>
            </a:r>
          </a:p>
        </p:txBody>
      </p:sp>
    </p:spTree>
    <p:extLst>
      <p:ext uri="{BB962C8B-B14F-4D97-AF65-F5344CB8AC3E}">
        <p14:creationId xmlns:p14="http://schemas.microsoft.com/office/powerpoint/2010/main" val="168654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DCDC-A899-8521-F054-1C0718D95273}"/>
              </a:ext>
            </a:extLst>
          </p:cNvPr>
          <p:cNvSpPr>
            <a:spLocks noGrp="1"/>
          </p:cNvSpPr>
          <p:nvPr>
            <p:ph type="title"/>
          </p:nvPr>
        </p:nvSpPr>
        <p:spPr>
          <a:xfrm>
            <a:off x="1008834" y="340925"/>
            <a:ext cx="10515600" cy="680223"/>
          </a:xfrm>
        </p:spPr>
        <p:txBody>
          <a:bodyPr/>
          <a:lstStyle/>
          <a:p>
            <a:r>
              <a:rPr lang="en-US" sz="3200" b="1">
                <a:latin typeface="+mn-lt"/>
                <a:cs typeface="Calibri"/>
              </a:rPr>
              <a:t>Section</a:t>
            </a:r>
            <a:r>
              <a:rPr lang="en-US" sz="3200" b="1" spc="-40">
                <a:latin typeface="+mn-lt"/>
                <a:cs typeface="Calibri"/>
              </a:rPr>
              <a:t> 4</a:t>
            </a:r>
            <a:r>
              <a:rPr lang="en-US" sz="3200" b="1">
                <a:latin typeface="+mn-lt"/>
                <a:cs typeface="Calibri"/>
              </a:rPr>
              <a:t>: </a:t>
            </a:r>
            <a:r>
              <a:rPr lang="en-US" sz="3200" b="0">
                <a:latin typeface="+mn-lt"/>
                <a:cs typeface="Calibri"/>
              </a:rPr>
              <a:t>Navigating IPPS and certifying payments</a:t>
            </a:r>
            <a:br>
              <a:rPr lang="en-US" sz="3600" b="1">
                <a:latin typeface="Calibri"/>
                <a:cs typeface="Calibri"/>
              </a:rPr>
            </a:br>
            <a:endParaRPr lang="en-US"/>
          </a:p>
        </p:txBody>
      </p:sp>
      <p:sp>
        <p:nvSpPr>
          <p:cNvPr id="5" name="Slide Number Placeholder 4">
            <a:extLst>
              <a:ext uri="{FF2B5EF4-FFF2-40B4-BE49-F238E27FC236}">
                <a16:creationId xmlns:a16="http://schemas.microsoft.com/office/drawing/2014/main" id="{8B62E5E3-F201-C59B-7346-20BA15762C2E}"/>
              </a:ext>
            </a:extLst>
          </p:cNvPr>
          <p:cNvSpPr>
            <a:spLocks noGrp="1"/>
          </p:cNvSpPr>
          <p:nvPr>
            <p:ph type="sldNum" sz="quarter" idx="12"/>
          </p:nvPr>
        </p:nvSpPr>
        <p:spPr/>
        <p:txBody>
          <a:bodyPr/>
          <a:lstStyle/>
          <a:p>
            <a:fld id="{670A9334-4E67-F94F-A05E-0CE8B74A054E}" type="slidenum">
              <a:rPr lang="en-US" smtClean="0"/>
              <a:pPr/>
              <a:t>22</a:t>
            </a:fld>
            <a:endParaRPr lang="en-US"/>
          </a:p>
        </p:txBody>
      </p:sp>
      <p:pic>
        <p:nvPicPr>
          <p:cNvPr id="3" name="Content Placeholder 5" descr="A dog wearing glasses and a suit sitting at a computer keyboard&#10;&#10;Description automatically generated with low confidence">
            <a:extLst>
              <a:ext uri="{FF2B5EF4-FFF2-40B4-BE49-F238E27FC236}">
                <a16:creationId xmlns:a16="http://schemas.microsoft.com/office/drawing/2014/main" id="{DE289108-346F-A418-E55E-A0EBC3D9D8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71862" y="1163844"/>
            <a:ext cx="3843338" cy="4530311"/>
          </a:xfrm>
        </p:spPr>
      </p:pic>
    </p:spTree>
    <p:extLst>
      <p:ext uri="{BB962C8B-B14F-4D97-AF65-F5344CB8AC3E}">
        <p14:creationId xmlns:p14="http://schemas.microsoft.com/office/powerpoint/2010/main" val="383967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4: IPPS Homepage</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pic>
        <p:nvPicPr>
          <p:cNvPr id="7" name="Picture 6">
            <a:extLst>
              <a:ext uri="{FF2B5EF4-FFF2-40B4-BE49-F238E27FC236}">
                <a16:creationId xmlns:a16="http://schemas.microsoft.com/office/drawing/2014/main" id="{CCF2FFA3-194E-40BB-A917-89BC69C73309}"/>
              </a:ext>
            </a:extLst>
          </p:cNvPr>
          <p:cNvPicPr>
            <a:picLocks noChangeAspect="1"/>
          </p:cNvPicPr>
          <p:nvPr/>
        </p:nvPicPr>
        <p:blipFill>
          <a:blip r:embed="rId2"/>
          <a:stretch>
            <a:fillRect/>
          </a:stretch>
        </p:blipFill>
        <p:spPr>
          <a:xfrm>
            <a:off x="2485947" y="1281726"/>
            <a:ext cx="7456054" cy="920299"/>
          </a:xfrm>
          <a:prstGeom prst="rect">
            <a:avLst/>
          </a:prstGeom>
        </p:spPr>
      </p:pic>
      <p:pic>
        <p:nvPicPr>
          <p:cNvPr id="8" name="Picture 7">
            <a:extLst>
              <a:ext uri="{FF2B5EF4-FFF2-40B4-BE49-F238E27FC236}">
                <a16:creationId xmlns:a16="http://schemas.microsoft.com/office/drawing/2014/main" id="{0F16E96C-5607-4A5B-BD3B-5B6999651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948" y="2340453"/>
            <a:ext cx="8274051" cy="3235821"/>
          </a:xfrm>
          <a:prstGeom prst="rect">
            <a:avLst/>
          </a:prstGeom>
        </p:spPr>
      </p:pic>
      <p:sp>
        <p:nvSpPr>
          <p:cNvPr id="9" name="Arrow: Right 8">
            <a:extLst>
              <a:ext uri="{FF2B5EF4-FFF2-40B4-BE49-F238E27FC236}">
                <a16:creationId xmlns:a16="http://schemas.microsoft.com/office/drawing/2014/main" id="{2C4C6982-311D-49C5-8BE6-FE6A0481D62D}"/>
              </a:ext>
            </a:extLst>
          </p:cNvPr>
          <p:cNvSpPr/>
          <p:nvPr/>
        </p:nvSpPr>
        <p:spPr>
          <a:xfrm>
            <a:off x="4795935" y="4450702"/>
            <a:ext cx="3228391" cy="410547"/>
          </a:xfrm>
          <a:prstGeom prst="rightArrow">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C2C1B0-A750-454E-A7DD-654750AC6E50}"/>
              </a:ext>
            </a:extLst>
          </p:cNvPr>
          <p:cNvSpPr txBox="1"/>
          <p:nvPr/>
        </p:nvSpPr>
        <p:spPr>
          <a:xfrm>
            <a:off x="8115728" y="4471309"/>
            <a:ext cx="15581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Georgia"/>
                <a:ea typeface="+mn-ea"/>
                <a:cs typeface="+mn-cs"/>
              </a:rPr>
              <a:t>TRAINING!!</a:t>
            </a:r>
          </a:p>
        </p:txBody>
      </p:sp>
    </p:spTree>
    <p:extLst>
      <p:ext uri="{BB962C8B-B14F-4D97-AF65-F5344CB8AC3E}">
        <p14:creationId xmlns:p14="http://schemas.microsoft.com/office/powerpoint/2010/main" val="266590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p:txBody>
          <a:bodyPr/>
          <a:lstStyle/>
          <a:p>
            <a:r>
              <a:rPr lang="en-US"/>
              <a:t>Section 4: IPPS Trainings</a:t>
            </a:r>
          </a:p>
        </p:txBody>
      </p:sp>
      <p:sp>
        <p:nvSpPr>
          <p:cNvPr id="22" name="Content Placeholder 21">
            <a:extLst>
              <a:ext uri="{FF2B5EF4-FFF2-40B4-BE49-F238E27FC236}">
                <a16:creationId xmlns:a16="http://schemas.microsoft.com/office/drawing/2014/main" id="{20782CBA-9340-9C22-808B-A773927E3741}"/>
              </a:ext>
            </a:extLst>
          </p:cNvPr>
          <p:cNvSpPr>
            <a:spLocks noGrp="1"/>
          </p:cNvSpPr>
          <p:nvPr>
            <p:ph sz="half" idx="1"/>
          </p:nvPr>
        </p:nvSpPr>
        <p:spPr/>
        <p:txBody>
          <a:bodyPr/>
          <a:lstStyle/>
          <a:p>
            <a:endParaRPr lang="en-US"/>
          </a:p>
        </p:txBody>
      </p:sp>
      <p:sp>
        <p:nvSpPr>
          <p:cNvPr id="23" name="Content Placeholder 22">
            <a:extLst>
              <a:ext uri="{FF2B5EF4-FFF2-40B4-BE49-F238E27FC236}">
                <a16:creationId xmlns:a16="http://schemas.microsoft.com/office/drawing/2014/main" id="{8C8B186C-0843-B0BA-7B01-3E0632517FAC}"/>
              </a:ext>
            </a:extLst>
          </p:cNvPr>
          <p:cNvSpPr>
            <a:spLocks noGrp="1"/>
          </p:cNvSpPr>
          <p:nvPr>
            <p:ph sz="half" idx="2"/>
          </p:nvPr>
        </p:nvSpPr>
        <p:spPr>
          <a:xfrm>
            <a:off x="9244668" y="1825625"/>
            <a:ext cx="2109132" cy="4276596"/>
          </a:xfrm>
        </p:spPr>
        <p:txBody>
          <a:bodyPr/>
          <a:lstStyle/>
          <a:p>
            <a:endParaRPr lang="en-US"/>
          </a:p>
          <a:p>
            <a:pPr marL="0" indent="0">
              <a:buNone/>
            </a:pPr>
            <a:endParaRPr lang="en-US" sz="1000"/>
          </a:p>
          <a:p>
            <a:pPr marL="0" indent="0">
              <a:buNone/>
            </a:pPr>
            <a:r>
              <a:rPr lang="en-US" sz="1400">
                <a:solidFill>
                  <a:srgbClr val="FF0000"/>
                </a:solidFill>
              </a:rPr>
              <a:t>Additional Trainings</a:t>
            </a:r>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endParaRPr lang="en-US" sz="1000"/>
          </a:p>
          <a:p>
            <a:pPr marL="0" indent="0">
              <a:buNone/>
            </a:pPr>
            <a:r>
              <a:rPr lang="en-US" sz="1400">
                <a:solidFill>
                  <a:srgbClr val="FF0000"/>
                </a:solidFill>
              </a:rPr>
              <a:t>Training</a:t>
            </a:r>
          </a:p>
          <a:p>
            <a:pPr marL="0" indent="0">
              <a:buNone/>
            </a:pPr>
            <a:endParaRPr lang="en-US" sz="1000"/>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pic>
        <p:nvPicPr>
          <p:cNvPr id="14" name="Picture 13">
            <a:extLst>
              <a:ext uri="{FF2B5EF4-FFF2-40B4-BE49-F238E27FC236}">
                <a16:creationId xmlns:a16="http://schemas.microsoft.com/office/drawing/2014/main" id="{35AB1ECE-5512-33CC-6E42-57D14EAD3CB9}"/>
              </a:ext>
            </a:extLst>
          </p:cNvPr>
          <p:cNvPicPr>
            <a:picLocks noChangeAspect="1"/>
          </p:cNvPicPr>
          <p:nvPr/>
        </p:nvPicPr>
        <p:blipFill>
          <a:blip r:embed="rId2"/>
          <a:stretch>
            <a:fillRect/>
          </a:stretch>
        </p:blipFill>
        <p:spPr>
          <a:xfrm>
            <a:off x="136026" y="889839"/>
            <a:ext cx="8985380" cy="5212382"/>
          </a:xfrm>
          <a:prstGeom prst="rect">
            <a:avLst/>
          </a:prstGeom>
          <a:noFill/>
          <a:ln>
            <a:solidFill>
              <a:schemeClr val="tx1"/>
            </a:solidFill>
          </a:ln>
        </p:spPr>
      </p:pic>
      <p:sp>
        <p:nvSpPr>
          <p:cNvPr id="20" name="Arrow: Right 19">
            <a:extLst>
              <a:ext uri="{FF2B5EF4-FFF2-40B4-BE49-F238E27FC236}">
                <a16:creationId xmlns:a16="http://schemas.microsoft.com/office/drawing/2014/main" id="{FDC87FCC-99B9-F4D9-E630-8617DD5F62DF}"/>
              </a:ext>
            </a:extLst>
          </p:cNvPr>
          <p:cNvSpPr/>
          <p:nvPr/>
        </p:nvSpPr>
        <p:spPr>
          <a:xfrm>
            <a:off x="1862356" y="2684477"/>
            <a:ext cx="419450" cy="125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9E6AE157-5521-D6DF-0A95-3AE440C02071}"/>
              </a:ext>
            </a:extLst>
          </p:cNvPr>
          <p:cNvSpPr/>
          <p:nvPr/>
        </p:nvSpPr>
        <p:spPr>
          <a:xfrm>
            <a:off x="1862356" y="4530055"/>
            <a:ext cx="419450" cy="125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84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FDE1-B0A7-6283-54C4-D96D1E07FD46}"/>
              </a:ext>
            </a:extLst>
          </p:cNvPr>
          <p:cNvSpPr>
            <a:spLocks noGrp="1"/>
          </p:cNvSpPr>
          <p:nvPr>
            <p:ph type="title"/>
          </p:nvPr>
        </p:nvSpPr>
        <p:spPr/>
        <p:txBody>
          <a:bodyPr/>
          <a:lstStyle/>
          <a:p>
            <a:r>
              <a:rPr lang="en-US"/>
              <a:t>Section 4: IPPS Example – SO Orders (Services)</a:t>
            </a:r>
          </a:p>
        </p:txBody>
      </p:sp>
      <p:pic>
        <p:nvPicPr>
          <p:cNvPr id="7" name="Content Placeholder 6">
            <a:extLst>
              <a:ext uri="{FF2B5EF4-FFF2-40B4-BE49-F238E27FC236}">
                <a16:creationId xmlns:a16="http://schemas.microsoft.com/office/drawing/2014/main" id="{27224655-5243-DA36-B454-7461652DCE00}"/>
              </a:ext>
            </a:extLst>
          </p:cNvPr>
          <p:cNvPicPr>
            <a:picLocks noGrp="1" noChangeAspect="1"/>
          </p:cNvPicPr>
          <p:nvPr>
            <p:ph sz="half" idx="1"/>
          </p:nvPr>
        </p:nvPicPr>
        <p:blipFill>
          <a:blip r:embed="rId2"/>
          <a:stretch>
            <a:fillRect/>
          </a:stretch>
        </p:blipFill>
        <p:spPr>
          <a:xfrm>
            <a:off x="390525" y="1163095"/>
            <a:ext cx="11320506" cy="2988759"/>
          </a:xfrm>
        </p:spPr>
      </p:pic>
      <p:sp>
        <p:nvSpPr>
          <p:cNvPr id="4" name="Content Placeholder 3">
            <a:extLst>
              <a:ext uri="{FF2B5EF4-FFF2-40B4-BE49-F238E27FC236}">
                <a16:creationId xmlns:a16="http://schemas.microsoft.com/office/drawing/2014/main" id="{5F6525D4-CC7B-56F6-9BDA-EFDC57BDA2A9}"/>
              </a:ext>
            </a:extLst>
          </p:cNvPr>
          <p:cNvSpPr>
            <a:spLocks noGrp="1"/>
          </p:cNvSpPr>
          <p:nvPr>
            <p:ph sz="half" idx="2"/>
          </p:nvPr>
        </p:nvSpPr>
        <p:spPr>
          <a:xfrm>
            <a:off x="838199" y="4370664"/>
            <a:ext cx="10515601" cy="1686188"/>
          </a:xfrm>
        </p:spPr>
        <p:txBody>
          <a:bodyPr/>
          <a:lstStyle/>
          <a:p>
            <a:endParaRPr lang="en-US" sz="1800"/>
          </a:p>
          <a:p>
            <a:pPr marL="0" indent="0">
              <a:buNone/>
            </a:pPr>
            <a:r>
              <a:rPr lang="en-US" sz="1800"/>
              <a:t>My Work tab-list invoices which are pending review for payment.  Take note of the age of the invoice.  If invoice is accurate, you will certify for payment.  If invoice is inaccurate, reject the invoice with reason for why it is incorrect.</a:t>
            </a:r>
          </a:p>
        </p:txBody>
      </p:sp>
      <p:sp>
        <p:nvSpPr>
          <p:cNvPr id="5" name="Slide Number Placeholder 4">
            <a:extLst>
              <a:ext uri="{FF2B5EF4-FFF2-40B4-BE49-F238E27FC236}">
                <a16:creationId xmlns:a16="http://schemas.microsoft.com/office/drawing/2014/main" id="{D1093690-1035-4CAF-1D32-05A1D801B49D}"/>
              </a:ext>
            </a:extLst>
          </p:cNvPr>
          <p:cNvSpPr>
            <a:spLocks noGrp="1"/>
          </p:cNvSpPr>
          <p:nvPr>
            <p:ph type="sldNum" sz="quarter" idx="12"/>
          </p:nvPr>
        </p:nvSpPr>
        <p:spPr/>
        <p:txBody>
          <a:bodyPr/>
          <a:lstStyle/>
          <a:p>
            <a:fld id="{670A9334-4E67-F94F-A05E-0CE8B74A054E}" type="slidenum">
              <a:rPr lang="en-US" smtClean="0"/>
              <a:pPr/>
              <a:t>25</a:t>
            </a:fld>
            <a:endParaRPr lang="en-US"/>
          </a:p>
        </p:txBody>
      </p:sp>
    </p:spTree>
    <p:extLst>
      <p:ext uri="{BB962C8B-B14F-4D97-AF65-F5344CB8AC3E}">
        <p14:creationId xmlns:p14="http://schemas.microsoft.com/office/powerpoint/2010/main" val="224279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3E8A-5E5D-116B-F943-D957B53AF670}"/>
              </a:ext>
            </a:extLst>
          </p:cNvPr>
          <p:cNvSpPr>
            <a:spLocks noGrp="1"/>
          </p:cNvSpPr>
          <p:nvPr>
            <p:ph type="title"/>
          </p:nvPr>
        </p:nvSpPr>
        <p:spPr>
          <a:xfrm>
            <a:off x="390525" y="97245"/>
            <a:ext cx="11194834" cy="680223"/>
          </a:xfrm>
        </p:spPr>
        <p:txBody>
          <a:bodyPr/>
          <a:lstStyle/>
          <a:p>
            <a:r>
              <a:rPr lang="en-US"/>
              <a:t>Section 4: Reviewing 1358s and Certified Invoice Orders (SO)</a:t>
            </a:r>
          </a:p>
        </p:txBody>
      </p:sp>
      <p:sp>
        <p:nvSpPr>
          <p:cNvPr id="3" name="Content Placeholder 2">
            <a:extLst>
              <a:ext uri="{FF2B5EF4-FFF2-40B4-BE49-F238E27FC236}">
                <a16:creationId xmlns:a16="http://schemas.microsoft.com/office/drawing/2014/main" id="{7C8E5352-ED4A-A93E-664E-061D2FD11D7E}"/>
              </a:ext>
            </a:extLst>
          </p:cNvPr>
          <p:cNvSpPr>
            <a:spLocks noGrp="1"/>
          </p:cNvSpPr>
          <p:nvPr>
            <p:ph sz="half" idx="1"/>
          </p:nvPr>
        </p:nvSpPr>
        <p:spPr>
          <a:xfrm>
            <a:off x="838200" y="1825625"/>
            <a:ext cx="5181600" cy="4071836"/>
          </a:xfrm>
        </p:spPr>
        <p:txBody>
          <a:bodyPr/>
          <a:lstStyle/>
          <a:p>
            <a:r>
              <a:rPr lang="en-US"/>
              <a:t>1358s/IPAs</a:t>
            </a:r>
          </a:p>
          <a:p>
            <a:pPr lvl="1"/>
            <a:r>
              <a:rPr lang="en-US" sz="1400"/>
              <a:t>If the end date has past, have all services/invoices been paid for the period of performance established on the obligation. (Example:10/1/23-9/30/24)</a:t>
            </a:r>
          </a:p>
          <a:p>
            <a:pPr lvl="1"/>
            <a:r>
              <a:rPr lang="en-US" sz="1400"/>
              <a:t>If all services have been paid for and there is funds on the order, </a:t>
            </a:r>
            <a:r>
              <a:rPr lang="en-US" sz="1400">
                <a:highlight>
                  <a:srgbClr val="FFFF00"/>
                </a:highlight>
              </a:rPr>
              <a:t>submit a 1358 decrease adjustment to decrease the remaining amount to close the 1358.</a:t>
            </a:r>
          </a:p>
          <a:p>
            <a:pPr lvl="1"/>
            <a:r>
              <a:rPr lang="en-US" sz="1400"/>
              <a:t>If all services have not been paid for, does the vendor need to submit invoices?  Does the 1358 need an increase adjustment to provide funds to process final payments.</a:t>
            </a:r>
          </a:p>
        </p:txBody>
      </p:sp>
      <p:sp>
        <p:nvSpPr>
          <p:cNvPr id="4" name="Content Placeholder 3">
            <a:extLst>
              <a:ext uri="{FF2B5EF4-FFF2-40B4-BE49-F238E27FC236}">
                <a16:creationId xmlns:a16="http://schemas.microsoft.com/office/drawing/2014/main" id="{5276811D-F7FB-0267-E2B4-22B1905848F8}"/>
              </a:ext>
            </a:extLst>
          </p:cNvPr>
          <p:cNvSpPr>
            <a:spLocks noGrp="1"/>
          </p:cNvSpPr>
          <p:nvPr>
            <p:ph sz="half" idx="2"/>
          </p:nvPr>
        </p:nvSpPr>
        <p:spPr>
          <a:xfrm>
            <a:off x="6172200" y="1825625"/>
            <a:ext cx="5181600" cy="4172503"/>
          </a:xfrm>
        </p:spPr>
        <p:txBody>
          <a:bodyPr/>
          <a:lstStyle/>
          <a:p>
            <a:r>
              <a:rPr lang="en-US"/>
              <a:t>Certified Invoice/Service Orders</a:t>
            </a:r>
          </a:p>
          <a:p>
            <a:pPr lvl="1"/>
            <a:r>
              <a:rPr lang="en-US" sz="1400"/>
              <a:t>If the end date has past, have all services/invoices been paid for the period of performance established on the obligation. (Example:10/1/23-9/30/24)</a:t>
            </a:r>
          </a:p>
          <a:p>
            <a:pPr lvl="1"/>
            <a:r>
              <a:rPr lang="en-US" sz="1400"/>
              <a:t>If all services have been paid for and there is funds on the order, submit a de-obligation memo to Contracting to decrease the remaining amount to close the order.</a:t>
            </a:r>
          </a:p>
          <a:p>
            <a:pPr lvl="1"/>
            <a:r>
              <a:rPr lang="en-US" sz="1400"/>
              <a:t>If all services have not been paid for, does the vendor need to submit invoices?  Does the order need a modification to increase funds (this needs to be done prior to end of contract period and need).</a:t>
            </a:r>
          </a:p>
        </p:txBody>
      </p:sp>
      <p:sp>
        <p:nvSpPr>
          <p:cNvPr id="5" name="Slide Number Placeholder 4">
            <a:extLst>
              <a:ext uri="{FF2B5EF4-FFF2-40B4-BE49-F238E27FC236}">
                <a16:creationId xmlns:a16="http://schemas.microsoft.com/office/drawing/2014/main" id="{36744AA9-785D-A944-1B45-C5334025EAD2}"/>
              </a:ext>
            </a:extLst>
          </p:cNvPr>
          <p:cNvSpPr>
            <a:spLocks noGrp="1"/>
          </p:cNvSpPr>
          <p:nvPr>
            <p:ph type="sldNum" sz="quarter" idx="12"/>
          </p:nvPr>
        </p:nvSpPr>
        <p:spPr/>
        <p:txBody>
          <a:bodyPr/>
          <a:lstStyle/>
          <a:p>
            <a:fld id="{670A9334-4E67-F94F-A05E-0CE8B74A054E}" type="slidenum">
              <a:rPr lang="en-US" smtClean="0"/>
              <a:pPr/>
              <a:t>26</a:t>
            </a:fld>
            <a:endParaRPr lang="en-US"/>
          </a:p>
        </p:txBody>
      </p:sp>
    </p:spTree>
    <p:extLst>
      <p:ext uri="{BB962C8B-B14F-4D97-AF65-F5344CB8AC3E}">
        <p14:creationId xmlns:p14="http://schemas.microsoft.com/office/powerpoint/2010/main" val="151523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8" y="188685"/>
            <a:ext cx="11694073" cy="680223"/>
          </a:xfrm>
        </p:spPr>
        <p:txBody>
          <a:bodyPr/>
          <a:lstStyle/>
          <a:p>
            <a:r>
              <a:rPr lang="en-US"/>
              <a:t>Section 4: IPPS Example – MO </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36026" y="889839"/>
            <a:ext cx="11607590" cy="50783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n-US" sz="1200" b="1" i="0" u="none" strike="noStrike" kern="1200" cap="none" spc="0" normalizeH="0" baseline="0" noProof="0">
                <a:ln>
                  <a:noFill/>
                </a:ln>
                <a:solidFill>
                  <a:srgbClr val="000000"/>
                </a:solidFill>
                <a:effectLst/>
                <a:uLnTx/>
                <a:uFillTx/>
                <a:cs typeface="Calibri"/>
              </a:rPr>
              <a:t>IPPS/Station Inquiry System/Invoice Status menu options: </a:t>
            </a:r>
            <a:r>
              <a:rPr lang="en-US" sz="1200">
                <a:solidFill>
                  <a:srgbClr val="000000"/>
                </a:solidFill>
                <a:cs typeface="Calibri"/>
              </a:rPr>
              <a:t>M</a:t>
            </a:r>
            <a:r>
              <a:rPr lang="en-US" sz="1200" i="0" u="none" strike="noStrike" kern="1200" cap="none" spc="0" normalizeH="0" baseline="0" noProof="0" err="1">
                <a:ln>
                  <a:noFill/>
                </a:ln>
                <a:solidFill>
                  <a:srgbClr val="000000"/>
                </a:solidFill>
                <a:effectLst/>
                <a:uLnTx/>
                <a:uFillTx/>
                <a:cs typeface="Calibri"/>
              </a:rPr>
              <a:t>iddle</a:t>
            </a:r>
            <a:r>
              <a:rPr lang="en-US" sz="1200" i="0" u="none" strike="noStrike" kern="1200" cap="none" spc="0" normalizeH="0" baseline="0" noProof="0">
                <a:ln>
                  <a:noFill/>
                </a:ln>
                <a:solidFill>
                  <a:srgbClr val="000000"/>
                </a:solidFill>
                <a:effectLst/>
                <a:uLnTx/>
                <a:uFillTx/>
                <a:cs typeface="Calibri"/>
              </a:rPr>
              <a:t> section (PHUPVT and WIP Invoices) shows that the vendor hasn’t submitted any invoices for this PO.  Bottom section (Receiving Reports) shows a receiving report was processed on 6/23/22.  Purchase Order </a:t>
            </a:r>
            <a:r>
              <a:rPr lang="en-US" sz="1200">
                <a:solidFill>
                  <a:srgbClr val="000000"/>
                </a:solidFill>
                <a:cs typeface="Calibri"/>
              </a:rPr>
              <a:t>Method of Payment is</a:t>
            </a:r>
            <a:r>
              <a:rPr lang="en-US" sz="1200" i="0" u="none" strike="noStrike" kern="1200" cap="none" spc="0" normalizeH="0" baseline="0" noProof="0">
                <a:ln>
                  <a:noFill/>
                </a:ln>
                <a:solidFill>
                  <a:srgbClr val="000000"/>
                </a:solidFill>
                <a:effectLst/>
                <a:uLnTx/>
                <a:uFillTx/>
                <a:cs typeface="Calibri"/>
              </a:rPr>
              <a:t> Invoice/Receiving Report (VISTA) and MO (FMS).   Contact Vendor to inquire as to why an invoice hasn’t been submitted.  </a:t>
            </a:r>
            <a:r>
              <a:rPr lang="en-US" sz="1200">
                <a:solidFill>
                  <a:srgbClr val="000000"/>
                </a:solidFill>
                <a:cs typeface="Calibri"/>
              </a:rPr>
              <a:t>You don’t have to certify invoices against MO orders.  IPPS matches invoices against Receiving Reports.</a:t>
            </a:r>
            <a:endParaRPr lang="en-US" sz="1200" i="0" u="none" strike="noStrike" kern="1200" cap="none" spc="0" normalizeH="0" baseline="0" noProof="0">
              <a:ln>
                <a:noFill/>
              </a:ln>
              <a:solidFill>
                <a:srgbClr val="00000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pic>
        <p:nvPicPr>
          <p:cNvPr id="4" name="Picture 3">
            <a:extLst>
              <a:ext uri="{FF2B5EF4-FFF2-40B4-BE49-F238E27FC236}">
                <a16:creationId xmlns:a16="http://schemas.microsoft.com/office/drawing/2014/main" id="{020600DC-6A1C-4EE5-93EC-D30F2B1BB5CF}"/>
              </a:ext>
            </a:extLst>
          </p:cNvPr>
          <p:cNvPicPr>
            <a:picLocks noChangeAspect="1"/>
          </p:cNvPicPr>
          <p:nvPr/>
        </p:nvPicPr>
        <p:blipFill>
          <a:blip r:embed="rId2"/>
          <a:stretch>
            <a:fillRect/>
          </a:stretch>
        </p:blipFill>
        <p:spPr>
          <a:xfrm>
            <a:off x="136026" y="1864454"/>
            <a:ext cx="11694073" cy="3217869"/>
          </a:xfrm>
          <a:prstGeom prst="rect">
            <a:avLst/>
          </a:prstGeom>
        </p:spPr>
      </p:pic>
      <p:pic>
        <p:nvPicPr>
          <p:cNvPr id="5" name="Picture 4">
            <a:extLst>
              <a:ext uri="{FF2B5EF4-FFF2-40B4-BE49-F238E27FC236}">
                <a16:creationId xmlns:a16="http://schemas.microsoft.com/office/drawing/2014/main" id="{0E4B928A-2EF4-4DC5-8B95-93F5A957DCF6}"/>
              </a:ext>
            </a:extLst>
          </p:cNvPr>
          <p:cNvPicPr>
            <a:picLocks noChangeAspect="1"/>
          </p:cNvPicPr>
          <p:nvPr/>
        </p:nvPicPr>
        <p:blipFill>
          <a:blip r:embed="rId3"/>
          <a:stretch>
            <a:fillRect/>
          </a:stretch>
        </p:blipFill>
        <p:spPr>
          <a:xfrm>
            <a:off x="248963" y="4993546"/>
            <a:ext cx="11694073" cy="1249959"/>
          </a:xfrm>
          <a:prstGeom prst="rect">
            <a:avLst/>
          </a:prstGeom>
        </p:spPr>
      </p:pic>
    </p:spTree>
    <p:extLst>
      <p:ext uri="{BB962C8B-B14F-4D97-AF65-F5344CB8AC3E}">
        <p14:creationId xmlns:p14="http://schemas.microsoft.com/office/powerpoint/2010/main" val="1606817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FDE1-B0A7-6283-54C4-D96D1E07FD46}"/>
              </a:ext>
            </a:extLst>
          </p:cNvPr>
          <p:cNvSpPr>
            <a:spLocks noGrp="1"/>
          </p:cNvSpPr>
          <p:nvPr>
            <p:ph type="title"/>
          </p:nvPr>
        </p:nvSpPr>
        <p:spPr>
          <a:xfrm>
            <a:off x="381647" y="97245"/>
            <a:ext cx="10515600" cy="680223"/>
          </a:xfrm>
        </p:spPr>
        <p:txBody>
          <a:bodyPr/>
          <a:lstStyle/>
          <a:p>
            <a:r>
              <a:rPr lang="en-US"/>
              <a:t>Section 4: IPPS-Station Inquiry System</a:t>
            </a:r>
          </a:p>
        </p:txBody>
      </p:sp>
      <p:sp>
        <p:nvSpPr>
          <p:cNvPr id="4" name="Content Placeholder 3">
            <a:extLst>
              <a:ext uri="{FF2B5EF4-FFF2-40B4-BE49-F238E27FC236}">
                <a16:creationId xmlns:a16="http://schemas.microsoft.com/office/drawing/2014/main" id="{5F6525D4-CC7B-56F6-9BDA-EFDC57BDA2A9}"/>
              </a:ext>
            </a:extLst>
          </p:cNvPr>
          <p:cNvSpPr>
            <a:spLocks noGrp="1"/>
          </p:cNvSpPr>
          <p:nvPr>
            <p:ph sz="half" idx="2"/>
          </p:nvPr>
        </p:nvSpPr>
        <p:spPr>
          <a:xfrm>
            <a:off x="838199" y="4370664"/>
            <a:ext cx="10515601" cy="1686188"/>
          </a:xfrm>
        </p:spPr>
        <p:txBody>
          <a:bodyPr/>
          <a:lstStyle/>
          <a:p>
            <a:pPr marL="0" indent="0">
              <a:buNone/>
            </a:pPr>
            <a:r>
              <a:rPr lang="en-US" sz="1800"/>
              <a:t>Select Station Inquiry System, then Invoice Status to get detailed history of invoices, payments and receiving reports (if appropriate). Obligation History is also useful to see the amount of funds paid and remaining on the order.</a:t>
            </a:r>
          </a:p>
        </p:txBody>
      </p:sp>
      <p:sp>
        <p:nvSpPr>
          <p:cNvPr id="5" name="Slide Number Placeholder 4">
            <a:extLst>
              <a:ext uri="{FF2B5EF4-FFF2-40B4-BE49-F238E27FC236}">
                <a16:creationId xmlns:a16="http://schemas.microsoft.com/office/drawing/2014/main" id="{D1093690-1035-4CAF-1D32-05A1D801B49D}"/>
              </a:ext>
            </a:extLst>
          </p:cNvPr>
          <p:cNvSpPr>
            <a:spLocks noGrp="1"/>
          </p:cNvSpPr>
          <p:nvPr>
            <p:ph type="sldNum" sz="quarter" idx="12"/>
          </p:nvPr>
        </p:nvSpPr>
        <p:spPr/>
        <p:txBody>
          <a:bodyPr/>
          <a:lstStyle/>
          <a:p>
            <a:fld id="{670A9334-4E67-F94F-A05E-0CE8B74A054E}" type="slidenum">
              <a:rPr lang="en-US" smtClean="0"/>
              <a:pPr/>
              <a:t>28</a:t>
            </a:fld>
            <a:endParaRPr lang="en-US"/>
          </a:p>
        </p:txBody>
      </p:sp>
      <p:pic>
        <p:nvPicPr>
          <p:cNvPr id="9" name="Content Placeholder 8">
            <a:extLst>
              <a:ext uri="{FF2B5EF4-FFF2-40B4-BE49-F238E27FC236}">
                <a16:creationId xmlns:a16="http://schemas.microsoft.com/office/drawing/2014/main" id="{07CA40F7-90EB-5068-624D-D58BD1AA42A5}"/>
              </a:ext>
            </a:extLst>
          </p:cNvPr>
          <p:cNvPicPr>
            <a:picLocks noGrp="1" noChangeAspect="1"/>
          </p:cNvPicPr>
          <p:nvPr>
            <p:ph sz="half" idx="1"/>
          </p:nvPr>
        </p:nvPicPr>
        <p:blipFill>
          <a:blip r:embed="rId2"/>
          <a:stretch>
            <a:fillRect/>
          </a:stretch>
        </p:blipFill>
        <p:spPr>
          <a:xfrm>
            <a:off x="1594521" y="1076325"/>
            <a:ext cx="9217270" cy="2995613"/>
          </a:xfrm>
        </p:spPr>
      </p:pic>
    </p:spTree>
    <p:extLst>
      <p:ext uri="{BB962C8B-B14F-4D97-AF65-F5344CB8AC3E}">
        <p14:creationId xmlns:p14="http://schemas.microsoft.com/office/powerpoint/2010/main" val="940044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01B7-0CF4-F8B8-CEE3-1A2ADAA5023C}"/>
              </a:ext>
            </a:extLst>
          </p:cNvPr>
          <p:cNvSpPr>
            <a:spLocks noGrp="1"/>
          </p:cNvSpPr>
          <p:nvPr>
            <p:ph type="title"/>
          </p:nvPr>
        </p:nvSpPr>
        <p:spPr>
          <a:xfrm>
            <a:off x="390524" y="97245"/>
            <a:ext cx="11150447" cy="680223"/>
          </a:xfrm>
        </p:spPr>
        <p:txBody>
          <a:bodyPr/>
          <a:lstStyle/>
          <a:p>
            <a:r>
              <a:rPr lang="en-US"/>
              <a:t>Section 4: Reviewing Invoice/Receiving Report Orders (MO)</a:t>
            </a:r>
          </a:p>
        </p:txBody>
      </p:sp>
      <p:sp>
        <p:nvSpPr>
          <p:cNvPr id="8" name="Content Placeholder 7">
            <a:extLst>
              <a:ext uri="{FF2B5EF4-FFF2-40B4-BE49-F238E27FC236}">
                <a16:creationId xmlns:a16="http://schemas.microsoft.com/office/drawing/2014/main" id="{8D2C620C-C010-4DFF-A64D-9CEC529955DF}"/>
              </a:ext>
            </a:extLst>
          </p:cNvPr>
          <p:cNvSpPr>
            <a:spLocks noGrp="1"/>
          </p:cNvSpPr>
          <p:nvPr>
            <p:ph sz="half" idx="1"/>
          </p:nvPr>
        </p:nvSpPr>
        <p:spPr>
          <a:xfrm>
            <a:off x="838199" y="1825626"/>
            <a:ext cx="9828821" cy="2486316"/>
          </a:xfrm>
        </p:spPr>
        <p:txBody>
          <a:bodyPr/>
          <a:lstStyle/>
          <a:p>
            <a:r>
              <a:rPr lang="en-US" b="1"/>
              <a:t>Review the purchase order in VISTA/IFCAP.</a:t>
            </a:r>
          </a:p>
          <a:p>
            <a:pPr lvl="1"/>
            <a:r>
              <a:rPr lang="en-US" sz="1800"/>
              <a:t>Have all items been received?</a:t>
            </a:r>
          </a:p>
          <a:p>
            <a:pPr lvl="1"/>
            <a:r>
              <a:rPr lang="en-US" sz="1800"/>
              <a:t>Has a Receiving Report been processed for all line items?</a:t>
            </a:r>
          </a:p>
          <a:p>
            <a:pPr lvl="1"/>
            <a:r>
              <a:rPr lang="en-US" sz="1800"/>
              <a:t>If all items have been received, have invoices been submitted for all items.  Note:  you do not certify invoices in IPPS for MO orders.  The invoices are automatically matched to receiving reports in IPPS.</a:t>
            </a:r>
          </a:p>
          <a:p>
            <a:pPr lvl="1"/>
            <a:r>
              <a:rPr lang="en-US" sz="1800"/>
              <a:t>Review the invoices to confirm the vendor is billing at the correct amount as reflected on your purchase order/contract.</a:t>
            </a:r>
          </a:p>
          <a:p>
            <a:pPr lvl="1"/>
            <a:r>
              <a:rPr lang="en-US" sz="1800"/>
              <a:t>If invoice and receiving report do not match, compare to line items in contract and consult with Contracting Officer.</a:t>
            </a:r>
            <a:endParaRPr lang="en-US" sz="1400"/>
          </a:p>
        </p:txBody>
      </p:sp>
      <p:sp>
        <p:nvSpPr>
          <p:cNvPr id="9" name="Content Placeholder 8">
            <a:extLst>
              <a:ext uri="{FF2B5EF4-FFF2-40B4-BE49-F238E27FC236}">
                <a16:creationId xmlns:a16="http://schemas.microsoft.com/office/drawing/2014/main" id="{2E1FA038-6CF0-6FDA-E186-80B2F7C38302}"/>
              </a:ext>
            </a:extLst>
          </p:cNvPr>
          <p:cNvSpPr>
            <a:spLocks noGrp="1"/>
          </p:cNvSpPr>
          <p:nvPr>
            <p:ph sz="half" idx="2"/>
          </p:nvPr>
        </p:nvSpPr>
        <p:spPr>
          <a:xfrm rot="393883" flipH="1">
            <a:off x="12466039" y="6464737"/>
            <a:ext cx="183437" cy="4351338"/>
          </a:xfrm>
        </p:spPr>
        <p:txBody>
          <a:bodyPr/>
          <a:lstStyle/>
          <a:p>
            <a:endParaRPr lang="en-US"/>
          </a:p>
        </p:txBody>
      </p:sp>
      <p:sp>
        <p:nvSpPr>
          <p:cNvPr id="5" name="Slide Number Placeholder 4">
            <a:extLst>
              <a:ext uri="{FF2B5EF4-FFF2-40B4-BE49-F238E27FC236}">
                <a16:creationId xmlns:a16="http://schemas.microsoft.com/office/drawing/2014/main" id="{FB52A445-D60B-0596-0B18-7CD8F7DAAE17}"/>
              </a:ext>
            </a:extLst>
          </p:cNvPr>
          <p:cNvSpPr>
            <a:spLocks noGrp="1"/>
          </p:cNvSpPr>
          <p:nvPr>
            <p:ph type="sldNum" sz="quarter" idx="12"/>
          </p:nvPr>
        </p:nvSpPr>
        <p:spPr/>
        <p:txBody>
          <a:bodyPr/>
          <a:lstStyle/>
          <a:p>
            <a:fld id="{670A9334-4E67-F94F-A05E-0CE8B74A054E}" type="slidenum">
              <a:rPr lang="en-US" smtClean="0"/>
              <a:pPr/>
              <a:t>29</a:t>
            </a:fld>
            <a:endParaRPr lang="en-US"/>
          </a:p>
        </p:txBody>
      </p:sp>
    </p:spTree>
    <p:extLst>
      <p:ext uri="{BB962C8B-B14F-4D97-AF65-F5344CB8AC3E}">
        <p14:creationId xmlns:p14="http://schemas.microsoft.com/office/powerpoint/2010/main" val="268823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1502-253D-1EB0-22AB-C7FE6D684FAE}"/>
              </a:ext>
            </a:extLst>
          </p:cNvPr>
          <p:cNvSpPr>
            <a:spLocks noGrp="1"/>
          </p:cNvSpPr>
          <p:nvPr>
            <p:ph type="title"/>
          </p:nvPr>
        </p:nvSpPr>
        <p:spPr/>
        <p:txBody>
          <a:bodyPr/>
          <a:lstStyle/>
          <a:p>
            <a:r>
              <a:rPr lang="en-US"/>
              <a:t>Section 1: Why is this important?</a:t>
            </a:r>
          </a:p>
        </p:txBody>
      </p:sp>
      <p:sp>
        <p:nvSpPr>
          <p:cNvPr id="3" name="Content Placeholder 2">
            <a:extLst>
              <a:ext uri="{FF2B5EF4-FFF2-40B4-BE49-F238E27FC236}">
                <a16:creationId xmlns:a16="http://schemas.microsoft.com/office/drawing/2014/main" id="{A5660106-1D66-C2F3-0C40-558D013C3590}"/>
              </a:ext>
            </a:extLst>
          </p:cNvPr>
          <p:cNvSpPr>
            <a:spLocks noGrp="1"/>
          </p:cNvSpPr>
          <p:nvPr>
            <p:ph sz="half" idx="1"/>
          </p:nvPr>
        </p:nvSpPr>
        <p:spPr>
          <a:xfrm>
            <a:off x="390526" y="1006764"/>
            <a:ext cx="10515600" cy="5015345"/>
          </a:xfrm>
        </p:spPr>
        <p:txBody>
          <a:bodyPr/>
          <a:lstStyle/>
          <a:p>
            <a:r>
              <a:rPr lang="en-US"/>
              <a:t>VA Financial Policy requires Fiscal to review open orders monthly.</a:t>
            </a:r>
            <a:r>
              <a:rPr lang="en-US" sz="2800">
                <a:solidFill>
                  <a:srgbClr val="1A1819"/>
                </a:solidFill>
                <a:latin typeface="Public Sans"/>
              </a:rPr>
              <a:t> Obligations aged beyond 90 days of the period of performance end date or without activity in the past 90 days are considered stale obligations and must be reviewed.</a:t>
            </a:r>
            <a:r>
              <a:rPr lang="en-US"/>
              <a:t> </a:t>
            </a:r>
          </a:p>
          <a:p>
            <a:pPr lvl="1"/>
            <a:r>
              <a:rPr lang="en-US"/>
              <a:t>These reports (F850 and F851) should be sent to the Research Office each month so that you can respond to the status of the open obligations. </a:t>
            </a:r>
          </a:p>
          <a:p>
            <a:r>
              <a:rPr lang="en-US"/>
              <a:t>If your Fiscal is already sending you these reports, why are you also being contacted by ORD Finance? </a:t>
            </a:r>
          </a:p>
          <a:p>
            <a:pPr lvl="1"/>
            <a:r>
              <a:rPr lang="en-US"/>
              <a:t>Open orders that are not de-obligated by the funding expiration date, are missed opportunities to spend those funds. Funds on orders from expired years can no longer be used for new requirements. This adds up when you look at the data.</a:t>
            </a:r>
          </a:p>
          <a:p>
            <a:pPr marL="457200" lvl="1" indent="0">
              <a:buNone/>
            </a:pPr>
            <a:endParaRPr lang="en-US"/>
          </a:p>
        </p:txBody>
      </p:sp>
      <p:sp>
        <p:nvSpPr>
          <p:cNvPr id="5" name="Slide Number Placeholder 4">
            <a:extLst>
              <a:ext uri="{FF2B5EF4-FFF2-40B4-BE49-F238E27FC236}">
                <a16:creationId xmlns:a16="http://schemas.microsoft.com/office/drawing/2014/main" id="{983A922F-31F5-D3C0-499D-D92020E06A26}"/>
              </a:ext>
            </a:extLst>
          </p:cNvPr>
          <p:cNvSpPr>
            <a:spLocks noGrp="1"/>
          </p:cNvSpPr>
          <p:nvPr>
            <p:ph type="sldNum" sz="quarter" idx="12"/>
          </p:nvPr>
        </p:nvSpPr>
        <p:spPr/>
        <p:txBody>
          <a:bodyPr/>
          <a:lstStyle/>
          <a:p>
            <a:fld id="{670A9334-4E67-F94F-A05E-0CE8B74A054E}" type="slidenum">
              <a:rPr lang="en-US" smtClean="0"/>
              <a:pPr/>
              <a:t>3</a:t>
            </a:fld>
            <a:endParaRPr lang="en-US"/>
          </a:p>
        </p:txBody>
      </p:sp>
    </p:spTree>
    <p:extLst>
      <p:ext uri="{BB962C8B-B14F-4D97-AF65-F5344CB8AC3E}">
        <p14:creationId xmlns:p14="http://schemas.microsoft.com/office/powerpoint/2010/main" val="3779347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66DC-F6FA-392B-6580-BE0E7CACA54E}"/>
              </a:ext>
            </a:extLst>
          </p:cNvPr>
          <p:cNvSpPr>
            <a:spLocks noGrp="1"/>
          </p:cNvSpPr>
          <p:nvPr>
            <p:ph type="title"/>
          </p:nvPr>
        </p:nvSpPr>
        <p:spPr>
          <a:xfrm>
            <a:off x="399234" y="254000"/>
            <a:ext cx="10515600" cy="680223"/>
          </a:xfrm>
        </p:spPr>
        <p:txBody>
          <a:bodyPr/>
          <a:lstStyle/>
          <a:p>
            <a:r>
              <a:rPr lang="en-US" sz="3200" b="1">
                <a:latin typeface="Calibri"/>
                <a:cs typeface="Calibri"/>
              </a:rPr>
              <a:t>Section 5: </a:t>
            </a:r>
            <a:r>
              <a:rPr lang="en-US" sz="3200" b="0">
                <a:latin typeface="Calibri"/>
                <a:cs typeface="Calibri"/>
              </a:rPr>
              <a:t>Utilizing the Open Documents report in the VSSC</a:t>
            </a:r>
            <a:br>
              <a:rPr lang="en-US" sz="3600" b="1">
                <a:latin typeface="Calibri"/>
                <a:cs typeface="Calibri"/>
              </a:rPr>
            </a:br>
            <a:endParaRPr lang="en-US"/>
          </a:p>
        </p:txBody>
      </p:sp>
      <p:sp>
        <p:nvSpPr>
          <p:cNvPr id="5" name="Slide Number Placeholder 4">
            <a:extLst>
              <a:ext uri="{FF2B5EF4-FFF2-40B4-BE49-F238E27FC236}">
                <a16:creationId xmlns:a16="http://schemas.microsoft.com/office/drawing/2014/main" id="{48C8007D-674F-295E-BA5F-8DBC5452B464}"/>
              </a:ext>
            </a:extLst>
          </p:cNvPr>
          <p:cNvSpPr>
            <a:spLocks noGrp="1"/>
          </p:cNvSpPr>
          <p:nvPr>
            <p:ph type="sldNum" sz="quarter" idx="12"/>
          </p:nvPr>
        </p:nvSpPr>
        <p:spPr/>
        <p:txBody>
          <a:bodyPr/>
          <a:lstStyle/>
          <a:p>
            <a:fld id="{670A9334-4E67-F94F-A05E-0CE8B74A054E}" type="slidenum">
              <a:rPr lang="en-US" smtClean="0"/>
              <a:pPr/>
              <a:t>30</a:t>
            </a:fld>
            <a:endParaRPr lang="en-US"/>
          </a:p>
        </p:txBody>
      </p:sp>
      <p:pic>
        <p:nvPicPr>
          <p:cNvPr id="3" name="Content Placeholder 2">
            <a:extLst>
              <a:ext uri="{FF2B5EF4-FFF2-40B4-BE49-F238E27FC236}">
                <a16:creationId xmlns:a16="http://schemas.microsoft.com/office/drawing/2014/main" id="{E11768F7-3994-89FE-4813-EEDEA022477A}"/>
              </a:ext>
            </a:extLst>
          </p:cNvPr>
          <p:cNvPicPr>
            <a:picLocks noGrp="1" noChangeAspect="1"/>
          </p:cNvPicPr>
          <p:nvPr>
            <p:ph sz="half" idx="1"/>
          </p:nvPr>
        </p:nvPicPr>
        <p:blipFill>
          <a:blip r:embed="rId2"/>
          <a:stretch>
            <a:fillRect/>
          </a:stretch>
        </p:blipFill>
        <p:spPr>
          <a:xfrm>
            <a:off x="3462284" y="1886438"/>
            <a:ext cx="4389500" cy="3517697"/>
          </a:xfrm>
          <a:prstGeom prst="rect">
            <a:avLst/>
          </a:prstGeom>
        </p:spPr>
      </p:pic>
    </p:spTree>
    <p:extLst>
      <p:ext uri="{BB962C8B-B14F-4D97-AF65-F5344CB8AC3E}">
        <p14:creationId xmlns:p14="http://schemas.microsoft.com/office/powerpoint/2010/main" val="2472096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FDE1-B0A7-6283-54C4-D96D1E07FD46}"/>
              </a:ext>
            </a:extLst>
          </p:cNvPr>
          <p:cNvSpPr>
            <a:spLocks noGrp="1"/>
          </p:cNvSpPr>
          <p:nvPr>
            <p:ph type="title"/>
          </p:nvPr>
        </p:nvSpPr>
        <p:spPr/>
        <p:txBody>
          <a:bodyPr/>
          <a:lstStyle/>
          <a:p>
            <a:r>
              <a:rPr lang="en-US"/>
              <a:t>Section 5: VSSC – Open Documents Report</a:t>
            </a:r>
          </a:p>
        </p:txBody>
      </p:sp>
      <p:sp>
        <p:nvSpPr>
          <p:cNvPr id="5" name="Slide Number Placeholder 4">
            <a:extLst>
              <a:ext uri="{FF2B5EF4-FFF2-40B4-BE49-F238E27FC236}">
                <a16:creationId xmlns:a16="http://schemas.microsoft.com/office/drawing/2014/main" id="{D1093690-1035-4CAF-1D32-05A1D801B49D}"/>
              </a:ext>
            </a:extLst>
          </p:cNvPr>
          <p:cNvSpPr>
            <a:spLocks noGrp="1"/>
          </p:cNvSpPr>
          <p:nvPr>
            <p:ph type="sldNum" sz="quarter" idx="12"/>
          </p:nvPr>
        </p:nvSpPr>
        <p:spPr/>
        <p:txBody>
          <a:bodyPr/>
          <a:lstStyle/>
          <a:p>
            <a:fld id="{670A9334-4E67-F94F-A05E-0CE8B74A054E}" type="slidenum">
              <a:rPr lang="en-US" smtClean="0"/>
              <a:pPr/>
              <a:t>31</a:t>
            </a:fld>
            <a:endParaRPr lang="en-US"/>
          </a:p>
        </p:txBody>
      </p:sp>
      <p:sp>
        <p:nvSpPr>
          <p:cNvPr id="6" name="Content Placeholder 5">
            <a:extLst>
              <a:ext uri="{FF2B5EF4-FFF2-40B4-BE49-F238E27FC236}">
                <a16:creationId xmlns:a16="http://schemas.microsoft.com/office/drawing/2014/main" id="{D6045CA1-6BA6-8D9E-5937-9B173777EEE8}"/>
              </a:ext>
            </a:extLst>
          </p:cNvPr>
          <p:cNvSpPr>
            <a:spLocks noGrp="1"/>
          </p:cNvSpPr>
          <p:nvPr>
            <p:ph sz="half" idx="1"/>
          </p:nvPr>
        </p:nvSpPr>
        <p:spPr>
          <a:xfrm>
            <a:off x="838200" y="998291"/>
            <a:ext cx="10629550" cy="4991448"/>
          </a:xfrm>
        </p:spPr>
        <p:txBody>
          <a:bodyPr vert="horz" lIns="91440" tIns="45720" rIns="91440" bIns="45720" rtlCol="0" anchor="t">
            <a:noAutofit/>
          </a:bodyPr>
          <a:lstStyle/>
          <a:p>
            <a:r>
              <a:rPr lang="en-US" sz="2400"/>
              <a:t>You can track your open obligations through the VSSC: </a:t>
            </a:r>
          </a:p>
          <a:p>
            <a:pPr marL="0" indent="0">
              <a:buNone/>
            </a:pPr>
            <a:r>
              <a:rPr lang="en-US" sz="2400">
                <a:hlinkClick r:id="rId2"/>
              </a:rPr>
              <a:t>OBLL_OpenDocuments - Report Viewer (va.gov)</a:t>
            </a:r>
            <a:endParaRPr lang="en-US" sz="2400"/>
          </a:p>
          <a:p>
            <a:r>
              <a:rPr lang="en-US" sz="2400"/>
              <a:t>The VSSC report shows all open obligations by fiscal year. </a:t>
            </a:r>
            <a:endParaRPr lang="en-US" sz="2400">
              <a:cs typeface="Calibri"/>
            </a:endParaRPr>
          </a:p>
          <a:p>
            <a:r>
              <a:rPr lang="en-US" sz="2400"/>
              <a:t>Recommend each of you to open this report and see what open obligations you have in previous fiscal years. You need to work to close these out even if the funds have now expired. The vendor needs to submit invoices or if they have been paid in full, the 1358 or 2237 need to be de-obligated. </a:t>
            </a:r>
            <a:endParaRPr lang="en-US" sz="2400">
              <a:cs typeface="Calibri"/>
            </a:endParaRPr>
          </a:p>
          <a:p>
            <a:pPr lvl="1"/>
            <a:r>
              <a:rPr lang="en-US"/>
              <a:t>1358 – Adjustment in VISTA</a:t>
            </a:r>
            <a:endParaRPr lang="en-US">
              <a:cs typeface="Calibri"/>
            </a:endParaRPr>
          </a:p>
          <a:p>
            <a:pPr lvl="1"/>
            <a:r>
              <a:rPr lang="en-US"/>
              <a:t>2237 – Modification request to Contracting</a:t>
            </a:r>
            <a:endParaRPr lang="en-US">
              <a:cs typeface="Calibri"/>
            </a:endParaRPr>
          </a:p>
          <a:p>
            <a:r>
              <a:rPr lang="en-US" sz="2400"/>
              <a:t>This report is really important to monitor especially towards the end of the fiscal year. The prior year open obligations should be monitored to ensure all decreases are completed before the funds expire.</a:t>
            </a:r>
            <a:endParaRPr lang="en-US" sz="2400">
              <a:cs typeface="Calibri"/>
            </a:endParaRPr>
          </a:p>
        </p:txBody>
      </p:sp>
    </p:spTree>
    <p:extLst>
      <p:ext uri="{BB962C8B-B14F-4D97-AF65-F5344CB8AC3E}">
        <p14:creationId xmlns:p14="http://schemas.microsoft.com/office/powerpoint/2010/main" val="2140199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FDE1-B0A7-6283-54C4-D96D1E07FD46}"/>
              </a:ext>
            </a:extLst>
          </p:cNvPr>
          <p:cNvSpPr>
            <a:spLocks noGrp="1"/>
          </p:cNvSpPr>
          <p:nvPr>
            <p:ph type="title"/>
          </p:nvPr>
        </p:nvSpPr>
        <p:spPr/>
        <p:txBody>
          <a:bodyPr/>
          <a:lstStyle/>
          <a:p>
            <a:r>
              <a:rPr lang="en-US"/>
              <a:t>Section 5: VSSC – Open Documents Report</a:t>
            </a:r>
          </a:p>
        </p:txBody>
      </p:sp>
      <p:sp>
        <p:nvSpPr>
          <p:cNvPr id="5" name="Slide Number Placeholder 4">
            <a:extLst>
              <a:ext uri="{FF2B5EF4-FFF2-40B4-BE49-F238E27FC236}">
                <a16:creationId xmlns:a16="http://schemas.microsoft.com/office/drawing/2014/main" id="{D1093690-1035-4CAF-1D32-05A1D801B49D}"/>
              </a:ext>
            </a:extLst>
          </p:cNvPr>
          <p:cNvSpPr>
            <a:spLocks noGrp="1"/>
          </p:cNvSpPr>
          <p:nvPr>
            <p:ph type="sldNum" sz="quarter" idx="12"/>
          </p:nvPr>
        </p:nvSpPr>
        <p:spPr/>
        <p:txBody>
          <a:bodyPr/>
          <a:lstStyle/>
          <a:p>
            <a:fld id="{670A9334-4E67-F94F-A05E-0CE8B74A054E}" type="slidenum">
              <a:rPr lang="en-US" smtClean="0"/>
              <a:pPr/>
              <a:t>32</a:t>
            </a:fld>
            <a:endParaRPr lang="en-US"/>
          </a:p>
        </p:txBody>
      </p:sp>
      <p:sp>
        <p:nvSpPr>
          <p:cNvPr id="6" name="Content Placeholder 5">
            <a:extLst>
              <a:ext uri="{FF2B5EF4-FFF2-40B4-BE49-F238E27FC236}">
                <a16:creationId xmlns:a16="http://schemas.microsoft.com/office/drawing/2014/main" id="{D6045CA1-6BA6-8D9E-5937-9B173777EEE8}"/>
              </a:ext>
            </a:extLst>
          </p:cNvPr>
          <p:cNvSpPr>
            <a:spLocks noGrp="1"/>
          </p:cNvSpPr>
          <p:nvPr>
            <p:ph sz="half" idx="1"/>
          </p:nvPr>
        </p:nvSpPr>
        <p:spPr>
          <a:xfrm>
            <a:off x="781225" y="1144079"/>
            <a:ext cx="10629550" cy="5057276"/>
          </a:xfrm>
        </p:spPr>
        <p:txBody>
          <a:bodyPr vert="horz" lIns="91440" tIns="45720" rIns="91440" bIns="45720" rtlCol="0" anchor="t">
            <a:noAutofit/>
          </a:bodyPr>
          <a:lstStyle/>
          <a:p>
            <a:endParaRPr lang="en-US"/>
          </a:p>
          <a:p>
            <a:endParaRPr lang="en-US"/>
          </a:p>
          <a:p>
            <a:endParaRPr lang="en-US"/>
          </a:p>
          <a:p>
            <a:r>
              <a:rPr lang="en-US" sz="2000"/>
              <a:t>Select your VISN and Facility</a:t>
            </a:r>
            <a:endParaRPr lang="en-US" sz="2000">
              <a:cs typeface="Calibri"/>
            </a:endParaRPr>
          </a:p>
          <a:p>
            <a:r>
              <a:rPr lang="en-US" sz="2000"/>
              <a:t>Select Fund – 0161A1</a:t>
            </a:r>
            <a:endParaRPr lang="en-US" sz="2000">
              <a:cs typeface="Calibri"/>
            </a:endParaRPr>
          </a:p>
          <a:p>
            <a:r>
              <a:rPr lang="en-US" sz="2000"/>
              <a:t>Select BOC Series – Select All</a:t>
            </a:r>
            <a:endParaRPr lang="en-US" sz="2000">
              <a:cs typeface="Calibri"/>
            </a:endParaRPr>
          </a:p>
          <a:p>
            <a:r>
              <a:rPr lang="en-US" sz="2000"/>
              <a:t>Select Budget Fiscal Year – This will show you all the fiscal years that you have open obligations remaining. Select which fiscal year, you want to view or select all to review all open obligations.</a:t>
            </a:r>
            <a:endParaRPr lang="en-US" sz="2000">
              <a:cs typeface="Calibri"/>
            </a:endParaRPr>
          </a:p>
          <a:p>
            <a:r>
              <a:rPr lang="en-US" sz="2000"/>
              <a:t>Select Cost Ctr – Select All</a:t>
            </a:r>
            <a:endParaRPr lang="en-US" sz="2000">
              <a:cs typeface="Calibri"/>
            </a:endParaRPr>
          </a:p>
          <a:p>
            <a:r>
              <a:rPr lang="en-US" sz="2000"/>
              <a:t>Select ACC No – Select All</a:t>
            </a:r>
            <a:endParaRPr lang="en-US" sz="2000">
              <a:cs typeface="Calibri"/>
            </a:endParaRPr>
          </a:p>
          <a:p>
            <a:r>
              <a:rPr lang="en-US" sz="2000"/>
              <a:t>Click View Report</a:t>
            </a:r>
            <a:endParaRPr lang="en-US" sz="2000">
              <a:cs typeface="Calibri"/>
            </a:endParaRPr>
          </a:p>
          <a:p>
            <a:r>
              <a:rPr lang="en-US" sz="2000"/>
              <a:t>The report allows you to export to excel.</a:t>
            </a:r>
            <a:endParaRPr lang="en-US" sz="2000">
              <a:cs typeface="Calibri"/>
            </a:endParaRPr>
          </a:p>
          <a:p>
            <a:pPr marL="0" indent="0">
              <a:buNone/>
            </a:pPr>
            <a:endParaRPr lang="en-US"/>
          </a:p>
        </p:txBody>
      </p:sp>
      <p:pic>
        <p:nvPicPr>
          <p:cNvPr id="8" name="Picture 7">
            <a:extLst>
              <a:ext uri="{FF2B5EF4-FFF2-40B4-BE49-F238E27FC236}">
                <a16:creationId xmlns:a16="http://schemas.microsoft.com/office/drawing/2014/main" id="{D3042510-5583-DFAA-DEE6-EF66CE513251}"/>
              </a:ext>
            </a:extLst>
          </p:cNvPr>
          <p:cNvPicPr>
            <a:picLocks noChangeAspect="1"/>
          </p:cNvPicPr>
          <p:nvPr/>
        </p:nvPicPr>
        <p:blipFill>
          <a:blip r:embed="rId2"/>
          <a:stretch>
            <a:fillRect/>
          </a:stretch>
        </p:blipFill>
        <p:spPr>
          <a:xfrm>
            <a:off x="473150" y="1144079"/>
            <a:ext cx="11254079" cy="1495810"/>
          </a:xfrm>
          <a:prstGeom prst="rect">
            <a:avLst/>
          </a:prstGeom>
        </p:spPr>
      </p:pic>
    </p:spTree>
    <p:extLst>
      <p:ext uri="{BB962C8B-B14F-4D97-AF65-F5344CB8AC3E}">
        <p14:creationId xmlns:p14="http://schemas.microsoft.com/office/powerpoint/2010/main" val="1739089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ED96-F01F-826C-F396-9819DFBA292A}"/>
              </a:ext>
            </a:extLst>
          </p:cNvPr>
          <p:cNvSpPr>
            <a:spLocks noGrp="1"/>
          </p:cNvSpPr>
          <p:nvPr>
            <p:ph type="title"/>
          </p:nvPr>
        </p:nvSpPr>
        <p:spPr/>
        <p:txBody>
          <a:bodyPr/>
          <a:lstStyle/>
          <a:p>
            <a:r>
              <a:rPr lang="en-US"/>
              <a:t>Section 5: Example Open Documents Report</a:t>
            </a:r>
          </a:p>
        </p:txBody>
      </p:sp>
      <p:sp>
        <p:nvSpPr>
          <p:cNvPr id="5" name="Slide Number Placeholder 4">
            <a:extLst>
              <a:ext uri="{FF2B5EF4-FFF2-40B4-BE49-F238E27FC236}">
                <a16:creationId xmlns:a16="http://schemas.microsoft.com/office/drawing/2014/main" id="{8E204003-66BF-8027-CDDC-F6A5F7CE2080}"/>
              </a:ext>
            </a:extLst>
          </p:cNvPr>
          <p:cNvSpPr>
            <a:spLocks noGrp="1"/>
          </p:cNvSpPr>
          <p:nvPr>
            <p:ph type="sldNum" sz="quarter" idx="12"/>
          </p:nvPr>
        </p:nvSpPr>
        <p:spPr/>
        <p:txBody>
          <a:bodyPr/>
          <a:lstStyle/>
          <a:p>
            <a:fld id="{670A9334-4E67-F94F-A05E-0CE8B74A054E}" type="slidenum">
              <a:rPr lang="en-US" smtClean="0"/>
              <a:pPr/>
              <a:t>33</a:t>
            </a:fld>
            <a:endParaRPr lang="en-US"/>
          </a:p>
        </p:txBody>
      </p:sp>
      <p:pic>
        <p:nvPicPr>
          <p:cNvPr id="7" name="Picture 6">
            <a:extLst>
              <a:ext uri="{FF2B5EF4-FFF2-40B4-BE49-F238E27FC236}">
                <a16:creationId xmlns:a16="http://schemas.microsoft.com/office/drawing/2014/main" id="{20A104B7-B5A5-8407-985B-E630F6530DB2}"/>
              </a:ext>
            </a:extLst>
          </p:cNvPr>
          <p:cNvPicPr>
            <a:picLocks noChangeAspect="1"/>
          </p:cNvPicPr>
          <p:nvPr/>
        </p:nvPicPr>
        <p:blipFill>
          <a:blip r:embed="rId2"/>
          <a:stretch>
            <a:fillRect/>
          </a:stretch>
        </p:blipFill>
        <p:spPr>
          <a:xfrm>
            <a:off x="0" y="1254062"/>
            <a:ext cx="12192000" cy="2017222"/>
          </a:xfrm>
          <a:prstGeom prst="rect">
            <a:avLst/>
          </a:prstGeom>
        </p:spPr>
      </p:pic>
    </p:spTree>
    <p:extLst>
      <p:ext uri="{BB962C8B-B14F-4D97-AF65-F5344CB8AC3E}">
        <p14:creationId xmlns:p14="http://schemas.microsoft.com/office/powerpoint/2010/main" val="3217420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ED96-F01F-826C-F396-9819DFBA292A}"/>
              </a:ext>
            </a:extLst>
          </p:cNvPr>
          <p:cNvSpPr>
            <a:spLocks noGrp="1"/>
          </p:cNvSpPr>
          <p:nvPr>
            <p:ph type="title"/>
          </p:nvPr>
        </p:nvSpPr>
        <p:spPr/>
        <p:txBody>
          <a:bodyPr/>
          <a:lstStyle/>
          <a:p>
            <a:r>
              <a:rPr lang="en-US"/>
              <a:t>Questions?</a:t>
            </a:r>
          </a:p>
        </p:txBody>
      </p:sp>
      <p:sp>
        <p:nvSpPr>
          <p:cNvPr id="5" name="Slide Number Placeholder 4">
            <a:extLst>
              <a:ext uri="{FF2B5EF4-FFF2-40B4-BE49-F238E27FC236}">
                <a16:creationId xmlns:a16="http://schemas.microsoft.com/office/drawing/2014/main" id="{8E204003-66BF-8027-CDDC-F6A5F7CE2080}"/>
              </a:ext>
            </a:extLst>
          </p:cNvPr>
          <p:cNvSpPr>
            <a:spLocks noGrp="1"/>
          </p:cNvSpPr>
          <p:nvPr>
            <p:ph type="sldNum" sz="quarter" idx="12"/>
          </p:nvPr>
        </p:nvSpPr>
        <p:spPr/>
        <p:txBody>
          <a:bodyPr/>
          <a:lstStyle/>
          <a:p>
            <a:fld id="{670A9334-4E67-F94F-A05E-0CE8B74A054E}" type="slidenum">
              <a:rPr lang="en-US" smtClean="0"/>
              <a:pPr/>
              <a:t>34</a:t>
            </a:fld>
            <a:endParaRPr lang="en-US"/>
          </a:p>
        </p:txBody>
      </p:sp>
    </p:spTree>
    <p:extLst>
      <p:ext uri="{BB962C8B-B14F-4D97-AF65-F5344CB8AC3E}">
        <p14:creationId xmlns:p14="http://schemas.microsoft.com/office/powerpoint/2010/main" val="26122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6FB8-A199-99E6-DE8B-2CB6054F90D3}"/>
              </a:ext>
            </a:extLst>
          </p:cNvPr>
          <p:cNvSpPr>
            <a:spLocks noGrp="1"/>
          </p:cNvSpPr>
          <p:nvPr>
            <p:ph type="title"/>
          </p:nvPr>
        </p:nvSpPr>
        <p:spPr/>
        <p:txBody>
          <a:bodyPr/>
          <a:lstStyle/>
          <a:p>
            <a:r>
              <a:rPr lang="en-US"/>
              <a:t>Section 1: Why is this important?</a:t>
            </a:r>
          </a:p>
        </p:txBody>
      </p:sp>
      <p:sp>
        <p:nvSpPr>
          <p:cNvPr id="3" name="Content Placeholder 2">
            <a:extLst>
              <a:ext uri="{FF2B5EF4-FFF2-40B4-BE49-F238E27FC236}">
                <a16:creationId xmlns:a16="http://schemas.microsoft.com/office/drawing/2014/main" id="{61EEB5B2-AFA1-53EB-26F8-4F3494D90E89}"/>
              </a:ext>
            </a:extLst>
          </p:cNvPr>
          <p:cNvSpPr>
            <a:spLocks noGrp="1"/>
          </p:cNvSpPr>
          <p:nvPr>
            <p:ph sz="half" idx="1"/>
          </p:nvPr>
        </p:nvSpPr>
        <p:spPr>
          <a:xfrm>
            <a:off x="838200" y="979055"/>
            <a:ext cx="10430164" cy="5197908"/>
          </a:xfrm>
        </p:spPr>
        <p:txBody>
          <a:bodyPr vert="horz" lIns="91440" tIns="45720" rIns="91440" bIns="45720" rtlCol="0" anchor="t">
            <a:noAutofit/>
          </a:bodyPr>
          <a:lstStyle/>
          <a:p>
            <a:r>
              <a:rPr lang="en-US" sz="2800"/>
              <a:t>Currently, $40.4 Million in Open Orders exist in the Research Appropriation that is in expired funding.</a:t>
            </a:r>
            <a:endParaRPr lang="en-US" sz="2800">
              <a:cs typeface="Calibri"/>
            </a:endParaRPr>
          </a:p>
          <a:p>
            <a:r>
              <a:rPr lang="en-US"/>
              <a:t>There is </a:t>
            </a:r>
            <a:r>
              <a:rPr lang="en-US" b="1">
                <a:solidFill>
                  <a:srgbClr val="FF0000"/>
                </a:solidFill>
              </a:rPr>
              <a:t>$58M </a:t>
            </a:r>
            <a:r>
              <a:rPr lang="en-US"/>
              <a:t>in funds that were de-obligated after the funds had expired and are no longer available for use. This amount will continue to grow as there are de-obligations to the $40.4 Million in open orders</a:t>
            </a:r>
            <a:r>
              <a:rPr lang="en-US" sz="2800"/>
              <a:t>. </a:t>
            </a:r>
            <a:endParaRPr lang="en-US" sz="2800">
              <a:cs typeface="Calibri"/>
            </a:endParaRPr>
          </a:p>
          <a:p>
            <a:r>
              <a:rPr lang="en-US"/>
              <a:t>What is the impact? </a:t>
            </a:r>
            <a:r>
              <a:rPr lang="en-US" b="1" u="sng"/>
              <a:t>That is 72 merit reviews that could have been funded (calculating a merit review at $800K over 4 years).</a:t>
            </a:r>
            <a:endParaRPr lang="en-US" sz="2800" b="1" u="sng">
              <a:cs typeface="Calibri"/>
            </a:endParaRPr>
          </a:p>
          <a:p>
            <a:pPr marL="0" indent="0">
              <a:buNone/>
            </a:pPr>
            <a:endParaRPr lang="en-US"/>
          </a:p>
        </p:txBody>
      </p:sp>
      <p:sp>
        <p:nvSpPr>
          <p:cNvPr id="5" name="Slide Number Placeholder 4">
            <a:extLst>
              <a:ext uri="{FF2B5EF4-FFF2-40B4-BE49-F238E27FC236}">
                <a16:creationId xmlns:a16="http://schemas.microsoft.com/office/drawing/2014/main" id="{C8C68508-C583-DA6E-963C-00630FA84AE6}"/>
              </a:ext>
            </a:extLst>
          </p:cNvPr>
          <p:cNvSpPr>
            <a:spLocks noGrp="1"/>
          </p:cNvSpPr>
          <p:nvPr>
            <p:ph type="sldNum" sz="quarter" idx="12"/>
          </p:nvPr>
        </p:nvSpPr>
        <p:spPr/>
        <p:txBody>
          <a:bodyPr/>
          <a:lstStyle/>
          <a:p>
            <a:fld id="{670A9334-4E67-F94F-A05E-0CE8B74A054E}" type="slidenum">
              <a:rPr lang="en-US" smtClean="0"/>
              <a:pPr/>
              <a:t>4</a:t>
            </a:fld>
            <a:endParaRPr lang="en-US"/>
          </a:p>
        </p:txBody>
      </p:sp>
      <p:graphicFrame>
        <p:nvGraphicFramePr>
          <p:cNvPr id="6" name="Table 5">
            <a:extLst>
              <a:ext uri="{FF2B5EF4-FFF2-40B4-BE49-F238E27FC236}">
                <a16:creationId xmlns:a16="http://schemas.microsoft.com/office/drawing/2014/main" id="{3BD48591-37AC-8F5D-890B-BBC590BD5AB2}"/>
              </a:ext>
            </a:extLst>
          </p:cNvPr>
          <p:cNvGraphicFramePr>
            <a:graphicFrameLocks noGrp="1"/>
          </p:cNvGraphicFramePr>
          <p:nvPr>
            <p:extLst>
              <p:ext uri="{D42A27DB-BD31-4B8C-83A1-F6EECF244321}">
                <p14:modId xmlns:p14="http://schemas.microsoft.com/office/powerpoint/2010/main" val="593942407"/>
              </p:ext>
            </p:extLst>
          </p:nvPr>
        </p:nvGraphicFramePr>
        <p:xfrm>
          <a:off x="2743200" y="4413380"/>
          <a:ext cx="5219699" cy="1533525"/>
        </p:xfrm>
        <a:graphic>
          <a:graphicData uri="http://schemas.openxmlformats.org/drawingml/2006/table">
            <a:tbl>
              <a:tblPr>
                <a:tableStyleId>{5C22544A-7EE6-4342-B048-85BDC9FD1C3A}</a:tableStyleId>
              </a:tblPr>
              <a:tblGrid>
                <a:gridCol w="875235">
                  <a:extLst>
                    <a:ext uri="{9D8B030D-6E8A-4147-A177-3AD203B41FA5}">
                      <a16:colId xmlns:a16="http://schemas.microsoft.com/office/drawing/2014/main" val="829950759"/>
                    </a:ext>
                  </a:extLst>
                </a:gridCol>
                <a:gridCol w="1322366">
                  <a:extLst>
                    <a:ext uri="{9D8B030D-6E8A-4147-A177-3AD203B41FA5}">
                      <a16:colId xmlns:a16="http://schemas.microsoft.com/office/drawing/2014/main" val="4288756431"/>
                    </a:ext>
                  </a:extLst>
                </a:gridCol>
                <a:gridCol w="1436527">
                  <a:extLst>
                    <a:ext uri="{9D8B030D-6E8A-4147-A177-3AD203B41FA5}">
                      <a16:colId xmlns:a16="http://schemas.microsoft.com/office/drawing/2014/main" val="3890214722"/>
                    </a:ext>
                  </a:extLst>
                </a:gridCol>
                <a:gridCol w="1585571">
                  <a:extLst>
                    <a:ext uri="{9D8B030D-6E8A-4147-A177-3AD203B41FA5}">
                      <a16:colId xmlns:a16="http://schemas.microsoft.com/office/drawing/2014/main" val="925210592"/>
                    </a:ext>
                  </a:extLst>
                </a:gridCol>
              </a:tblGrid>
              <a:tr h="390525">
                <a:tc>
                  <a:txBody>
                    <a:bodyPr/>
                    <a:lstStyle/>
                    <a:p>
                      <a:pPr algn="l" fontAlgn="b"/>
                      <a:r>
                        <a:rPr lang="en-US" sz="1100" b="1" i="0" u="none" strike="noStrike">
                          <a:solidFill>
                            <a:srgbClr val="000000"/>
                          </a:solidFill>
                          <a:effectLst/>
                          <a:latin typeface="Calibri" panose="020F0502020204030204" pitchFamily="34" charset="0"/>
                        </a:rPr>
                        <a:t>Fiscal Year</a:t>
                      </a:r>
                    </a:p>
                  </a:txBody>
                  <a:tcPr marL="9525" marR="9525" marT="9525" marB="0" anchor="b"/>
                </a:tc>
                <a:tc>
                  <a:txBody>
                    <a:bodyPr/>
                    <a:lstStyle/>
                    <a:p>
                      <a:pPr algn="l" fontAlgn="b"/>
                      <a:r>
                        <a:rPr lang="en-US" sz="1100" b="1" u="none" strike="noStrike">
                          <a:effectLst/>
                        </a:rPr>
                        <a:t># of Purchase Orders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Amount in Open Orders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FF0000"/>
                          </a:solidFill>
                          <a:effectLst/>
                        </a:rPr>
                        <a:t>Expired Balances no longer available for use. </a:t>
                      </a:r>
                      <a:endParaRPr lang="en-US" sz="1100" b="1"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018897"/>
                  </a:ext>
                </a:extLst>
              </a:tr>
              <a:tr h="190500">
                <a:tc>
                  <a:txBody>
                    <a:bodyPr/>
                    <a:lstStyle/>
                    <a:p>
                      <a:pPr algn="l" fontAlgn="b"/>
                      <a:r>
                        <a:rPr lang="en-US" sz="1100" u="none" strike="noStrike">
                          <a:effectLst/>
                        </a:rPr>
                        <a:t>19/20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$230,704.46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FF0000"/>
                          </a:solidFill>
                          <a:effectLst/>
                          <a:latin typeface="Calibri" panose="020F0502020204030204" pitchFamily="34" charset="0"/>
                        </a:rPr>
                        <a:t>$12,865,452.19 </a:t>
                      </a:r>
                    </a:p>
                  </a:txBody>
                  <a:tcPr marL="9525" marR="9525" marT="9525" marB="0" anchor="b"/>
                </a:tc>
                <a:extLst>
                  <a:ext uri="{0D108BD9-81ED-4DB2-BD59-A6C34878D82A}">
                    <a16:rowId xmlns:a16="http://schemas.microsoft.com/office/drawing/2014/main" val="1418292992"/>
                  </a:ext>
                </a:extLst>
              </a:tr>
              <a:tr h="190500">
                <a:tc>
                  <a:txBody>
                    <a:bodyPr/>
                    <a:lstStyle/>
                    <a:p>
                      <a:pPr algn="l"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$395,361.57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b="0" i="0" u="none" strike="noStrike">
                          <a:solidFill>
                            <a:srgbClr val="FF0000"/>
                          </a:solidFill>
                          <a:effectLst/>
                          <a:latin typeface="Calibri" panose="020F0502020204030204" pitchFamily="34" charset="0"/>
                        </a:rPr>
                        <a:t>$15,564,165.68 </a:t>
                      </a:r>
                    </a:p>
                  </a:txBody>
                  <a:tcPr marL="9525" marR="9525" marT="9525" marB="0" anchor="ctr"/>
                </a:tc>
                <a:extLst>
                  <a:ext uri="{0D108BD9-81ED-4DB2-BD59-A6C34878D82A}">
                    <a16:rowId xmlns:a16="http://schemas.microsoft.com/office/drawing/2014/main" val="3930127867"/>
                  </a:ext>
                </a:extLst>
              </a:tr>
              <a:tr h="190500">
                <a:tc>
                  <a:txBody>
                    <a:bodyPr/>
                    <a:lstStyle/>
                    <a:p>
                      <a:pPr algn="l" fontAlgn="b"/>
                      <a:r>
                        <a:rPr lang="en-US" sz="1100" u="none" strike="noStrike">
                          <a:effectLst/>
                        </a:rPr>
                        <a:t>21/22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$3,666,386.37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b="0" i="0" u="none" strike="noStrike">
                          <a:solidFill>
                            <a:srgbClr val="FF0000"/>
                          </a:solidFill>
                          <a:effectLst/>
                          <a:latin typeface="Calibri" panose="020F0502020204030204" pitchFamily="34" charset="0"/>
                        </a:rPr>
                        <a:t>$19,648,287.31 </a:t>
                      </a:r>
                    </a:p>
                  </a:txBody>
                  <a:tcPr marL="9525" marR="9525" marT="9525" marB="0" anchor="ctr"/>
                </a:tc>
                <a:extLst>
                  <a:ext uri="{0D108BD9-81ED-4DB2-BD59-A6C34878D82A}">
                    <a16:rowId xmlns:a16="http://schemas.microsoft.com/office/drawing/2014/main" val="1586201207"/>
                  </a:ext>
                </a:extLst>
              </a:tr>
              <a:tr h="190500">
                <a:tc>
                  <a:txBody>
                    <a:bodyPr/>
                    <a:lstStyle/>
                    <a:p>
                      <a:pPr algn="l" fontAlgn="b"/>
                      <a:r>
                        <a:rPr lang="en-US" sz="1100" u="none" strike="noStrike">
                          <a:effectLst/>
                        </a:rPr>
                        <a:t>22/23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$7,329,540.11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b="0" i="0" u="none" strike="noStrike">
                          <a:solidFill>
                            <a:srgbClr val="FF0000"/>
                          </a:solidFill>
                          <a:effectLst/>
                          <a:latin typeface="Calibri" panose="020F0502020204030204" pitchFamily="34" charset="0"/>
                        </a:rPr>
                        <a:t>$8,279,081.78 </a:t>
                      </a:r>
                    </a:p>
                  </a:txBody>
                  <a:tcPr marL="9525" marR="9525" marT="9525" marB="0" anchor="ctr"/>
                </a:tc>
                <a:extLst>
                  <a:ext uri="{0D108BD9-81ED-4DB2-BD59-A6C34878D82A}">
                    <a16:rowId xmlns:a16="http://schemas.microsoft.com/office/drawing/2014/main" val="330593697"/>
                  </a:ext>
                </a:extLst>
              </a:tr>
              <a:tr h="190500">
                <a:tc>
                  <a:txBody>
                    <a:bodyPr/>
                    <a:lstStyle/>
                    <a:p>
                      <a:pPr algn="l" fontAlgn="b"/>
                      <a:r>
                        <a:rPr lang="en-US" sz="1100" u="none" strike="noStrike">
                          <a:effectLst/>
                        </a:rPr>
                        <a:t>23/24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$28,763,837.08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b="0" i="0" u="none" strike="noStrike">
                          <a:solidFill>
                            <a:srgbClr val="FF0000"/>
                          </a:solidFill>
                          <a:effectLst/>
                          <a:latin typeface="Calibri" panose="020F0502020204030204" pitchFamily="34" charset="0"/>
                        </a:rPr>
                        <a:t>$1,659,937.43 </a:t>
                      </a:r>
                    </a:p>
                  </a:txBody>
                  <a:tcPr marL="9525" marR="9525" marT="9525" marB="0" anchor="ctr"/>
                </a:tc>
                <a:extLst>
                  <a:ext uri="{0D108BD9-81ED-4DB2-BD59-A6C34878D82A}">
                    <a16:rowId xmlns:a16="http://schemas.microsoft.com/office/drawing/2014/main" val="3479798939"/>
                  </a:ext>
                </a:extLst>
              </a:tr>
              <a:tr h="190500">
                <a:tc>
                  <a:txBody>
                    <a:bodyPr/>
                    <a:lstStyle/>
                    <a:p>
                      <a:pPr algn="l" fontAlgn="b"/>
                      <a:r>
                        <a:rPr lang="en-US" sz="1100" u="none" strike="noStrike">
                          <a:effectLst/>
                        </a:rPr>
                        <a:t>Grand 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a:effectLst/>
                        </a:rPr>
                        <a:t>$40,385,829.59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i="0" u="none" strike="noStrike">
                          <a:solidFill>
                            <a:srgbClr val="FF0000"/>
                          </a:solidFill>
                          <a:effectLst/>
                          <a:latin typeface="Calibri" panose="020F0502020204030204" pitchFamily="34" charset="0"/>
                        </a:rPr>
                        <a:t>$58,016,924.39</a:t>
                      </a:r>
                    </a:p>
                  </a:txBody>
                  <a:tcPr marL="9525" marR="9525" marT="9525" marB="0" anchor="b"/>
                </a:tc>
                <a:extLst>
                  <a:ext uri="{0D108BD9-81ED-4DB2-BD59-A6C34878D82A}">
                    <a16:rowId xmlns:a16="http://schemas.microsoft.com/office/drawing/2014/main" val="129960399"/>
                  </a:ext>
                </a:extLst>
              </a:tr>
            </a:tbl>
          </a:graphicData>
        </a:graphic>
      </p:graphicFrame>
    </p:spTree>
    <p:extLst>
      <p:ext uri="{BB962C8B-B14F-4D97-AF65-F5344CB8AC3E}">
        <p14:creationId xmlns:p14="http://schemas.microsoft.com/office/powerpoint/2010/main" val="413230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p:txBody>
          <a:bodyPr/>
          <a:lstStyle/>
          <a:p>
            <a:r>
              <a:rPr lang="en-US"/>
              <a:t>Section 1: Things to Consider</a:t>
            </a:r>
          </a:p>
        </p:txBody>
      </p:sp>
      <p:sp>
        <p:nvSpPr>
          <p:cNvPr id="9" name="Content Placeholder 8">
            <a:extLst>
              <a:ext uri="{FF2B5EF4-FFF2-40B4-BE49-F238E27FC236}">
                <a16:creationId xmlns:a16="http://schemas.microsoft.com/office/drawing/2014/main" id="{696AF348-BE50-3494-EC87-D99A553DCB45}"/>
              </a:ext>
            </a:extLst>
          </p:cNvPr>
          <p:cNvSpPr>
            <a:spLocks noGrp="1"/>
          </p:cNvSpPr>
          <p:nvPr>
            <p:ph sz="half" idx="1"/>
          </p:nvPr>
        </p:nvSpPr>
        <p:spPr>
          <a:xfrm>
            <a:off x="817266" y="1123837"/>
            <a:ext cx="10515600" cy="1603375"/>
          </a:xfrm>
        </p:spPr>
        <p:txBody>
          <a:bodyPr vert="horz" lIns="91440" tIns="45720" rIns="91440" bIns="45720" rtlCol="0" anchor="t">
            <a:noAutofit/>
          </a:bodyPr>
          <a:lstStyle/>
          <a:p>
            <a:r>
              <a:rPr lang="en-US">
                <a:solidFill>
                  <a:srgbClr val="1A1819"/>
                </a:solidFill>
                <a:latin typeface="Public Sans"/>
              </a:rPr>
              <a:t>When creating an obligation (2237/1358), ensure these obligations do NOT exceed the estimate of good/services required. </a:t>
            </a:r>
          </a:p>
          <a:p>
            <a:pPr lvl="1"/>
            <a:r>
              <a:rPr lang="en-US" u="sng">
                <a:solidFill>
                  <a:srgbClr val="1A1819"/>
                </a:solidFill>
                <a:latin typeface="Public Sans"/>
              </a:rPr>
              <a:t>Do NOT over obligate just to help get your facility to 2%. </a:t>
            </a:r>
            <a:r>
              <a:rPr lang="en-US">
                <a:solidFill>
                  <a:srgbClr val="1A1819"/>
                </a:solidFill>
                <a:latin typeface="Public Sans"/>
              </a:rPr>
              <a:t>ORD Finance is paying attention to large de-obligations that occur throughout the year. </a:t>
            </a:r>
          </a:p>
          <a:p>
            <a:r>
              <a:rPr lang="en-US">
                <a:solidFill>
                  <a:srgbClr val="1A1819"/>
                </a:solidFill>
                <a:latin typeface="Public Sans"/>
              </a:rPr>
              <a:t>Pay attention to start and end dates. Try to avoid end dates late in the fiscal year when it is the last year of funding. </a:t>
            </a:r>
          </a:p>
          <a:p>
            <a:pPr lvl="1"/>
            <a:r>
              <a:rPr lang="en-US">
                <a:solidFill>
                  <a:srgbClr val="1A1819"/>
                </a:solidFill>
                <a:latin typeface="Public Sans"/>
              </a:rPr>
              <a:t>For example, if end date is Aug 31, 2025 and the obligation is a FY24/25 transaction, it is difficult to get the invoice and de-obligation completed prior to Sept 30, 2025 when the funds expire. If it is a contract that requires a modification to de-obligate, it is even more challenging.</a:t>
            </a:r>
          </a:p>
          <a:p>
            <a:pPr marL="457200" lvl="1" indent="0">
              <a:buNone/>
            </a:pPr>
            <a:endParaRPr lang="en-US" sz="1600">
              <a:solidFill>
                <a:srgbClr val="1A1819"/>
              </a:solidFill>
              <a:latin typeface="Public Sans"/>
            </a:endParaRPr>
          </a:p>
          <a:p>
            <a:pPr lvl="1"/>
            <a:endParaRPr lang="en-US" sz="1600">
              <a:solidFill>
                <a:srgbClr val="1A1819"/>
              </a:solidFill>
              <a:latin typeface="Public Sans"/>
            </a:endParaRPr>
          </a:p>
          <a:p>
            <a:pPr lvl="1"/>
            <a:endParaRPr lang="en-US" sz="1600">
              <a:solidFill>
                <a:srgbClr val="1A1819"/>
              </a:solidFill>
              <a:latin typeface="Public Sans"/>
            </a:endParaRPr>
          </a:p>
          <a:p>
            <a:pPr lvl="1"/>
            <a:endParaRPr lang="en-US" sz="1600">
              <a:solidFill>
                <a:srgbClr val="1A1819"/>
              </a:solidFill>
              <a:latin typeface="Public Sans"/>
            </a:endParaRPr>
          </a:p>
          <a:p>
            <a:pPr marL="457200" lvl="1" indent="0">
              <a:buNone/>
            </a:pPr>
            <a:endParaRPr lang="en-US" sz="1600">
              <a:solidFill>
                <a:srgbClr val="1A1819"/>
              </a:solidFill>
              <a:latin typeface="Public Sans"/>
            </a:endParaRPr>
          </a:p>
          <a:p>
            <a:pPr lvl="1"/>
            <a:endParaRPr lang="en-US" sz="1600">
              <a:solidFill>
                <a:srgbClr val="1A1819"/>
              </a:solidFill>
              <a:latin typeface="Public Sans"/>
            </a:endParaRPr>
          </a:p>
          <a:p>
            <a:pPr lvl="1"/>
            <a:endParaRPr lang="en-US" sz="1600">
              <a:solidFill>
                <a:srgbClr val="1A1819"/>
              </a:solidFill>
              <a:latin typeface="Public Sans"/>
            </a:endParaRPr>
          </a:p>
          <a:p>
            <a:pPr lvl="1"/>
            <a:endParaRPr lang="en-US" sz="1600">
              <a:solidFill>
                <a:srgbClr val="1A1819"/>
              </a:solidFill>
              <a:latin typeface="Public Sans"/>
            </a:endParaRPr>
          </a:p>
          <a:p>
            <a:endParaRPr lang="en-US" sz="1400">
              <a:solidFill>
                <a:srgbClr val="1A1819"/>
              </a:solidFill>
              <a:latin typeface="Public Sans"/>
            </a:endParaRPr>
          </a:p>
          <a:p>
            <a:pPr algn="l">
              <a:buFont typeface="Arial" panose="020B0604020202020204" pitchFamily="34" charset="0"/>
              <a:buChar char="•"/>
            </a:pPr>
            <a:endParaRPr lang="en-US"/>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454756" y="1123837"/>
            <a:ext cx="10919978" cy="44883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lang="en-US" sz="24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2400">
              <a:solidFill>
                <a:prstClr val="black"/>
              </a:solidFill>
              <a:latin typeface="Calibri"/>
              <a:cs typeface="Calibri"/>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608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E27E-BAEE-7D95-9AC3-D8F6A7E183ED}"/>
              </a:ext>
            </a:extLst>
          </p:cNvPr>
          <p:cNvSpPr>
            <a:spLocks noGrp="1"/>
          </p:cNvSpPr>
          <p:nvPr>
            <p:ph type="title"/>
          </p:nvPr>
        </p:nvSpPr>
        <p:spPr/>
        <p:txBody>
          <a:bodyPr/>
          <a:lstStyle/>
          <a:p>
            <a:r>
              <a:rPr lang="en-US"/>
              <a:t>Section 1: Known Challenges</a:t>
            </a:r>
          </a:p>
        </p:txBody>
      </p:sp>
      <p:sp>
        <p:nvSpPr>
          <p:cNvPr id="3" name="Content Placeholder 2">
            <a:extLst>
              <a:ext uri="{FF2B5EF4-FFF2-40B4-BE49-F238E27FC236}">
                <a16:creationId xmlns:a16="http://schemas.microsoft.com/office/drawing/2014/main" id="{FB096364-12D3-E751-C815-9000A3934934}"/>
              </a:ext>
            </a:extLst>
          </p:cNvPr>
          <p:cNvSpPr>
            <a:spLocks noGrp="1"/>
          </p:cNvSpPr>
          <p:nvPr>
            <p:ph sz="half" idx="1"/>
          </p:nvPr>
        </p:nvSpPr>
        <p:spPr>
          <a:xfrm>
            <a:off x="526473" y="1117600"/>
            <a:ext cx="10446327" cy="5059363"/>
          </a:xfrm>
        </p:spPr>
        <p:txBody>
          <a:bodyPr vert="horz" lIns="91440" tIns="45720" rIns="91440" bIns="45720" rtlCol="0" anchor="t">
            <a:noAutofit/>
          </a:bodyPr>
          <a:lstStyle/>
          <a:p>
            <a:r>
              <a:rPr lang="en-US"/>
              <a:t>ORD Finance understands that there are challenges that come with the Open Obligation - UDO report. The two main issues we hear are:</a:t>
            </a:r>
          </a:p>
          <a:p>
            <a:pPr lvl="1"/>
            <a:r>
              <a:rPr lang="en-US"/>
              <a:t>Contracting is slow to process modifications to de-obligate/close-out a contract. </a:t>
            </a:r>
          </a:p>
          <a:p>
            <a:pPr lvl="1"/>
            <a:r>
              <a:rPr lang="en-US"/>
              <a:t>Affiliates not invoicing timely. </a:t>
            </a:r>
          </a:p>
          <a:p>
            <a:r>
              <a:rPr lang="en-US"/>
              <a:t>While both situations can be frustrating and feel that they are out of your hands, stay on top of it and be persistent.</a:t>
            </a:r>
          </a:p>
          <a:p>
            <a:pPr lvl="1"/>
            <a:r>
              <a:rPr lang="en-US"/>
              <a:t>Don’t just enter the FORCE transaction and not follow-up. Reach out to the Contracting Officer and ask for status updates. </a:t>
            </a:r>
          </a:p>
          <a:p>
            <a:pPr lvl="1"/>
            <a:r>
              <a:rPr lang="en-US"/>
              <a:t>Talk to your leadership about the affiliate not invoicing. See if you can get a meeting scheduled and work through the issue. Explain the problem with late invoices and the expiration of funds. </a:t>
            </a:r>
          </a:p>
        </p:txBody>
      </p:sp>
      <p:sp>
        <p:nvSpPr>
          <p:cNvPr id="5" name="Slide Number Placeholder 4">
            <a:extLst>
              <a:ext uri="{FF2B5EF4-FFF2-40B4-BE49-F238E27FC236}">
                <a16:creationId xmlns:a16="http://schemas.microsoft.com/office/drawing/2014/main" id="{3CE2DD61-9DD4-BE52-84B9-701FC2E95F35}"/>
              </a:ext>
            </a:extLst>
          </p:cNvPr>
          <p:cNvSpPr>
            <a:spLocks noGrp="1"/>
          </p:cNvSpPr>
          <p:nvPr>
            <p:ph type="sldNum" sz="quarter" idx="12"/>
          </p:nvPr>
        </p:nvSpPr>
        <p:spPr/>
        <p:txBody>
          <a:bodyPr/>
          <a:lstStyle/>
          <a:p>
            <a:fld id="{670A9334-4E67-F94F-A05E-0CE8B74A054E}" type="slidenum">
              <a:rPr lang="en-US" smtClean="0"/>
              <a:pPr/>
              <a:t>6</a:t>
            </a:fld>
            <a:endParaRPr lang="en-US"/>
          </a:p>
        </p:txBody>
      </p:sp>
    </p:spTree>
    <p:extLst>
      <p:ext uri="{BB962C8B-B14F-4D97-AF65-F5344CB8AC3E}">
        <p14:creationId xmlns:p14="http://schemas.microsoft.com/office/powerpoint/2010/main" val="279838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D1FB-7B15-1E8B-FD69-7FADB6994435}"/>
              </a:ext>
            </a:extLst>
          </p:cNvPr>
          <p:cNvSpPr>
            <a:spLocks noGrp="1"/>
          </p:cNvSpPr>
          <p:nvPr>
            <p:ph type="title"/>
          </p:nvPr>
        </p:nvSpPr>
        <p:spPr>
          <a:xfrm>
            <a:off x="445943" y="199159"/>
            <a:ext cx="10515600" cy="556656"/>
          </a:xfrm>
        </p:spPr>
        <p:txBody>
          <a:bodyPr/>
          <a:lstStyle/>
          <a:p>
            <a:r>
              <a:rPr lang="en-US">
                <a:cs typeface="Calibri Light"/>
              </a:rPr>
              <a:t>Section 2: How to understand and utilize the UDO Reports</a:t>
            </a:r>
            <a:endParaRPr lang="en-US"/>
          </a:p>
        </p:txBody>
      </p:sp>
      <p:sp>
        <p:nvSpPr>
          <p:cNvPr id="5" name="Slide Number Placeholder 4">
            <a:extLst>
              <a:ext uri="{FF2B5EF4-FFF2-40B4-BE49-F238E27FC236}">
                <a16:creationId xmlns:a16="http://schemas.microsoft.com/office/drawing/2014/main" id="{42C77958-856C-223E-1397-07B893AF5EC3}"/>
              </a:ext>
            </a:extLst>
          </p:cNvPr>
          <p:cNvSpPr>
            <a:spLocks noGrp="1"/>
          </p:cNvSpPr>
          <p:nvPr>
            <p:ph type="sldNum" sz="quarter" idx="12"/>
          </p:nvPr>
        </p:nvSpPr>
        <p:spPr/>
        <p:txBody>
          <a:bodyPr/>
          <a:lstStyle/>
          <a:p>
            <a:fld id="{670A9334-4E67-F94F-A05E-0CE8B74A054E}" type="slidenum">
              <a:rPr lang="en-US" smtClean="0"/>
              <a:pPr/>
              <a:t>7</a:t>
            </a:fld>
            <a:endParaRPr lang="en-US"/>
          </a:p>
        </p:txBody>
      </p:sp>
      <p:pic>
        <p:nvPicPr>
          <p:cNvPr id="7" name="Content Placeholder 6" descr="A dog lying on a couch&#10;&#10;Description automatically generated with medium confidence">
            <a:extLst>
              <a:ext uri="{FF2B5EF4-FFF2-40B4-BE49-F238E27FC236}">
                <a16:creationId xmlns:a16="http://schemas.microsoft.com/office/drawing/2014/main" id="{CD3600F8-BE45-7105-BB09-F1A2EDFAD8D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95791" y="1208159"/>
            <a:ext cx="3633734" cy="4844979"/>
          </a:xfrm>
        </p:spPr>
      </p:pic>
      <p:sp>
        <p:nvSpPr>
          <p:cNvPr id="8" name="TextBox 7">
            <a:extLst>
              <a:ext uri="{FF2B5EF4-FFF2-40B4-BE49-F238E27FC236}">
                <a16:creationId xmlns:a16="http://schemas.microsoft.com/office/drawing/2014/main" id="{A11B980B-8CB7-C8C5-9D77-2220A4E5BED8}"/>
              </a:ext>
            </a:extLst>
          </p:cNvPr>
          <p:cNvSpPr txBox="1"/>
          <p:nvPr/>
        </p:nvSpPr>
        <p:spPr>
          <a:xfrm>
            <a:off x="4210050" y="5129808"/>
            <a:ext cx="2533650" cy="646331"/>
          </a:xfrm>
          <a:prstGeom prst="rect">
            <a:avLst/>
          </a:prstGeom>
          <a:noFill/>
        </p:spPr>
        <p:txBody>
          <a:bodyPr wrap="square" rtlCol="0">
            <a:spAutoFit/>
          </a:bodyPr>
          <a:lstStyle/>
          <a:p>
            <a:r>
              <a:rPr lang="en-US"/>
              <a:t>UDO Reports are exhausting…..</a:t>
            </a:r>
          </a:p>
        </p:txBody>
      </p:sp>
    </p:spTree>
    <p:extLst>
      <p:ext uri="{BB962C8B-B14F-4D97-AF65-F5344CB8AC3E}">
        <p14:creationId xmlns:p14="http://schemas.microsoft.com/office/powerpoint/2010/main" val="3609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366939" y="188685"/>
            <a:ext cx="10515600" cy="680223"/>
          </a:xfrm>
        </p:spPr>
        <p:txBody>
          <a:bodyPr/>
          <a:lstStyle/>
          <a:p>
            <a:r>
              <a:rPr lang="en-US"/>
              <a:t>Section 2: UDO Report</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454756" y="1123837"/>
            <a:ext cx="10919978" cy="50460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b="1" kern="1200">
                <a:solidFill>
                  <a:schemeClr val="dk1"/>
                </a:solidFill>
                <a:ea typeface="+mn-ea"/>
                <a:cs typeface="+mn-cs"/>
              </a:rPr>
              <a:t>What is the UDO (Undelivered Orders) report?</a:t>
            </a:r>
          </a:p>
          <a:p>
            <a:pPr marL="457200" lvl="1" indent="0">
              <a:lnSpc>
                <a:spcPct val="100000"/>
              </a:lnSpc>
              <a:buNone/>
              <a:defRPr/>
            </a:pPr>
            <a:endParaRPr lang="en-US" sz="2000" b="1" kern="1200">
              <a:solidFill>
                <a:schemeClr val="dk1"/>
              </a:solidFill>
              <a:ea typeface="+mn-ea"/>
              <a:cs typeface="+mn-cs"/>
            </a:endParaRPr>
          </a:p>
          <a:p>
            <a:pPr lvl="1">
              <a:lnSpc>
                <a:spcPct val="100000"/>
              </a:lnSpc>
              <a:defRPr/>
            </a:pPr>
            <a:r>
              <a:rPr lang="en-US">
                <a:solidFill>
                  <a:schemeClr val="dk1"/>
                </a:solidFill>
              </a:rPr>
              <a:t>All open obligated purchase orders (2237s and 1358s): orders which have been processed/obligated by Fiscal/Accounting and have outstanding balances in FMS.</a:t>
            </a:r>
          </a:p>
          <a:p>
            <a:pPr lvl="1">
              <a:lnSpc>
                <a:spcPct val="100000"/>
              </a:lnSpc>
              <a:defRPr/>
            </a:pPr>
            <a:endParaRPr lang="en-US" i="0" u="none" strike="noStrike" kern="1200" cap="none" spc="0" normalizeH="0" baseline="0" noProof="0">
              <a:ln>
                <a:noFill/>
              </a:ln>
              <a:solidFill>
                <a:schemeClr val="dk1"/>
              </a:solidFill>
              <a:effectLst/>
              <a:uLnTx/>
              <a:uFillTx/>
              <a:cs typeface="Calibri"/>
            </a:endParaRPr>
          </a:p>
          <a:p>
            <a:pPr lvl="1">
              <a:lnSpc>
                <a:spcPct val="100000"/>
              </a:lnSpc>
              <a:defRPr/>
            </a:pPr>
            <a:r>
              <a:rPr lang="en-US">
                <a:solidFill>
                  <a:schemeClr val="dk1"/>
                </a:solidFill>
                <a:cs typeface="Calibri"/>
              </a:rPr>
              <a:t>May also be called: F850 and F851 reports</a:t>
            </a:r>
          </a:p>
          <a:p>
            <a:pPr lvl="1">
              <a:lnSpc>
                <a:spcPct val="100000"/>
              </a:lnSpc>
              <a:defRPr/>
            </a:pPr>
            <a:endParaRPr lang="en-US" i="0" u="none" strike="noStrike" kern="1200" cap="none" spc="0" normalizeH="0" baseline="0" noProof="0">
              <a:ln>
                <a:noFill/>
              </a:ln>
              <a:solidFill>
                <a:schemeClr val="dk1"/>
              </a:solidFill>
              <a:effectLst/>
              <a:uLnTx/>
              <a:uFillTx/>
              <a:cs typeface="Calibri"/>
            </a:endParaRPr>
          </a:p>
          <a:p>
            <a:pPr lvl="1">
              <a:lnSpc>
                <a:spcPct val="100000"/>
              </a:lnSpc>
              <a:defRPr/>
            </a:pPr>
            <a:r>
              <a:rPr lang="en-US">
                <a:solidFill>
                  <a:schemeClr val="dk1"/>
                </a:solidFill>
                <a:cs typeface="Calibri"/>
              </a:rPr>
              <a:t>It is required to review and respond monthly to Fiscal on the status of the open obligations. </a:t>
            </a:r>
          </a:p>
          <a:p>
            <a:pPr lvl="1">
              <a:lnSpc>
                <a:spcPct val="100000"/>
              </a:lnSpc>
              <a:defRPr/>
            </a:pPr>
            <a:endParaRPr lang="en-US">
              <a:solidFill>
                <a:schemeClr val="dk1"/>
              </a:solidFill>
              <a:cs typeface="Calibri"/>
            </a:endParaRPr>
          </a:p>
          <a:p>
            <a:pPr lvl="1">
              <a:lnSpc>
                <a:spcPct val="100000"/>
              </a:lnSpc>
              <a:defRPr/>
            </a:pPr>
            <a:r>
              <a:rPr lang="en-US">
                <a:solidFill>
                  <a:schemeClr val="dk1"/>
                </a:solidFill>
                <a:cs typeface="Calibri"/>
              </a:rPr>
              <a:t>You can also view the reports at anytime through the VSSC: </a:t>
            </a:r>
            <a:r>
              <a:rPr lang="en-US" err="1">
                <a:hlinkClick r:id="rId2"/>
              </a:rPr>
              <a:t>OBLL_OpenDocuments</a:t>
            </a:r>
            <a:r>
              <a:rPr lang="en-US">
                <a:hlinkClick r:id="rId2"/>
              </a:rPr>
              <a:t> - Report Viewer (va.gov)</a:t>
            </a:r>
            <a:endParaRPr lang="en-US" i="0" u="none" strike="noStrike" kern="1200" cap="none" spc="0" normalizeH="0" baseline="0" noProof="0">
              <a:ln>
                <a:noFill/>
              </a:ln>
              <a:solidFill>
                <a:srgbClr val="000000"/>
              </a:solidFill>
              <a:effectLst/>
              <a:uLnTx/>
              <a:uFillTx/>
              <a:cs typeface="Calibri"/>
            </a:endParaRPr>
          </a:p>
          <a:p>
            <a:pPr marL="347345" marR="0" lvl="0" indent="-34734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127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94B-565D-4AC6-B3A9-16F15C40B69E}"/>
              </a:ext>
            </a:extLst>
          </p:cNvPr>
          <p:cNvSpPr>
            <a:spLocks noGrp="1"/>
          </p:cNvSpPr>
          <p:nvPr>
            <p:ph type="title"/>
          </p:nvPr>
        </p:nvSpPr>
        <p:spPr>
          <a:xfrm>
            <a:off x="232656" y="142191"/>
            <a:ext cx="10515600" cy="680223"/>
          </a:xfrm>
        </p:spPr>
        <p:txBody>
          <a:bodyPr/>
          <a:lstStyle/>
          <a:p>
            <a:r>
              <a:rPr lang="en-US" sz="2800"/>
              <a:t>Section 2: UDO Helpful Information</a:t>
            </a:r>
          </a:p>
        </p:txBody>
      </p:sp>
      <p:sp>
        <p:nvSpPr>
          <p:cNvPr id="6" name="Content Placeholder 2">
            <a:extLst>
              <a:ext uri="{FF2B5EF4-FFF2-40B4-BE49-F238E27FC236}">
                <a16:creationId xmlns:a16="http://schemas.microsoft.com/office/drawing/2014/main" id="{3DD93221-FCD2-A214-B7D5-C447E68BCDA0}"/>
              </a:ext>
            </a:extLst>
          </p:cNvPr>
          <p:cNvSpPr txBox="1">
            <a:spLocks/>
          </p:cNvSpPr>
          <p:nvPr/>
        </p:nvSpPr>
        <p:spPr>
          <a:xfrm>
            <a:off x="108122" y="822414"/>
            <a:ext cx="11851222" cy="52505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b="1">
                <a:effectLst/>
                <a:latin typeface="Calibri" panose="020F0502020204030204" pitchFamily="34" charset="0"/>
                <a:ea typeface="Calibri" panose="020F0502020204030204" pitchFamily="34" charset="0"/>
                <a:cs typeface="Times New Roman" panose="02020603050405020304" pitchFamily="18" charset="0"/>
              </a:rPr>
              <a:t>Helpful </a:t>
            </a:r>
            <a:r>
              <a:rPr lang="en-US" b="1">
                <a:latin typeface="Calibri" panose="020F0502020204030204" pitchFamily="34" charset="0"/>
                <a:ea typeface="Calibri" panose="020F0502020204030204" pitchFamily="34" charset="0"/>
                <a:cs typeface="Times New Roman" panose="02020603050405020304" pitchFamily="18" charset="0"/>
              </a:rPr>
              <a:t>information for UDO and IPPS</a:t>
            </a:r>
          </a:p>
          <a:p>
            <a:pPr>
              <a:lnSpc>
                <a:spcPct val="107000"/>
              </a:lnSpc>
              <a:spcBef>
                <a:spcPts val="0"/>
              </a:spcBef>
              <a:spcAft>
                <a:spcPts val="800"/>
              </a:spcAft>
            </a:pPr>
            <a:r>
              <a:rPr lang="en-US" sz="2000" b="1">
                <a:effectLst/>
                <a:latin typeface="Calibri"/>
                <a:ea typeface="Calibri" panose="020F0502020204030204" pitchFamily="34" charset="0"/>
                <a:cs typeface="Times New Roman"/>
              </a:rPr>
              <a:t>MO-Miscell</a:t>
            </a:r>
            <a:r>
              <a:rPr lang="en-US" sz="2000" b="1">
                <a:latin typeface="Calibri"/>
                <a:ea typeface="Calibri" panose="020F0502020204030204" pitchFamily="34" charset="0"/>
                <a:cs typeface="Times New Roman"/>
              </a:rPr>
              <a:t>aneous Orders (VISTA Method of Payment: Invoice/Receiving Report): </a:t>
            </a:r>
            <a:r>
              <a:rPr lang="en-US" sz="2000">
                <a:latin typeface="Calibri"/>
                <a:ea typeface="Calibri" panose="020F0502020204030204" pitchFamily="34" charset="0"/>
                <a:cs typeface="Times New Roman"/>
              </a:rPr>
              <a:t>Warehouse must process receiving reports.  If items didn’t come through the warehouse, service needs to notify the warehouse staff to process a receiving report.  IPPS matches invoices to receiving report to process payment(s). </a:t>
            </a:r>
          </a:p>
          <a:p>
            <a:pPr marL="0" indent="0">
              <a:lnSpc>
                <a:spcPct val="107000"/>
              </a:lnSpc>
              <a:spcBef>
                <a:spcPts val="0"/>
              </a:spcBef>
              <a:spcAft>
                <a:spcPts val="800"/>
              </a:spcAft>
              <a:buNone/>
            </a:pPr>
            <a:endParaRPr lang="en-US"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b="1">
                <a:effectLst/>
                <a:latin typeface="Calibri"/>
                <a:ea typeface="Calibri" panose="020F0502020204030204" pitchFamily="34" charset="0"/>
                <a:cs typeface="Times New Roman"/>
              </a:rPr>
              <a:t>SO-Service Orders (1358s and VISTA Method of Payment: Certified Invoice on 2237s): </a:t>
            </a:r>
            <a:r>
              <a:rPr lang="en-US" sz="2000">
                <a:latin typeface="Calibri"/>
                <a:ea typeface="Calibri" panose="020F0502020204030204" pitchFamily="34" charset="0"/>
                <a:cs typeface="Times New Roman"/>
              </a:rPr>
              <a:t>Vendor submits invoice(s) into IPPS. Certifying official must sign into IPPS to certify invoices for payment to process. </a:t>
            </a:r>
          </a:p>
          <a:p>
            <a:pPr marL="0" indent="0">
              <a:lnSpc>
                <a:spcPct val="107000"/>
              </a:lnSpc>
              <a:spcBef>
                <a:spcPts val="0"/>
              </a:spcBef>
              <a:spcAft>
                <a:spcPts val="800"/>
              </a:spcAft>
              <a:buNone/>
            </a:pPr>
            <a:r>
              <a:rPr lang="en-US" sz="20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RR/RT-Receiving Reports:  </a:t>
            </a:r>
            <a:r>
              <a:rPr lang="en-US" sz="2000">
                <a:effectLst/>
                <a:latin typeface="Calibri" panose="020F0502020204030204" pitchFamily="34" charset="0"/>
                <a:ea typeface="Calibri" panose="020F0502020204030204" pitchFamily="34" charset="0"/>
                <a:cs typeface="Times New Roman" panose="02020603050405020304" pitchFamily="18" charset="0"/>
              </a:rPr>
              <a:t>Processed against Invoice/Receiving Report (VISTA); MO orders (FMS)</a:t>
            </a:r>
          </a:p>
          <a:p>
            <a:pPr marL="0" indent="0">
              <a:lnSpc>
                <a:spcPct val="107000"/>
              </a:lnSpc>
              <a:spcBef>
                <a:spcPts val="0"/>
              </a:spcBef>
              <a:spcAft>
                <a:spcPts val="800"/>
              </a:spcAft>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b="1">
                <a:latin typeface="Calibri"/>
                <a:ea typeface="Calibri" panose="020F0502020204030204" pitchFamily="34" charset="0"/>
                <a:cs typeface="Times New Roman"/>
              </a:rPr>
              <a:t>AR-Accrual:  </a:t>
            </a:r>
            <a:r>
              <a:rPr lang="en-US" sz="2000">
                <a:latin typeface="Calibri"/>
                <a:ea typeface="Calibri" panose="020F0502020204030204" pitchFamily="34" charset="0"/>
                <a:cs typeface="Times New Roman"/>
              </a:rPr>
              <a:t>Occurs in FMS if there are outstanding funds after the end date on SO orders.  Funds are available to use for payments.  It is possible to have one purchase with an SO amount and an AR amount.  </a:t>
            </a:r>
            <a:endParaRPr lang="en-US" sz="2000">
              <a:effectLst/>
              <a:latin typeface="Calibri"/>
              <a:ea typeface="Calibri" panose="020F0502020204030204" pitchFamily="34" charset="0"/>
              <a:cs typeface="Times New Roman"/>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200" b="0" i="0" u="none" strike="noStrike" kern="1200" cap="none" spc="0" normalizeH="0" baseline="0" noProof="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1666238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4e0ee5-8f79-4036-b05d-88e91c74e162" xsi:nil="true"/>
    <lcf76f155ced4ddcb4097134ff3c332f xmlns="82a4c570-96aa-4e7e-95a1-f651dcacea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815A23-8324-4E71-A3C3-F79F5CF15C07}">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2a4c570-96aa-4e7e-95a1-f651dcacea28"/>
    <ds:schemaRef ds:uri="d84e0ee5-8f79-4036-b05d-88e91c74e162"/>
    <ds:schemaRef ds:uri="http://purl.org/dc/term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B602B16-298A-41C1-B7CF-DD0AAFE9D181}">
  <ds:schemaRefs>
    <ds:schemaRef ds:uri="http://schemas.microsoft.com/sharepoint/v3/contenttype/forms"/>
  </ds:schemaRefs>
</ds:datastoreItem>
</file>

<file path=customXml/itemProps3.xml><?xml version="1.0" encoding="utf-8"?>
<ds:datastoreItem xmlns:ds="http://schemas.openxmlformats.org/officeDocument/2006/customXml" ds:itemID="{3543FC90-5E5F-4E56-A4D1-6CC070707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3822</Words>
  <Application>Microsoft Office PowerPoint</Application>
  <PresentationFormat>Widescreen</PresentationFormat>
  <Paragraphs>655</Paragraphs>
  <Slides>34</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Light</vt:lpstr>
      <vt:lpstr>Georgia</vt:lpstr>
      <vt:lpstr>Public Sans</vt:lpstr>
      <vt:lpstr>r_ansi</vt:lpstr>
      <vt:lpstr>Times New Roman</vt:lpstr>
      <vt:lpstr>1_Office Theme</vt:lpstr>
      <vt:lpstr>think-cell Slide</vt:lpstr>
      <vt:lpstr>PowerPoint Presentation</vt:lpstr>
      <vt:lpstr>Objectives for today’s training</vt:lpstr>
      <vt:lpstr>Section 1: Why is this important?</vt:lpstr>
      <vt:lpstr>Section 1: Why is this important?</vt:lpstr>
      <vt:lpstr>Section 1: Things to Consider</vt:lpstr>
      <vt:lpstr>Section 1: Known Challenges</vt:lpstr>
      <vt:lpstr>Section 2: How to understand and utilize the UDO Reports</vt:lpstr>
      <vt:lpstr>Section 2: UDO Report</vt:lpstr>
      <vt:lpstr>Section 2: UDO Helpful Information</vt:lpstr>
      <vt:lpstr>Section 2: UDO Helpful Information</vt:lpstr>
      <vt:lpstr>UDO Example</vt:lpstr>
      <vt:lpstr>Section 3: How to locate and view purchase orders and obligation numbers in VISTA</vt:lpstr>
      <vt:lpstr>Section 3: What is my Purchase order # or Obligation #</vt:lpstr>
      <vt:lpstr>Section 3: What is my Purchase order # or Obligation #</vt:lpstr>
      <vt:lpstr>Section 3: How to review my Purchase Order in VISTA</vt:lpstr>
      <vt:lpstr>Section 3: VISTA Examples-MO (Miscellaneous Order)</vt:lpstr>
      <vt:lpstr>VISTA Examples-MO (Miscellaneous Order)</vt:lpstr>
      <vt:lpstr>Section 3: VISTA Examples-SO (Service Order)</vt:lpstr>
      <vt:lpstr>Section 3: How to review my 1358 in VISTA</vt:lpstr>
      <vt:lpstr>Section 3: VISTA Examples-SO (1358-Service Order)</vt:lpstr>
      <vt:lpstr>Section 3: VISTA Examples-SO (1358-Service Order)</vt:lpstr>
      <vt:lpstr>Section 4: Navigating IPPS and certifying payments </vt:lpstr>
      <vt:lpstr>Section 4: IPPS Homepage</vt:lpstr>
      <vt:lpstr>Section 4: IPPS Trainings</vt:lpstr>
      <vt:lpstr>Section 4: IPPS Example – SO Orders (Services)</vt:lpstr>
      <vt:lpstr>Section 4: Reviewing 1358s and Certified Invoice Orders (SO)</vt:lpstr>
      <vt:lpstr>Section 4: IPPS Example – MO </vt:lpstr>
      <vt:lpstr>Section 4: IPPS-Station Inquiry System</vt:lpstr>
      <vt:lpstr>Section 4: Reviewing Invoice/Receiving Report Orders (MO)</vt:lpstr>
      <vt:lpstr>Section 5: Utilizing the Open Documents report in the VSSC </vt:lpstr>
      <vt:lpstr>Section 5: VSSC – Open Documents Report</vt:lpstr>
      <vt:lpstr>Section 5: VSSC – Open Documents Report</vt:lpstr>
      <vt:lpstr>Section 5: Example Open Documents Report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Open Obligations: UDO-Undelivered Orders</dc:title>
  <dc:subject>Tracking Open Obligations: UDO-Undelivered Orders</dc:subject>
  <dc:creator>VA ORD </dc:creator>
  <cp:keywords>Tracking Open Obligations: UDO-Undelivered Orders</cp:keywords>
  <cp:lastModifiedBy>Rivera, Portia T</cp:lastModifiedBy>
  <cp:revision>2</cp:revision>
  <dcterms:created xsi:type="dcterms:W3CDTF">2022-08-04T15:38:13Z</dcterms:created>
  <dcterms:modified xsi:type="dcterms:W3CDTF">2024-11-15T16:44:53Z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0x0101004270B8C538AFB24B91BAB31B557F509C</vt:lpwstr>
  </property>
</Properties>
</file>