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4"/>
  </p:sldMasterIdLst>
  <p:notesMasterIdLst>
    <p:notesMasterId r:id="rId33"/>
  </p:notesMasterIdLst>
  <p:sldIdLst>
    <p:sldId id="274" r:id="rId5"/>
    <p:sldId id="257" r:id="rId6"/>
    <p:sldId id="838841367" r:id="rId7"/>
    <p:sldId id="838841356" r:id="rId8"/>
    <p:sldId id="838841354" r:id="rId9"/>
    <p:sldId id="838841353" r:id="rId10"/>
    <p:sldId id="838841366" r:id="rId11"/>
    <p:sldId id="838841362" r:id="rId12"/>
    <p:sldId id="838841388" r:id="rId13"/>
    <p:sldId id="838841358" r:id="rId14"/>
    <p:sldId id="838841357" r:id="rId15"/>
    <p:sldId id="838841368" r:id="rId16"/>
    <p:sldId id="838841398" r:id="rId17"/>
    <p:sldId id="838841400" r:id="rId18"/>
    <p:sldId id="838841385" r:id="rId19"/>
    <p:sldId id="838841397" r:id="rId20"/>
    <p:sldId id="838841389" r:id="rId21"/>
    <p:sldId id="838841390" r:id="rId22"/>
    <p:sldId id="838841396" r:id="rId23"/>
    <p:sldId id="838841392" r:id="rId24"/>
    <p:sldId id="838841394" r:id="rId25"/>
    <p:sldId id="838841395" r:id="rId26"/>
    <p:sldId id="838841401" r:id="rId27"/>
    <p:sldId id="838841399" r:id="rId28"/>
    <p:sldId id="838841369" r:id="rId29"/>
    <p:sldId id="838841371" r:id="rId30"/>
    <p:sldId id="838841359" r:id="rId31"/>
    <p:sldId id="838841361"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59C4DFC-1FA8-4EB3-B4BD-DC24305DD001}">
          <p14:sldIdLst>
            <p14:sldId id="274"/>
            <p14:sldId id="257"/>
            <p14:sldId id="838841367"/>
            <p14:sldId id="838841356"/>
            <p14:sldId id="838841354"/>
            <p14:sldId id="838841353"/>
            <p14:sldId id="838841366"/>
            <p14:sldId id="838841362"/>
            <p14:sldId id="838841388"/>
            <p14:sldId id="838841358"/>
            <p14:sldId id="838841357"/>
            <p14:sldId id="838841368"/>
            <p14:sldId id="838841398"/>
            <p14:sldId id="838841400"/>
            <p14:sldId id="838841385"/>
            <p14:sldId id="838841397"/>
            <p14:sldId id="838841389"/>
            <p14:sldId id="838841390"/>
            <p14:sldId id="838841396"/>
            <p14:sldId id="838841392"/>
            <p14:sldId id="838841394"/>
            <p14:sldId id="838841395"/>
          </p14:sldIdLst>
        </p14:section>
        <p14:section name="Appendix" id="{B533152D-8367-43E9-880E-89E15D64476A}">
          <p14:sldIdLst>
            <p14:sldId id="838841401"/>
            <p14:sldId id="838841399"/>
            <p14:sldId id="838841369"/>
            <p14:sldId id="838841371"/>
            <p14:sldId id="838841359"/>
            <p14:sldId id="838841361"/>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3CE7F13-3A55-5400-2D79-57EA3E379DAC}" name="Points, Kari" initials="PK" userId="S::kari.points@va.gov::d3d08481-d9e7-4f0b-8844-65fed6518596" providerId="AD"/>
  <p188:author id="{7D1D6A25-4335-F31F-037B-5264622BFCF8}" name="Negrete, Maria (Titan Alpha)" initials="NM(A" userId="S::Maria.Negrete2@va.gov::0a4ba534-701a-455c-bf6c-e730d0a01c09" providerId="AD"/>
  <p188:author id="{57FF0554-D6D0-6CDF-A32B-C009199611CC}" name="Murphy, Diane E." initials="ME" userId="S::diane.murphy3@va.gov::25ebc3d9-7cfa-4ac1-9788-77fe46a03c98" providerId="AD"/>
  <p188:author id="{A4F754DA-B2C4-C695-EC82-8C721E0F92A2}" name="Berlow, Jason" initials="BJ" userId="S::Jason.Berlow@va.gov::2ca71643-eff5-4d67-b81e-ca1c03f44d5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Berlow, Jason" initials="BJ" lastIdx="2" clrIdx="0">
    <p:extLst>
      <p:ext uri="{19B8F6BF-5375-455C-9EA6-DF929625EA0E}">
        <p15:presenceInfo xmlns:p15="http://schemas.microsoft.com/office/powerpoint/2012/main" userId="S::Jason.Berlow@va.gov::2ca71643-eff5-4d67-b81e-ca1c03f44d5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F0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FB851A6-D9C2-AB07-DDD1-0EA983A1BB7F}" v="152" dt="2024-10-08T19:00:27.510"/>
    <p1510:client id="{2C0F403D-1526-25B6-DADB-F5602CED2D87}" v="1" dt="2024-10-08T13:44:06.258"/>
    <p1510:client id="{3CECCC7C-EC40-992B-16E4-80B441C2E8AC}" v="1" dt="2024-10-08T18:51:56.425"/>
    <p1510:client id="{3FD6C882-A0A7-4940-BE4A-DAEE10A115C3}" v="224" dt="2024-10-08T13:45:22.078"/>
    <p1510:client id="{585BF505-6C09-84A3-4E70-41487A12A029}" v="214" dt="2024-10-08T19:10:55.499"/>
    <p1510:client id="{81D6480C-31F2-4548-FCB8-CBBDAB3DDA1D}" v="74" dt="2024-10-08T14:41:42.892"/>
    <p1510:client id="{82EFF828-AEFD-F5E3-6B62-0D8C9407FBE3}" v="36" dt="2024-10-08T14:54:13.501"/>
    <p1510:client id="{A3952816-1B72-EAC2-4962-95DA719976A6}" v="494" dt="2024-10-07T17:38:09.065"/>
    <p1510:client id="{E052CE03-25C0-2AE1-1937-7B2BA16161FB}" v="1" dt="2024-10-08T14:47:05.725"/>
    <p1510:client id="{F1605209-26C4-E45F-3A66-1F292175B388}" v="34" dt="2024-10-07T19:33:39.57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40"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4EDC7D-6D2B-48BC-A863-DE8E3C60BC9F}" type="datetimeFigureOut">
              <a:rPr lang="en-US" smtClean="0"/>
              <a:t>10/10/2024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2574F8-C803-4BA0-BA40-396F8B7B22AC}" type="slidenum">
              <a:rPr lang="en-US" smtClean="0"/>
              <a:t>‹#›</a:t>
            </a:fld>
            <a:endParaRPr lang="en-US"/>
          </a:p>
        </p:txBody>
      </p:sp>
    </p:spTree>
    <p:extLst>
      <p:ext uri="{BB962C8B-B14F-4D97-AF65-F5344CB8AC3E}">
        <p14:creationId xmlns:p14="http://schemas.microsoft.com/office/powerpoint/2010/main" val="24883333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a:t>John</a:t>
            </a:r>
          </a:p>
        </p:txBody>
      </p:sp>
      <p:sp>
        <p:nvSpPr>
          <p:cNvPr id="4" name="Slide Number Placeholder 3"/>
          <p:cNvSpPr>
            <a:spLocks noGrp="1"/>
          </p:cNvSpPr>
          <p:nvPr>
            <p:ph type="sldNum" sz="quarter" idx="5"/>
          </p:nvPr>
        </p:nvSpPr>
        <p:spPr/>
        <p:txBody>
          <a:bodyPr/>
          <a:lstStyle/>
          <a:p>
            <a:fld id="{46E0020C-34B3-4644-B138-3A9503ECB28E}" type="slidenum">
              <a:rPr lang="en-US" smtClean="0"/>
              <a:pPr/>
              <a:t>2</a:t>
            </a:fld>
            <a:endParaRPr lang="en-US"/>
          </a:p>
        </p:txBody>
      </p:sp>
    </p:spTree>
    <p:extLst>
      <p:ext uri="{BB962C8B-B14F-4D97-AF65-F5344CB8AC3E}">
        <p14:creationId xmlns:p14="http://schemas.microsoft.com/office/powerpoint/2010/main" val="39597047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-Jason</a:t>
            </a:r>
          </a:p>
        </p:txBody>
      </p:sp>
      <p:sp>
        <p:nvSpPr>
          <p:cNvPr id="4" name="Slide Number Placeholder 3"/>
          <p:cNvSpPr>
            <a:spLocks noGrp="1"/>
          </p:cNvSpPr>
          <p:nvPr>
            <p:ph type="sldNum" sz="quarter" idx="5"/>
          </p:nvPr>
        </p:nvSpPr>
        <p:spPr/>
        <p:txBody>
          <a:bodyPr/>
          <a:lstStyle/>
          <a:p>
            <a:fld id="{A02574F8-C803-4BA0-BA40-396F8B7B22AC}" type="slidenum">
              <a:rPr lang="en-US" smtClean="0"/>
              <a:t>6</a:t>
            </a:fld>
            <a:endParaRPr lang="en-US"/>
          </a:p>
        </p:txBody>
      </p:sp>
    </p:spTree>
    <p:extLst>
      <p:ext uri="{BB962C8B-B14F-4D97-AF65-F5344CB8AC3E}">
        <p14:creationId xmlns:p14="http://schemas.microsoft.com/office/powerpoint/2010/main" val="37256656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4.emf"/></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10/10/2024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0A9334-4E67-F94F-A05E-0CE8B74A054E}" type="slidenum">
              <a:rPr lang="en-US" smtClean="0"/>
              <a:pPr/>
              <a:t>‹#›</a:t>
            </a:fld>
            <a:endParaRPr lang="en-US"/>
          </a:p>
        </p:txBody>
      </p:sp>
    </p:spTree>
    <p:extLst>
      <p:ext uri="{BB962C8B-B14F-4D97-AF65-F5344CB8AC3E}">
        <p14:creationId xmlns:p14="http://schemas.microsoft.com/office/powerpoint/2010/main" val="740588215"/>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dirty="0"/>
              <a:t>10/10/2024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0A9334-4E67-F94F-A05E-0CE8B74A054E}" type="slidenum">
              <a:rPr lang="en-US" smtClean="0"/>
              <a:pPr/>
              <a:t>‹#›</a:t>
            </a:fld>
            <a:endParaRPr lang="en-US"/>
          </a:p>
        </p:txBody>
      </p:sp>
    </p:spTree>
    <p:extLst>
      <p:ext uri="{BB962C8B-B14F-4D97-AF65-F5344CB8AC3E}">
        <p14:creationId xmlns:p14="http://schemas.microsoft.com/office/powerpoint/2010/main" val="3151107229"/>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6DD2AB52-3520-4185-840D-69649027815F}"/>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8" name="Object 7" hidden="1">
                        <a:extLst>
                          <a:ext uri="{FF2B5EF4-FFF2-40B4-BE49-F238E27FC236}">
                            <a16:creationId xmlns:a16="http://schemas.microsoft.com/office/drawing/2014/main" id="{6DD2AB52-3520-4185-840D-69649027815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a:xfrm>
            <a:off x="285750" y="166264"/>
            <a:ext cx="10515600" cy="618385"/>
          </a:xfrm>
        </p:spPr>
        <p:txBody>
          <a:bodyPr vert="horz"/>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3946DA-7B17-4B8B-9018-B13D3B82D5C6}" type="datetime1">
              <a:rPr lang="en-US" smtClean="0"/>
              <a:t>10/10/2024</a:t>
            </a:fld>
            <a:endParaRPr lang="en-US"/>
          </a:p>
        </p:txBody>
      </p:sp>
      <p:sp>
        <p:nvSpPr>
          <p:cNvPr id="5" name="Footer Placeholder 4"/>
          <p:cNvSpPr>
            <a:spLocks noGrp="1"/>
          </p:cNvSpPr>
          <p:nvPr>
            <p:ph type="ftr" sz="quarter" idx="11"/>
          </p:nvPr>
        </p:nvSpPr>
        <p:spPr/>
        <p:txBody>
          <a:bodyPr/>
          <a:lstStyle/>
          <a:p>
            <a:r>
              <a:rPr lang="en-US"/>
              <a:t> </a:t>
            </a:r>
          </a:p>
        </p:txBody>
      </p:sp>
      <p:sp>
        <p:nvSpPr>
          <p:cNvPr id="6" name="Slide Number Placeholder 5"/>
          <p:cNvSpPr>
            <a:spLocks noGrp="1"/>
          </p:cNvSpPr>
          <p:nvPr>
            <p:ph type="sldNum" sz="quarter" idx="12"/>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39322767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ags" Target="../tags/tag2.xml"/><Relationship Id="rId5" Type="http://schemas.openxmlformats.org/officeDocument/2006/relationships/tags" Target="../tags/tag1.xml"/><Relationship Id="rId10" Type="http://schemas.openxmlformats.org/officeDocument/2006/relationships/image" Target="../media/image3.png"/><Relationship Id="rId4" Type="http://schemas.openxmlformats.org/officeDocument/2006/relationships/theme" Target="../theme/theme1.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BCCC815A-F2C9-434C-A69F-6B52C370B91D}"/>
              </a:ext>
            </a:extLst>
          </p:cNvPr>
          <p:cNvGraphicFramePr>
            <a:graphicFrameLocks noChangeAspect="1"/>
          </p:cNvGraphicFramePr>
          <p:nvPr userDrawn="1">
            <p:custDataLst>
              <p:tags r:id="rId5"/>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395" imgH="396" progId="TCLayout.ActiveDocument.1">
                  <p:embed/>
                </p:oleObj>
              </mc:Choice>
              <mc:Fallback>
                <p:oleObj name="think-cell Slide" r:id="rId7" imgW="395" imgH="396" progId="TCLayout.ActiveDocument.1">
                  <p:embed/>
                  <p:pic>
                    <p:nvPicPr>
                      <p:cNvPr id="13" name="Object 12" hidden="1">
                        <a:extLst>
                          <a:ext uri="{FF2B5EF4-FFF2-40B4-BE49-F238E27FC236}">
                            <a16:creationId xmlns:a16="http://schemas.microsoft.com/office/drawing/2014/main" id="{BCCC815A-F2C9-434C-A69F-6B52C370B91D}"/>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12" name="Rectangle 11" hidden="1">
            <a:extLst>
              <a:ext uri="{FF2B5EF4-FFF2-40B4-BE49-F238E27FC236}">
                <a16:creationId xmlns:a16="http://schemas.microsoft.com/office/drawing/2014/main" id="{7E99BCBC-83A5-40D0-8DE3-4DB102CDECA1}"/>
              </a:ext>
            </a:extLst>
          </p:cNvPr>
          <p:cNvSpPr/>
          <p:nvPr userDrawn="1">
            <p:custDataLst>
              <p:tags r:id="rId6"/>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4400" b="0" i="0" baseline="0">
              <a:latin typeface="Calibri Light" panose="020F0302020204030204" pitchFamily="34" charset="0"/>
              <a:ea typeface="+mj-ea"/>
              <a:cs typeface="+mj-cs"/>
              <a:sym typeface="Calibri Light" panose="020F0302020204030204" pitchFamily="34" charset="0"/>
            </a:endParaRPr>
          </a:p>
        </p:txBody>
      </p:sp>
      <p:sp>
        <p:nvSpPr>
          <p:cNvPr id="3" name="Text Placeholder 2"/>
          <p:cNvSpPr>
            <a:spLocks noGrp="1"/>
          </p:cNvSpPr>
          <p:nvPr>
            <p:ph type="body" idx="1"/>
          </p:nvPr>
        </p:nvSpPr>
        <p:spPr>
          <a:xfrm>
            <a:off x="371475" y="1361621"/>
            <a:ext cx="105156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10/10/2024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0A9334-4E67-F94F-A05E-0CE8B74A054E}" type="slidenum">
              <a:rPr lang="en-US" smtClean="0"/>
              <a:pPr/>
              <a:t>‹#›</a:t>
            </a:fld>
            <a:endParaRPr lang="en-US"/>
          </a:p>
        </p:txBody>
      </p:sp>
      <p:sp>
        <p:nvSpPr>
          <p:cNvPr id="7" name="Rectangle 6" descr="&quot;&quot;">
            <a:extLst>
              <a:ext uri="{FF2B5EF4-FFF2-40B4-BE49-F238E27FC236}">
                <a16:creationId xmlns:a16="http://schemas.microsoft.com/office/drawing/2014/main" id="{9A344643-0805-4A78-8519-399E280674A5}"/>
              </a:ext>
            </a:extLst>
          </p:cNvPr>
          <p:cNvSpPr/>
          <p:nvPr userDrawn="1"/>
        </p:nvSpPr>
        <p:spPr>
          <a:xfrm>
            <a:off x="0" y="0"/>
            <a:ext cx="12192000" cy="872671"/>
          </a:xfrm>
          <a:prstGeom prst="rect">
            <a:avLst/>
          </a:prstGeom>
          <a:solidFill>
            <a:srgbClr val="002F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ectangle 7">
            <a:extLst>
              <a:ext uri="{FF2B5EF4-FFF2-40B4-BE49-F238E27FC236}">
                <a16:creationId xmlns:a16="http://schemas.microsoft.com/office/drawing/2014/main" id="{451C4A79-7B67-4263-9C21-0F0F093D2ECB}"/>
              </a:ext>
            </a:extLst>
          </p:cNvPr>
          <p:cNvSpPr/>
          <p:nvPr userDrawn="1"/>
        </p:nvSpPr>
        <p:spPr>
          <a:xfrm>
            <a:off x="0" y="6140681"/>
            <a:ext cx="12192000" cy="731839"/>
          </a:xfrm>
          <a:prstGeom prst="rect">
            <a:avLst/>
          </a:prstGeom>
          <a:solidFill>
            <a:srgbClr val="002F56"/>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sz="1800">
              <a:solidFill>
                <a:prstClr val="white"/>
              </a:solidFill>
            </a:endParaRPr>
          </a:p>
        </p:txBody>
      </p:sp>
      <p:pic>
        <p:nvPicPr>
          <p:cNvPr id="9" name="Picture 2" descr="Choose VA logo">
            <a:extLst>
              <a:ext uri="{FF2B5EF4-FFF2-40B4-BE49-F238E27FC236}">
                <a16:creationId xmlns:a16="http://schemas.microsoft.com/office/drawing/2014/main" id="{ED68DA6A-5DF1-4139-9A45-26BF50A0D2A3}"/>
              </a:ext>
            </a:extLst>
          </p:cNvPr>
          <p:cNvPicPr>
            <a:picLocks noChangeAspect="1" noChangeArrowheads="1"/>
          </p:cNvPicPr>
          <p:nvPr userDrawn="1"/>
        </p:nvPicPr>
        <p:blipFill>
          <a:blip r:embed="rId9" cstate="print">
            <a:extLst>
              <a:ext uri="{28A0092B-C50C-407E-A947-70E740481C1C}">
                <a14:useLocalDpi xmlns:a14="http://schemas.microsoft.com/office/drawing/2010/main"/>
              </a:ext>
            </a:extLst>
          </a:blip>
          <a:srcRect/>
          <a:stretch>
            <a:fillRect/>
          </a:stretch>
        </p:blipFill>
        <p:spPr bwMode="auto">
          <a:xfrm>
            <a:off x="203201" y="6191250"/>
            <a:ext cx="2368550" cy="54864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Seal and logo for the U.S. Department of Veterans Affairs">
            <a:extLst>
              <a:ext uri="{FF2B5EF4-FFF2-40B4-BE49-F238E27FC236}">
                <a16:creationId xmlns:a16="http://schemas.microsoft.com/office/drawing/2014/main" id="{89C54729-2C98-4A73-B5EB-4446016F3463}"/>
              </a:ext>
            </a:extLst>
          </p:cNvPr>
          <p:cNvPicPr>
            <a:picLocks noChangeAspect="1"/>
          </p:cNvPicPr>
          <p:nvPr userDrawn="1"/>
        </p:nvPicPr>
        <p:blipFill>
          <a:blip r:embed="rId10" cstate="print">
            <a:extLst>
              <a:ext uri="{28A0092B-C50C-407E-A947-70E740481C1C}">
                <a14:useLocalDpi xmlns:a14="http://schemas.microsoft.com/office/drawing/2010/main"/>
              </a:ext>
            </a:extLst>
          </a:blip>
          <a:stretch>
            <a:fillRect/>
          </a:stretch>
        </p:blipFill>
        <p:spPr>
          <a:xfrm>
            <a:off x="8743950" y="6184206"/>
            <a:ext cx="2940051" cy="641708"/>
          </a:xfrm>
          <a:prstGeom prst="rect">
            <a:avLst/>
          </a:prstGeom>
        </p:spPr>
      </p:pic>
      <p:sp>
        <p:nvSpPr>
          <p:cNvPr id="2" name="Title Placeholder 1"/>
          <p:cNvSpPr>
            <a:spLocks noGrp="1"/>
          </p:cNvSpPr>
          <p:nvPr>
            <p:ph type="title"/>
          </p:nvPr>
        </p:nvSpPr>
        <p:spPr>
          <a:xfrm>
            <a:off x="390525" y="97245"/>
            <a:ext cx="10515600" cy="680223"/>
          </a:xfrm>
          <a:prstGeom prst="rect">
            <a:avLst/>
          </a:prstGeom>
        </p:spPr>
        <p:txBody>
          <a:bodyPr vert="horz" lIns="91440" tIns="45720" rIns="91440" bIns="45720" rtlCol="0" anchor="ctr">
            <a:noAutofit/>
          </a:bodyPr>
          <a:lstStyle/>
          <a:p>
            <a:r>
              <a:rPr lang="en-US"/>
              <a:t>Click to edit Master title style</a:t>
            </a:r>
          </a:p>
        </p:txBody>
      </p:sp>
    </p:spTree>
    <p:extLst>
      <p:ext uri="{BB962C8B-B14F-4D97-AF65-F5344CB8AC3E}">
        <p14:creationId xmlns:p14="http://schemas.microsoft.com/office/powerpoint/2010/main" val="162040924"/>
      </p:ext>
    </p:extLst>
  </p:cSld>
  <p:clrMap bg1="lt1" tx1="dk1" bg2="lt2" tx2="dk2" accent1="accent1" accent2="accent2" accent3="accent3" accent4="accent4" accent5="accent5" accent6="accent6" hlink="hlink" folHlink="folHlink"/>
  <p:sldLayoutIdLst>
    <p:sldLayoutId id="2147483679" r:id="rId1"/>
    <p:sldLayoutId id="2147483682" r:id="rId2"/>
    <p:sldLayoutId id="2147483683" r:id="rId3"/>
  </p:sldLayoutIdLst>
  <p:hf hdr="0" ftr="0" dt="0"/>
  <p:txStyles>
    <p:titleStyle>
      <a:lvl1pPr algn="l" defTabSz="914400" rtl="0" eaLnBrk="1" latinLnBrk="0" hangingPunct="1">
        <a:lnSpc>
          <a:spcPct val="90000"/>
        </a:lnSpc>
        <a:spcBef>
          <a:spcPct val="0"/>
        </a:spcBef>
        <a:buNone/>
        <a:defRPr sz="36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hyperlink" Target="https://dvagov.sharepoint.com/sites/vacovhacomm/admin/ORDFinance/Shared%20Documents/Forms/AllItems.aspx?id=%2Fsites%2Fvacovhacomm%2Fadmin%2FORDFinance%2FShared%20Documents%2FFinance%20Best%20Practices%2FBudget%20Management%2FFY%2024%2FFY%2024%20ORD%20Field%20Year%20End%20Guidance%205%2E6%2E24%20%28002%29%2Epdf&amp;viewid=81c93420%2D25c9%2D4cd4%2Da35a%2Deb24c49214d2&amp;parent=%2Fsites%2Fvacovhacomm%2Fadmin%2FORDFinance%2FShared%20Documents%2FFinance%20Best%20Practices%2FBudget%20Management%2FFY%2024" TargetMode="Externa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hyperlink" Target="mailto:VHAORDFinanceAction@va.gov" TargetMode="Externa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hyperlink" Target="https://dvagov.sharepoint.com/:w:/r/sites/OGC-Client/offices/ILG/_layouts/15/Doc.aspx?sourcedoc=%7BC7AB07EE-E938-4D7D-8B1E-3D12C79E0FA6%7D&amp;file=Acquisitions%20with%20Continuing%20Resolution%20Appropriations.docx&amp;action=default&amp;mobileredirect=true&amp;CID=67E6ACD8-1754-41F1-9ED6-DE88D29BD14A" TargetMode="Externa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hyperlink" Target="https://www.acquisition.gov/gsam/532.703#:~:text=532.703%20Contract%20funding%20requirements.%20532.703%20Contract%20funding%20requirements.,is%20received%20each%20time%20the%20service%20is%20rendered." TargetMode="Externa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dvagov.sharepoint.com/sites/vacovhacomm/admin/ORDFinance/Shared%20Documents/Forms/AllItems.aspx?id=%2Fsites%2Fvacovhacomm%2Fadmin%2FORDFinance%2FShared%20Documents%2FFinance%20Best%20Practices%2FBudget%20Management%2FFY%2025%2FFY%2025%20ORD%20SOY%20Budget%20Execution%20Guidance%20final%2Epdf&amp;viewid=81c93420%2D25c9%2D4cd4%2Da35a%2Deb24c49214d2&amp;parent=%2Fsites%2Fvacovhacomm%2Fadmin%2FORDFinance%2FShared%20Documents%2FFinance%20Best%20Practices%2FBudget%20Management%2FFY%2025" TargetMode="External"/><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forms.office.com/Pages/ResponsePage.aspx?id=Ixtf6a-r7kWCHberJRqzv0yuJabPAhVEm7ERM18ambtUMVBNSFRaUjhEOVc3RDlOMTk1RFpDQjlPMCQlQCN0PWcu"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hyperlink" Target="https://dvagov.sharepoint.com/sites/vacovhacomm/admin/ORDFinance/Shared%20Documents/Forms/AllItems.aspx?id=%2Fsites%2Fvacovhacomm%2Fadmin%2FORDFinance%2FShared%20Documents%2FFinance%20Best%20Practices%2FBudg"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50A97B40-0E24-405D-9340-F4C2098E3709}"/>
              </a:ext>
            </a:extLst>
          </p:cNvPr>
          <p:cNvSpPr>
            <a:spLocks noGrp="1"/>
          </p:cNvSpPr>
          <p:nvPr>
            <p:ph type="subTitle" idx="1"/>
          </p:nvPr>
        </p:nvSpPr>
        <p:spPr>
          <a:xfrm>
            <a:off x="461568" y="2576202"/>
            <a:ext cx="6095551" cy="2473253"/>
          </a:xfrm>
        </p:spPr>
        <p:txBody>
          <a:bodyPr vert="horz" lIns="91440" tIns="45720" rIns="91440" bIns="45720" rtlCol="0" anchor="t">
            <a:normAutofit/>
          </a:bodyPr>
          <a:lstStyle/>
          <a:p>
            <a:endParaRPr lang="en-US"/>
          </a:p>
          <a:p>
            <a:endParaRPr lang="en-US"/>
          </a:p>
          <a:p>
            <a:endParaRPr lang="en-US"/>
          </a:p>
        </p:txBody>
      </p:sp>
      <p:pic>
        <p:nvPicPr>
          <p:cNvPr id="5" name="Picture 10" descr="VASeal transp">
            <a:extLst>
              <a:ext uri="{FF2B5EF4-FFF2-40B4-BE49-F238E27FC236}">
                <a16:creationId xmlns:a16="http://schemas.microsoft.com/office/drawing/2014/main" id="{DFCFC220-AB91-4D5C-983B-017756DBAAAB}"/>
              </a:ext>
            </a:extLst>
          </p:cNvPr>
          <p:cNvPicPr>
            <a:picLocks noChangeAspect="1" noChangeArrowheads="1"/>
          </p:cNvPicPr>
          <p:nvPr/>
        </p:nvPicPr>
        <p:blipFill rotWithShape="1">
          <a:blip r:embed="rId2" cstate="print"/>
          <a:srcRect l="2879" r="1" b="1"/>
          <a:stretch/>
        </p:blipFill>
        <p:spPr bwMode="auto">
          <a:xfrm>
            <a:off x="8569666" y="2893809"/>
            <a:ext cx="2532684" cy="2591092"/>
          </a:xfrm>
          <a:custGeom>
            <a:avLst/>
            <a:gdLst/>
            <a:ahLst/>
            <a:cxnLst/>
            <a:rect l="l" t="t" r="r" b="b"/>
            <a:pathLst>
              <a:path w="6170914" h="6313225">
                <a:moveTo>
                  <a:pt x="3397813" y="0"/>
                </a:moveTo>
                <a:cubicBezTo>
                  <a:pt x="4453378" y="0"/>
                  <a:pt x="5396522" y="481334"/>
                  <a:pt x="6019731" y="1236489"/>
                </a:cubicBezTo>
                <a:lnTo>
                  <a:pt x="6170914" y="1438663"/>
                </a:lnTo>
                <a:lnTo>
                  <a:pt x="6170914" y="5356963"/>
                </a:lnTo>
                <a:lnTo>
                  <a:pt x="6019731" y="5559138"/>
                </a:lnTo>
                <a:cubicBezTo>
                  <a:pt x="5786028" y="5842321"/>
                  <a:pt x="5507333" y="6086998"/>
                  <a:pt x="5194591" y="6282226"/>
                </a:cubicBezTo>
                <a:lnTo>
                  <a:pt x="5141791" y="6313225"/>
                </a:lnTo>
                <a:lnTo>
                  <a:pt x="1659199" y="6313225"/>
                </a:lnTo>
                <a:lnTo>
                  <a:pt x="1498064" y="6215333"/>
                </a:lnTo>
                <a:cubicBezTo>
                  <a:pt x="594240" y="5604721"/>
                  <a:pt x="0" y="4570663"/>
                  <a:pt x="0" y="3397813"/>
                </a:cubicBezTo>
                <a:cubicBezTo>
                  <a:pt x="0" y="1521253"/>
                  <a:pt x="1521253" y="0"/>
                  <a:pt x="3397813" y="0"/>
                </a:cubicBezTo>
                <a:close/>
              </a:path>
            </a:pathLst>
          </a:custGeom>
          <a:noFill/>
        </p:spPr>
      </p:pic>
      <p:sp>
        <p:nvSpPr>
          <p:cNvPr id="3" name="TextBox 2">
            <a:extLst>
              <a:ext uri="{FF2B5EF4-FFF2-40B4-BE49-F238E27FC236}">
                <a16:creationId xmlns:a16="http://schemas.microsoft.com/office/drawing/2014/main" id="{55C8F484-6B8B-49B7-BAA2-C5FBA584D1C0}"/>
              </a:ext>
            </a:extLst>
          </p:cNvPr>
          <p:cNvSpPr txBox="1"/>
          <p:nvPr/>
        </p:nvSpPr>
        <p:spPr>
          <a:xfrm>
            <a:off x="527814" y="1303923"/>
            <a:ext cx="11793816" cy="769441"/>
          </a:xfrm>
          <a:prstGeom prst="rect">
            <a:avLst/>
          </a:prstGeom>
          <a:noFill/>
        </p:spPr>
        <p:txBody>
          <a:bodyPr wrap="square" rtlCol="0">
            <a:spAutoFit/>
          </a:bodyPr>
          <a:lstStyle/>
          <a:p>
            <a:pPr algn="ctr"/>
            <a:r>
              <a:rPr lang="en-US" sz="4400" dirty="0"/>
              <a:t>FY 25 Start of the Year Guidance</a:t>
            </a:r>
          </a:p>
        </p:txBody>
      </p:sp>
      <p:sp>
        <p:nvSpPr>
          <p:cNvPr id="2" name="Slide Number Placeholder 1">
            <a:extLst>
              <a:ext uri="{FF2B5EF4-FFF2-40B4-BE49-F238E27FC236}">
                <a16:creationId xmlns:a16="http://schemas.microsoft.com/office/drawing/2014/main" id="{34434A85-9CC5-4E29-9666-74DA3E13829B}"/>
              </a:ext>
            </a:extLst>
          </p:cNvPr>
          <p:cNvSpPr>
            <a:spLocks noGrp="1"/>
          </p:cNvSpPr>
          <p:nvPr>
            <p:ph type="sldNum" sz="quarter" idx="12"/>
          </p:nvPr>
        </p:nvSpPr>
        <p:spPr/>
        <p:txBody>
          <a:bodyPr/>
          <a:lstStyle/>
          <a:p>
            <a:fld id="{670A9334-4E67-F94F-A05E-0CE8B74A054E}" type="slidenum">
              <a:rPr lang="en-US" smtClean="0"/>
              <a:pPr/>
              <a:t>1</a:t>
            </a:fld>
            <a:endParaRPr lang="en-US"/>
          </a:p>
        </p:txBody>
      </p:sp>
      <p:sp>
        <p:nvSpPr>
          <p:cNvPr id="7" name="Subtitle 3">
            <a:extLst>
              <a:ext uri="{FF2B5EF4-FFF2-40B4-BE49-F238E27FC236}">
                <a16:creationId xmlns:a16="http://schemas.microsoft.com/office/drawing/2014/main" id="{788C140D-A3DA-406D-89E4-B35663EE3CFC}"/>
              </a:ext>
            </a:extLst>
          </p:cNvPr>
          <p:cNvSpPr txBox="1">
            <a:spLocks/>
          </p:cNvSpPr>
          <p:nvPr/>
        </p:nvSpPr>
        <p:spPr>
          <a:xfrm>
            <a:off x="537069" y="3011648"/>
            <a:ext cx="6095551" cy="2473253"/>
          </a:xfrm>
          <a:prstGeom prst="rect">
            <a:avLst/>
          </a:prstGeom>
        </p:spPr>
        <p:txBody>
          <a:bodyPr vert="horz" lIns="91440" tIns="45720" rIns="91440" bIns="45720" rtlCol="0" anchor="t">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a:t>October 9,</a:t>
            </a:r>
            <a:r>
              <a:rPr lang="en-US" baseline="30000"/>
              <a:t> </a:t>
            </a:r>
            <a:r>
              <a:rPr lang="en-US"/>
              <a:t>2024</a:t>
            </a:r>
          </a:p>
          <a:p>
            <a:r>
              <a:rPr lang="en-US"/>
              <a:t>Jason Berlow, Management Analyst, Finance</a:t>
            </a:r>
            <a:endParaRPr lang="en-US">
              <a:cs typeface="Calibri"/>
            </a:endParaRPr>
          </a:p>
          <a:p>
            <a:r>
              <a:rPr lang="en-US"/>
              <a:t>Kari Points, Advisor, ORD Field Operations</a:t>
            </a:r>
            <a:endParaRPr lang="en-US">
              <a:cs typeface="Calibri"/>
            </a:endParaRPr>
          </a:p>
          <a:p>
            <a:r>
              <a:rPr lang="en-US"/>
              <a:t>Tony Laracuente, Director of Field Operations</a:t>
            </a:r>
            <a:endParaRPr lang="en-US">
              <a:cs typeface="Calibri"/>
            </a:endParaRPr>
          </a:p>
          <a:p>
            <a:r>
              <a:rPr lang="en-US"/>
              <a:t>Seth Custer, Division Chief, VHA R&amp;D Contracting Division</a:t>
            </a:r>
            <a:endParaRPr lang="en-US">
              <a:cs typeface="Calibri"/>
            </a:endParaRPr>
          </a:p>
          <a:p>
            <a:endParaRPr lang="en-US"/>
          </a:p>
          <a:p>
            <a:endParaRPr lang="en-US"/>
          </a:p>
        </p:txBody>
      </p:sp>
    </p:spTree>
    <p:extLst>
      <p:ext uri="{BB962C8B-B14F-4D97-AF65-F5344CB8AC3E}">
        <p14:creationId xmlns:p14="http://schemas.microsoft.com/office/powerpoint/2010/main" val="22400037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94EC23-A825-6539-4319-73BF360B7D61}"/>
              </a:ext>
            </a:extLst>
          </p:cNvPr>
          <p:cNvSpPr>
            <a:spLocks noGrp="1"/>
          </p:cNvSpPr>
          <p:nvPr>
            <p:ph type="title"/>
          </p:nvPr>
        </p:nvSpPr>
        <p:spPr/>
        <p:txBody>
          <a:bodyPr/>
          <a:lstStyle/>
          <a:p>
            <a:r>
              <a:rPr lang="en-US"/>
              <a:t>Details on CR by Obligation Type</a:t>
            </a:r>
          </a:p>
        </p:txBody>
      </p:sp>
      <p:graphicFrame>
        <p:nvGraphicFramePr>
          <p:cNvPr id="5" name="Table 5">
            <a:extLst>
              <a:ext uri="{FF2B5EF4-FFF2-40B4-BE49-F238E27FC236}">
                <a16:creationId xmlns:a16="http://schemas.microsoft.com/office/drawing/2014/main" id="{6C5E2985-D025-F460-4D8C-3A65CA97EEE0}"/>
              </a:ext>
            </a:extLst>
          </p:cNvPr>
          <p:cNvGraphicFramePr>
            <a:graphicFrameLocks noGrp="1"/>
          </p:cNvGraphicFramePr>
          <p:nvPr>
            <p:ph idx="1"/>
            <p:extLst>
              <p:ext uri="{D42A27DB-BD31-4B8C-83A1-F6EECF244321}">
                <p14:modId xmlns:p14="http://schemas.microsoft.com/office/powerpoint/2010/main" val="906234597"/>
              </p:ext>
            </p:extLst>
          </p:nvPr>
        </p:nvGraphicFramePr>
        <p:xfrm>
          <a:off x="695325" y="944139"/>
          <a:ext cx="10515600" cy="4607560"/>
        </p:xfrm>
        <a:graphic>
          <a:graphicData uri="http://schemas.openxmlformats.org/drawingml/2006/table">
            <a:tbl>
              <a:tblPr firstRow="1" bandRow="1">
                <a:tableStyleId>{5C22544A-7EE6-4342-B048-85BDC9FD1C3A}</a:tableStyleId>
              </a:tblPr>
              <a:tblGrid>
                <a:gridCol w="2295525">
                  <a:extLst>
                    <a:ext uri="{9D8B030D-6E8A-4147-A177-3AD203B41FA5}">
                      <a16:colId xmlns:a16="http://schemas.microsoft.com/office/drawing/2014/main" val="1181453593"/>
                    </a:ext>
                  </a:extLst>
                </a:gridCol>
                <a:gridCol w="8220075">
                  <a:extLst>
                    <a:ext uri="{9D8B030D-6E8A-4147-A177-3AD203B41FA5}">
                      <a16:colId xmlns:a16="http://schemas.microsoft.com/office/drawing/2014/main" val="1417561333"/>
                    </a:ext>
                  </a:extLst>
                </a:gridCol>
              </a:tblGrid>
              <a:tr h="370840">
                <a:tc>
                  <a:txBody>
                    <a:bodyPr/>
                    <a:lstStyle/>
                    <a:p>
                      <a:pPr algn="ctr"/>
                      <a:r>
                        <a:rPr lang="en-US"/>
                        <a:t>Obligation Type</a:t>
                      </a:r>
                    </a:p>
                  </a:txBody>
                  <a:tcPr/>
                </a:tc>
                <a:tc>
                  <a:txBody>
                    <a:bodyPr/>
                    <a:lstStyle/>
                    <a:p>
                      <a:pPr algn="ctr"/>
                      <a:r>
                        <a:rPr lang="en-US"/>
                        <a:t>Key Details</a:t>
                      </a:r>
                    </a:p>
                  </a:txBody>
                  <a:tcPr/>
                </a:tc>
                <a:extLst>
                  <a:ext uri="{0D108BD9-81ED-4DB2-BD59-A6C34878D82A}">
                    <a16:rowId xmlns:a16="http://schemas.microsoft.com/office/drawing/2014/main" val="73555372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i="0" u="none" strike="noStrike" kern="1200" baseline="0">
                          <a:solidFill>
                            <a:schemeClr val="dk1"/>
                          </a:solidFill>
                          <a:latin typeface="+mn-lt"/>
                          <a:ea typeface="+mn-ea"/>
                          <a:cs typeface="+mn-cs"/>
                        </a:rPr>
                        <a:t>Payroll </a:t>
                      </a:r>
                      <a:r>
                        <a:rPr lang="en-US" sz="1800" b="0" i="0" u="none" strike="noStrike" kern="1200" baseline="0">
                          <a:solidFill>
                            <a:schemeClr val="dk1"/>
                          </a:solidFill>
                          <a:latin typeface="+mn-lt"/>
                          <a:ea typeface="+mn-ea"/>
                          <a:cs typeface="+mn-cs"/>
                        </a:rPr>
                        <a:t>	</a:t>
                      </a:r>
                    </a:p>
                    <a:p>
                      <a:endParaRPr lang="en-US"/>
                    </a:p>
                  </a:txBody>
                  <a:tcPr/>
                </a:tc>
                <a:tc>
                  <a:txBody>
                    <a:bodyPr/>
                    <a:lstStyle/>
                    <a:p>
                      <a:pPr marL="285750" indent="-285750">
                        <a:buFont typeface="Arial" panose="020B0604020202020204" pitchFamily="34" charset="0"/>
                        <a:buChar char="•"/>
                      </a:pPr>
                      <a:r>
                        <a:rPr lang="en-US" sz="1800" b="0" i="0" u="none" strike="noStrike" kern="1200" baseline="0">
                          <a:solidFill>
                            <a:schemeClr val="dk1"/>
                          </a:solidFill>
                          <a:latin typeface="+mn-lt"/>
                          <a:ea typeface="+mn-ea"/>
                          <a:cs typeface="+mn-cs"/>
                        </a:rPr>
                        <a:t>Continue hiring actions initiated prior to October 1st and for projects listed in the ITA. </a:t>
                      </a:r>
                    </a:p>
                    <a:p>
                      <a:r>
                        <a:rPr lang="en-US" sz="1800" b="0" i="0" u="none" strike="noStrike" kern="1200" baseline="0">
                          <a:solidFill>
                            <a:schemeClr val="dk1"/>
                          </a:solidFill>
                          <a:latin typeface="+mn-lt"/>
                          <a:ea typeface="+mn-ea"/>
                          <a:cs typeface="+mn-cs"/>
                        </a:rPr>
                        <a:t>	</a:t>
                      </a:r>
                      <a:endParaRPr lang="en-US"/>
                    </a:p>
                  </a:txBody>
                  <a:tcPr/>
                </a:tc>
                <a:extLst>
                  <a:ext uri="{0D108BD9-81ED-4DB2-BD59-A6C34878D82A}">
                    <a16:rowId xmlns:a16="http://schemas.microsoft.com/office/drawing/2014/main" val="1358121920"/>
                  </a:ext>
                </a:extLst>
              </a:tr>
              <a:tr h="491503">
                <a:tc>
                  <a:txBody>
                    <a:bodyPr/>
                    <a:lstStyle/>
                    <a:p>
                      <a:r>
                        <a:rPr lang="en-US" b="1"/>
                        <a:t>Travel</a:t>
                      </a:r>
                    </a:p>
                  </a:txBody>
                  <a:tcPr/>
                </a:tc>
                <a:tc>
                  <a:txBody>
                    <a:bodyPr/>
                    <a:lstStyle/>
                    <a:p>
                      <a:pPr marL="285750" indent="-285750">
                        <a:buFont typeface="Arial" panose="020B0604020202020204" pitchFamily="34" charset="0"/>
                        <a:buChar char="•"/>
                      </a:pPr>
                      <a:r>
                        <a:rPr lang="en-US" sz="1900" b="0" i="0" u="none" strike="noStrike" baseline="0" noProof="0">
                          <a:solidFill>
                            <a:srgbClr val="000000"/>
                          </a:solidFill>
                          <a:latin typeface="Calibri"/>
                        </a:rPr>
                        <a:t>Planned travel should utilize current year (0161A1 25-26) funding and not extend beyond the CR end- date of December 20, 2024.</a:t>
                      </a:r>
                      <a:endParaRPr lang="en-US" baseline="0"/>
                    </a:p>
                  </a:txBody>
                  <a:tcPr/>
                </a:tc>
                <a:extLst>
                  <a:ext uri="{0D108BD9-81ED-4DB2-BD59-A6C34878D82A}">
                    <a16:rowId xmlns:a16="http://schemas.microsoft.com/office/drawing/2014/main" val="2588090188"/>
                  </a:ext>
                </a:extLst>
              </a:tr>
              <a:tr h="370840">
                <a:tc>
                  <a:txBody>
                    <a:bodyPr/>
                    <a:lstStyle/>
                    <a:p>
                      <a:r>
                        <a:rPr lang="en-US" b="1"/>
                        <a:t>Purchase Card</a:t>
                      </a:r>
                    </a:p>
                  </a:txBody>
                  <a:tcPr/>
                </a:tc>
                <a:tc>
                  <a:txBody>
                    <a:bodyPr/>
                    <a:lstStyle/>
                    <a:p>
                      <a:pPr marL="285750" indent="-285750">
                        <a:buFont typeface="Arial" panose="020B0604020202020204" pitchFamily="34" charset="0"/>
                        <a:buChar char="•"/>
                      </a:pPr>
                      <a:r>
                        <a:rPr lang="en-US" sz="1800" kern="1200">
                          <a:solidFill>
                            <a:schemeClr val="dk1"/>
                          </a:solidFill>
                          <a:latin typeface="+mn-lt"/>
                          <a:ea typeface="+mn-ea"/>
                          <a:cs typeface="+mn-cs"/>
                        </a:rPr>
                        <a:t>Execute required purchases to cover needs through the CR end date.</a:t>
                      </a:r>
                      <a:endParaRPr lang="en-US"/>
                    </a:p>
                    <a:p>
                      <a:pPr marL="285750" indent="-285750">
                        <a:buFont typeface="Arial" panose="020B0604020202020204" pitchFamily="34" charset="0"/>
                        <a:buChar char="•"/>
                      </a:pPr>
                      <a:r>
                        <a:rPr lang="en-US" sz="1800" kern="1200">
                          <a:solidFill>
                            <a:schemeClr val="dk1"/>
                          </a:solidFill>
                          <a:latin typeface="+mn-lt"/>
                          <a:ea typeface="+mn-ea"/>
                          <a:cs typeface="+mn-cs"/>
                        </a:rPr>
                        <a:t> All Purchase Card Orders must be charged to current year (0161A1 25-26).</a:t>
                      </a:r>
                    </a:p>
                    <a:p>
                      <a:pPr marL="0" indent="0">
                        <a:buFont typeface="Arial" panose="020B0604020202020204" pitchFamily="34" charset="0"/>
                        <a:buNone/>
                      </a:pPr>
                      <a:r>
                        <a:rPr lang="en-US" sz="1800" kern="1200">
                          <a:solidFill>
                            <a:schemeClr val="dk1"/>
                          </a:solidFill>
                          <a:latin typeface="+mn-lt"/>
                          <a:ea typeface="+mn-ea"/>
                          <a:cs typeface="+mn-cs"/>
                        </a:rPr>
                        <a:t> </a:t>
                      </a:r>
                    </a:p>
                  </a:txBody>
                  <a:tcPr/>
                </a:tc>
                <a:extLst>
                  <a:ext uri="{0D108BD9-81ED-4DB2-BD59-A6C34878D82A}">
                    <a16:rowId xmlns:a16="http://schemas.microsoft.com/office/drawing/2014/main" val="3379527105"/>
                  </a:ext>
                </a:extLst>
              </a:tr>
              <a:tr h="370840">
                <a:tc>
                  <a:txBody>
                    <a:bodyPr/>
                    <a:lstStyle/>
                    <a:p>
                      <a:r>
                        <a:rPr lang="fr-FR" b="1" err="1"/>
                        <a:t>IPAs</a:t>
                      </a:r>
                      <a:r>
                        <a:rPr lang="fr-FR" b="1"/>
                        <a:t>/</a:t>
                      </a:r>
                      <a:r>
                        <a:rPr lang="fr-FR" b="1" err="1"/>
                        <a:t>Subject</a:t>
                      </a:r>
                      <a:r>
                        <a:rPr lang="fr-FR" b="1"/>
                        <a:t> Remboursements</a:t>
                      </a:r>
                      <a:endParaRPr lang="en-US" b="1"/>
                    </a:p>
                  </a:txBody>
                  <a:tcPr/>
                </a:tc>
                <a:tc>
                  <a:txBody>
                    <a:bodyPr/>
                    <a:lstStyle/>
                    <a:p>
                      <a:pPr marL="285750" indent="-285750" algn="l" defTabSz="914400" rtl="0" eaLnBrk="1" latinLnBrk="0" hangingPunct="1">
                        <a:buFont typeface="Arial" panose="020B0604020202020204" pitchFamily="34" charset="0"/>
                        <a:buChar char="•"/>
                      </a:pPr>
                      <a:r>
                        <a:rPr lang="en-US" sz="1800" kern="1200">
                          <a:solidFill>
                            <a:schemeClr val="dk1"/>
                          </a:solidFill>
                          <a:latin typeface="+mn-lt"/>
                          <a:ea typeface="+mn-ea"/>
                          <a:cs typeface="+mn-cs"/>
                        </a:rPr>
                        <a:t>Research Stations should not obligate past the CR date.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Incrementally fund the IPA amount at the % of the CR rate of operations.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a:t>If needed, the following language can be added to the agreement:</a:t>
                      </a:r>
                    </a:p>
                    <a:p>
                      <a:pPr marL="400050" indent="0"/>
                      <a:r>
                        <a:rPr lang="en-US" i="1"/>
                        <a:t>“Funds are not presently available to fund the agreement for the entire fiscal year. The Government’s obligation under this IPA is contingent upon the availability of appropriated funds from which payment for this IPA can be made.”</a:t>
                      </a:r>
                    </a:p>
                  </a:txBody>
                  <a:tcPr/>
                </a:tc>
                <a:extLst>
                  <a:ext uri="{0D108BD9-81ED-4DB2-BD59-A6C34878D82A}">
                    <a16:rowId xmlns:a16="http://schemas.microsoft.com/office/drawing/2014/main" val="107050806"/>
                  </a:ext>
                </a:extLst>
              </a:tr>
            </a:tbl>
          </a:graphicData>
        </a:graphic>
      </p:graphicFrame>
      <p:sp>
        <p:nvSpPr>
          <p:cNvPr id="4" name="Slide Number Placeholder 3">
            <a:extLst>
              <a:ext uri="{FF2B5EF4-FFF2-40B4-BE49-F238E27FC236}">
                <a16:creationId xmlns:a16="http://schemas.microsoft.com/office/drawing/2014/main" id="{606A1468-07B4-2083-8B92-0464AF0F3B94}"/>
              </a:ext>
            </a:extLst>
          </p:cNvPr>
          <p:cNvSpPr>
            <a:spLocks noGrp="1"/>
          </p:cNvSpPr>
          <p:nvPr>
            <p:ph type="sldNum" sz="quarter" idx="12"/>
          </p:nvPr>
        </p:nvSpPr>
        <p:spPr/>
        <p:txBody>
          <a:bodyPr/>
          <a:lstStyle/>
          <a:p>
            <a:fld id="{670A9334-4E67-F94F-A05E-0CE8B74A054E}" type="slidenum">
              <a:rPr lang="en-US" smtClean="0"/>
              <a:t>10</a:t>
            </a:fld>
            <a:endParaRPr lang="en-US"/>
          </a:p>
        </p:txBody>
      </p:sp>
    </p:spTree>
    <p:extLst>
      <p:ext uri="{BB962C8B-B14F-4D97-AF65-F5344CB8AC3E}">
        <p14:creationId xmlns:p14="http://schemas.microsoft.com/office/powerpoint/2010/main" val="19735973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204B9-3004-6AD9-4B14-A7F106B42828}"/>
              </a:ext>
            </a:extLst>
          </p:cNvPr>
          <p:cNvSpPr>
            <a:spLocks noGrp="1"/>
          </p:cNvSpPr>
          <p:nvPr>
            <p:ph type="title"/>
          </p:nvPr>
        </p:nvSpPr>
        <p:spPr/>
        <p:txBody>
          <a:bodyPr/>
          <a:lstStyle/>
          <a:p>
            <a:r>
              <a:rPr lang="en-US"/>
              <a:t>What do I need to know about budget execution during a CR?</a:t>
            </a:r>
          </a:p>
        </p:txBody>
      </p:sp>
      <p:sp>
        <p:nvSpPr>
          <p:cNvPr id="3" name="Content Placeholder 2">
            <a:extLst>
              <a:ext uri="{FF2B5EF4-FFF2-40B4-BE49-F238E27FC236}">
                <a16:creationId xmlns:a16="http://schemas.microsoft.com/office/drawing/2014/main" id="{3DB752E8-DF88-27F3-EC52-A88611788A9E}"/>
              </a:ext>
            </a:extLst>
          </p:cNvPr>
          <p:cNvSpPr>
            <a:spLocks noGrp="1"/>
          </p:cNvSpPr>
          <p:nvPr>
            <p:ph idx="1"/>
          </p:nvPr>
        </p:nvSpPr>
        <p:spPr/>
        <p:txBody>
          <a:bodyPr vert="horz" lIns="91440" tIns="45720" rIns="91440" bIns="45720" rtlCol="0" anchor="t">
            <a:noAutofit/>
          </a:bodyPr>
          <a:lstStyle/>
          <a:p>
            <a:r>
              <a:rPr lang="en-US" sz="2000"/>
              <a:t>Research Stations should obligate funding as if it were a normal year with the understanding that limitations will exist regarding funds available due to the CR length. Projects that have cleared Just-in-Time (JIT) and have an approved start date should be implemented early in the fiscal year by hiring staff, purchasing supplies, and buying equipment.  </a:t>
            </a:r>
          </a:p>
          <a:p>
            <a:r>
              <a:rPr lang="en-US" sz="2000"/>
              <a:t>During this time, stations should continue to obligate current year (0161A1 25-26) for all necessary payroll, purchase cards, intergovernmental personnel agreements (IPAs), and other obligations. Prior Year (0161A1 24-25) should only be used for transactions tied to the </a:t>
            </a:r>
            <a:r>
              <a:rPr lang="en-US" sz="2000" b="1"/>
              <a:t>2%</a:t>
            </a:r>
            <a:r>
              <a:rPr lang="en-US" sz="2000"/>
              <a:t> remaining on station and will be closely monitored (see section 3).</a:t>
            </a:r>
            <a:endParaRPr lang="en-US" sz="2000">
              <a:ea typeface="Calibri"/>
              <a:cs typeface="Calibri"/>
            </a:endParaRPr>
          </a:p>
        </p:txBody>
      </p:sp>
      <p:sp>
        <p:nvSpPr>
          <p:cNvPr id="4" name="Slide Number Placeholder 3">
            <a:extLst>
              <a:ext uri="{FF2B5EF4-FFF2-40B4-BE49-F238E27FC236}">
                <a16:creationId xmlns:a16="http://schemas.microsoft.com/office/drawing/2014/main" id="{6F3D61F0-7950-5382-54D6-4CA6D460F96D}"/>
              </a:ext>
            </a:extLst>
          </p:cNvPr>
          <p:cNvSpPr>
            <a:spLocks noGrp="1"/>
          </p:cNvSpPr>
          <p:nvPr>
            <p:ph type="sldNum" sz="quarter" idx="12"/>
          </p:nvPr>
        </p:nvSpPr>
        <p:spPr/>
        <p:txBody>
          <a:bodyPr/>
          <a:lstStyle/>
          <a:p>
            <a:fld id="{670A9334-4E67-F94F-A05E-0CE8B74A054E}" type="slidenum">
              <a:rPr lang="en-US" smtClean="0"/>
              <a:t>11</a:t>
            </a:fld>
            <a:endParaRPr lang="en-US"/>
          </a:p>
        </p:txBody>
      </p:sp>
    </p:spTree>
    <p:extLst>
      <p:ext uri="{BB962C8B-B14F-4D97-AF65-F5344CB8AC3E}">
        <p14:creationId xmlns:p14="http://schemas.microsoft.com/office/powerpoint/2010/main" val="11556125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FF582C-0EF4-740F-8FAF-ADB4E040402C}"/>
              </a:ext>
            </a:extLst>
          </p:cNvPr>
          <p:cNvSpPr>
            <a:spLocks noGrp="1"/>
          </p:cNvSpPr>
          <p:nvPr>
            <p:ph type="title"/>
          </p:nvPr>
        </p:nvSpPr>
        <p:spPr/>
        <p:txBody>
          <a:bodyPr/>
          <a:lstStyle/>
          <a:p>
            <a:r>
              <a:rPr lang="en-US"/>
              <a:t>Section 3: What does the field need to know about IPA/contracts to the CR?</a:t>
            </a:r>
          </a:p>
        </p:txBody>
      </p:sp>
      <p:sp>
        <p:nvSpPr>
          <p:cNvPr id="4" name="Slide Number Placeholder 3">
            <a:extLst>
              <a:ext uri="{FF2B5EF4-FFF2-40B4-BE49-F238E27FC236}">
                <a16:creationId xmlns:a16="http://schemas.microsoft.com/office/drawing/2014/main" id="{9E16D78D-4339-1BE0-BAE4-722F3F177A86}"/>
              </a:ext>
            </a:extLst>
          </p:cNvPr>
          <p:cNvSpPr>
            <a:spLocks noGrp="1"/>
          </p:cNvSpPr>
          <p:nvPr>
            <p:ph type="sldNum" sz="quarter" idx="12"/>
          </p:nvPr>
        </p:nvSpPr>
        <p:spPr/>
        <p:txBody>
          <a:bodyPr/>
          <a:lstStyle/>
          <a:p>
            <a:fld id="{670A9334-4E67-F94F-A05E-0CE8B74A054E}" type="slidenum">
              <a:rPr lang="en-US" smtClean="0"/>
              <a:t>12</a:t>
            </a:fld>
            <a:endParaRPr lang="en-US"/>
          </a:p>
        </p:txBody>
      </p:sp>
      <p:pic>
        <p:nvPicPr>
          <p:cNvPr id="8" name="Content Placeholder 7">
            <a:extLst>
              <a:ext uri="{FF2B5EF4-FFF2-40B4-BE49-F238E27FC236}">
                <a16:creationId xmlns:a16="http://schemas.microsoft.com/office/drawing/2014/main" id="{3A38F569-5FC7-5F8B-5AA0-5BB0603CAFD4}"/>
              </a:ext>
            </a:extLst>
          </p:cNvPr>
          <p:cNvPicPr>
            <a:picLocks noGrp="1" noChangeAspect="1"/>
          </p:cNvPicPr>
          <p:nvPr>
            <p:ph idx="1"/>
          </p:nvPr>
        </p:nvPicPr>
        <p:blipFill>
          <a:blip r:embed="rId2"/>
          <a:stretch>
            <a:fillRect/>
          </a:stretch>
        </p:blipFill>
        <p:spPr>
          <a:xfrm>
            <a:off x="963899" y="1365590"/>
            <a:ext cx="3996752" cy="4114800"/>
          </a:xfrm>
        </p:spPr>
      </p:pic>
      <p:pic>
        <p:nvPicPr>
          <p:cNvPr id="9" name="Picture 8">
            <a:extLst>
              <a:ext uri="{FF2B5EF4-FFF2-40B4-BE49-F238E27FC236}">
                <a16:creationId xmlns:a16="http://schemas.microsoft.com/office/drawing/2014/main" id="{F2903760-BB20-760A-2F2B-F13F82939C94}"/>
              </a:ext>
            </a:extLst>
          </p:cNvPr>
          <p:cNvPicPr>
            <a:picLocks noChangeAspect="1"/>
          </p:cNvPicPr>
          <p:nvPr/>
        </p:nvPicPr>
        <p:blipFill>
          <a:blip r:embed="rId3"/>
          <a:stretch>
            <a:fillRect/>
          </a:stretch>
        </p:blipFill>
        <p:spPr>
          <a:xfrm>
            <a:off x="6840228" y="1362075"/>
            <a:ext cx="3362325" cy="4114800"/>
          </a:xfrm>
          <a:prstGeom prst="rect">
            <a:avLst/>
          </a:prstGeom>
        </p:spPr>
      </p:pic>
    </p:spTree>
    <p:extLst>
      <p:ext uri="{BB962C8B-B14F-4D97-AF65-F5344CB8AC3E}">
        <p14:creationId xmlns:p14="http://schemas.microsoft.com/office/powerpoint/2010/main" val="28775498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17F93F-065C-B28F-049B-906D60F89936}"/>
              </a:ext>
            </a:extLst>
          </p:cNvPr>
          <p:cNvSpPr>
            <a:spLocks noGrp="1"/>
          </p:cNvSpPr>
          <p:nvPr>
            <p:ph type="title"/>
          </p:nvPr>
        </p:nvSpPr>
        <p:spPr/>
        <p:txBody>
          <a:bodyPr/>
          <a:lstStyle/>
          <a:p>
            <a:r>
              <a:rPr lang="en-US"/>
              <a:t>What does the field need to know about contracts during a CR?</a:t>
            </a:r>
          </a:p>
        </p:txBody>
      </p:sp>
      <p:graphicFrame>
        <p:nvGraphicFramePr>
          <p:cNvPr id="5" name="Content Placeholder 4">
            <a:extLst>
              <a:ext uri="{FF2B5EF4-FFF2-40B4-BE49-F238E27FC236}">
                <a16:creationId xmlns:a16="http://schemas.microsoft.com/office/drawing/2014/main" id="{A2806DEB-40E9-87CE-8C56-C33C1E90B6E1}"/>
              </a:ext>
            </a:extLst>
          </p:cNvPr>
          <p:cNvGraphicFramePr>
            <a:graphicFrameLocks noGrp="1"/>
          </p:cNvGraphicFramePr>
          <p:nvPr>
            <p:ph idx="1"/>
            <p:extLst>
              <p:ext uri="{D42A27DB-BD31-4B8C-83A1-F6EECF244321}">
                <p14:modId xmlns:p14="http://schemas.microsoft.com/office/powerpoint/2010/main" val="338070182"/>
              </p:ext>
            </p:extLst>
          </p:nvPr>
        </p:nvGraphicFramePr>
        <p:xfrm>
          <a:off x="1052280" y="1330404"/>
          <a:ext cx="9749070" cy="4471511"/>
        </p:xfrm>
        <a:graphic>
          <a:graphicData uri="http://schemas.openxmlformats.org/drawingml/2006/table">
            <a:tbl>
              <a:tblPr firstRow="1" bandRow="1">
                <a:tableStyleId>{5C22544A-7EE6-4342-B048-85BDC9FD1C3A}</a:tableStyleId>
              </a:tblPr>
              <a:tblGrid>
                <a:gridCol w="1563857">
                  <a:extLst>
                    <a:ext uri="{9D8B030D-6E8A-4147-A177-3AD203B41FA5}">
                      <a16:colId xmlns:a16="http://schemas.microsoft.com/office/drawing/2014/main" val="4017987845"/>
                    </a:ext>
                  </a:extLst>
                </a:gridCol>
                <a:gridCol w="4935523">
                  <a:extLst>
                    <a:ext uri="{9D8B030D-6E8A-4147-A177-3AD203B41FA5}">
                      <a16:colId xmlns:a16="http://schemas.microsoft.com/office/drawing/2014/main" val="632666799"/>
                    </a:ext>
                  </a:extLst>
                </a:gridCol>
                <a:gridCol w="3249690">
                  <a:extLst>
                    <a:ext uri="{9D8B030D-6E8A-4147-A177-3AD203B41FA5}">
                      <a16:colId xmlns:a16="http://schemas.microsoft.com/office/drawing/2014/main" val="1674717236"/>
                    </a:ext>
                  </a:extLst>
                </a:gridCol>
              </a:tblGrid>
              <a:tr h="539591">
                <a:tc>
                  <a:txBody>
                    <a:bodyPr/>
                    <a:lstStyle/>
                    <a:p>
                      <a:r>
                        <a:rPr lang="en-US"/>
                        <a:t>Key Points</a:t>
                      </a:r>
                    </a:p>
                  </a:txBody>
                  <a:tcPr/>
                </a:tc>
                <a:tc>
                  <a:txBody>
                    <a:bodyPr/>
                    <a:lstStyle/>
                    <a:p>
                      <a:r>
                        <a:rPr lang="en-US"/>
                        <a:t>Contract</a:t>
                      </a:r>
                    </a:p>
                  </a:txBody>
                  <a:tcPr/>
                </a:tc>
                <a:tc>
                  <a:txBody>
                    <a:bodyPr/>
                    <a:lstStyle/>
                    <a:p>
                      <a:r>
                        <a:rPr lang="en-US"/>
                        <a:t>IPAs</a:t>
                      </a:r>
                    </a:p>
                  </a:txBody>
                  <a:tcPr/>
                </a:tc>
                <a:extLst>
                  <a:ext uri="{0D108BD9-81ED-4DB2-BD59-A6C34878D82A}">
                    <a16:rowId xmlns:a16="http://schemas.microsoft.com/office/drawing/2014/main" val="3654218684"/>
                  </a:ext>
                </a:extLst>
              </a:tr>
              <a:tr h="2128796">
                <a:tc>
                  <a:txBody>
                    <a:bodyPr/>
                    <a:lstStyle/>
                    <a:p>
                      <a:r>
                        <a:rPr lang="en-US"/>
                        <a:t>Can a transaction be obligated past the CR deadline?</a:t>
                      </a:r>
                    </a:p>
                  </a:txBody>
                  <a:tcPr/>
                </a:tc>
                <a:tc>
                  <a:txBody>
                    <a:bodyPr/>
                    <a:lstStyle/>
                    <a:p>
                      <a:pPr marL="285750" indent="-285750">
                        <a:buFont typeface="Arial" panose="020B0604020202020204" pitchFamily="34" charset="0"/>
                        <a:buChar char="•"/>
                      </a:pPr>
                      <a:r>
                        <a:rPr lang="en-US"/>
                        <a:t>Yes, if funds are available during the CR to cover the entire obligation it can be obligated past the CR date.</a:t>
                      </a:r>
                    </a:p>
                    <a:p>
                      <a:pPr marL="285750" indent="-285750">
                        <a:buFont typeface="Arial" panose="020B0604020202020204" pitchFamily="34" charset="0"/>
                        <a:buChar char="•"/>
                      </a:pPr>
                      <a:r>
                        <a:rPr lang="en-US"/>
                        <a:t>Review overall funding at the Station/Program level to determine if funds are available to make this obligation.</a:t>
                      </a:r>
                    </a:p>
                    <a:p>
                      <a:pPr marL="742950" lvl="1" indent="-285750">
                        <a:buFont typeface="Arial" panose="020B0604020202020204" pitchFamily="34" charset="0"/>
                        <a:buChar char="•"/>
                      </a:pPr>
                      <a:r>
                        <a:rPr lang="en-US"/>
                        <a:t>You may need to look beyond the PI’s Pink Sheet.</a:t>
                      </a:r>
                    </a:p>
                    <a:p>
                      <a:pPr marL="285750" indent="-285750">
                        <a:buFont typeface="Arial" panose="020B0604020202020204" pitchFamily="34" charset="0"/>
                        <a:buChar char="•"/>
                      </a:pPr>
                      <a:r>
                        <a:rPr lang="en-US" b="1"/>
                        <a:t>Definitive Contracts are properly awarded in full</a:t>
                      </a:r>
                    </a:p>
                    <a:p>
                      <a:pPr marL="285750" indent="-285750">
                        <a:buFont typeface="Arial" panose="020B0604020202020204" pitchFamily="34" charset="0"/>
                        <a:buChar char="•"/>
                      </a:pPr>
                      <a:r>
                        <a:rPr lang="en-US" b="1"/>
                        <a:t>Indefinite delivery contracts can be more easily funded over time (through task orders).</a:t>
                      </a:r>
                    </a:p>
                    <a:p>
                      <a:pPr marL="285750" indent="-285750">
                        <a:buFont typeface="Arial" panose="020B0604020202020204" pitchFamily="34" charset="0"/>
                        <a:buChar char="•"/>
                      </a:pPr>
                      <a:endParaRPr lang="en-US"/>
                    </a:p>
                    <a:p>
                      <a:pPr marL="285750" indent="-285750">
                        <a:buFont typeface="Arial" panose="020B0604020202020204" pitchFamily="34" charset="0"/>
                        <a:buChar char="•"/>
                      </a:pPr>
                      <a:endParaRPr lang="en-US"/>
                    </a:p>
                  </a:txBody>
                  <a:tcPr/>
                </a:tc>
                <a:tc>
                  <a:txBody>
                    <a:bodyPr/>
                    <a:lstStyle/>
                    <a:p>
                      <a:pPr marL="285750" indent="-285750">
                        <a:buFont typeface="Arial" panose="020B0604020202020204" pitchFamily="34" charset="0"/>
                        <a:buChar char="•"/>
                      </a:pPr>
                      <a:r>
                        <a:rPr lang="en-US"/>
                        <a:t>No, Research Stations should not obligate past the CR date.</a:t>
                      </a:r>
                    </a:p>
                    <a:p>
                      <a:pPr marL="285750" indent="-285750">
                        <a:buFont typeface="Arial" panose="020B0604020202020204" pitchFamily="34" charset="0"/>
                        <a:buChar char="•"/>
                      </a:pPr>
                      <a:r>
                        <a:rPr lang="en-US"/>
                        <a:t>Incrementally fund the IPA amount at the % of the CR rate of operations.</a:t>
                      </a:r>
                    </a:p>
                  </a:txBody>
                  <a:tcPr/>
                </a:tc>
                <a:extLst>
                  <a:ext uri="{0D108BD9-81ED-4DB2-BD59-A6C34878D82A}">
                    <a16:rowId xmlns:a16="http://schemas.microsoft.com/office/drawing/2014/main" val="4131928799"/>
                  </a:ext>
                </a:extLst>
              </a:tr>
            </a:tbl>
          </a:graphicData>
        </a:graphic>
      </p:graphicFrame>
      <p:sp>
        <p:nvSpPr>
          <p:cNvPr id="4" name="Slide Number Placeholder 3">
            <a:extLst>
              <a:ext uri="{FF2B5EF4-FFF2-40B4-BE49-F238E27FC236}">
                <a16:creationId xmlns:a16="http://schemas.microsoft.com/office/drawing/2014/main" id="{AFFD6AE3-4324-DFBF-DABD-9A8E40A9274F}"/>
              </a:ext>
            </a:extLst>
          </p:cNvPr>
          <p:cNvSpPr>
            <a:spLocks noGrp="1"/>
          </p:cNvSpPr>
          <p:nvPr>
            <p:ph type="sldNum" sz="quarter" idx="12"/>
          </p:nvPr>
        </p:nvSpPr>
        <p:spPr/>
        <p:txBody>
          <a:bodyPr/>
          <a:lstStyle/>
          <a:p>
            <a:fld id="{670A9334-4E67-F94F-A05E-0CE8B74A054E}" type="slidenum">
              <a:rPr lang="en-US" smtClean="0"/>
              <a:t>13</a:t>
            </a:fld>
            <a:endParaRPr lang="en-US"/>
          </a:p>
        </p:txBody>
      </p:sp>
    </p:spTree>
    <p:extLst>
      <p:ext uri="{BB962C8B-B14F-4D97-AF65-F5344CB8AC3E}">
        <p14:creationId xmlns:p14="http://schemas.microsoft.com/office/powerpoint/2010/main" val="7787612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23D709-FA93-4F3C-163E-C2FB48037720}"/>
              </a:ext>
            </a:extLst>
          </p:cNvPr>
          <p:cNvSpPr>
            <a:spLocks noGrp="1"/>
          </p:cNvSpPr>
          <p:nvPr>
            <p:ph type="title"/>
          </p:nvPr>
        </p:nvSpPr>
        <p:spPr/>
        <p:txBody>
          <a:bodyPr/>
          <a:lstStyle/>
          <a:p>
            <a:r>
              <a:rPr lang="en-US"/>
              <a:t>What else do I need to know about obligating contracts during a CR?</a:t>
            </a:r>
          </a:p>
        </p:txBody>
      </p:sp>
      <p:graphicFrame>
        <p:nvGraphicFramePr>
          <p:cNvPr id="5" name="Content Placeholder 4">
            <a:extLst>
              <a:ext uri="{FF2B5EF4-FFF2-40B4-BE49-F238E27FC236}">
                <a16:creationId xmlns:a16="http://schemas.microsoft.com/office/drawing/2014/main" id="{8A631067-FE26-EE5E-AF9C-F54A771A0C5C}"/>
              </a:ext>
            </a:extLst>
          </p:cNvPr>
          <p:cNvGraphicFramePr>
            <a:graphicFrameLocks noGrp="1"/>
          </p:cNvGraphicFramePr>
          <p:nvPr>
            <p:ph idx="1"/>
            <p:extLst>
              <p:ext uri="{D42A27DB-BD31-4B8C-83A1-F6EECF244321}">
                <p14:modId xmlns:p14="http://schemas.microsoft.com/office/powerpoint/2010/main" val="365589443"/>
              </p:ext>
            </p:extLst>
          </p:nvPr>
        </p:nvGraphicFramePr>
        <p:xfrm>
          <a:off x="1526959" y="1007639"/>
          <a:ext cx="8930936" cy="4577080"/>
        </p:xfrm>
        <a:graphic>
          <a:graphicData uri="http://schemas.openxmlformats.org/drawingml/2006/table">
            <a:tbl>
              <a:tblPr firstRow="1" bandRow="1">
                <a:tableStyleId>{5C22544A-7EE6-4342-B048-85BDC9FD1C3A}</a:tableStyleId>
              </a:tblPr>
              <a:tblGrid>
                <a:gridCol w="4465468">
                  <a:extLst>
                    <a:ext uri="{9D8B030D-6E8A-4147-A177-3AD203B41FA5}">
                      <a16:colId xmlns:a16="http://schemas.microsoft.com/office/drawing/2014/main" val="1898274800"/>
                    </a:ext>
                  </a:extLst>
                </a:gridCol>
                <a:gridCol w="4465468">
                  <a:extLst>
                    <a:ext uri="{9D8B030D-6E8A-4147-A177-3AD203B41FA5}">
                      <a16:colId xmlns:a16="http://schemas.microsoft.com/office/drawing/2014/main" val="1114774839"/>
                    </a:ext>
                  </a:extLst>
                </a:gridCol>
              </a:tblGrid>
              <a:tr h="370840">
                <a:tc>
                  <a:txBody>
                    <a:bodyPr/>
                    <a:lstStyle/>
                    <a:p>
                      <a:r>
                        <a:rPr lang="en-US"/>
                        <a:t>Definitive Contracts </a:t>
                      </a:r>
                    </a:p>
                  </a:txBody>
                  <a:tcPr/>
                </a:tc>
                <a:tc>
                  <a:txBody>
                    <a:bodyPr/>
                    <a:lstStyle/>
                    <a:p>
                      <a:r>
                        <a:rPr lang="en-US"/>
                        <a:t>Indefinite Delivery Contracts </a:t>
                      </a:r>
                    </a:p>
                  </a:txBody>
                  <a:tcPr/>
                </a:tc>
                <a:extLst>
                  <a:ext uri="{0D108BD9-81ED-4DB2-BD59-A6C34878D82A}">
                    <a16:rowId xmlns:a16="http://schemas.microsoft.com/office/drawing/2014/main" val="3282515425"/>
                  </a:ext>
                </a:extLst>
              </a:tr>
              <a:tr h="370840">
                <a:tc>
                  <a:txBody>
                    <a:bodyPr/>
                    <a:lstStyle/>
                    <a:p>
                      <a:pPr marL="285750" indent="-285750">
                        <a:buFont typeface="Arial" panose="020B0604020202020204" pitchFamily="34" charset="0"/>
                        <a:buChar char="•"/>
                      </a:pPr>
                      <a:r>
                        <a:rPr lang="en-US"/>
                        <a:t>These contracts are more difficult to fund periodically.</a:t>
                      </a:r>
                    </a:p>
                    <a:p>
                      <a:pPr marL="285750" indent="-285750">
                        <a:buFont typeface="Arial" panose="020B0604020202020204" pitchFamily="34" charset="0"/>
                        <a:buChar char="•"/>
                      </a:pPr>
                      <a:r>
                        <a:rPr lang="en-US"/>
                        <a:t>Has specific terms, set period ,and value</a:t>
                      </a:r>
                    </a:p>
                    <a:p>
                      <a:pPr marL="285750" indent="-285750">
                        <a:buFont typeface="Arial" panose="020B0604020202020204" pitchFamily="34" charset="0"/>
                        <a:buChar char="•"/>
                      </a:pPr>
                      <a:r>
                        <a:rPr lang="en-US"/>
                        <a:t>Most appropriately funded in full.</a:t>
                      </a:r>
                    </a:p>
                    <a:p>
                      <a:pPr marL="285750" indent="-285750">
                        <a:buFont typeface="Arial" panose="020B0604020202020204" pitchFamily="34" charset="0"/>
                        <a:buChar char="•"/>
                      </a:pPr>
                      <a:r>
                        <a:rPr lang="en-US"/>
                        <a:t>These are contract with a C,P,F in the middle of the contract number.</a:t>
                      </a:r>
                    </a:p>
                    <a:p>
                      <a:pPr marL="285750" indent="-285750">
                        <a:buFont typeface="Arial" panose="020B0604020202020204" pitchFamily="34" charset="0"/>
                        <a:buChar char="•"/>
                      </a:pPr>
                      <a:r>
                        <a:rPr lang="en-US"/>
                        <a:t>If you are going to obligate a definitive contract during the CR you must have all funds to do it in full.</a:t>
                      </a:r>
                    </a:p>
                    <a:p>
                      <a:pPr marL="285750" indent="-285750">
                        <a:buFont typeface="Arial" panose="020B0604020202020204" pitchFamily="34" charset="0"/>
                        <a:buChar char="•"/>
                      </a:pPr>
                      <a:r>
                        <a:rPr lang="en-US" b="1" u="sng"/>
                        <a:t>Examples include:</a:t>
                      </a:r>
                      <a:r>
                        <a:rPr lang="en-US" b="1" u="none"/>
                        <a:t> </a:t>
                      </a:r>
                      <a:r>
                        <a:rPr lang="en-US"/>
                        <a:t>preventive maintenance contract or software subscription </a:t>
                      </a:r>
                    </a:p>
                    <a:p>
                      <a:pPr marL="285750" indent="-285750">
                        <a:buFont typeface="Arial" panose="020B0604020202020204" pitchFamily="34" charset="0"/>
                        <a:buChar char="•"/>
                      </a:pPr>
                      <a:r>
                        <a:rPr lang="en-US"/>
                        <a:t>These are typically non-severable contracts.</a:t>
                      </a:r>
                    </a:p>
                    <a:p>
                      <a:pPr marL="285750" indent="-285750">
                        <a:buFont typeface="Arial" panose="020B0604020202020204" pitchFamily="34" charset="0"/>
                        <a:buChar char="•"/>
                      </a:pPr>
                      <a:endParaRPr lang="en-US"/>
                    </a:p>
                  </a:txBody>
                  <a:tcPr/>
                </a:tc>
                <a:tc>
                  <a:txBody>
                    <a:bodyPr/>
                    <a:lstStyle/>
                    <a:p>
                      <a:pPr marL="285750" indent="-285750">
                        <a:buFont typeface="Arial" panose="020B0604020202020204" pitchFamily="34" charset="0"/>
                        <a:buChar char="•"/>
                      </a:pPr>
                      <a:r>
                        <a:rPr lang="en-US"/>
                        <a:t>These contracts are funded periodically verses the full amount.</a:t>
                      </a:r>
                    </a:p>
                    <a:p>
                      <a:pPr marL="285750" indent="-285750">
                        <a:buFont typeface="Arial" panose="020B0604020202020204" pitchFamily="34" charset="0"/>
                        <a:buChar char="•"/>
                      </a:pPr>
                      <a:r>
                        <a:rPr lang="en-US"/>
                        <a:t>Able to fund by current need, which is helpful during a CR.</a:t>
                      </a:r>
                    </a:p>
                    <a:p>
                      <a:pPr marL="285750" indent="-285750">
                        <a:buClr>
                          <a:srgbClr val="000000"/>
                        </a:buClr>
                        <a:buFont typeface="Arial,Sans-Serif" panose="020B0604020202020204" pitchFamily="34" charset="0"/>
                        <a:buChar char="•"/>
                      </a:pPr>
                      <a:r>
                        <a:rPr lang="en-US" sz="1800" b="0" i="0" u="none" strike="noStrike" noProof="0">
                          <a:solidFill>
                            <a:srgbClr val="000000"/>
                          </a:solidFill>
                          <a:latin typeface="Calibri"/>
                        </a:rPr>
                        <a:t>These are contracts with D in the model of the contracts and is task-order.</a:t>
                      </a:r>
                    </a:p>
                    <a:p>
                      <a:pPr marL="285750" lvl="0" indent="-285750">
                        <a:buFont typeface="Arial" panose="020B0604020202020204" pitchFamily="34" charset="0"/>
                        <a:buChar char="•"/>
                      </a:pPr>
                      <a:r>
                        <a:rPr lang="en-US"/>
                        <a:t>Has ability to purchase for only immediate with funds available.</a:t>
                      </a:r>
                    </a:p>
                    <a:p>
                      <a:pPr marL="285750" indent="-285750">
                        <a:buFont typeface="Arial" panose="020B0604020202020204" pitchFamily="34" charset="0"/>
                        <a:buChar char="•"/>
                      </a:pPr>
                      <a:r>
                        <a:rPr lang="en-US" b="1" u="sng"/>
                        <a:t>Examples include: </a:t>
                      </a:r>
                      <a:r>
                        <a:rPr lang="en-US" b="0"/>
                        <a:t>Core facility contracts, personnel contracts.</a:t>
                      </a:r>
                    </a:p>
                    <a:p>
                      <a:pPr marL="285750" indent="-285750">
                        <a:buFont typeface="Arial" panose="020B0604020202020204" pitchFamily="34" charset="0"/>
                        <a:buChar char="•"/>
                      </a:pPr>
                      <a:r>
                        <a:rPr lang="en-US" b="0"/>
                        <a:t>These are typically severable contracts.</a:t>
                      </a:r>
                      <a:endParaRPr lang="en-US" b="1"/>
                    </a:p>
                    <a:p>
                      <a:pPr marL="285750" indent="-285750">
                        <a:buFont typeface="Arial" panose="020B0604020202020204" pitchFamily="34" charset="0"/>
                        <a:buChar char="•"/>
                      </a:pPr>
                      <a:endParaRPr lang="en-US"/>
                    </a:p>
                    <a:p>
                      <a:pPr marL="285750" indent="-285750">
                        <a:buFont typeface="Arial" panose="020B0604020202020204" pitchFamily="34" charset="0"/>
                        <a:buChar char="•"/>
                      </a:pPr>
                      <a:endParaRPr lang="en-US"/>
                    </a:p>
                  </a:txBody>
                  <a:tcPr/>
                </a:tc>
                <a:extLst>
                  <a:ext uri="{0D108BD9-81ED-4DB2-BD59-A6C34878D82A}">
                    <a16:rowId xmlns:a16="http://schemas.microsoft.com/office/drawing/2014/main" val="755738640"/>
                  </a:ext>
                </a:extLst>
              </a:tr>
            </a:tbl>
          </a:graphicData>
        </a:graphic>
      </p:graphicFrame>
      <p:sp>
        <p:nvSpPr>
          <p:cNvPr id="4" name="Slide Number Placeholder 3">
            <a:extLst>
              <a:ext uri="{FF2B5EF4-FFF2-40B4-BE49-F238E27FC236}">
                <a16:creationId xmlns:a16="http://schemas.microsoft.com/office/drawing/2014/main" id="{7E1FD496-CA81-233F-D3FE-0482B536C0E6}"/>
              </a:ext>
            </a:extLst>
          </p:cNvPr>
          <p:cNvSpPr>
            <a:spLocks noGrp="1"/>
          </p:cNvSpPr>
          <p:nvPr>
            <p:ph type="sldNum" sz="quarter" idx="12"/>
          </p:nvPr>
        </p:nvSpPr>
        <p:spPr/>
        <p:txBody>
          <a:bodyPr/>
          <a:lstStyle/>
          <a:p>
            <a:fld id="{670A9334-4E67-F94F-A05E-0CE8B74A054E}" type="slidenum">
              <a:rPr lang="en-US" smtClean="0"/>
              <a:t>14</a:t>
            </a:fld>
            <a:endParaRPr lang="en-US"/>
          </a:p>
        </p:txBody>
      </p:sp>
    </p:spTree>
    <p:extLst>
      <p:ext uri="{BB962C8B-B14F-4D97-AF65-F5344CB8AC3E}">
        <p14:creationId xmlns:p14="http://schemas.microsoft.com/office/powerpoint/2010/main" val="15635714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0941D-AF37-78A7-8546-B1E4BB24409A}"/>
              </a:ext>
            </a:extLst>
          </p:cNvPr>
          <p:cNvSpPr>
            <a:spLocks noGrp="1"/>
          </p:cNvSpPr>
          <p:nvPr>
            <p:ph type="title"/>
          </p:nvPr>
        </p:nvSpPr>
        <p:spPr>
          <a:xfrm>
            <a:off x="285750" y="310102"/>
            <a:ext cx="10515600" cy="618385"/>
          </a:xfrm>
        </p:spPr>
        <p:txBody>
          <a:bodyPr/>
          <a:lstStyle/>
          <a:p>
            <a:r>
              <a:rPr lang="en-US"/>
              <a:t>Section 4: Carryover Guidance</a:t>
            </a:r>
          </a:p>
        </p:txBody>
      </p:sp>
      <p:pic>
        <p:nvPicPr>
          <p:cNvPr id="6" name="Content Placeholder 5">
            <a:extLst>
              <a:ext uri="{FF2B5EF4-FFF2-40B4-BE49-F238E27FC236}">
                <a16:creationId xmlns:a16="http://schemas.microsoft.com/office/drawing/2014/main" id="{95FCEE7C-F894-FB39-1527-D478B4675075}"/>
              </a:ext>
            </a:extLst>
          </p:cNvPr>
          <p:cNvPicPr>
            <a:picLocks noGrp="1" noChangeAspect="1"/>
          </p:cNvPicPr>
          <p:nvPr>
            <p:ph idx="1"/>
          </p:nvPr>
        </p:nvPicPr>
        <p:blipFill>
          <a:blip r:embed="rId2"/>
          <a:stretch>
            <a:fillRect/>
          </a:stretch>
        </p:blipFill>
        <p:spPr>
          <a:xfrm>
            <a:off x="3586162" y="1828006"/>
            <a:ext cx="4086225" cy="34194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Slide Number Placeholder 3">
            <a:extLst>
              <a:ext uri="{FF2B5EF4-FFF2-40B4-BE49-F238E27FC236}">
                <a16:creationId xmlns:a16="http://schemas.microsoft.com/office/drawing/2014/main" id="{75D717F6-5818-7D5B-CF36-271A0BDC4D3E}"/>
              </a:ext>
            </a:extLst>
          </p:cNvPr>
          <p:cNvSpPr>
            <a:spLocks noGrp="1"/>
          </p:cNvSpPr>
          <p:nvPr>
            <p:ph type="sldNum" sz="quarter" idx="12"/>
          </p:nvPr>
        </p:nvSpPr>
        <p:spPr/>
        <p:txBody>
          <a:bodyPr/>
          <a:lstStyle/>
          <a:p>
            <a:fld id="{670A9334-4E67-F94F-A05E-0CE8B74A054E}" type="slidenum">
              <a:rPr lang="en-US" smtClean="0"/>
              <a:t>15</a:t>
            </a:fld>
            <a:endParaRPr lang="en-US"/>
          </a:p>
        </p:txBody>
      </p:sp>
    </p:spTree>
    <p:extLst>
      <p:ext uri="{BB962C8B-B14F-4D97-AF65-F5344CB8AC3E}">
        <p14:creationId xmlns:p14="http://schemas.microsoft.com/office/powerpoint/2010/main" val="4747187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94D61-6098-9B66-FE05-4AC1C168AD71}"/>
              </a:ext>
            </a:extLst>
          </p:cNvPr>
          <p:cNvSpPr>
            <a:spLocks noGrp="1"/>
          </p:cNvSpPr>
          <p:nvPr>
            <p:ph type="title"/>
          </p:nvPr>
        </p:nvSpPr>
        <p:spPr/>
        <p:txBody>
          <a:bodyPr/>
          <a:lstStyle/>
          <a:p>
            <a:r>
              <a:rPr lang="en-US"/>
              <a:t>FY 25 Guidance	</a:t>
            </a:r>
          </a:p>
        </p:txBody>
      </p:sp>
      <p:sp>
        <p:nvSpPr>
          <p:cNvPr id="3" name="Content Placeholder 2">
            <a:extLst>
              <a:ext uri="{FF2B5EF4-FFF2-40B4-BE49-F238E27FC236}">
                <a16:creationId xmlns:a16="http://schemas.microsoft.com/office/drawing/2014/main" id="{464195A1-60A7-5369-BE3C-04E0DF37E245}"/>
              </a:ext>
            </a:extLst>
          </p:cNvPr>
          <p:cNvSpPr>
            <a:spLocks noGrp="1"/>
          </p:cNvSpPr>
          <p:nvPr>
            <p:ph idx="1"/>
          </p:nvPr>
        </p:nvSpPr>
        <p:spPr/>
        <p:txBody>
          <a:bodyPr vert="horz" lIns="91440" tIns="45720" rIns="91440" bIns="45720" rtlCol="0" anchor="t">
            <a:noAutofit/>
          </a:bodyPr>
          <a:lstStyle/>
          <a:p>
            <a:r>
              <a:rPr lang="en-US"/>
              <a:t>For prior year funds being used for CC101, no new transactions (contracts, 1358s, purchase cards, travel) in FY 24/25 funding should be obligated. Salary cost transfers need to be done to spend the prior year funds.</a:t>
            </a:r>
            <a:endParaRPr lang="en-US">
              <a:cs typeface="Calibri"/>
            </a:endParaRPr>
          </a:p>
          <a:p>
            <a:r>
              <a:rPr lang="en-US">
                <a:cs typeface="Calibri"/>
              </a:rPr>
              <a:t>For prior year funds within your 2%, you do have flexibility but make informed decisions on when to obligate funds vs. executing cost transfers. </a:t>
            </a:r>
            <a:r>
              <a:rPr lang="en-US" b="1" u="sng">
                <a:cs typeface="Calibri"/>
              </a:rPr>
              <a:t>Which option will spend your prior year funds first?</a:t>
            </a:r>
          </a:p>
          <a:p>
            <a:pPr lvl="1"/>
            <a:r>
              <a:rPr lang="en-US">
                <a:cs typeface="Calibri"/>
              </a:rPr>
              <a:t>Example – A contract will not be executed until April 1, 2025. Instead of using FY24/25 funds, conduct a salary cost transfer from FY25/26 to FY24/25. This will free-up funds in FY25/26 to be used for the contract.</a:t>
            </a:r>
          </a:p>
          <a:p>
            <a:endParaRPr lang="en-US">
              <a:cs typeface="Calibri"/>
            </a:endParaRPr>
          </a:p>
        </p:txBody>
      </p:sp>
      <p:sp>
        <p:nvSpPr>
          <p:cNvPr id="4" name="Slide Number Placeholder 3">
            <a:extLst>
              <a:ext uri="{FF2B5EF4-FFF2-40B4-BE49-F238E27FC236}">
                <a16:creationId xmlns:a16="http://schemas.microsoft.com/office/drawing/2014/main" id="{6EC534C7-654D-2779-9C08-77BF026DC061}"/>
              </a:ext>
            </a:extLst>
          </p:cNvPr>
          <p:cNvSpPr>
            <a:spLocks noGrp="1"/>
          </p:cNvSpPr>
          <p:nvPr>
            <p:ph type="sldNum" sz="quarter" idx="12"/>
          </p:nvPr>
        </p:nvSpPr>
        <p:spPr/>
        <p:txBody>
          <a:bodyPr/>
          <a:lstStyle/>
          <a:p>
            <a:fld id="{670A9334-4E67-F94F-A05E-0CE8B74A054E}" type="slidenum">
              <a:rPr lang="en-US" smtClean="0"/>
              <a:t>16</a:t>
            </a:fld>
            <a:endParaRPr lang="en-US"/>
          </a:p>
        </p:txBody>
      </p:sp>
    </p:spTree>
    <p:extLst>
      <p:ext uri="{BB962C8B-B14F-4D97-AF65-F5344CB8AC3E}">
        <p14:creationId xmlns:p14="http://schemas.microsoft.com/office/powerpoint/2010/main" val="23378225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4DF81-3A6F-5442-9152-EC08AC2818B1}"/>
              </a:ext>
            </a:extLst>
          </p:cNvPr>
          <p:cNvSpPr>
            <a:spLocks noGrp="1"/>
          </p:cNvSpPr>
          <p:nvPr>
            <p:ph type="title"/>
          </p:nvPr>
        </p:nvSpPr>
        <p:spPr/>
        <p:txBody>
          <a:bodyPr/>
          <a:lstStyle/>
          <a:p>
            <a:r>
              <a:rPr lang="en-US"/>
              <a:t>FY 25 Start-of-Year Carryover Guidance</a:t>
            </a:r>
          </a:p>
        </p:txBody>
      </p:sp>
      <p:sp>
        <p:nvSpPr>
          <p:cNvPr id="3" name="Content Placeholder 2">
            <a:extLst>
              <a:ext uri="{FF2B5EF4-FFF2-40B4-BE49-F238E27FC236}">
                <a16:creationId xmlns:a16="http://schemas.microsoft.com/office/drawing/2014/main" id="{114E32D0-AF84-98C4-05C2-6221C0A71462}"/>
              </a:ext>
            </a:extLst>
          </p:cNvPr>
          <p:cNvSpPr>
            <a:spLocks noGrp="1"/>
          </p:cNvSpPr>
          <p:nvPr>
            <p:ph idx="1"/>
          </p:nvPr>
        </p:nvSpPr>
        <p:spPr/>
        <p:txBody>
          <a:bodyPr/>
          <a:lstStyle/>
          <a:p>
            <a:r>
              <a:rPr lang="en-US"/>
              <a:t> As previously detailed in the Budget Execution guidance memo for </a:t>
            </a:r>
            <a:r>
              <a:rPr lang="en-US">
                <a:hlinkClick r:id="rId2"/>
              </a:rPr>
              <a:t>FY 2024 Close Out </a:t>
            </a:r>
            <a:r>
              <a:rPr lang="en-US"/>
              <a:t>(issued on May 6, 2024), ORD will not sweep Prior-Year funding (0161A1 24-25) that exceed the allowable 2% carryover for the Research appropriation/allocation allowance. </a:t>
            </a:r>
          </a:p>
          <a:p>
            <a:r>
              <a:rPr lang="en-US"/>
              <a:t>Funds exceeding 2% will remain on-station as part of the FY 25 Cost Center (CC) 101  allocation reducing the amount of the current year (0161A1 25-26) Cost Center (CC) 101 that will be distributed to the research sites. </a:t>
            </a:r>
          </a:p>
        </p:txBody>
      </p:sp>
      <p:sp>
        <p:nvSpPr>
          <p:cNvPr id="4" name="Slide Number Placeholder 3">
            <a:extLst>
              <a:ext uri="{FF2B5EF4-FFF2-40B4-BE49-F238E27FC236}">
                <a16:creationId xmlns:a16="http://schemas.microsoft.com/office/drawing/2014/main" id="{9C13DDD7-2FF9-0AA7-1A1A-84D410F60F7F}"/>
              </a:ext>
            </a:extLst>
          </p:cNvPr>
          <p:cNvSpPr>
            <a:spLocks noGrp="1"/>
          </p:cNvSpPr>
          <p:nvPr>
            <p:ph type="sldNum" sz="quarter" idx="12"/>
          </p:nvPr>
        </p:nvSpPr>
        <p:spPr/>
        <p:txBody>
          <a:bodyPr/>
          <a:lstStyle/>
          <a:p>
            <a:fld id="{670A9334-4E67-F94F-A05E-0CE8B74A054E}" type="slidenum">
              <a:rPr lang="en-US" smtClean="0"/>
              <a:t>17</a:t>
            </a:fld>
            <a:endParaRPr lang="en-US"/>
          </a:p>
        </p:txBody>
      </p:sp>
    </p:spTree>
    <p:extLst>
      <p:ext uri="{BB962C8B-B14F-4D97-AF65-F5344CB8AC3E}">
        <p14:creationId xmlns:p14="http://schemas.microsoft.com/office/powerpoint/2010/main" val="26655589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39E30E-CDA7-9410-0613-BBD0C574DEE5}"/>
              </a:ext>
            </a:extLst>
          </p:cNvPr>
          <p:cNvSpPr>
            <a:spLocks noGrp="1"/>
          </p:cNvSpPr>
          <p:nvPr>
            <p:ph type="title"/>
          </p:nvPr>
        </p:nvSpPr>
        <p:spPr/>
        <p:txBody>
          <a:bodyPr/>
          <a:lstStyle/>
          <a:p>
            <a:r>
              <a:rPr lang="en-US"/>
              <a:t>Process after October 1, 2024</a:t>
            </a:r>
          </a:p>
        </p:txBody>
      </p:sp>
      <p:sp>
        <p:nvSpPr>
          <p:cNvPr id="3" name="Content Placeholder 2">
            <a:extLst>
              <a:ext uri="{FF2B5EF4-FFF2-40B4-BE49-F238E27FC236}">
                <a16:creationId xmlns:a16="http://schemas.microsoft.com/office/drawing/2014/main" id="{1529976B-0C0D-F694-9D6F-B55C7333CD9E}"/>
              </a:ext>
            </a:extLst>
          </p:cNvPr>
          <p:cNvSpPr>
            <a:spLocks noGrp="1"/>
          </p:cNvSpPr>
          <p:nvPr>
            <p:ph idx="1"/>
          </p:nvPr>
        </p:nvSpPr>
        <p:spPr/>
        <p:txBody>
          <a:bodyPr/>
          <a:lstStyle/>
          <a:p>
            <a:r>
              <a:rPr lang="en-US"/>
              <a:t>Carryover as of October 1, 2024 (FY 25) accounts for all obligations, payroll accruals and credit card accruals and will be the basis for the carryover percentage. </a:t>
            </a:r>
          </a:p>
          <a:p>
            <a:r>
              <a:rPr lang="en-US"/>
              <a:t>CC 101 will be calculated from data submitted through the CC 101 Utilization Annual Report (due October 15, 2024). The CC 101 Allocation will not be in the Initial Target Allowance (ITA) but plan for at least the same amount as FY 24 for each Research site. </a:t>
            </a:r>
          </a:p>
          <a:p>
            <a:r>
              <a:rPr lang="en-US"/>
              <a:t>Once carryover is determined, each station will be provided the total CC-101 broken into Current Year (CY) and Prior Year (PY) amounts by mid-October.</a:t>
            </a:r>
          </a:p>
        </p:txBody>
      </p:sp>
      <p:sp>
        <p:nvSpPr>
          <p:cNvPr id="4" name="Slide Number Placeholder 3">
            <a:extLst>
              <a:ext uri="{FF2B5EF4-FFF2-40B4-BE49-F238E27FC236}">
                <a16:creationId xmlns:a16="http://schemas.microsoft.com/office/drawing/2014/main" id="{818D3582-FF98-CFAB-0B00-5CA47D3B66A4}"/>
              </a:ext>
            </a:extLst>
          </p:cNvPr>
          <p:cNvSpPr>
            <a:spLocks noGrp="1"/>
          </p:cNvSpPr>
          <p:nvPr>
            <p:ph type="sldNum" sz="quarter" idx="12"/>
          </p:nvPr>
        </p:nvSpPr>
        <p:spPr/>
        <p:txBody>
          <a:bodyPr/>
          <a:lstStyle/>
          <a:p>
            <a:fld id="{670A9334-4E67-F94F-A05E-0CE8B74A054E}" type="slidenum">
              <a:rPr lang="en-US" smtClean="0"/>
              <a:t>18</a:t>
            </a:fld>
            <a:endParaRPr lang="en-US"/>
          </a:p>
        </p:txBody>
      </p:sp>
    </p:spTree>
    <p:extLst>
      <p:ext uri="{BB962C8B-B14F-4D97-AF65-F5344CB8AC3E}">
        <p14:creationId xmlns:p14="http://schemas.microsoft.com/office/powerpoint/2010/main" val="22554641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9BC79-CD54-F8CA-D562-D1E34ED63F77}"/>
              </a:ext>
            </a:extLst>
          </p:cNvPr>
          <p:cNvSpPr>
            <a:spLocks noGrp="1"/>
          </p:cNvSpPr>
          <p:nvPr>
            <p:ph type="title"/>
          </p:nvPr>
        </p:nvSpPr>
        <p:spPr/>
        <p:txBody>
          <a:bodyPr/>
          <a:lstStyle/>
          <a:p>
            <a:r>
              <a:rPr lang="en-US"/>
              <a:t>Exceptions to 2% carryover</a:t>
            </a:r>
          </a:p>
        </p:txBody>
      </p:sp>
      <p:sp>
        <p:nvSpPr>
          <p:cNvPr id="3" name="Content Placeholder 2">
            <a:extLst>
              <a:ext uri="{FF2B5EF4-FFF2-40B4-BE49-F238E27FC236}">
                <a16:creationId xmlns:a16="http://schemas.microsoft.com/office/drawing/2014/main" id="{B0F28117-E76D-7876-D08B-82F298A33998}"/>
              </a:ext>
            </a:extLst>
          </p:cNvPr>
          <p:cNvSpPr>
            <a:spLocks noGrp="1"/>
          </p:cNvSpPr>
          <p:nvPr>
            <p:ph idx="1"/>
          </p:nvPr>
        </p:nvSpPr>
        <p:spPr/>
        <p:txBody>
          <a:bodyPr/>
          <a:lstStyle/>
          <a:p>
            <a:r>
              <a:rPr lang="en-US" sz="2400"/>
              <a:t>The only exception to the 2% carryover requirement will be for Stations who submitted acquisition packages that could not be completed in FY 24, the 2237 returned and the station was asked to resubmit with a first quarter FY 25 transaction number using the same FCP. </a:t>
            </a:r>
          </a:p>
          <a:p>
            <a:r>
              <a:rPr lang="en-US" sz="2400"/>
              <a:t>Any request for exception must have been submitted previously through the link provided in FY 25 Start Year of Guidance (the deadline has passed). </a:t>
            </a:r>
          </a:p>
          <a:p>
            <a:r>
              <a:rPr lang="en-US" sz="2400"/>
              <a:t>All requests will now be reviewed and if approved the carryover allocation will be adjusted accordingly.  We will notify individual stations if they were approved. </a:t>
            </a:r>
          </a:p>
          <a:p>
            <a:r>
              <a:rPr lang="en-US" sz="2400" b="1">
                <a:effectLst>
                  <a:outerShdw blurRad="38100" dist="38100" dir="2700000" algn="tl">
                    <a:srgbClr val="000000">
                      <a:alpha val="43137"/>
                    </a:srgbClr>
                  </a:outerShdw>
                </a:effectLst>
              </a:rPr>
              <a:t> </a:t>
            </a:r>
            <a:r>
              <a:rPr lang="en-US" sz="2400" b="1" u="sng"/>
              <a:t>We will no longer can except new request as the deadline has passed. </a:t>
            </a:r>
          </a:p>
        </p:txBody>
      </p:sp>
      <p:sp>
        <p:nvSpPr>
          <p:cNvPr id="4" name="Slide Number Placeholder 3">
            <a:extLst>
              <a:ext uri="{FF2B5EF4-FFF2-40B4-BE49-F238E27FC236}">
                <a16:creationId xmlns:a16="http://schemas.microsoft.com/office/drawing/2014/main" id="{EFBF652E-D973-E1D2-E776-50FF16173C3B}"/>
              </a:ext>
            </a:extLst>
          </p:cNvPr>
          <p:cNvSpPr>
            <a:spLocks noGrp="1"/>
          </p:cNvSpPr>
          <p:nvPr>
            <p:ph type="sldNum" sz="quarter" idx="12"/>
          </p:nvPr>
        </p:nvSpPr>
        <p:spPr/>
        <p:txBody>
          <a:bodyPr/>
          <a:lstStyle/>
          <a:p>
            <a:fld id="{670A9334-4E67-F94F-A05E-0CE8B74A054E}" type="slidenum">
              <a:rPr lang="en-US" smtClean="0"/>
              <a:t>19</a:t>
            </a:fld>
            <a:endParaRPr lang="en-US"/>
          </a:p>
        </p:txBody>
      </p:sp>
    </p:spTree>
    <p:extLst>
      <p:ext uri="{BB962C8B-B14F-4D97-AF65-F5344CB8AC3E}">
        <p14:creationId xmlns:p14="http://schemas.microsoft.com/office/powerpoint/2010/main" val="10682939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E6A71F-6070-42D4-ABC9-35B2EBA55EF2}"/>
              </a:ext>
            </a:extLst>
          </p:cNvPr>
          <p:cNvSpPr>
            <a:spLocks noGrp="1"/>
          </p:cNvSpPr>
          <p:nvPr>
            <p:ph type="title"/>
          </p:nvPr>
        </p:nvSpPr>
        <p:spPr/>
        <p:txBody>
          <a:bodyPr/>
          <a:lstStyle/>
          <a:p>
            <a:r>
              <a:rPr lang="en-US"/>
              <a:t>Objectives – for today’s training</a:t>
            </a:r>
          </a:p>
        </p:txBody>
      </p:sp>
      <p:graphicFrame>
        <p:nvGraphicFramePr>
          <p:cNvPr id="7" name="Table 7">
            <a:extLst>
              <a:ext uri="{FF2B5EF4-FFF2-40B4-BE49-F238E27FC236}">
                <a16:creationId xmlns:a16="http://schemas.microsoft.com/office/drawing/2014/main" id="{872EE588-0261-4597-9BCD-D1DBA24B22CA}"/>
              </a:ext>
            </a:extLst>
          </p:cNvPr>
          <p:cNvGraphicFramePr>
            <a:graphicFrameLocks noGrp="1"/>
          </p:cNvGraphicFramePr>
          <p:nvPr>
            <p:ph idx="1"/>
            <p:extLst>
              <p:ext uri="{D42A27DB-BD31-4B8C-83A1-F6EECF244321}">
                <p14:modId xmlns:p14="http://schemas.microsoft.com/office/powerpoint/2010/main" val="3050481007"/>
              </p:ext>
            </p:extLst>
          </p:nvPr>
        </p:nvGraphicFramePr>
        <p:xfrm>
          <a:off x="683811" y="939425"/>
          <a:ext cx="10824378" cy="5130988"/>
        </p:xfrm>
        <a:graphic>
          <a:graphicData uri="http://schemas.openxmlformats.org/drawingml/2006/table">
            <a:tbl>
              <a:tblPr firstRow="1" bandRow="1">
                <a:tableStyleId>{5C22544A-7EE6-4342-B048-85BDC9FD1C3A}</a:tableStyleId>
              </a:tblPr>
              <a:tblGrid>
                <a:gridCol w="3507189">
                  <a:extLst>
                    <a:ext uri="{9D8B030D-6E8A-4147-A177-3AD203B41FA5}">
                      <a16:colId xmlns:a16="http://schemas.microsoft.com/office/drawing/2014/main" val="1139615655"/>
                    </a:ext>
                  </a:extLst>
                </a:gridCol>
                <a:gridCol w="7317189">
                  <a:extLst>
                    <a:ext uri="{9D8B030D-6E8A-4147-A177-3AD203B41FA5}">
                      <a16:colId xmlns:a16="http://schemas.microsoft.com/office/drawing/2014/main" val="2542939416"/>
                    </a:ext>
                  </a:extLst>
                </a:gridCol>
              </a:tblGrid>
              <a:tr h="962129">
                <a:tc>
                  <a:txBody>
                    <a:bodyPr/>
                    <a:lstStyle/>
                    <a:p>
                      <a:pPr algn="ctr"/>
                      <a:endParaRPr lang="en-US" sz="2000"/>
                    </a:p>
                    <a:p>
                      <a:pPr algn="ctr"/>
                      <a:r>
                        <a:rPr lang="en-US" sz="2000"/>
                        <a:t>Training Section:</a:t>
                      </a:r>
                    </a:p>
                    <a:p>
                      <a:endParaRPr lang="en-US" sz="2000"/>
                    </a:p>
                  </a:txBody>
                  <a:tcPr/>
                </a:tc>
                <a:tc>
                  <a:txBody>
                    <a:bodyPr/>
                    <a:lstStyle/>
                    <a:p>
                      <a:pPr algn="ctr"/>
                      <a:endParaRPr lang="en-US" sz="2000"/>
                    </a:p>
                    <a:p>
                      <a:pPr algn="ctr"/>
                      <a:r>
                        <a:rPr lang="en-US" sz="2000"/>
                        <a:t>By the end of this section, you will:</a:t>
                      </a:r>
                    </a:p>
                    <a:p>
                      <a:endParaRPr lang="en-US" sz="2000"/>
                    </a:p>
                  </a:txBody>
                  <a:tcPr/>
                </a:tc>
                <a:extLst>
                  <a:ext uri="{0D108BD9-81ED-4DB2-BD59-A6C34878D82A}">
                    <a16:rowId xmlns:a16="http://schemas.microsoft.com/office/drawing/2014/main" val="3500140859"/>
                  </a:ext>
                </a:extLst>
              </a:tr>
              <a:tr h="758850">
                <a:tc>
                  <a:txBody>
                    <a:bodyPr/>
                    <a:lstStyle/>
                    <a:p>
                      <a:r>
                        <a:rPr lang="en-US" sz="1600" b="1"/>
                        <a:t>Section 1: </a:t>
                      </a:r>
                      <a:r>
                        <a:rPr lang="en-US" sz="1600" b="0"/>
                        <a:t>FY 25 Appropriations Status</a:t>
                      </a:r>
                    </a:p>
                    <a:p>
                      <a:pPr lvl="0">
                        <a:buNone/>
                      </a:pPr>
                      <a:r>
                        <a:rPr lang="en-US" sz="1600" b="1"/>
                        <a:t>Presenter:</a:t>
                      </a:r>
                      <a:r>
                        <a:rPr lang="en-US" sz="1600" b="0"/>
                        <a:t> Jason Berlow</a:t>
                      </a:r>
                    </a:p>
                  </a:txBody>
                  <a:tcPr/>
                </a:tc>
                <a:tc>
                  <a:txBody>
                    <a:bodyPr/>
                    <a:lstStyle/>
                    <a:p>
                      <a:pPr marL="285750" indent="-285750">
                        <a:buFont typeface="Arial" panose="020B0604020202020204" pitchFamily="34" charset="0"/>
                        <a:buChar char="•"/>
                      </a:pPr>
                      <a:r>
                        <a:rPr lang="en-US" sz="1600"/>
                        <a:t>Understand the status on FY 25 Appropriations</a:t>
                      </a:r>
                    </a:p>
                  </a:txBody>
                  <a:tcPr/>
                </a:tc>
                <a:extLst>
                  <a:ext uri="{0D108BD9-81ED-4DB2-BD59-A6C34878D82A}">
                    <a16:rowId xmlns:a16="http://schemas.microsoft.com/office/drawing/2014/main" val="585792441"/>
                  </a:ext>
                </a:extLst>
              </a:tr>
              <a:tr h="768758">
                <a:tc>
                  <a:txBody>
                    <a:bodyPr/>
                    <a:lstStyle/>
                    <a:p>
                      <a:r>
                        <a:rPr lang="en-US" sz="1600" b="1"/>
                        <a:t>Section 2: </a:t>
                      </a:r>
                      <a:r>
                        <a:rPr lang="en-US" sz="1600" b="0"/>
                        <a:t>What do I need to know about continuing resolutions?</a:t>
                      </a:r>
                    </a:p>
                    <a:p>
                      <a:pPr lvl="0">
                        <a:buNone/>
                      </a:pPr>
                      <a:r>
                        <a:rPr lang="en-US" sz="1600" b="1"/>
                        <a:t>Presenter:</a:t>
                      </a:r>
                      <a:r>
                        <a:rPr lang="en-US" sz="1600" b="0"/>
                        <a:t> Jason Berlow</a:t>
                      </a:r>
                    </a:p>
                  </a:txBody>
                  <a:tcPr/>
                </a:tc>
                <a:tc>
                  <a:txBody>
                    <a:bodyPr/>
                    <a:lstStyle/>
                    <a:p>
                      <a:pPr marL="342900" indent="-342900">
                        <a:buFont typeface="Arial" panose="020B0604020202020204" pitchFamily="34" charset="0"/>
                        <a:buChar char="•"/>
                      </a:pPr>
                      <a:r>
                        <a:rPr lang="en-US" sz="1600"/>
                        <a:t>Understand a CR</a:t>
                      </a:r>
                    </a:p>
                    <a:p>
                      <a:pPr marL="342900" indent="-342900">
                        <a:buFont typeface="Arial" panose="020B0604020202020204" pitchFamily="34" charset="0"/>
                        <a:buChar char="•"/>
                      </a:pPr>
                      <a:r>
                        <a:rPr lang="en-US" sz="1600"/>
                        <a:t>Understanding obligations by type during a CR</a:t>
                      </a:r>
                    </a:p>
                    <a:p>
                      <a:pPr marL="342900" indent="-342900">
                        <a:buFont typeface="Arial" panose="020B0604020202020204" pitchFamily="34" charset="0"/>
                        <a:buChar char="•"/>
                      </a:pPr>
                      <a:r>
                        <a:rPr lang="en-US" sz="1600"/>
                        <a:t>Understanding what is not impacted by a CR</a:t>
                      </a:r>
                    </a:p>
                  </a:txBody>
                  <a:tcPr/>
                </a:tc>
                <a:extLst>
                  <a:ext uri="{0D108BD9-81ED-4DB2-BD59-A6C34878D82A}">
                    <a16:rowId xmlns:a16="http://schemas.microsoft.com/office/drawing/2014/main" val="4110461937"/>
                  </a:ext>
                </a:extLst>
              </a:tr>
              <a:tr h="159960">
                <a:tc>
                  <a:txBody>
                    <a:bodyPr/>
                    <a:lstStyle/>
                    <a:p>
                      <a:r>
                        <a:rPr lang="en-US" sz="1600" b="1"/>
                        <a:t>Section 3: </a:t>
                      </a:r>
                      <a:r>
                        <a:rPr lang="en-US" sz="1600" b="0"/>
                        <a:t>How do I handle contracts/IPA in a CR?</a:t>
                      </a:r>
                    </a:p>
                    <a:p>
                      <a:pPr lvl="0">
                        <a:buNone/>
                      </a:pPr>
                      <a:r>
                        <a:rPr lang="en-US" sz="1600" b="1"/>
                        <a:t>Presenter: </a:t>
                      </a:r>
                      <a:r>
                        <a:rPr lang="en-US" sz="1600" b="0"/>
                        <a:t>Seth Custer/Kari Points</a:t>
                      </a:r>
                    </a:p>
                  </a:txBody>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a:t>Understanding acquisitions/contracts/IPAs during a CR</a:t>
                      </a:r>
                    </a:p>
                    <a:p>
                      <a:pPr marL="342900" indent="-342900">
                        <a:buFont typeface="Arial" panose="020B0604020202020204" pitchFamily="34" charset="0"/>
                        <a:buChar char="•"/>
                      </a:pPr>
                      <a:endParaRPr lang="en-US" sz="1600"/>
                    </a:p>
                  </a:txBody>
                  <a:tcPr/>
                </a:tc>
                <a:extLst>
                  <a:ext uri="{0D108BD9-81ED-4DB2-BD59-A6C34878D82A}">
                    <a16:rowId xmlns:a16="http://schemas.microsoft.com/office/drawing/2014/main" val="1409403614"/>
                  </a:ext>
                </a:extLst>
              </a:tr>
              <a:tr h="553953">
                <a:tc>
                  <a:txBody>
                    <a:bodyPr/>
                    <a:lstStyle/>
                    <a:p>
                      <a:r>
                        <a:rPr lang="en-US" sz="1600" b="1"/>
                        <a:t>Section 4: </a:t>
                      </a:r>
                      <a:r>
                        <a:rPr lang="en-US" sz="1600" b="0"/>
                        <a:t>FY 25 Start-of-Year Carryover Guidance</a:t>
                      </a:r>
                    </a:p>
                    <a:p>
                      <a:pPr lvl="0">
                        <a:buNone/>
                      </a:pPr>
                      <a:r>
                        <a:rPr lang="en-US" sz="1600" b="1"/>
                        <a:t>Presenter:</a:t>
                      </a:r>
                      <a:r>
                        <a:rPr lang="en-US" sz="1600" b="0"/>
                        <a:t> Tony Laracuente </a:t>
                      </a:r>
                    </a:p>
                    <a:p>
                      <a:pPr lvl="0">
                        <a:buNone/>
                      </a:pPr>
                      <a:endParaRPr lang="en-US" sz="1600" b="0"/>
                    </a:p>
                  </a:txBody>
                  <a:tcPr/>
                </a:tc>
                <a:tc>
                  <a:txBody>
                    <a:bodyPr/>
                    <a:lstStyle/>
                    <a:p>
                      <a:pPr marL="285750" indent="-285750">
                        <a:buFont typeface="Arial" panose="020B0604020202020204" pitchFamily="34" charset="0"/>
                        <a:buChar char="•"/>
                      </a:pPr>
                      <a:r>
                        <a:rPr lang="en-US" sz="1600"/>
                        <a:t>Carryover Guidance, 2% and Cost Center 101</a:t>
                      </a:r>
                    </a:p>
                    <a:p>
                      <a:pPr marL="285750" indent="-285750">
                        <a:buFont typeface="Arial" panose="020B0604020202020204" pitchFamily="34" charset="0"/>
                        <a:buChar char="•"/>
                      </a:pPr>
                      <a:r>
                        <a:rPr lang="en-US" sz="1600"/>
                        <a:t>Obligating CC 101 throughout FY 25</a:t>
                      </a:r>
                    </a:p>
                    <a:p>
                      <a:pPr marL="285750" indent="-285750">
                        <a:buFont typeface="Arial" panose="020B0604020202020204" pitchFamily="34" charset="0"/>
                        <a:buChar char="•"/>
                      </a:pPr>
                      <a:r>
                        <a:rPr lang="en-US" sz="1600"/>
                        <a:t>Possible CC 101 Scenarios and Carryover</a:t>
                      </a:r>
                    </a:p>
                    <a:p>
                      <a:pPr marL="285750" indent="-285750">
                        <a:buFont typeface="Arial" panose="020B0604020202020204" pitchFamily="34" charset="0"/>
                        <a:buChar char="•"/>
                      </a:pPr>
                      <a:r>
                        <a:rPr lang="en-US" sz="1600"/>
                        <a:t>Limited Exceptions to 2% Carryover </a:t>
                      </a:r>
                    </a:p>
                    <a:p>
                      <a:pPr marL="285750" indent="-285750">
                        <a:buFont typeface="Arial" panose="020B0604020202020204" pitchFamily="34" charset="0"/>
                        <a:buChar char="•"/>
                      </a:pPr>
                      <a:endParaRPr lang="en-US" sz="1600"/>
                    </a:p>
                  </a:txBody>
                  <a:tcPr/>
                </a:tc>
                <a:extLst>
                  <a:ext uri="{0D108BD9-81ED-4DB2-BD59-A6C34878D82A}">
                    <a16:rowId xmlns:a16="http://schemas.microsoft.com/office/drawing/2014/main" val="2494356450"/>
                  </a:ext>
                </a:extLst>
              </a:tr>
              <a:tr h="409738">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a:t>Q&amp;A</a:t>
                      </a:r>
                      <a:endParaRPr lang="en-US" sz="1600"/>
                    </a:p>
                  </a:txBody>
                  <a:tcPr/>
                </a:tc>
                <a:tc hMerge="1">
                  <a:txBody>
                    <a:bodyPr/>
                    <a:lstStyle/>
                    <a:p>
                      <a:pPr marL="0" indent="0">
                        <a:buFont typeface="Arial" panose="020B0604020202020204" pitchFamily="34" charset="0"/>
                        <a:buNone/>
                      </a:pPr>
                      <a:endParaRPr lang="en-US"/>
                    </a:p>
                  </a:txBody>
                  <a:tcPr/>
                </a:tc>
                <a:extLst>
                  <a:ext uri="{0D108BD9-81ED-4DB2-BD59-A6C34878D82A}">
                    <a16:rowId xmlns:a16="http://schemas.microsoft.com/office/drawing/2014/main" val="2996161857"/>
                  </a:ext>
                </a:extLst>
              </a:tr>
            </a:tbl>
          </a:graphicData>
        </a:graphic>
      </p:graphicFrame>
      <p:sp>
        <p:nvSpPr>
          <p:cNvPr id="4" name="Slide Number Placeholder 3">
            <a:extLst>
              <a:ext uri="{FF2B5EF4-FFF2-40B4-BE49-F238E27FC236}">
                <a16:creationId xmlns:a16="http://schemas.microsoft.com/office/drawing/2014/main" id="{2BFA9D54-C33E-4FF4-8351-962446B7D2AF}"/>
              </a:ext>
            </a:extLst>
          </p:cNvPr>
          <p:cNvSpPr>
            <a:spLocks noGrp="1"/>
          </p:cNvSpPr>
          <p:nvPr>
            <p:ph type="sldNum" sz="quarter" idx="12"/>
          </p:nvPr>
        </p:nvSpPr>
        <p:spPr/>
        <p:txBody>
          <a:bodyPr/>
          <a:lstStyle/>
          <a:p>
            <a:fld id="{670A9334-4E67-F94F-A05E-0CE8B74A054E}" type="slidenum">
              <a:rPr lang="en-US" smtClean="0"/>
              <a:t>2</a:t>
            </a:fld>
            <a:endParaRPr lang="en-US"/>
          </a:p>
        </p:txBody>
      </p:sp>
      <p:sp>
        <p:nvSpPr>
          <p:cNvPr id="5" name="Date Placeholder 4">
            <a:extLst>
              <a:ext uri="{FF2B5EF4-FFF2-40B4-BE49-F238E27FC236}">
                <a16:creationId xmlns:a16="http://schemas.microsoft.com/office/drawing/2014/main" id="{A21780D2-3001-4DB6-A29D-CF8ED8B74D4B}"/>
              </a:ext>
            </a:extLst>
          </p:cNvPr>
          <p:cNvSpPr>
            <a:spLocks noGrp="1"/>
          </p:cNvSpPr>
          <p:nvPr>
            <p:ph type="dt" sz="half" idx="10"/>
          </p:nvPr>
        </p:nvSpPr>
        <p:spPr/>
        <p:txBody>
          <a:bodyPr/>
          <a:lstStyle/>
          <a:p>
            <a:fld id="{81834826-1826-4D53-8FE1-0AC2DC86A2AA}" type="datetime1">
              <a:rPr lang="en-US" smtClean="0"/>
              <a:t>10/10/2024</a:t>
            </a:fld>
            <a:endParaRPr lang="en-US"/>
          </a:p>
        </p:txBody>
      </p:sp>
    </p:spTree>
    <p:extLst>
      <p:ext uri="{BB962C8B-B14F-4D97-AF65-F5344CB8AC3E}">
        <p14:creationId xmlns:p14="http://schemas.microsoft.com/office/powerpoint/2010/main" val="41205654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39E30E-CDA7-9410-0613-BBD0C574DEE5}"/>
              </a:ext>
            </a:extLst>
          </p:cNvPr>
          <p:cNvSpPr>
            <a:spLocks noGrp="1"/>
          </p:cNvSpPr>
          <p:nvPr>
            <p:ph type="title"/>
          </p:nvPr>
        </p:nvSpPr>
        <p:spPr/>
        <p:txBody>
          <a:bodyPr/>
          <a:lstStyle/>
          <a:p>
            <a:r>
              <a:rPr lang="en-US"/>
              <a:t>Obligating CC 101 throughout FY 25</a:t>
            </a:r>
          </a:p>
        </p:txBody>
      </p:sp>
      <p:sp>
        <p:nvSpPr>
          <p:cNvPr id="3" name="Content Placeholder 2">
            <a:extLst>
              <a:ext uri="{FF2B5EF4-FFF2-40B4-BE49-F238E27FC236}">
                <a16:creationId xmlns:a16="http://schemas.microsoft.com/office/drawing/2014/main" id="{1529976B-0C0D-F694-9D6F-B55C7333CD9E}"/>
              </a:ext>
            </a:extLst>
          </p:cNvPr>
          <p:cNvSpPr>
            <a:spLocks noGrp="1"/>
          </p:cNvSpPr>
          <p:nvPr>
            <p:ph idx="1"/>
          </p:nvPr>
        </p:nvSpPr>
        <p:spPr/>
        <p:txBody>
          <a:bodyPr vert="horz" lIns="91440" tIns="45720" rIns="91440" bIns="45720" rtlCol="0" anchor="t">
            <a:noAutofit/>
          </a:bodyPr>
          <a:lstStyle/>
          <a:p>
            <a:r>
              <a:rPr lang="en-US"/>
              <a:t> FY 25 CC 101 Allocation will be split between CY and PY (as applicable).   </a:t>
            </a:r>
          </a:p>
          <a:p>
            <a:r>
              <a:rPr lang="en-US"/>
              <a:t>Research Sites should work with their Station Fiscal to  execute all PY amounts above the 2%  with a  balance regardless of program for use of CC101.  ORD permits utilization of these funds through cost transfers of salaries from program 81 Current Year FCP to Programs 81, 82, 84, 85 or 86 in Prior Year (0161A1 24-25). </a:t>
            </a:r>
          </a:p>
          <a:p>
            <a:r>
              <a:rPr lang="en-US" b="1" u="sng">
                <a:highlight>
                  <a:srgbClr val="FFFF00"/>
                </a:highlight>
              </a:rPr>
              <a:t>ORD will closely monitor these balances to ensure timely expenditure transfers. </a:t>
            </a:r>
            <a:endParaRPr lang="en-US" b="1" u="sng">
              <a:highlight>
                <a:srgbClr val="FFFF00"/>
              </a:highlight>
              <a:ea typeface="Calibri"/>
              <a:cs typeface="Calibri"/>
            </a:endParaRPr>
          </a:p>
        </p:txBody>
      </p:sp>
      <p:sp>
        <p:nvSpPr>
          <p:cNvPr id="4" name="Slide Number Placeholder 3">
            <a:extLst>
              <a:ext uri="{FF2B5EF4-FFF2-40B4-BE49-F238E27FC236}">
                <a16:creationId xmlns:a16="http://schemas.microsoft.com/office/drawing/2014/main" id="{818D3582-FF98-CFAB-0B00-5CA47D3B66A4}"/>
              </a:ext>
            </a:extLst>
          </p:cNvPr>
          <p:cNvSpPr>
            <a:spLocks noGrp="1"/>
          </p:cNvSpPr>
          <p:nvPr>
            <p:ph type="sldNum" sz="quarter" idx="12"/>
          </p:nvPr>
        </p:nvSpPr>
        <p:spPr/>
        <p:txBody>
          <a:bodyPr/>
          <a:lstStyle/>
          <a:p>
            <a:fld id="{670A9334-4E67-F94F-A05E-0CE8B74A054E}" type="slidenum">
              <a:rPr lang="en-US" smtClean="0"/>
              <a:t>20</a:t>
            </a:fld>
            <a:endParaRPr lang="en-US"/>
          </a:p>
        </p:txBody>
      </p:sp>
    </p:spTree>
    <p:extLst>
      <p:ext uri="{BB962C8B-B14F-4D97-AF65-F5344CB8AC3E}">
        <p14:creationId xmlns:p14="http://schemas.microsoft.com/office/powerpoint/2010/main" val="381175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71F8B-4C66-C287-526A-14D6476029DE}"/>
              </a:ext>
            </a:extLst>
          </p:cNvPr>
          <p:cNvSpPr>
            <a:spLocks noGrp="1"/>
          </p:cNvSpPr>
          <p:nvPr>
            <p:ph type="title"/>
          </p:nvPr>
        </p:nvSpPr>
        <p:spPr/>
        <p:txBody>
          <a:bodyPr/>
          <a:lstStyle/>
          <a:p>
            <a:r>
              <a:rPr lang="en-US"/>
              <a:t>Possible CC 101 Scenarios</a:t>
            </a:r>
          </a:p>
        </p:txBody>
      </p:sp>
      <p:pic>
        <p:nvPicPr>
          <p:cNvPr id="6" name="Content Placeholder 5">
            <a:extLst>
              <a:ext uri="{FF2B5EF4-FFF2-40B4-BE49-F238E27FC236}">
                <a16:creationId xmlns:a16="http://schemas.microsoft.com/office/drawing/2014/main" id="{3DFF48B0-7E48-2DB3-7050-34D0B79BBA39}"/>
              </a:ext>
            </a:extLst>
          </p:cNvPr>
          <p:cNvPicPr>
            <a:picLocks noGrp="1" noChangeAspect="1"/>
          </p:cNvPicPr>
          <p:nvPr>
            <p:ph idx="1"/>
          </p:nvPr>
        </p:nvPicPr>
        <p:blipFill>
          <a:blip r:embed="rId2"/>
          <a:stretch>
            <a:fillRect/>
          </a:stretch>
        </p:blipFill>
        <p:spPr>
          <a:xfrm>
            <a:off x="2518804" y="1394830"/>
            <a:ext cx="7154392" cy="43513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Slide Number Placeholder 3">
            <a:extLst>
              <a:ext uri="{FF2B5EF4-FFF2-40B4-BE49-F238E27FC236}">
                <a16:creationId xmlns:a16="http://schemas.microsoft.com/office/drawing/2014/main" id="{B2BB82DA-0345-C58E-EFB7-611B4C85B079}"/>
              </a:ext>
            </a:extLst>
          </p:cNvPr>
          <p:cNvSpPr>
            <a:spLocks noGrp="1"/>
          </p:cNvSpPr>
          <p:nvPr>
            <p:ph type="sldNum" sz="quarter" idx="12"/>
          </p:nvPr>
        </p:nvSpPr>
        <p:spPr/>
        <p:txBody>
          <a:bodyPr/>
          <a:lstStyle/>
          <a:p>
            <a:fld id="{670A9334-4E67-F94F-A05E-0CE8B74A054E}" type="slidenum">
              <a:rPr lang="en-US" smtClean="0"/>
              <a:t>21</a:t>
            </a:fld>
            <a:endParaRPr lang="en-US"/>
          </a:p>
        </p:txBody>
      </p:sp>
    </p:spTree>
    <p:extLst>
      <p:ext uri="{BB962C8B-B14F-4D97-AF65-F5344CB8AC3E}">
        <p14:creationId xmlns:p14="http://schemas.microsoft.com/office/powerpoint/2010/main" val="15907169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71F8B-4C66-C287-526A-14D6476029DE}"/>
              </a:ext>
            </a:extLst>
          </p:cNvPr>
          <p:cNvSpPr>
            <a:spLocks noGrp="1"/>
          </p:cNvSpPr>
          <p:nvPr>
            <p:ph type="title"/>
          </p:nvPr>
        </p:nvSpPr>
        <p:spPr>
          <a:xfrm>
            <a:off x="302981" y="136525"/>
            <a:ext cx="10515600" cy="618385"/>
          </a:xfrm>
        </p:spPr>
        <p:txBody>
          <a:bodyPr/>
          <a:lstStyle/>
          <a:p>
            <a:r>
              <a:rPr lang="en-US"/>
              <a:t> The 2% carryover and the Toxic Exposure Fund (TEF)</a:t>
            </a:r>
          </a:p>
        </p:txBody>
      </p:sp>
      <p:sp>
        <p:nvSpPr>
          <p:cNvPr id="4" name="Slide Number Placeholder 3">
            <a:extLst>
              <a:ext uri="{FF2B5EF4-FFF2-40B4-BE49-F238E27FC236}">
                <a16:creationId xmlns:a16="http://schemas.microsoft.com/office/drawing/2014/main" id="{B2BB82DA-0345-C58E-EFB7-611B4C85B079}"/>
              </a:ext>
            </a:extLst>
          </p:cNvPr>
          <p:cNvSpPr>
            <a:spLocks noGrp="1"/>
          </p:cNvSpPr>
          <p:nvPr>
            <p:ph type="sldNum" sz="quarter" idx="12"/>
          </p:nvPr>
        </p:nvSpPr>
        <p:spPr/>
        <p:txBody>
          <a:bodyPr/>
          <a:lstStyle/>
          <a:p>
            <a:fld id="{670A9334-4E67-F94F-A05E-0CE8B74A054E}" type="slidenum">
              <a:rPr lang="en-US" smtClean="0"/>
              <a:t>22</a:t>
            </a:fld>
            <a:endParaRPr lang="en-US"/>
          </a:p>
        </p:txBody>
      </p:sp>
      <p:sp>
        <p:nvSpPr>
          <p:cNvPr id="5" name="Content Placeholder 4">
            <a:extLst>
              <a:ext uri="{FF2B5EF4-FFF2-40B4-BE49-F238E27FC236}">
                <a16:creationId xmlns:a16="http://schemas.microsoft.com/office/drawing/2014/main" id="{B2E70696-BE08-DB14-C8F3-DE8F64EF8B1C}"/>
              </a:ext>
            </a:extLst>
          </p:cNvPr>
          <p:cNvSpPr>
            <a:spLocks noGrp="1"/>
          </p:cNvSpPr>
          <p:nvPr>
            <p:ph idx="1"/>
          </p:nvPr>
        </p:nvSpPr>
        <p:spPr>
          <a:xfrm>
            <a:off x="371475" y="1380206"/>
            <a:ext cx="10515600" cy="4351338"/>
          </a:xfrm>
        </p:spPr>
        <p:txBody>
          <a:bodyPr vert="horz" lIns="91440" tIns="45720" rIns="91440" bIns="45720" rtlCol="0" anchor="t">
            <a:noAutofit/>
          </a:bodyPr>
          <a:lstStyle/>
          <a:p>
            <a:r>
              <a:rPr lang="en-US"/>
              <a:t>ORD’s expectation is to execute TEF to 2% of the FY 25 allocation; however, ORD Finance is aware that expenditure transfers cannot be executed until pay periods end, purchase cards are reconciled, and contracts are expended. </a:t>
            </a:r>
          </a:p>
          <a:p>
            <a:r>
              <a:rPr lang="en-US">
                <a:ea typeface="Calibri"/>
                <a:cs typeface="Calibri"/>
              </a:rPr>
              <a:t>It is expected that cost transfers will be completed by October 15th for all FY24 transactions. If there are funds remaining, reach out to </a:t>
            </a:r>
            <a:r>
              <a:rPr lang="en-US">
                <a:ea typeface="Calibri"/>
                <a:cs typeface="Calibri"/>
                <a:hlinkClick r:id="rId2"/>
              </a:rPr>
              <a:t>VHAORDFinanceAction@va.gov</a:t>
            </a:r>
            <a:r>
              <a:rPr lang="en-US">
                <a:ea typeface="Calibri" panose="020F0502020204030204"/>
                <a:cs typeface="Calibri" panose="020F0502020204030204"/>
              </a:rPr>
              <a:t> about returning funds.</a:t>
            </a:r>
          </a:p>
          <a:p>
            <a:r>
              <a:rPr lang="en-US"/>
              <a:t>TEF carryover in the appropriation 1126R5 above 2% will not impact CC 101 and will not be counted toward carryover amounts. Sites must follow the ORD  TEF policy regarding redistribution or pullback requests. </a:t>
            </a:r>
            <a:endParaRPr lang="en-US">
              <a:ea typeface="Calibri"/>
              <a:cs typeface="Calibri"/>
            </a:endParaRPr>
          </a:p>
        </p:txBody>
      </p:sp>
    </p:spTree>
    <p:extLst>
      <p:ext uri="{BB962C8B-B14F-4D97-AF65-F5344CB8AC3E}">
        <p14:creationId xmlns:p14="http://schemas.microsoft.com/office/powerpoint/2010/main" val="41753059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47578-8E51-FE71-486F-A06B85EC122F}"/>
              </a:ext>
            </a:extLst>
          </p:cNvPr>
          <p:cNvSpPr>
            <a:spLocks noGrp="1"/>
          </p:cNvSpPr>
          <p:nvPr>
            <p:ph type="title"/>
          </p:nvPr>
        </p:nvSpPr>
        <p:spPr/>
        <p:txBody>
          <a:bodyPr/>
          <a:lstStyle/>
          <a:p>
            <a:r>
              <a:rPr lang="en-US"/>
              <a:t>Questions</a:t>
            </a:r>
          </a:p>
        </p:txBody>
      </p:sp>
      <p:sp>
        <p:nvSpPr>
          <p:cNvPr id="3" name="Content Placeholder 2">
            <a:extLst>
              <a:ext uri="{FF2B5EF4-FFF2-40B4-BE49-F238E27FC236}">
                <a16:creationId xmlns:a16="http://schemas.microsoft.com/office/drawing/2014/main" id="{6E75ECE3-4A2B-189B-4445-307E79B0D62D}"/>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4C5CA6CC-F007-E5ED-2B1D-6D41283A8097}"/>
              </a:ext>
            </a:extLst>
          </p:cNvPr>
          <p:cNvSpPr>
            <a:spLocks noGrp="1"/>
          </p:cNvSpPr>
          <p:nvPr>
            <p:ph type="sldNum" sz="quarter" idx="12"/>
          </p:nvPr>
        </p:nvSpPr>
        <p:spPr/>
        <p:txBody>
          <a:bodyPr/>
          <a:lstStyle/>
          <a:p>
            <a:fld id="{670A9334-4E67-F94F-A05E-0CE8B74A054E}" type="slidenum">
              <a:rPr lang="en-US" smtClean="0"/>
              <a:t>23</a:t>
            </a:fld>
            <a:endParaRPr lang="en-US"/>
          </a:p>
        </p:txBody>
      </p:sp>
    </p:spTree>
    <p:extLst>
      <p:ext uri="{BB962C8B-B14F-4D97-AF65-F5344CB8AC3E}">
        <p14:creationId xmlns:p14="http://schemas.microsoft.com/office/powerpoint/2010/main" val="25027311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337A2-32C8-C5BA-0B08-1EB527724834}"/>
              </a:ext>
            </a:extLst>
          </p:cNvPr>
          <p:cNvSpPr>
            <a:spLocks noGrp="1"/>
          </p:cNvSpPr>
          <p:nvPr>
            <p:ph type="title"/>
          </p:nvPr>
        </p:nvSpPr>
        <p:spPr/>
        <p:txBody>
          <a:bodyPr/>
          <a:lstStyle/>
          <a:p>
            <a:r>
              <a:rPr lang="en-US"/>
              <a:t>Appendix: OGC Guidance on Contracting and CRs</a:t>
            </a:r>
          </a:p>
        </p:txBody>
      </p:sp>
      <p:sp>
        <p:nvSpPr>
          <p:cNvPr id="3" name="Content Placeholder 2">
            <a:extLst>
              <a:ext uri="{FF2B5EF4-FFF2-40B4-BE49-F238E27FC236}">
                <a16:creationId xmlns:a16="http://schemas.microsoft.com/office/drawing/2014/main" id="{16EC1E30-5166-A4F5-8BE9-0120BC9F79FC}"/>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CF4B1E15-B4A4-AA81-86FB-E8564C4492DB}"/>
              </a:ext>
            </a:extLst>
          </p:cNvPr>
          <p:cNvSpPr>
            <a:spLocks noGrp="1"/>
          </p:cNvSpPr>
          <p:nvPr>
            <p:ph type="sldNum" sz="quarter" idx="12"/>
          </p:nvPr>
        </p:nvSpPr>
        <p:spPr/>
        <p:txBody>
          <a:bodyPr/>
          <a:lstStyle/>
          <a:p>
            <a:fld id="{670A9334-4E67-F94F-A05E-0CE8B74A054E}" type="slidenum">
              <a:rPr lang="en-US" smtClean="0"/>
              <a:t>24</a:t>
            </a:fld>
            <a:endParaRPr lang="en-US"/>
          </a:p>
        </p:txBody>
      </p:sp>
    </p:spTree>
    <p:extLst>
      <p:ext uri="{BB962C8B-B14F-4D97-AF65-F5344CB8AC3E}">
        <p14:creationId xmlns:p14="http://schemas.microsoft.com/office/powerpoint/2010/main" val="10222523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204B9-3004-6AD9-4B14-A7F106B42828}"/>
              </a:ext>
            </a:extLst>
          </p:cNvPr>
          <p:cNvSpPr>
            <a:spLocks noGrp="1"/>
          </p:cNvSpPr>
          <p:nvPr>
            <p:ph type="title"/>
          </p:nvPr>
        </p:nvSpPr>
        <p:spPr/>
        <p:txBody>
          <a:bodyPr/>
          <a:lstStyle/>
          <a:p>
            <a:r>
              <a:rPr lang="en-US"/>
              <a:t>What do I need to know about  obligating contracts/IPA during a CR?</a:t>
            </a:r>
          </a:p>
        </p:txBody>
      </p:sp>
      <p:sp>
        <p:nvSpPr>
          <p:cNvPr id="3" name="Content Placeholder 2">
            <a:extLst>
              <a:ext uri="{FF2B5EF4-FFF2-40B4-BE49-F238E27FC236}">
                <a16:creationId xmlns:a16="http://schemas.microsoft.com/office/drawing/2014/main" id="{3DB752E8-DF88-27F3-EC52-A88611788A9E}"/>
              </a:ext>
            </a:extLst>
          </p:cNvPr>
          <p:cNvSpPr>
            <a:spLocks noGrp="1"/>
          </p:cNvSpPr>
          <p:nvPr>
            <p:ph idx="1"/>
          </p:nvPr>
        </p:nvSpPr>
        <p:spPr/>
        <p:txBody>
          <a:bodyPr vert="horz" lIns="91440" tIns="45720" rIns="91440" bIns="45720" rtlCol="0" anchor="t">
            <a:noAutofit/>
          </a:bodyPr>
          <a:lstStyle/>
          <a:p>
            <a:r>
              <a:rPr lang="en-US" sz="2000"/>
              <a:t>CRs pose significant challenges to obligating contracts/IPAs due to the incremental nature of how funds are allocated to sites. </a:t>
            </a:r>
          </a:p>
          <a:p>
            <a:r>
              <a:rPr lang="en-US" sz="2000"/>
              <a:t>Funding provided during CR are available to cover obligations or expenditures incurred during the CR period must comply with this three- step rule:</a:t>
            </a:r>
            <a:endParaRPr lang="en-US" sz="2000">
              <a:ea typeface="Calibri"/>
              <a:cs typeface="Calibri"/>
            </a:endParaRPr>
          </a:p>
          <a:p>
            <a:pPr marL="800100" lvl="1" indent="-342900">
              <a:buFont typeface="+mj-lt"/>
              <a:buAutoNum type="arabicPeriod"/>
            </a:pPr>
            <a:r>
              <a:rPr lang="en-US" sz="1600"/>
              <a:t>Funds must be available during the CR to cover the entire obligation (at the CR pro-rated level).</a:t>
            </a:r>
            <a:endParaRPr lang="en-US" sz="1600">
              <a:ea typeface="Calibri"/>
              <a:cs typeface="Calibri"/>
            </a:endParaRPr>
          </a:p>
          <a:p>
            <a:pPr marL="800100" lvl="1" indent="-342900">
              <a:buFont typeface="+mj-lt"/>
              <a:buAutoNum type="arabicPeriod"/>
            </a:pPr>
            <a:r>
              <a:rPr lang="en-US" sz="1600"/>
              <a:t>For Severable contracts, obligations for contracts needed to be prorated (to the CR length) in the absence of sufficient funding during the CR. This includes IDIQ Task Order Contracts.</a:t>
            </a:r>
            <a:endParaRPr lang="en-US" sz="1600">
              <a:ea typeface="Calibri"/>
              <a:cs typeface="Calibri"/>
            </a:endParaRPr>
          </a:p>
          <a:p>
            <a:pPr marL="800100" lvl="1" indent="-342900">
              <a:buFont typeface="+mj-lt"/>
              <a:buAutoNum type="arabicPeriod"/>
            </a:pPr>
            <a:r>
              <a:rPr lang="en-US" sz="1600"/>
              <a:t>For </a:t>
            </a:r>
            <a:r>
              <a:rPr lang="en-US" sz="1600" err="1"/>
              <a:t>Nonseverable</a:t>
            </a:r>
            <a:r>
              <a:rPr lang="en-US" sz="1600"/>
              <a:t> contracts,  it not permissible to obligate less than the entire amount for a contract for </a:t>
            </a:r>
            <a:r>
              <a:rPr lang="en-US" sz="1600" err="1"/>
              <a:t>nonseverable</a:t>
            </a:r>
            <a:r>
              <a:rPr lang="en-US" sz="1600"/>
              <a:t> services. For </a:t>
            </a:r>
            <a:r>
              <a:rPr lang="en-US" sz="1600" err="1"/>
              <a:t>nonseverable</a:t>
            </a:r>
            <a:r>
              <a:rPr lang="en-US" sz="1600"/>
              <a:t> contracts, the government must fund the entire effort with dollars available for obligation at the time the contract is executed (thus you will likely have to wait for full-year enactment). </a:t>
            </a:r>
            <a:endParaRPr lang="en-US" sz="1600">
              <a:ea typeface="Calibri"/>
              <a:cs typeface="Calibri"/>
            </a:endParaRPr>
          </a:p>
          <a:p>
            <a:r>
              <a:rPr lang="en-US" sz="2000"/>
              <a:t>OGC Appropriations Law provided a White Paper on Acquisitions During a CR, with additional information: </a:t>
            </a:r>
            <a:r>
              <a:rPr lang="en-US" sz="2000">
                <a:hlinkClick r:id="rId2"/>
              </a:rPr>
              <a:t>Acquisitions with CRs</a:t>
            </a:r>
            <a:r>
              <a:rPr lang="en-US" sz="2000"/>
              <a:t> </a:t>
            </a:r>
            <a:endParaRPr lang="en-US" sz="2000">
              <a:ea typeface="Calibri"/>
              <a:cs typeface="Calibri"/>
            </a:endParaRPr>
          </a:p>
          <a:p>
            <a:endParaRPr lang="en-US" sz="2000"/>
          </a:p>
        </p:txBody>
      </p:sp>
      <p:sp>
        <p:nvSpPr>
          <p:cNvPr id="4" name="Slide Number Placeholder 3">
            <a:extLst>
              <a:ext uri="{FF2B5EF4-FFF2-40B4-BE49-F238E27FC236}">
                <a16:creationId xmlns:a16="http://schemas.microsoft.com/office/drawing/2014/main" id="{6F3D61F0-7950-5382-54D6-4CA6D460F96D}"/>
              </a:ext>
            </a:extLst>
          </p:cNvPr>
          <p:cNvSpPr>
            <a:spLocks noGrp="1"/>
          </p:cNvSpPr>
          <p:nvPr>
            <p:ph type="sldNum" sz="quarter" idx="12"/>
          </p:nvPr>
        </p:nvSpPr>
        <p:spPr/>
        <p:txBody>
          <a:bodyPr/>
          <a:lstStyle/>
          <a:p>
            <a:fld id="{670A9334-4E67-F94F-A05E-0CE8B74A054E}" type="slidenum">
              <a:rPr lang="en-US" smtClean="0"/>
              <a:t>25</a:t>
            </a:fld>
            <a:endParaRPr lang="en-US"/>
          </a:p>
        </p:txBody>
      </p:sp>
    </p:spTree>
    <p:extLst>
      <p:ext uri="{BB962C8B-B14F-4D97-AF65-F5344CB8AC3E}">
        <p14:creationId xmlns:p14="http://schemas.microsoft.com/office/powerpoint/2010/main" val="33515831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E0E65B-385A-10C0-D366-FEC847143CDE}"/>
              </a:ext>
            </a:extLst>
          </p:cNvPr>
          <p:cNvSpPr>
            <a:spLocks noGrp="1"/>
          </p:cNvSpPr>
          <p:nvPr>
            <p:ph type="title"/>
          </p:nvPr>
        </p:nvSpPr>
        <p:spPr/>
        <p:txBody>
          <a:bodyPr/>
          <a:lstStyle/>
          <a:p>
            <a:r>
              <a:rPr lang="en-US"/>
              <a:t>What is severable and nonseverable?</a:t>
            </a:r>
          </a:p>
        </p:txBody>
      </p:sp>
      <p:sp>
        <p:nvSpPr>
          <p:cNvPr id="3" name="Content Placeholder 2">
            <a:extLst>
              <a:ext uri="{FF2B5EF4-FFF2-40B4-BE49-F238E27FC236}">
                <a16:creationId xmlns:a16="http://schemas.microsoft.com/office/drawing/2014/main" id="{1DB7DC97-16C4-2FE5-9836-2E4583646E5D}"/>
              </a:ext>
            </a:extLst>
          </p:cNvPr>
          <p:cNvSpPr>
            <a:spLocks noGrp="1"/>
          </p:cNvSpPr>
          <p:nvPr>
            <p:ph idx="1"/>
          </p:nvPr>
        </p:nvSpPr>
        <p:spPr/>
        <p:txBody>
          <a:bodyPr/>
          <a:lstStyle/>
          <a:p>
            <a:pPr algn="l" rtl="0" fontAlgn="base"/>
            <a:r>
              <a:rPr lang="en-US" sz="2000"/>
              <a:t>Severable and Non-Severable Tasks are defined by the </a:t>
            </a:r>
            <a:r>
              <a:rPr lang="en-US" sz="2000">
                <a:highlight>
                  <a:srgbClr val="00FFFF"/>
                </a:highlight>
                <a:hlinkClick r:id="rId2">
                  <a:extLst>
                    <a:ext uri="{A12FA001-AC4F-418D-AE19-62706E023703}">
                      <ahyp:hlinkClr xmlns:ahyp="http://schemas.microsoft.com/office/drawing/2018/hyperlinkcolor" val="tx"/>
                    </a:ext>
                  </a:extLst>
                </a:hlinkClick>
              </a:rPr>
              <a:t>Federal Acquisition Regulation 532.703: </a:t>
            </a:r>
            <a:endParaRPr lang="en-US" sz="2000">
              <a:highlight>
                <a:srgbClr val="00FFFF"/>
              </a:highlight>
            </a:endParaRPr>
          </a:p>
          <a:p>
            <a:pPr algn="l" rtl="0" fontAlgn="base"/>
            <a:endParaRPr lang="en-US" sz="2000">
              <a:highlight>
                <a:srgbClr val="00FFFF"/>
              </a:highlight>
            </a:endParaRPr>
          </a:p>
          <a:p>
            <a:endParaRPr lang="en-US"/>
          </a:p>
        </p:txBody>
      </p:sp>
      <p:sp>
        <p:nvSpPr>
          <p:cNvPr id="4" name="Slide Number Placeholder 3">
            <a:extLst>
              <a:ext uri="{FF2B5EF4-FFF2-40B4-BE49-F238E27FC236}">
                <a16:creationId xmlns:a16="http://schemas.microsoft.com/office/drawing/2014/main" id="{1AF87574-F56F-6D72-BFC9-1BCAFFBD0E03}"/>
              </a:ext>
            </a:extLst>
          </p:cNvPr>
          <p:cNvSpPr>
            <a:spLocks noGrp="1"/>
          </p:cNvSpPr>
          <p:nvPr>
            <p:ph type="sldNum" sz="quarter" idx="12"/>
          </p:nvPr>
        </p:nvSpPr>
        <p:spPr/>
        <p:txBody>
          <a:bodyPr/>
          <a:lstStyle/>
          <a:p>
            <a:fld id="{670A9334-4E67-F94F-A05E-0CE8B74A054E}" type="slidenum">
              <a:rPr lang="en-US" smtClean="0"/>
              <a:t>26</a:t>
            </a:fld>
            <a:endParaRPr lang="en-US"/>
          </a:p>
        </p:txBody>
      </p:sp>
      <p:graphicFrame>
        <p:nvGraphicFramePr>
          <p:cNvPr id="5" name="Table 5">
            <a:extLst>
              <a:ext uri="{FF2B5EF4-FFF2-40B4-BE49-F238E27FC236}">
                <a16:creationId xmlns:a16="http://schemas.microsoft.com/office/drawing/2014/main" id="{FF04B922-25E3-802F-BFAC-3EAF48576E52}"/>
              </a:ext>
            </a:extLst>
          </p:cNvPr>
          <p:cNvGraphicFramePr>
            <a:graphicFrameLocks noGrp="1"/>
          </p:cNvGraphicFramePr>
          <p:nvPr>
            <p:extLst>
              <p:ext uri="{D42A27DB-BD31-4B8C-83A1-F6EECF244321}">
                <p14:modId xmlns:p14="http://schemas.microsoft.com/office/powerpoint/2010/main" val="2804071798"/>
              </p:ext>
            </p:extLst>
          </p:nvPr>
        </p:nvGraphicFramePr>
        <p:xfrm>
          <a:off x="514928" y="1728662"/>
          <a:ext cx="10734961" cy="4389120"/>
        </p:xfrm>
        <a:graphic>
          <a:graphicData uri="http://schemas.openxmlformats.org/drawingml/2006/table">
            <a:tbl>
              <a:tblPr firstRow="1" bandRow="1">
                <a:tableStyleId>{5C22544A-7EE6-4342-B048-85BDC9FD1C3A}</a:tableStyleId>
              </a:tblPr>
              <a:tblGrid>
                <a:gridCol w="1600200">
                  <a:extLst>
                    <a:ext uri="{9D8B030D-6E8A-4147-A177-3AD203B41FA5}">
                      <a16:colId xmlns:a16="http://schemas.microsoft.com/office/drawing/2014/main" val="647845984"/>
                    </a:ext>
                  </a:extLst>
                </a:gridCol>
                <a:gridCol w="5556441">
                  <a:extLst>
                    <a:ext uri="{9D8B030D-6E8A-4147-A177-3AD203B41FA5}">
                      <a16:colId xmlns:a16="http://schemas.microsoft.com/office/drawing/2014/main" val="2641561767"/>
                    </a:ext>
                  </a:extLst>
                </a:gridCol>
                <a:gridCol w="3578320">
                  <a:extLst>
                    <a:ext uri="{9D8B030D-6E8A-4147-A177-3AD203B41FA5}">
                      <a16:colId xmlns:a16="http://schemas.microsoft.com/office/drawing/2014/main" val="579195592"/>
                    </a:ext>
                  </a:extLst>
                </a:gridCol>
              </a:tblGrid>
              <a:tr h="370840">
                <a:tc>
                  <a:txBody>
                    <a:bodyPr/>
                    <a:lstStyle/>
                    <a:p>
                      <a:r>
                        <a:rPr lang="en-US"/>
                        <a:t>Contract Type</a:t>
                      </a:r>
                    </a:p>
                  </a:txBody>
                  <a:tcPr/>
                </a:tc>
                <a:tc>
                  <a:txBody>
                    <a:bodyPr/>
                    <a:lstStyle/>
                    <a:p>
                      <a:r>
                        <a:rPr lang="en-US"/>
                        <a:t>Definition </a:t>
                      </a:r>
                    </a:p>
                  </a:txBody>
                  <a:tcPr/>
                </a:tc>
                <a:tc>
                  <a:txBody>
                    <a:bodyPr/>
                    <a:lstStyle/>
                    <a:p>
                      <a:r>
                        <a:rPr lang="en-US"/>
                        <a:t>Can be incremental funded during a CR?</a:t>
                      </a:r>
                    </a:p>
                  </a:txBody>
                  <a:tcPr/>
                </a:tc>
                <a:extLst>
                  <a:ext uri="{0D108BD9-81ED-4DB2-BD59-A6C34878D82A}">
                    <a16:rowId xmlns:a16="http://schemas.microsoft.com/office/drawing/2014/main" val="822498917"/>
                  </a:ext>
                </a:extLst>
              </a:tr>
              <a:tr h="612714">
                <a:tc>
                  <a:txBody>
                    <a:bodyPr/>
                    <a:lstStyle/>
                    <a:p>
                      <a:r>
                        <a:rPr lang="en-US" sz="1800"/>
                        <a:t>Severable</a:t>
                      </a:r>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t>Tasks are defined by and typically refer to services that can be divided into components, each of which can be independently performed to meet a separate need of the government.  </a:t>
                      </a:r>
                    </a:p>
                    <a:p>
                      <a:endParaRPr lang="en-US"/>
                    </a:p>
                  </a:txBody>
                  <a:tcPr/>
                </a:tc>
                <a:tc>
                  <a:txBody>
                    <a:bodyPr/>
                    <a:lstStyle/>
                    <a:p>
                      <a:r>
                        <a:rPr lang="en-US"/>
                        <a:t>Yes, typically are funded through the CR end date.</a:t>
                      </a:r>
                    </a:p>
                  </a:txBody>
                  <a:tcPr/>
                </a:tc>
                <a:extLst>
                  <a:ext uri="{0D108BD9-81ED-4DB2-BD59-A6C34878D82A}">
                    <a16:rowId xmlns:a16="http://schemas.microsoft.com/office/drawing/2014/main" val="2946833558"/>
                  </a:ext>
                </a:extLst>
              </a:tr>
              <a:tr h="370840">
                <a:tc>
                  <a:txBody>
                    <a:bodyPr/>
                    <a:lstStyle/>
                    <a:p>
                      <a:r>
                        <a:rPr lang="en-US"/>
                        <a:t>Non-severable tasks </a:t>
                      </a:r>
                    </a:p>
                  </a:txBody>
                  <a:tcPr/>
                </a:tc>
                <a:tc>
                  <a:txBody>
                    <a:bodyPr/>
                    <a:lstStyle/>
                    <a:p>
                      <a:r>
                        <a:rPr lang="en-US"/>
                        <a:t>Cannot be separated into components; must be performed as a single task to meet a need of the government. As in the conduct of Research non-severable tasks represent a single undertaking, that is not separated into tasks, and produces a single unified outcome, report, or product.   </a:t>
                      </a:r>
                    </a:p>
                    <a:p>
                      <a:endParaRPr lang="en-US"/>
                    </a:p>
                    <a:p>
                      <a:endParaRPr lang="en-US"/>
                    </a:p>
                  </a:txBody>
                  <a:tcPr/>
                </a:tc>
                <a:tc>
                  <a:txBody>
                    <a:bodyPr/>
                    <a:lstStyle/>
                    <a:p>
                      <a:r>
                        <a:rPr lang="en-US"/>
                        <a:t>No, the Adequacy of Appropriations Act (41 U.S.C. § 6301(a) prohibits incremental funding of a nonseverable task with annual funds.</a:t>
                      </a:r>
                    </a:p>
                    <a:p>
                      <a:endParaRPr lang="en-US"/>
                    </a:p>
                    <a:p>
                      <a:endParaRPr lang="en-US"/>
                    </a:p>
                  </a:txBody>
                  <a:tcPr/>
                </a:tc>
                <a:extLst>
                  <a:ext uri="{0D108BD9-81ED-4DB2-BD59-A6C34878D82A}">
                    <a16:rowId xmlns:a16="http://schemas.microsoft.com/office/drawing/2014/main" val="2128060274"/>
                  </a:ext>
                </a:extLst>
              </a:tr>
            </a:tbl>
          </a:graphicData>
        </a:graphic>
      </p:graphicFrame>
    </p:spTree>
    <p:extLst>
      <p:ext uri="{BB962C8B-B14F-4D97-AF65-F5344CB8AC3E}">
        <p14:creationId xmlns:p14="http://schemas.microsoft.com/office/powerpoint/2010/main" val="41909406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7E063-6974-E9DA-BE81-FAA3D1C9E678}"/>
              </a:ext>
            </a:extLst>
          </p:cNvPr>
          <p:cNvSpPr>
            <a:spLocks noGrp="1"/>
          </p:cNvSpPr>
          <p:nvPr>
            <p:ph type="title"/>
          </p:nvPr>
        </p:nvSpPr>
        <p:spPr/>
        <p:txBody>
          <a:bodyPr/>
          <a:lstStyle/>
          <a:p>
            <a:r>
              <a:rPr lang="en-US"/>
              <a:t>Contracting during a CR (the specific actions required)</a:t>
            </a:r>
          </a:p>
        </p:txBody>
      </p:sp>
      <p:graphicFrame>
        <p:nvGraphicFramePr>
          <p:cNvPr id="5" name="Table 5">
            <a:extLst>
              <a:ext uri="{FF2B5EF4-FFF2-40B4-BE49-F238E27FC236}">
                <a16:creationId xmlns:a16="http://schemas.microsoft.com/office/drawing/2014/main" id="{0B3DE016-BAF3-2B18-8D4F-8709B76A7F92}"/>
              </a:ext>
            </a:extLst>
          </p:cNvPr>
          <p:cNvGraphicFramePr>
            <a:graphicFrameLocks noGrp="1"/>
          </p:cNvGraphicFramePr>
          <p:nvPr>
            <p:ph idx="1"/>
            <p:extLst>
              <p:ext uri="{D42A27DB-BD31-4B8C-83A1-F6EECF244321}">
                <p14:modId xmlns:p14="http://schemas.microsoft.com/office/powerpoint/2010/main" val="4290228859"/>
              </p:ext>
            </p:extLst>
          </p:nvPr>
        </p:nvGraphicFramePr>
        <p:xfrm>
          <a:off x="771525" y="1099079"/>
          <a:ext cx="10515600" cy="4942840"/>
        </p:xfrm>
        <a:graphic>
          <a:graphicData uri="http://schemas.openxmlformats.org/drawingml/2006/table">
            <a:tbl>
              <a:tblPr firstRow="1" bandRow="1">
                <a:tableStyleId>{5C22544A-7EE6-4342-B048-85BDC9FD1C3A}</a:tableStyleId>
              </a:tblPr>
              <a:tblGrid>
                <a:gridCol w="3324225">
                  <a:extLst>
                    <a:ext uri="{9D8B030D-6E8A-4147-A177-3AD203B41FA5}">
                      <a16:colId xmlns:a16="http://schemas.microsoft.com/office/drawing/2014/main" val="357416781"/>
                    </a:ext>
                  </a:extLst>
                </a:gridCol>
                <a:gridCol w="7191375">
                  <a:extLst>
                    <a:ext uri="{9D8B030D-6E8A-4147-A177-3AD203B41FA5}">
                      <a16:colId xmlns:a16="http://schemas.microsoft.com/office/drawing/2014/main" val="4040379203"/>
                    </a:ext>
                  </a:extLst>
                </a:gridCol>
              </a:tblGrid>
              <a:tr h="370840">
                <a:tc>
                  <a:txBody>
                    <a:bodyPr/>
                    <a:lstStyle/>
                    <a:p>
                      <a:r>
                        <a:rPr lang="en-US"/>
                        <a:t>Details on CR by Obligation Type</a:t>
                      </a:r>
                    </a:p>
                  </a:txBody>
                  <a:tcPr/>
                </a:tc>
                <a:tc>
                  <a:txBody>
                    <a:bodyPr/>
                    <a:lstStyle/>
                    <a:p>
                      <a:r>
                        <a:rPr lang="en-US"/>
                        <a:t>Details</a:t>
                      </a:r>
                    </a:p>
                  </a:txBody>
                  <a:tcPr/>
                </a:tc>
                <a:extLst>
                  <a:ext uri="{0D108BD9-81ED-4DB2-BD59-A6C34878D82A}">
                    <a16:rowId xmlns:a16="http://schemas.microsoft.com/office/drawing/2014/main" val="975139891"/>
                  </a:ext>
                </a:extLst>
              </a:tr>
              <a:tr h="370840">
                <a:tc>
                  <a:txBody>
                    <a:bodyPr/>
                    <a:lstStyle/>
                    <a:p>
                      <a:r>
                        <a:rPr lang="en-US"/>
                        <a:t>Contracts</a:t>
                      </a:r>
                    </a:p>
                  </a:txBody>
                  <a:tcPr/>
                </a:tc>
                <a:tc>
                  <a:txBody>
                    <a:bodyPr/>
                    <a:lstStyle/>
                    <a:p>
                      <a:pPr marL="285750" indent="-285750">
                        <a:buFont typeface="Arial" panose="020B0604020202020204" pitchFamily="34" charset="0"/>
                        <a:buChar char="•"/>
                      </a:pPr>
                      <a:r>
                        <a:rPr lang="en-US"/>
                        <a:t>If funding is not available to fully award a contract, continue preparing your contract packages for FORCE so that 2237s can be entered as soon as funds are available. This includes:</a:t>
                      </a:r>
                    </a:p>
                    <a:p>
                      <a:pPr marL="285750" indent="-285750">
                        <a:buFont typeface="Arial" panose="020B0604020202020204" pitchFamily="34" charset="0"/>
                        <a:buChar char="•"/>
                      </a:pPr>
                      <a:r>
                        <a:rPr lang="en-US"/>
                        <a:t>Submitting your acquisition packages into RPO East as early as possible.</a:t>
                      </a:r>
                    </a:p>
                    <a:p>
                      <a:pPr marL="285750" indent="-285750">
                        <a:buFont typeface="Arial" panose="020B0604020202020204" pitchFamily="34" charset="0"/>
                        <a:buChar char="•"/>
                      </a:pPr>
                      <a:r>
                        <a:rPr lang="en-US"/>
                        <a:t>Enter FY 25 equipment purchases or service contracts into IFCAP and FORCE and request approval from Fiscal to allow overcommitment (VISTA) by showing them the ITA or funding sheets. This is critical to help the Contracting Office to execute actions as soon as possible.</a:t>
                      </a:r>
                    </a:p>
                    <a:p>
                      <a:pPr marL="285750" indent="-285750">
                        <a:buFont typeface="Arial" panose="020B0604020202020204" pitchFamily="34" charset="0"/>
                        <a:buChar char="•"/>
                      </a:pPr>
                      <a:r>
                        <a:rPr lang="en-US"/>
                        <a:t>If applicable, incrementally fund contract actions for severable services. This is permissible for any contract type (to the continuing resolution TDA level).</a:t>
                      </a:r>
                    </a:p>
                  </a:txBody>
                  <a:tcPr/>
                </a:tc>
                <a:extLst>
                  <a:ext uri="{0D108BD9-81ED-4DB2-BD59-A6C34878D82A}">
                    <a16:rowId xmlns:a16="http://schemas.microsoft.com/office/drawing/2014/main" val="2601069339"/>
                  </a:ext>
                </a:extLst>
              </a:tr>
              <a:tr h="370840">
                <a:tc>
                  <a:txBody>
                    <a:bodyPr/>
                    <a:lstStyle/>
                    <a:p>
                      <a:r>
                        <a:rPr lang="en-US"/>
                        <a:t>Interagency Agreements/Interagency Agreements (IAAs)</a:t>
                      </a:r>
                    </a:p>
                  </a:txBody>
                  <a:tcPr/>
                </a:tc>
                <a:tc>
                  <a:txBody>
                    <a:bodyPr/>
                    <a:lstStyle/>
                    <a:p>
                      <a:pPr marL="285750" indent="-285750">
                        <a:buFont typeface="Arial" panose="020B0604020202020204" pitchFamily="34" charset="0"/>
                        <a:buChar char="•"/>
                      </a:pPr>
                      <a:r>
                        <a:rPr lang="en-US"/>
                        <a:t>I</a:t>
                      </a:r>
                      <a:r>
                        <a:rPr lang="en-US" sz="1800" kern="1200">
                          <a:solidFill>
                            <a:schemeClr val="dk1"/>
                          </a:solidFill>
                          <a:latin typeface="+mn-lt"/>
                          <a:ea typeface="+mn-ea"/>
                          <a:cs typeface="+mn-cs"/>
                        </a:rPr>
                        <a:t>nteragency Agreements (IAA) can be processed to the full amount on the Order (7600B) as the Servicing Agency.</a:t>
                      </a:r>
                    </a:p>
                    <a:p>
                      <a:pPr marL="285750" indent="-285750">
                        <a:buFont typeface="Arial" panose="020B0604020202020204" pitchFamily="34" charset="0"/>
                        <a:buChar char="•"/>
                      </a:pPr>
                      <a:r>
                        <a:rPr lang="en-US" sz="1800" kern="1200">
                          <a:solidFill>
                            <a:schemeClr val="dk1"/>
                          </a:solidFill>
                          <a:latin typeface="+mn-lt"/>
                          <a:ea typeface="+mn-ea"/>
                          <a:cs typeface="+mn-cs"/>
                        </a:rPr>
                        <a:t>The actual 1358 obligations can be pro-rated to the amount afforded by the CR. </a:t>
                      </a:r>
                    </a:p>
                    <a:p>
                      <a:pPr marL="0" indent="114300"/>
                      <a:endParaRPr lang="en-US" sz="1800" kern="1200">
                        <a:solidFill>
                          <a:schemeClr val="dk1"/>
                        </a:solidFill>
                        <a:latin typeface="+mn-lt"/>
                        <a:ea typeface="+mn-ea"/>
                        <a:cs typeface="+mn-cs"/>
                      </a:endParaRPr>
                    </a:p>
                  </a:txBody>
                  <a:tcPr/>
                </a:tc>
                <a:extLst>
                  <a:ext uri="{0D108BD9-81ED-4DB2-BD59-A6C34878D82A}">
                    <a16:rowId xmlns:a16="http://schemas.microsoft.com/office/drawing/2014/main" val="2418963622"/>
                  </a:ext>
                </a:extLst>
              </a:tr>
            </a:tbl>
          </a:graphicData>
        </a:graphic>
      </p:graphicFrame>
      <p:sp>
        <p:nvSpPr>
          <p:cNvPr id="4" name="Slide Number Placeholder 3">
            <a:extLst>
              <a:ext uri="{FF2B5EF4-FFF2-40B4-BE49-F238E27FC236}">
                <a16:creationId xmlns:a16="http://schemas.microsoft.com/office/drawing/2014/main" id="{3D436A1B-1A56-C119-D264-AA9844409ACA}"/>
              </a:ext>
            </a:extLst>
          </p:cNvPr>
          <p:cNvSpPr>
            <a:spLocks noGrp="1"/>
          </p:cNvSpPr>
          <p:nvPr>
            <p:ph type="sldNum" sz="quarter" idx="12"/>
          </p:nvPr>
        </p:nvSpPr>
        <p:spPr/>
        <p:txBody>
          <a:bodyPr/>
          <a:lstStyle/>
          <a:p>
            <a:fld id="{670A9334-4E67-F94F-A05E-0CE8B74A054E}" type="slidenum">
              <a:rPr lang="en-US" smtClean="0"/>
              <a:t>27</a:t>
            </a:fld>
            <a:endParaRPr lang="en-US"/>
          </a:p>
        </p:txBody>
      </p:sp>
    </p:spTree>
    <p:extLst>
      <p:ext uri="{BB962C8B-B14F-4D97-AF65-F5344CB8AC3E}">
        <p14:creationId xmlns:p14="http://schemas.microsoft.com/office/powerpoint/2010/main" val="33470314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8AFEB4-ABC4-3521-B800-02854B44BCEF}"/>
              </a:ext>
            </a:extLst>
          </p:cNvPr>
          <p:cNvSpPr>
            <a:spLocks noGrp="1"/>
          </p:cNvSpPr>
          <p:nvPr>
            <p:ph type="title"/>
          </p:nvPr>
        </p:nvSpPr>
        <p:spPr/>
        <p:txBody>
          <a:bodyPr/>
          <a:lstStyle/>
          <a:p>
            <a:pPr algn="ctr"/>
            <a:r>
              <a:rPr lang="en-US" sz="3200"/>
              <a:t>Main considerations impacting CR and Contracting (Option Years)</a:t>
            </a:r>
          </a:p>
        </p:txBody>
      </p:sp>
      <p:sp>
        <p:nvSpPr>
          <p:cNvPr id="3" name="Content Placeholder 2">
            <a:extLst>
              <a:ext uri="{FF2B5EF4-FFF2-40B4-BE49-F238E27FC236}">
                <a16:creationId xmlns:a16="http://schemas.microsoft.com/office/drawing/2014/main" id="{5689E8A0-B9FE-6DA4-2B58-7659E66E9910}"/>
              </a:ext>
            </a:extLst>
          </p:cNvPr>
          <p:cNvSpPr>
            <a:spLocks noGrp="1"/>
          </p:cNvSpPr>
          <p:nvPr>
            <p:ph idx="1"/>
          </p:nvPr>
        </p:nvSpPr>
        <p:spPr>
          <a:xfrm>
            <a:off x="285750" y="1703660"/>
            <a:ext cx="10515600" cy="4351338"/>
          </a:xfrm>
        </p:spPr>
        <p:txBody>
          <a:bodyPr/>
          <a:lstStyle/>
          <a:p>
            <a:endParaRPr lang="en-US"/>
          </a:p>
          <a:p>
            <a:endParaRPr lang="en-US"/>
          </a:p>
          <a:p>
            <a:endParaRPr lang="en-US"/>
          </a:p>
          <a:p>
            <a:pPr marL="0" indent="0">
              <a:buNone/>
            </a:pPr>
            <a:endParaRPr lang="en-US"/>
          </a:p>
          <a:p>
            <a:endParaRPr lang="en-US"/>
          </a:p>
          <a:p>
            <a:endParaRPr lang="en-US"/>
          </a:p>
          <a:p>
            <a:pPr marL="0" indent="0">
              <a:buNone/>
            </a:pPr>
            <a:endParaRPr lang="en-US"/>
          </a:p>
        </p:txBody>
      </p:sp>
      <p:sp>
        <p:nvSpPr>
          <p:cNvPr id="4" name="Slide Number Placeholder 3">
            <a:extLst>
              <a:ext uri="{FF2B5EF4-FFF2-40B4-BE49-F238E27FC236}">
                <a16:creationId xmlns:a16="http://schemas.microsoft.com/office/drawing/2014/main" id="{CD7F0BC1-1AC3-E164-A361-F9F7566AE076}"/>
              </a:ext>
            </a:extLst>
          </p:cNvPr>
          <p:cNvSpPr>
            <a:spLocks noGrp="1"/>
          </p:cNvSpPr>
          <p:nvPr>
            <p:ph type="sldNum" sz="quarter" idx="12"/>
          </p:nvPr>
        </p:nvSpPr>
        <p:spPr/>
        <p:txBody>
          <a:bodyPr/>
          <a:lstStyle/>
          <a:p>
            <a:fld id="{670A9334-4E67-F94F-A05E-0CE8B74A054E}" type="slidenum">
              <a:rPr lang="en-US" smtClean="0"/>
              <a:t>28</a:t>
            </a:fld>
            <a:endParaRPr lang="en-US"/>
          </a:p>
        </p:txBody>
      </p:sp>
      <p:graphicFrame>
        <p:nvGraphicFramePr>
          <p:cNvPr id="5" name="Table 5">
            <a:extLst>
              <a:ext uri="{FF2B5EF4-FFF2-40B4-BE49-F238E27FC236}">
                <a16:creationId xmlns:a16="http://schemas.microsoft.com/office/drawing/2014/main" id="{5E675787-04CC-F304-17FF-E4B3355DF44A}"/>
              </a:ext>
            </a:extLst>
          </p:cNvPr>
          <p:cNvGraphicFramePr>
            <a:graphicFrameLocks noGrp="1"/>
          </p:cNvGraphicFramePr>
          <p:nvPr>
            <p:extLst>
              <p:ext uri="{D42A27DB-BD31-4B8C-83A1-F6EECF244321}">
                <p14:modId xmlns:p14="http://schemas.microsoft.com/office/powerpoint/2010/main" val="308787372"/>
              </p:ext>
            </p:extLst>
          </p:nvPr>
        </p:nvGraphicFramePr>
        <p:xfrm>
          <a:off x="552450" y="1508805"/>
          <a:ext cx="11087100" cy="2748280"/>
        </p:xfrm>
        <a:graphic>
          <a:graphicData uri="http://schemas.openxmlformats.org/drawingml/2006/table">
            <a:tbl>
              <a:tblPr firstRow="1" bandRow="1">
                <a:tableStyleId>{5C22544A-7EE6-4342-B048-85BDC9FD1C3A}</a:tableStyleId>
              </a:tblPr>
              <a:tblGrid>
                <a:gridCol w="2383599">
                  <a:extLst>
                    <a:ext uri="{9D8B030D-6E8A-4147-A177-3AD203B41FA5}">
                      <a16:colId xmlns:a16="http://schemas.microsoft.com/office/drawing/2014/main" val="2043567648"/>
                    </a:ext>
                  </a:extLst>
                </a:gridCol>
                <a:gridCol w="8703501">
                  <a:extLst>
                    <a:ext uri="{9D8B030D-6E8A-4147-A177-3AD203B41FA5}">
                      <a16:colId xmlns:a16="http://schemas.microsoft.com/office/drawing/2014/main" val="2873612684"/>
                    </a:ext>
                  </a:extLst>
                </a:gridCol>
              </a:tblGrid>
              <a:tr h="370840">
                <a:tc>
                  <a:txBody>
                    <a:bodyPr/>
                    <a:lstStyle/>
                    <a:p>
                      <a:pPr algn="ctr"/>
                      <a:r>
                        <a:rPr lang="en-US"/>
                        <a:t> Main Considerations</a:t>
                      </a:r>
                    </a:p>
                  </a:txBody>
                  <a:tcPr/>
                </a:tc>
                <a:tc>
                  <a:txBody>
                    <a:bodyPr/>
                    <a:lstStyle/>
                    <a:p>
                      <a:pPr algn="ctr"/>
                      <a:r>
                        <a:rPr lang="en-US"/>
                        <a:t>Key Details</a:t>
                      </a:r>
                    </a:p>
                  </a:txBody>
                  <a:tcPr/>
                </a:tc>
                <a:extLst>
                  <a:ext uri="{0D108BD9-81ED-4DB2-BD59-A6C34878D82A}">
                    <a16:rowId xmlns:a16="http://schemas.microsoft.com/office/drawing/2014/main" val="1394064962"/>
                  </a:ext>
                </a:extLst>
              </a:tr>
              <a:tr h="370840">
                <a:tc>
                  <a:txBody>
                    <a:bodyPr/>
                    <a:lstStyle/>
                    <a:p>
                      <a:r>
                        <a:rPr lang="en-US"/>
                        <a:t>Exercising Option Years</a:t>
                      </a:r>
                    </a:p>
                  </a:txBody>
                  <a:tcPr/>
                </a:tc>
                <a:tc>
                  <a:txBody>
                    <a:bodyPr/>
                    <a:lstStyle/>
                    <a:p>
                      <a:pPr marL="285750" indent="-285750">
                        <a:buFont typeface="Arial" panose="020B0604020202020204" pitchFamily="34" charset="0"/>
                        <a:buChar char="•"/>
                      </a:pPr>
                      <a:r>
                        <a:rPr lang="en-US"/>
                        <a:t>There are no appropriations law prohibitions against exercising options for which an agency has a current FY bona fide need during a CR, assuming that the options comply with any applicable acquisition law requirements (but the considerations in previous slides must be met).</a:t>
                      </a:r>
                    </a:p>
                  </a:txBody>
                  <a:tcPr/>
                </a:tc>
                <a:extLst>
                  <a:ext uri="{0D108BD9-81ED-4DB2-BD59-A6C34878D82A}">
                    <a16:rowId xmlns:a16="http://schemas.microsoft.com/office/drawing/2014/main" val="2471034877"/>
                  </a:ext>
                </a:extLst>
              </a:tr>
              <a:tr h="370840">
                <a:tc>
                  <a:txBody>
                    <a:bodyPr/>
                    <a:lstStyle/>
                    <a:p>
                      <a:r>
                        <a:rPr lang="en-US"/>
                        <a:t>Exercising Options that exceed beyond CR period (12 months)</a:t>
                      </a:r>
                    </a:p>
                  </a:txBody>
                  <a:tcPr/>
                </a:tc>
                <a:tc>
                  <a:txBody>
                    <a:bodyPr/>
                    <a:lstStyle/>
                    <a:p>
                      <a:pPr marL="285750" indent="-285750" algn="l" defTabSz="914400" rtl="0" eaLnBrk="1" latinLnBrk="0" hangingPunct="1">
                        <a:buFont typeface="Arial" panose="020B0604020202020204" pitchFamily="34" charset="0"/>
                        <a:buChar char="•"/>
                      </a:pPr>
                      <a:r>
                        <a:rPr lang="en-US" sz="1800" kern="1200">
                          <a:solidFill>
                            <a:schemeClr val="dk1"/>
                          </a:solidFill>
                          <a:latin typeface="+mn-lt"/>
                          <a:ea typeface="+mn-ea"/>
                          <a:cs typeface="+mn-cs"/>
                        </a:rPr>
                        <a:t>Fund severable service contracts incrementally during the CR period.</a:t>
                      </a:r>
                    </a:p>
                    <a:p>
                      <a:pPr marL="285750" indent="-285750" algn="l" defTabSz="914400" rtl="0" eaLnBrk="1" latinLnBrk="0" hangingPunct="1">
                        <a:buFont typeface="Arial" panose="020B0604020202020204" pitchFamily="34" charset="0"/>
                        <a:buChar char="•"/>
                      </a:pPr>
                      <a:r>
                        <a:rPr lang="en-US" sz="1800" kern="1200">
                          <a:solidFill>
                            <a:schemeClr val="dk1"/>
                          </a:solidFill>
                          <a:latin typeface="+mn-lt"/>
                          <a:ea typeface="+mn-ea"/>
                          <a:cs typeface="+mn-cs"/>
                        </a:rPr>
                        <a:t>Do not incrementally fund nonseverable services options with annual funds during a CR.</a:t>
                      </a:r>
                    </a:p>
                    <a:p>
                      <a:pPr marL="285750" indent="-285750" algn="l" defTabSz="914400" rtl="0" eaLnBrk="1" latinLnBrk="0" hangingPunct="1">
                        <a:buFont typeface="Arial" panose="020B0604020202020204" pitchFamily="34" charset="0"/>
                        <a:buChar char="•"/>
                      </a:pPr>
                      <a:r>
                        <a:rPr lang="en-US" sz="1800" kern="1200">
                          <a:solidFill>
                            <a:schemeClr val="dk1"/>
                          </a:solidFill>
                          <a:latin typeface="+mn-lt"/>
                          <a:ea typeface="+mn-ea"/>
                          <a:cs typeface="+mn-cs"/>
                        </a:rPr>
                        <a:t>Prioritize exercising option years on existing contracts vs establishing new contracts during a CR.</a:t>
                      </a:r>
                    </a:p>
                  </a:txBody>
                  <a:tcPr/>
                </a:tc>
                <a:extLst>
                  <a:ext uri="{0D108BD9-81ED-4DB2-BD59-A6C34878D82A}">
                    <a16:rowId xmlns:a16="http://schemas.microsoft.com/office/drawing/2014/main" val="4259315081"/>
                  </a:ext>
                </a:extLst>
              </a:tr>
            </a:tbl>
          </a:graphicData>
        </a:graphic>
      </p:graphicFrame>
      <p:sp>
        <p:nvSpPr>
          <p:cNvPr id="7" name="Rectangle 6">
            <a:extLst>
              <a:ext uri="{FF2B5EF4-FFF2-40B4-BE49-F238E27FC236}">
                <a16:creationId xmlns:a16="http://schemas.microsoft.com/office/drawing/2014/main" id="{7B03EDD3-FCFC-0453-FDCB-0AA7B5695D83}"/>
              </a:ext>
            </a:extLst>
          </p:cNvPr>
          <p:cNvSpPr/>
          <p:nvPr/>
        </p:nvSpPr>
        <p:spPr>
          <a:xfrm>
            <a:off x="812800" y="4544291"/>
            <a:ext cx="10732655" cy="15107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n w="0"/>
                <a:solidFill>
                  <a:schemeClr val="tx1"/>
                </a:solidFill>
                <a:effectLst>
                  <a:outerShdw blurRad="38100" dist="19050" dir="2700000" algn="tl" rotWithShape="0">
                    <a:schemeClr val="dk1">
                      <a:alpha val="40000"/>
                    </a:schemeClr>
                  </a:outerShdw>
                </a:effectLst>
              </a:rPr>
              <a:t>If you have specific challenges with a current contract during a CR send a note to ORD Finance, Tony Laracuente, and Seth Custer.</a:t>
            </a:r>
          </a:p>
        </p:txBody>
      </p:sp>
    </p:spTree>
    <p:extLst>
      <p:ext uri="{BB962C8B-B14F-4D97-AF65-F5344CB8AC3E}">
        <p14:creationId xmlns:p14="http://schemas.microsoft.com/office/powerpoint/2010/main" val="33386242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0554AA-C7B1-9517-9D6E-48B2926C70FE}"/>
              </a:ext>
            </a:extLst>
          </p:cNvPr>
          <p:cNvSpPr>
            <a:spLocks noGrp="1"/>
          </p:cNvSpPr>
          <p:nvPr>
            <p:ph type="title"/>
          </p:nvPr>
        </p:nvSpPr>
        <p:spPr/>
        <p:txBody>
          <a:bodyPr/>
          <a:lstStyle/>
          <a:p>
            <a:r>
              <a:rPr lang="en-US"/>
              <a:t>Section 1: FY 25 Appropriations Status</a:t>
            </a:r>
          </a:p>
        </p:txBody>
      </p:sp>
      <p:pic>
        <p:nvPicPr>
          <p:cNvPr id="6" name="Content Placeholder 5">
            <a:extLst>
              <a:ext uri="{FF2B5EF4-FFF2-40B4-BE49-F238E27FC236}">
                <a16:creationId xmlns:a16="http://schemas.microsoft.com/office/drawing/2014/main" id="{AEEF8BAD-8180-B246-3CEB-DC9C358B81E1}"/>
              </a:ext>
            </a:extLst>
          </p:cNvPr>
          <p:cNvPicPr>
            <a:picLocks noGrp="1" noChangeAspect="1"/>
          </p:cNvPicPr>
          <p:nvPr>
            <p:ph idx="1"/>
          </p:nvPr>
        </p:nvPicPr>
        <p:blipFill>
          <a:blip r:embed="rId2"/>
          <a:stretch>
            <a:fillRect/>
          </a:stretch>
        </p:blipFill>
        <p:spPr>
          <a:xfrm>
            <a:off x="357012" y="1513758"/>
            <a:ext cx="4094915" cy="383048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Slide Number Placeholder 3">
            <a:extLst>
              <a:ext uri="{FF2B5EF4-FFF2-40B4-BE49-F238E27FC236}">
                <a16:creationId xmlns:a16="http://schemas.microsoft.com/office/drawing/2014/main" id="{491A2986-B9FD-6E08-777A-8BA394710B54}"/>
              </a:ext>
            </a:extLst>
          </p:cNvPr>
          <p:cNvSpPr>
            <a:spLocks noGrp="1"/>
          </p:cNvSpPr>
          <p:nvPr>
            <p:ph type="sldNum" sz="quarter" idx="12"/>
          </p:nvPr>
        </p:nvSpPr>
        <p:spPr/>
        <p:txBody>
          <a:bodyPr/>
          <a:lstStyle/>
          <a:p>
            <a:fld id="{670A9334-4E67-F94F-A05E-0CE8B74A054E}" type="slidenum">
              <a:rPr lang="en-US" smtClean="0"/>
              <a:t>3</a:t>
            </a:fld>
            <a:endParaRPr lang="en-US"/>
          </a:p>
        </p:txBody>
      </p:sp>
      <p:pic>
        <p:nvPicPr>
          <p:cNvPr id="8" name="Picture 7">
            <a:extLst>
              <a:ext uri="{FF2B5EF4-FFF2-40B4-BE49-F238E27FC236}">
                <a16:creationId xmlns:a16="http://schemas.microsoft.com/office/drawing/2014/main" id="{73871A70-2824-29F7-0FE1-9CDDBAFDD4F8}"/>
              </a:ext>
            </a:extLst>
          </p:cNvPr>
          <p:cNvPicPr>
            <a:picLocks noChangeAspect="1"/>
          </p:cNvPicPr>
          <p:nvPr/>
        </p:nvPicPr>
        <p:blipFill>
          <a:blip r:embed="rId3"/>
          <a:stretch>
            <a:fillRect/>
          </a:stretch>
        </p:blipFill>
        <p:spPr>
          <a:xfrm>
            <a:off x="5232591" y="1854221"/>
            <a:ext cx="5959230" cy="314955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3518634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56074A-C59E-D28C-62BB-3DC7D3EECDB4}"/>
              </a:ext>
            </a:extLst>
          </p:cNvPr>
          <p:cNvSpPr>
            <a:spLocks noGrp="1"/>
          </p:cNvSpPr>
          <p:nvPr>
            <p:ph type="title"/>
          </p:nvPr>
        </p:nvSpPr>
        <p:spPr/>
        <p:txBody>
          <a:bodyPr/>
          <a:lstStyle/>
          <a:p>
            <a:r>
              <a:rPr lang="en-US" sz="3200"/>
              <a:t>Section 2:</a:t>
            </a:r>
            <a:r>
              <a:rPr lang="en-US" sz="3200" b="1"/>
              <a:t>How do we operate under a continuing resolution?</a:t>
            </a:r>
            <a:r>
              <a:rPr lang="en-US" sz="3200"/>
              <a:t> </a:t>
            </a:r>
          </a:p>
        </p:txBody>
      </p:sp>
      <p:pic>
        <p:nvPicPr>
          <p:cNvPr id="6" name="Content Placeholder 5">
            <a:extLst>
              <a:ext uri="{FF2B5EF4-FFF2-40B4-BE49-F238E27FC236}">
                <a16:creationId xmlns:a16="http://schemas.microsoft.com/office/drawing/2014/main" id="{0ACAF125-6783-9FA2-16C2-F76FFD03121D}"/>
              </a:ext>
            </a:extLst>
          </p:cNvPr>
          <p:cNvPicPr>
            <a:picLocks noGrp="1" noChangeAspect="1"/>
          </p:cNvPicPr>
          <p:nvPr>
            <p:ph idx="1"/>
          </p:nvPr>
        </p:nvPicPr>
        <p:blipFill>
          <a:blip r:embed="rId2"/>
          <a:stretch>
            <a:fillRect/>
          </a:stretch>
        </p:blipFill>
        <p:spPr>
          <a:xfrm>
            <a:off x="1375585" y="1509307"/>
            <a:ext cx="5407770" cy="416349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Slide Number Placeholder 3">
            <a:extLst>
              <a:ext uri="{FF2B5EF4-FFF2-40B4-BE49-F238E27FC236}">
                <a16:creationId xmlns:a16="http://schemas.microsoft.com/office/drawing/2014/main" id="{69887860-FD53-AB90-391D-575F24176942}"/>
              </a:ext>
            </a:extLst>
          </p:cNvPr>
          <p:cNvSpPr>
            <a:spLocks noGrp="1"/>
          </p:cNvSpPr>
          <p:nvPr>
            <p:ph type="sldNum" sz="quarter" idx="12"/>
          </p:nvPr>
        </p:nvSpPr>
        <p:spPr/>
        <p:txBody>
          <a:bodyPr/>
          <a:lstStyle/>
          <a:p>
            <a:fld id="{670A9334-4E67-F94F-A05E-0CE8B74A054E}" type="slidenum">
              <a:rPr lang="en-US" smtClean="0"/>
              <a:t>4</a:t>
            </a:fld>
            <a:endParaRPr lang="en-US"/>
          </a:p>
        </p:txBody>
      </p:sp>
      <p:sp>
        <p:nvSpPr>
          <p:cNvPr id="7" name="Rectangle 6">
            <a:extLst>
              <a:ext uri="{FF2B5EF4-FFF2-40B4-BE49-F238E27FC236}">
                <a16:creationId xmlns:a16="http://schemas.microsoft.com/office/drawing/2014/main" id="{9ED7824D-E809-AB3F-6F93-09883809CDA2}"/>
              </a:ext>
            </a:extLst>
          </p:cNvPr>
          <p:cNvSpPr/>
          <p:nvPr/>
        </p:nvSpPr>
        <p:spPr>
          <a:xfrm>
            <a:off x="7735078" y="1788753"/>
            <a:ext cx="3750906" cy="216742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a:ln w="0"/>
                <a:solidFill>
                  <a:schemeClr val="tx1"/>
                </a:solidFill>
                <a:effectLst>
                  <a:outerShdw blurRad="38100" dist="19050" dir="2700000" algn="tl" rotWithShape="0">
                    <a:schemeClr val="dk1">
                      <a:alpha val="40000"/>
                    </a:schemeClr>
                  </a:outerShdw>
                </a:effectLst>
              </a:rPr>
              <a:t>Yes, this will be on the exam!</a:t>
            </a:r>
          </a:p>
          <a:p>
            <a:pPr algn="ctr"/>
            <a:endParaRPr lang="en-US"/>
          </a:p>
          <a:p>
            <a:pPr algn="ctr"/>
            <a:r>
              <a:rPr lang="en-US">
                <a:hlinkClick r:id="rId3"/>
              </a:rPr>
              <a:t>ORD Finance Full FY 25 CR Guidance</a:t>
            </a:r>
            <a:endParaRPr lang="en-US"/>
          </a:p>
        </p:txBody>
      </p:sp>
      <p:cxnSp>
        <p:nvCxnSpPr>
          <p:cNvPr id="9" name="Straight Arrow Connector 8">
            <a:extLst>
              <a:ext uri="{FF2B5EF4-FFF2-40B4-BE49-F238E27FC236}">
                <a16:creationId xmlns:a16="http://schemas.microsoft.com/office/drawing/2014/main" id="{45A630B4-5EB4-C22C-AF74-EBBF5656A55E}"/>
              </a:ext>
            </a:extLst>
          </p:cNvPr>
          <p:cNvCxnSpPr/>
          <p:nvPr/>
        </p:nvCxnSpPr>
        <p:spPr>
          <a:xfrm flipH="1">
            <a:off x="6783355" y="3591055"/>
            <a:ext cx="951723" cy="36512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1630589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85070-122D-E51D-DB12-C93CC7F1DCAE}"/>
              </a:ext>
            </a:extLst>
          </p:cNvPr>
          <p:cNvSpPr>
            <a:spLocks noGrp="1"/>
          </p:cNvSpPr>
          <p:nvPr>
            <p:ph type="title"/>
          </p:nvPr>
        </p:nvSpPr>
        <p:spPr/>
        <p:txBody>
          <a:bodyPr/>
          <a:lstStyle/>
          <a:p>
            <a:r>
              <a:rPr lang="en-US"/>
              <a:t>Section 1: FY 25 Appropriations Status</a:t>
            </a:r>
          </a:p>
        </p:txBody>
      </p:sp>
      <p:sp>
        <p:nvSpPr>
          <p:cNvPr id="3" name="Content Placeholder 2">
            <a:extLst>
              <a:ext uri="{FF2B5EF4-FFF2-40B4-BE49-F238E27FC236}">
                <a16:creationId xmlns:a16="http://schemas.microsoft.com/office/drawing/2014/main" id="{88B5CC42-B85B-631A-2D27-07F68B1968C9}"/>
              </a:ext>
            </a:extLst>
          </p:cNvPr>
          <p:cNvSpPr>
            <a:spLocks noGrp="1"/>
          </p:cNvSpPr>
          <p:nvPr>
            <p:ph idx="1"/>
          </p:nvPr>
        </p:nvSpPr>
        <p:spPr>
          <a:xfrm>
            <a:off x="713220" y="1093906"/>
            <a:ext cx="10515600" cy="4351338"/>
          </a:xfrm>
        </p:spPr>
        <p:txBody>
          <a:bodyPr vert="horz" lIns="91440" tIns="45720" rIns="91440" bIns="45720" rtlCol="0" anchor="t">
            <a:noAutofit/>
          </a:bodyPr>
          <a:lstStyle/>
          <a:p>
            <a:r>
              <a:rPr lang="en-US"/>
              <a:t>For FY 25, a Continuing Resolution (CR), providing funding through December 20 at the FY 24 level rate of operations ($943 Million).</a:t>
            </a:r>
          </a:p>
          <a:p>
            <a:r>
              <a:rPr lang="en-US"/>
              <a:t>Congress will now continue to work to pass full-year appropriations after the election. </a:t>
            </a:r>
          </a:p>
          <a:p>
            <a:r>
              <a:rPr lang="en-US" b="1" u="sng"/>
              <a:t>The FY 25 full year request is:</a:t>
            </a:r>
            <a:endParaRPr lang="en-US" b="1" u="sng">
              <a:ea typeface="Calibri"/>
              <a:cs typeface="Calibri"/>
            </a:endParaRPr>
          </a:p>
          <a:p>
            <a:pPr lvl="1"/>
            <a:r>
              <a:rPr lang="en-US"/>
              <a:t>$868 million (a reduction of $75 Million) for Medical and Prosthetics Research.</a:t>
            </a:r>
            <a:endParaRPr lang="en-US">
              <a:ea typeface="Calibri"/>
              <a:cs typeface="Calibri"/>
            </a:endParaRPr>
          </a:p>
          <a:p>
            <a:pPr lvl="1"/>
            <a:r>
              <a:rPr lang="en-US"/>
              <a:t>An additional $59 million is also available from the Toxic Exposure Fund (TEF), previously appropriated in the Fiscal Responsibility Act. </a:t>
            </a:r>
            <a:endParaRPr lang="en-US">
              <a:ea typeface="Calibri"/>
              <a:cs typeface="Calibri"/>
            </a:endParaRPr>
          </a:p>
        </p:txBody>
      </p:sp>
      <p:sp>
        <p:nvSpPr>
          <p:cNvPr id="4" name="Slide Number Placeholder 3">
            <a:extLst>
              <a:ext uri="{FF2B5EF4-FFF2-40B4-BE49-F238E27FC236}">
                <a16:creationId xmlns:a16="http://schemas.microsoft.com/office/drawing/2014/main" id="{FD287758-08C9-01D0-5ECA-D5D664C663F9}"/>
              </a:ext>
            </a:extLst>
          </p:cNvPr>
          <p:cNvSpPr>
            <a:spLocks noGrp="1"/>
          </p:cNvSpPr>
          <p:nvPr>
            <p:ph type="sldNum" sz="quarter" idx="12"/>
          </p:nvPr>
        </p:nvSpPr>
        <p:spPr/>
        <p:txBody>
          <a:bodyPr/>
          <a:lstStyle/>
          <a:p>
            <a:fld id="{670A9334-4E67-F94F-A05E-0CE8B74A054E}" type="slidenum">
              <a:rPr lang="en-US" smtClean="0"/>
              <a:t>5</a:t>
            </a:fld>
            <a:endParaRPr lang="en-US"/>
          </a:p>
        </p:txBody>
      </p:sp>
    </p:spTree>
    <p:extLst>
      <p:ext uri="{BB962C8B-B14F-4D97-AF65-F5344CB8AC3E}">
        <p14:creationId xmlns:p14="http://schemas.microsoft.com/office/powerpoint/2010/main" val="39662079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CAB26B-5A24-447F-A401-396CFEED7BA4}"/>
              </a:ext>
            </a:extLst>
          </p:cNvPr>
          <p:cNvSpPr>
            <a:spLocks noGrp="1"/>
          </p:cNvSpPr>
          <p:nvPr>
            <p:ph type="title"/>
          </p:nvPr>
        </p:nvSpPr>
        <p:spPr/>
        <p:txBody>
          <a:bodyPr/>
          <a:lstStyle/>
          <a:p>
            <a:pPr>
              <a:tabLst>
                <a:tab pos="4114800" algn="l"/>
              </a:tabLst>
            </a:pPr>
            <a:r>
              <a:rPr lang="en-US"/>
              <a:t>Section 2: What do I need to know about Continuing Resolutions (CR)?</a:t>
            </a:r>
          </a:p>
        </p:txBody>
      </p:sp>
      <p:sp>
        <p:nvSpPr>
          <p:cNvPr id="3" name="Content Placeholder 2">
            <a:extLst>
              <a:ext uri="{FF2B5EF4-FFF2-40B4-BE49-F238E27FC236}">
                <a16:creationId xmlns:a16="http://schemas.microsoft.com/office/drawing/2014/main" id="{F972EB20-C242-44B7-A814-7A5759C56B2E}"/>
              </a:ext>
            </a:extLst>
          </p:cNvPr>
          <p:cNvSpPr>
            <a:spLocks noGrp="1"/>
          </p:cNvSpPr>
          <p:nvPr>
            <p:ph idx="1"/>
          </p:nvPr>
        </p:nvSpPr>
        <p:spPr/>
        <p:txBody>
          <a:bodyPr/>
          <a:lstStyle/>
          <a:p>
            <a:pPr marL="0" indent="0">
              <a:buNone/>
            </a:pPr>
            <a:br>
              <a:rPr lang="en-US">
                <a:hlinkClick r:id="rId3"/>
              </a:rPr>
            </a:br>
            <a:br>
              <a:rPr lang="en-US" b="0" i="0">
                <a:solidFill>
                  <a:srgbClr val="000000"/>
                </a:solidFill>
                <a:effectLst/>
                <a:latin typeface="Segoe UI Web (West European)"/>
                <a:hlinkClick r:id="rId3"/>
              </a:rPr>
            </a:br>
            <a:endParaRPr lang="en-US"/>
          </a:p>
        </p:txBody>
      </p:sp>
      <p:sp>
        <p:nvSpPr>
          <p:cNvPr id="4" name="Slide Number Placeholder 3">
            <a:extLst>
              <a:ext uri="{FF2B5EF4-FFF2-40B4-BE49-F238E27FC236}">
                <a16:creationId xmlns:a16="http://schemas.microsoft.com/office/drawing/2014/main" id="{30C8CC5E-2421-497A-8161-99B0D32ABAA2}"/>
              </a:ext>
            </a:extLst>
          </p:cNvPr>
          <p:cNvSpPr>
            <a:spLocks noGrp="1"/>
          </p:cNvSpPr>
          <p:nvPr>
            <p:ph type="sldNum" sz="quarter" idx="12"/>
          </p:nvPr>
        </p:nvSpPr>
        <p:spPr/>
        <p:txBody>
          <a:bodyPr/>
          <a:lstStyle/>
          <a:p>
            <a:fld id="{670A9334-4E67-F94F-A05E-0CE8B74A054E}" type="slidenum">
              <a:rPr lang="en-US" smtClean="0"/>
              <a:t>6</a:t>
            </a:fld>
            <a:endParaRPr lang="en-US"/>
          </a:p>
        </p:txBody>
      </p:sp>
      <p:graphicFrame>
        <p:nvGraphicFramePr>
          <p:cNvPr id="5" name="Table 5">
            <a:extLst>
              <a:ext uri="{FF2B5EF4-FFF2-40B4-BE49-F238E27FC236}">
                <a16:creationId xmlns:a16="http://schemas.microsoft.com/office/drawing/2014/main" id="{7F9669C3-FFA1-EE96-DAF1-451ED0AA2226}"/>
              </a:ext>
            </a:extLst>
          </p:cNvPr>
          <p:cNvGraphicFramePr>
            <a:graphicFrameLocks noGrp="1"/>
          </p:cNvGraphicFramePr>
          <p:nvPr>
            <p:extLst>
              <p:ext uri="{D42A27DB-BD31-4B8C-83A1-F6EECF244321}">
                <p14:modId xmlns:p14="http://schemas.microsoft.com/office/powerpoint/2010/main" val="988464662"/>
              </p:ext>
            </p:extLst>
          </p:nvPr>
        </p:nvGraphicFramePr>
        <p:xfrm>
          <a:off x="1038224" y="1428040"/>
          <a:ext cx="9534526" cy="2839720"/>
        </p:xfrm>
        <a:graphic>
          <a:graphicData uri="http://schemas.openxmlformats.org/drawingml/2006/table">
            <a:tbl>
              <a:tblPr firstRow="1" bandRow="1">
                <a:tableStyleId>{5C22544A-7EE6-4342-B048-85BDC9FD1C3A}</a:tableStyleId>
              </a:tblPr>
              <a:tblGrid>
                <a:gridCol w="3648076">
                  <a:extLst>
                    <a:ext uri="{9D8B030D-6E8A-4147-A177-3AD203B41FA5}">
                      <a16:colId xmlns:a16="http://schemas.microsoft.com/office/drawing/2014/main" val="3186766858"/>
                    </a:ext>
                  </a:extLst>
                </a:gridCol>
                <a:gridCol w="5886450">
                  <a:extLst>
                    <a:ext uri="{9D8B030D-6E8A-4147-A177-3AD203B41FA5}">
                      <a16:colId xmlns:a16="http://schemas.microsoft.com/office/drawing/2014/main" val="2465913956"/>
                    </a:ext>
                  </a:extLst>
                </a:gridCol>
              </a:tblGrid>
              <a:tr h="370840">
                <a:tc>
                  <a:txBody>
                    <a:bodyPr/>
                    <a:lstStyle/>
                    <a:p>
                      <a:pPr algn="ctr"/>
                      <a:r>
                        <a:rPr lang="en-US"/>
                        <a:t>What do I need to know?</a:t>
                      </a:r>
                    </a:p>
                  </a:txBody>
                  <a:tcPr/>
                </a:tc>
                <a:tc>
                  <a:txBody>
                    <a:bodyPr/>
                    <a:lstStyle/>
                    <a:p>
                      <a:pPr algn="ctr"/>
                      <a:r>
                        <a:rPr lang="en-US"/>
                        <a:t>Answer</a:t>
                      </a:r>
                    </a:p>
                  </a:txBody>
                  <a:tcPr/>
                </a:tc>
                <a:extLst>
                  <a:ext uri="{0D108BD9-81ED-4DB2-BD59-A6C34878D82A}">
                    <a16:rowId xmlns:a16="http://schemas.microsoft.com/office/drawing/2014/main" val="3460074555"/>
                  </a:ext>
                </a:extLst>
              </a:tr>
              <a:tr h="370840">
                <a:tc>
                  <a:txBody>
                    <a:bodyPr/>
                    <a:lstStyle/>
                    <a:p>
                      <a:r>
                        <a:rPr lang="en-US"/>
                        <a:t>What is a CR?</a:t>
                      </a:r>
                    </a:p>
                  </a:txBody>
                  <a:tcPr/>
                </a:tc>
                <a:tc>
                  <a:txBody>
                    <a:bodyPr/>
                    <a:lstStyle/>
                    <a:p>
                      <a:r>
                        <a:rPr lang="en-US"/>
                        <a:t>CRs are short-term appropriations that bridge the gaps that arise between the end of appropriations for one fiscal year and the start of appropriations for the next.</a:t>
                      </a:r>
                    </a:p>
                  </a:txBody>
                  <a:tcPr/>
                </a:tc>
                <a:extLst>
                  <a:ext uri="{0D108BD9-81ED-4DB2-BD59-A6C34878D82A}">
                    <a16:rowId xmlns:a16="http://schemas.microsoft.com/office/drawing/2014/main" val="3051615527"/>
                  </a:ext>
                </a:extLst>
              </a:tr>
              <a:tr h="370840">
                <a:tc>
                  <a:txBody>
                    <a:bodyPr/>
                    <a:lstStyle/>
                    <a:p>
                      <a:r>
                        <a:rPr lang="en-US"/>
                        <a:t>What is the funding rate of CR?</a:t>
                      </a:r>
                    </a:p>
                  </a:txBody>
                  <a:tcPr/>
                </a:tc>
                <a:tc>
                  <a:txBody>
                    <a:bodyPr/>
                    <a:lstStyle/>
                    <a:p>
                      <a:r>
                        <a:rPr lang="en-US"/>
                        <a:t>CRs are funded at the rate of operations of the previous Fiscal Year.</a:t>
                      </a:r>
                    </a:p>
                  </a:txBody>
                  <a:tcPr/>
                </a:tc>
                <a:extLst>
                  <a:ext uri="{0D108BD9-81ED-4DB2-BD59-A6C34878D82A}">
                    <a16:rowId xmlns:a16="http://schemas.microsoft.com/office/drawing/2014/main" val="3968466669"/>
                  </a:ext>
                </a:extLst>
              </a:tr>
              <a:tr h="370840">
                <a:tc>
                  <a:txBody>
                    <a:bodyPr/>
                    <a:lstStyle/>
                    <a:p>
                      <a:r>
                        <a:rPr lang="en-US"/>
                        <a:t>What activities can be funded during a CR?</a:t>
                      </a:r>
                    </a:p>
                  </a:txBody>
                  <a:tcPr/>
                </a:tc>
                <a:tc>
                  <a:txBody>
                    <a:bodyPr/>
                    <a:lstStyle/>
                    <a:p>
                      <a:r>
                        <a:rPr lang="en-US"/>
                        <a:t>All Research activities (with limited exceptions for new major programs that are listed in the President’s Budget Request) should continue uninterrupted during a CR.</a:t>
                      </a:r>
                    </a:p>
                  </a:txBody>
                  <a:tcPr/>
                </a:tc>
                <a:extLst>
                  <a:ext uri="{0D108BD9-81ED-4DB2-BD59-A6C34878D82A}">
                    <a16:rowId xmlns:a16="http://schemas.microsoft.com/office/drawing/2014/main" val="547922778"/>
                  </a:ext>
                </a:extLst>
              </a:tr>
            </a:tbl>
          </a:graphicData>
        </a:graphic>
      </p:graphicFrame>
      <p:sp>
        <p:nvSpPr>
          <p:cNvPr id="6" name="Rectangle 5">
            <a:extLst>
              <a:ext uri="{FF2B5EF4-FFF2-40B4-BE49-F238E27FC236}">
                <a16:creationId xmlns:a16="http://schemas.microsoft.com/office/drawing/2014/main" id="{45B8547E-87D4-C7A0-501E-2D53FDAE66D2}"/>
              </a:ext>
            </a:extLst>
          </p:cNvPr>
          <p:cNvSpPr/>
          <p:nvPr/>
        </p:nvSpPr>
        <p:spPr>
          <a:xfrm>
            <a:off x="990600" y="4539321"/>
            <a:ext cx="9896475" cy="74366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l"/>
            <a:r>
              <a:rPr lang="en-US">
                <a:solidFill>
                  <a:schemeClr val="tx1"/>
                </a:solidFill>
              </a:rPr>
              <a:t>For further details consult our guidance, </a:t>
            </a:r>
            <a:r>
              <a:rPr lang="en-US">
                <a:solidFill>
                  <a:schemeClr val="tx1"/>
                </a:solidFill>
                <a:hlinkClick r:id="rId4"/>
              </a:rPr>
              <a:t>FY 2025 Guidance on Budget Execution during a Continuing Resolution (Appendix B) </a:t>
            </a:r>
            <a:endParaRPr lang="en-US" u="sng">
              <a:solidFill>
                <a:schemeClr val="tx1"/>
              </a:solidFill>
            </a:endParaRPr>
          </a:p>
          <a:p>
            <a:pPr algn="ctr"/>
            <a:endParaRPr lang="en-US"/>
          </a:p>
        </p:txBody>
      </p:sp>
    </p:spTree>
    <p:extLst>
      <p:ext uri="{BB962C8B-B14F-4D97-AF65-F5344CB8AC3E}">
        <p14:creationId xmlns:p14="http://schemas.microsoft.com/office/powerpoint/2010/main" val="15311182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F9F70-7CF2-885A-FD8F-1C95138FB8F3}"/>
              </a:ext>
            </a:extLst>
          </p:cNvPr>
          <p:cNvSpPr>
            <a:spLocks noGrp="1"/>
          </p:cNvSpPr>
          <p:nvPr>
            <p:ph type="title"/>
          </p:nvPr>
        </p:nvSpPr>
        <p:spPr/>
        <p:txBody>
          <a:bodyPr/>
          <a:lstStyle/>
          <a:p>
            <a:r>
              <a:rPr lang="en-US"/>
              <a:t>How many CRs did we have the last few years?</a:t>
            </a:r>
          </a:p>
        </p:txBody>
      </p:sp>
      <p:graphicFrame>
        <p:nvGraphicFramePr>
          <p:cNvPr id="5" name="Table 5">
            <a:extLst>
              <a:ext uri="{FF2B5EF4-FFF2-40B4-BE49-F238E27FC236}">
                <a16:creationId xmlns:a16="http://schemas.microsoft.com/office/drawing/2014/main" id="{38DF601C-58CF-EAB1-7F3D-9D0F738A08E4}"/>
              </a:ext>
            </a:extLst>
          </p:cNvPr>
          <p:cNvGraphicFramePr>
            <a:graphicFrameLocks noGrp="1"/>
          </p:cNvGraphicFramePr>
          <p:nvPr>
            <p:ph idx="1"/>
            <p:extLst>
              <p:ext uri="{D42A27DB-BD31-4B8C-83A1-F6EECF244321}">
                <p14:modId xmlns:p14="http://schemas.microsoft.com/office/powerpoint/2010/main" val="1011335282"/>
              </p:ext>
            </p:extLst>
          </p:nvPr>
        </p:nvGraphicFramePr>
        <p:xfrm>
          <a:off x="990820" y="1476202"/>
          <a:ext cx="5346122" cy="3934968"/>
        </p:xfrm>
        <a:graphic>
          <a:graphicData uri="http://schemas.openxmlformats.org/drawingml/2006/table">
            <a:tbl>
              <a:tblPr firstRow="1" bandRow="1">
                <a:tableStyleId>{7DF18680-E054-41AD-8BC1-D1AEF772440D}</a:tableStyleId>
              </a:tblPr>
              <a:tblGrid>
                <a:gridCol w="786600">
                  <a:extLst>
                    <a:ext uri="{9D8B030D-6E8A-4147-A177-3AD203B41FA5}">
                      <a16:colId xmlns:a16="http://schemas.microsoft.com/office/drawing/2014/main" val="4251086288"/>
                    </a:ext>
                  </a:extLst>
                </a:gridCol>
                <a:gridCol w="1542984">
                  <a:extLst>
                    <a:ext uri="{9D8B030D-6E8A-4147-A177-3AD203B41FA5}">
                      <a16:colId xmlns:a16="http://schemas.microsoft.com/office/drawing/2014/main" val="2914832519"/>
                    </a:ext>
                  </a:extLst>
                </a:gridCol>
                <a:gridCol w="3016538">
                  <a:extLst>
                    <a:ext uri="{9D8B030D-6E8A-4147-A177-3AD203B41FA5}">
                      <a16:colId xmlns:a16="http://schemas.microsoft.com/office/drawing/2014/main" val="1510883101"/>
                    </a:ext>
                  </a:extLst>
                </a:gridCol>
              </a:tblGrid>
              <a:tr h="535421">
                <a:tc>
                  <a:txBody>
                    <a:bodyPr/>
                    <a:lstStyle/>
                    <a:p>
                      <a:r>
                        <a:rPr lang="en-US"/>
                        <a:t>Fiscal Year</a:t>
                      </a:r>
                    </a:p>
                  </a:txBody>
                  <a:tcPr/>
                </a:tc>
                <a:tc>
                  <a:txBody>
                    <a:bodyPr/>
                    <a:lstStyle/>
                    <a:p>
                      <a:r>
                        <a:rPr lang="en-US"/>
                        <a:t># of separate CR bills</a:t>
                      </a:r>
                    </a:p>
                  </a:txBody>
                  <a:tcPr/>
                </a:tc>
                <a:tc>
                  <a:txBody>
                    <a:bodyPr/>
                    <a:lstStyle/>
                    <a:p>
                      <a:r>
                        <a:rPr lang="en-US"/>
                        <a:t>Date we received final bill</a:t>
                      </a:r>
                    </a:p>
                  </a:txBody>
                  <a:tcPr/>
                </a:tc>
                <a:extLst>
                  <a:ext uri="{0D108BD9-81ED-4DB2-BD59-A6C34878D82A}">
                    <a16:rowId xmlns:a16="http://schemas.microsoft.com/office/drawing/2014/main" val="3370550696"/>
                  </a:ext>
                </a:extLst>
              </a:tr>
              <a:tr h="195403">
                <a:tc>
                  <a:txBody>
                    <a:bodyPr/>
                    <a:lstStyle/>
                    <a:p>
                      <a:pPr marL="0" algn="l" defTabSz="914400" rtl="0" eaLnBrk="1" latinLnBrk="0" hangingPunct="1"/>
                      <a:r>
                        <a:rPr lang="en-US" sz="1800" kern="1200">
                          <a:solidFill>
                            <a:schemeClr val="dk1"/>
                          </a:solidFill>
                          <a:latin typeface="+mn-lt"/>
                          <a:ea typeface="+mn-ea"/>
                          <a:cs typeface="+mn-cs"/>
                        </a:rPr>
                        <a:t>2025</a:t>
                      </a:r>
                    </a:p>
                  </a:txBody>
                  <a:tcPr/>
                </a:tc>
                <a:tc>
                  <a:txBody>
                    <a:bodyPr/>
                    <a:lstStyle/>
                    <a:p>
                      <a:pPr marL="0" algn="l" defTabSz="914400" rtl="0" eaLnBrk="1" latinLnBrk="0" hangingPunct="1"/>
                      <a:r>
                        <a:rPr lang="en-US" sz="1800" kern="1200">
                          <a:solidFill>
                            <a:schemeClr val="dk1"/>
                          </a:solidFill>
                          <a:latin typeface="+mn-lt"/>
                          <a:ea typeface="+mn-ea"/>
                          <a:cs typeface="+mn-cs"/>
                        </a:rPr>
                        <a:t>1 or more</a:t>
                      </a:r>
                    </a:p>
                  </a:txBody>
                  <a:tcPr/>
                </a:tc>
                <a:tc>
                  <a:txBody>
                    <a:bodyPr/>
                    <a:lstStyle/>
                    <a:p>
                      <a:pPr marL="0" algn="l" defTabSz="914400" rtl="0" eaLnBrk="1" latinLnBrk="0" hangingPunct="1"/>
                      <a:r>
                        <a:rPr lang="en-US" sz="1800" kern="1200">
                          <a:solidFill>
                            <a:schemeClr val="dk1"/>
                          </a:solidFill>
                          <a:latin typeface="+mn-lt"/>
                          <a:ea typeface="+mn-ea"/>
                          <a:cs typeface="+mn-cs"/>
                        </a:rPr>
                        <a:t>No earlier than December 20, 2024 (but probably later)</a:t>
                      </a:r>
                    </a:p>
                  </a:txBody>
                  <a:tcPr/>
                </a:tc>
                <a:extLst>
                  <a:ext uri="{0D108BD9-81ED-4DB2-BD59-A6C34878D82A}">
                    <a16:rowId xmlns:a16="http://schemas.microsoft.com/office/drawing/2014/main" val="43838915"/>
                  </a:ext>
                </a:extLst>
              </a:tr>
              <a:tr h="370840">
                <a:tc>
                  <a:txBody>
                    <a:bodyPr/>
                    <a:lstStyle/>
                    <a:p>
                      <a:pPr marL="0" algn="l" defTabSz="914400" rtl="0" eaLnBrk="1" latinLnBrk="0" hangingPunct="1"/>
                      <a:r>
                        <a:rPr lang="en-US" sz="1800" kern="1200">
                          <a:solidFill>
                            <a:schemeClr val="dk1"/>
                          </a:solidFill>
                        </a:rPr>
                        <a:t>2024</a:t>
                      </a:r>
                      <a:endParaRPr lang="en-US" sz="1800" kern="1200">
                        <a:solidFill>
                          <a:schemeClr val="dk1"/>
                        </a:solidFill>
                        <a:latin typeface="+mn-lt"/>
                        <a:ea typeface="+mn-ea"/>
                        <a:cs typeface="+mn-cs"/>
                      </a:endParaRPr>
                    </a:p>
                  </a:txBody>
                  <a:tcPr/>
                </a:tc>
                <a:tc>
                  <a:txBody>
                    <a:bodyPr/>
                    <a:lstStyle/>
                    <a:p>
                      <a:pPr marL="0" algn="l" defTabSz="914400" rtl="0" eaLnBrk="1" latinLnBrk="0" hangingPunct="1"/>
                      <a:r>
                        <a:rPr lang="en-US" sz="1800" kern="1200">
                          <a:solidFill>
                            <a:schemeClr val="dk1"/>
                          </a:solidFill>
                          <a:latin typeface="+mn-lt"/>
                          <a:ea typeface="+mn-ea"/>
                          <a:cs typeface="+mn-cs"/>
                        </a:rPr>
                        <a:t>4</a:t>
                      </a:r>
                    </a:p>
                  </a:txBody>
                  <a:tcPr/>
                </a:tc>
                <a:tc>
                  <a:txBody>
                    <a:bodyPr/>
                    <a:lstStyle/>
                    <a:p>
                      <a:pPr marL="0" algn="l" defTabSz="914400" rtl="0" eaLnBrk="1" latinLnBrk="0" hangingPunct="1"/>
                      <a:r>
                        <a:rPr lang="en-US" sz="1800" kern="1200">
                          <a:solidFill>
                            <a:schemeClr val="dk1"/>
                          </a:solidFill>
                          <a:latin typeface="+mn-lt"/>
                          <a:ea typeface="+mn-ea"/>
                          <a:cs typeface="+mn-cs"/>
                        </a:rPr>
                        <a:t>3/9/2024</a:t>
                      </a:r>
                    </a:p>
                  </a:txBody>
                  <a:tcPr/>
                </a:tc>
                <a:extLst>
                  <a:ext uri="{0D108BD9-81ED-4DB2-BD59-A6C34878D82A}">
                    <a16:rowId xmlns:a16="http://schemas.microsoft.com/office/drawing/2014/main" val="2849034521"/>
                  </a:ext>
                </a:extLst>
              </a:tr>
              <a:tr h="434848">
                <a:tc>
                  <a:txBody>
                    <a:bodyPr/>
                    <a:lstStyle/>
                    <a:p>
                      <a:r>
                        <a:rPr lang="en-US"/>
                        <a:t>2023</a:t>
                      </a:r>
                    </a:p>
                  </a:txBody>
                  <a:tcPr/>
                </a:tc>
                <a:tc>
                  <a:txBody>
                    <a:bodyPr/>
                    <a:lstStyle/>
                    <a:p>
                      <a:r>
                        <a:rPr lang="en-US"/>
                        <a:t>3</a:t>
                      </a:r>
                    </a:p>
                  </a:txBody>
                  <a:tcPr/>
                </a:tc>
                <a:tc>
                  <a:txBody>
                    <a:bodyPr/>
                    <a:lstStyle/>
                    <a:p>
                      <a:r>
                        <a:rPr lang="en-US"/>
                        <a:t>12/29/2022</a:t>
                      </a:r>
                    </a:p>
                  </a:txBody>
                  <a:tcPr/>
                </a:tc>
                <a:extLst>
                  <a:ext uri="{0D108BD9-81ED-4DB2-BD59-A6C34878D82A}">
                    <a16:rowId xmlns:a16="http://schemas.microsoft.com/office/drawing/2014/main" val="3155035128"/>
                  </a:ext>
                </a:extLst>
              </a:tr>
              <a:tr h="267128">
                <a:tc>
                  <a:txBody>
                    <a:bodyPr/>
                    <a:lstStyle/>
                    <a:p>
                      <a:r>
                        <a:rPr lang="en-US"/>
                        <a:t>2022</a:t>
                      </a:r>
                    </a:p>
                  </a:txBody>
                  <a:tcPr/>
                </a:tc>
                <a:tc>
                  <a:txBody>
                    <a:bodyPr/>
                    <a:lstStyle/>
                    <a:p>
                      <a:r>
                        <a:rPr lang="en-US"/>
                        <a:t>4</a:t>
                      </a:r>
                    </a:p>
                  </a:txBody>
                  <a:tcPr/>
                </a:tc>
                <a:tc>
                  <a:txBody>
                    <a:bodyPr/>
                    <a:lstStyle/>
                    <a:p>
                      <a:r>
                        <a:rPr lang="en-US"/>
                        <a:t>3/15/2022</a:t>
                      </a:r>
                    </a:p>
                  </a:txBody>
                  <a:tcPr/>
                </a:tc>
                <a:extLst>
                  <a:ext uri="{0D108BD9-81ED-4DB2-BD59-A6C34878D82A}">
                    <a16:rowId xmlns:a16="http://schemas.microsoft.com/office/drawing/2014/main" val="430166369"/>
                  </a:ext>
                </a:extLst>
              </a:tr>
              <a:tr h="370840">
                <a:tc>
                  <a:txBody>
                    <a:bodyPr/>
                    <a:lstStyle/>
                    <a:p>
                      <a:r>
                        <a:rPr lang="en-US"/>
                        <a:t>2021</a:t>
                      </a:r>
                    </a:p>
                  </a:txBody>
                  <a:tcPr/>
                </a:tc>
                <a:tc>
                  <a:txBody>
                    <a:bodyPr/>
                    <a:lstStyle/>
                    <a:p>
                      <a:r>
                        <a:rPr lang="en-US"/>
                        <a:t>5</a:t>
                      </a:r>
                    </a:p>
                  </a:txBody>
                  <a:tcPr/>
                </a:tc>
                <a:tc>
                  <a:txBody>
                    <a:bodyPr/>
                    <a:lstStyle/>
                    <a:p>
                      <a:r>
                        <a:rPr lang="en-US"/>
                        <a:t>12/27/2020</a:t>
                      </a:r>
                    </a:p>
                  </a:txBody>
                  <a:tcPr/>
                </a:tc>
                <a:extLst>
                  <a:ext uri="{0D108BD9-81ED-4DB2-BD59-A6C34878D82A}">
                    <a16:rowId xmlns:a16="http://schemas.microsoft.com/office/drawing/2014/main" val="3764312458"/>
                  </a:ext>
                </a:extLst>
              </a:tr>
              <a:tr h="370840">
                <a:tc>
                  <a:txBody>
                    <a:bodyPr/>
                    <a:lstStyle/>
                    <a:p>
                      <a:r>
                        <a:rPr lang="en-US"/>
                        <a:t>2020</a:t>
                      </a:r>
                    </a:p>
                  </a:txBody>
                  <a:tcPr/>
                </a:tc>
                <a:tc>
                  <a:txBody>
                    <a:bodyPr/>
                    <a:lstStyle/>
                    <a:p>
                      <a:r>
                        <a:rPr lang="en-US"/>
                        <a:t>2</a:t>
                      </a:r>
                    </a:p>
                  </a:txBody>
                  <a:tcPr/>
                </a:tc>
                <a:tc>
                  <a:txBody>
                    <a:bodyPr/>
                    <a:lstStyle/>
                    <a:p>
                      <a:r>
                        <a:rPr lang="en-US"/>
                        <a:t>12/20/2019</a:t>
                      </a:r>
                    </a:p>
                  </a:txBody>
                  <a:tcPr/>
                </a:tc>
                <a:extLst>
                  <a:ext uri="{0D108BD9-81ED-4DB2-BD59-A6C34878D82A}">
                    <a16:rowId xmlns:a16="http://schemas.microsoft.com/office/drawing/2014/main" val="426163420"/>
                  </a:ext>
                </a:extLst>
              </a:tr>
              <a:tr h="370840">
                <a:tc>
                  <a:txBody>
                    <a:bodyPr/>
                    <a:lstStyle/>
                    <a:p>
                      <a:r>
                        <a:rPr lang="en-US"/>
                        <a:t>2019</a:t>
                      </a:r>
                    </a:p>
                  </a:txBody>
                  <a:tcPr/>
                </a:tc>
                <a:tc>
                  <a:txBody>
                    <a:bodyPr/>
                    <a:lstStyle/>
                    <a:p>
                      <a:r>
                        <a:rPr lang="en-US"/>
                        <a:t>0</a:t>
                      </a:r>
                    </a:p>
                  </a:txBody>
                  <a:tcPr/>
                </a:tc>
                <a:tc>
                  <a:txBody>
                    <a:bodyPr/>
                    <a:lstStyle/>
                    <a:p>
                      <a:r>
                        <a:rPr lang="en-US"/>
                        <a:t>9/21/2018</a:t>
                      </a:r>
                    </a:p>
                  </a:txBody>
                  <a:tcPr/>
                </a:tc>
                <a:extLst>
                  <a:ext uri="{0D108BD9-81ED-4DB2-BD59-A6C34878D82A}">
                    <a16:rowId xmlns:a16="http://schemas.microsoft.com/office/drawing/2014/main" val="2511291510"/>
                  </a:ext>
                </a:extLst>
              </a:tr>
              <a:tr h="370840">
                <a:tc>
                  <a:txBody>
                    <a:bodyPr/>
                    <a:lstStyle/>
                    <a:p>
                      <a:r>
                        <a:rPr lang="en-US"/>
                        <a:t>2018</a:t>
                      </a:r>
                    </a:p>
                  </a:txBody>
                  <a:tcPr/>
                </a:tc>
                <a:tc>
                  <a:txBody>
                    <a:bodyPr/>
                    <a:lstStyle/>
                    <a:p>
                      <a:r>
                        <a:rPr lang="en-US"/>
                        <a:t>5</a:t>
                      </a:r>
                    </a:p>
                  </a:txBody>
                  <a:tcPr/>
                </a:tc>
                <a:tc>
                  <a:txBody>
                    <a:bodyPr/>
                    <a:lstStyle/>
                    <a:p>
                      <a:r>
                        <a:rPr lang="en-US"/>
                        <a:t>3/23/2018</a:t>
                      </a:r>
                    </a:p>
                  </a:txBody>
                  <a:tcPr/>
                </a:tc>
                <a:extLst>
                  <a:ext uri="{0D108BD9-81ED-4DB2-BD59-A6C34878D82A}">
                    <a16:rowId xmlns:a16="http://schemas.microsoft.com/office/drawing/2014/main" val="1105189487"/>
                  </a:ext>
                </a:extLst>
              </a:tr>
            </a:tbl>
          </a:graphicData>
        </a:graphic>
      </p:graphicFrame>
      <p:sp>
        <p:nvSpPr>
          <p:cNvPr id="4" name="Slide Number Placeholder 3">
            <a:extLst>
              <a:ext uri="{FF2B5EF4-FFF2-40B4-BE49-F238E27FC236}">
                <a16:creationId xmlns:a16="http://schemas.microsoft.com/office/drawing/2014/main" id="{78054070-CFBE-AF1E-5A4F-16018495020D}"/>
              </a:ext>
            </a:extLst>
          </p:cNvPr>
          <p:cNvSpPr>
            <a:spLocks noGrp="1"/>
          </p:cNvSpPr>
          <p:nvPr>
            <p:ph type="sldNum" sz="quarter" idx="12"/>
          </p:nvPr>
        </p:nvSpPr>
        <p:spPr/>
        <p:txBody>
          <a:bodyPr/>
          <a:lstStyle/>
          <a:p>
            <a:fld id="{670A9334-4E67-F94F-A05E-0CE8B74A054E}" type="slidenum">
              <a:rPr lang="en-US" smtClean="0"/>
              <a:t>7</a:t>
            </a:fld>
            <a:endParaRPr lang="en-US"/>
          </a:p>
        </p:txBody>
      </p:sp>
      <p:sp>
        <p:nvSpPr>
          <p:cNvPr id="6" name="Rectangle 5">
            <a:extLst>
              <a:ext uri="{FF2B5EF4-FFF2-40B4-BE49-F238E27FC236}">
                <a16:creationId xmlns:a16="http://schemas.microsoft.com/office/drawing/2014/main" id="{EF5D7C70-5485-9D92-945C-BEC54982C1C8}"/>
              </a:ext>
            </a:extLst>
          </p:cNvPr>
          <p:cNvSpPr/>
          <p:nvPr/>
        </p:nvSpPr>
        <p:spPr>
          <a:xfrm>
            <a:off x="8109527" y="1616364"/>
            <a:ext cx="3565237" cy="29556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FY 25 is looking again like we will have multiple CRs….</a:t>
            </a:r>
          </a:p>
        </p:txBody>
      </p:sp>
    </p:spTree>
    <p:extLst>
      <p:ext uri="{BB962C8B-B14F-4D97-AF65-F5344CB8AC3E}">
        <p14:creationId xmlns:p14="http://schemas.microsoft.com/office/powerpoint/2010/main" val="29906956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8AFEB4-ABC4-3521-B800-02854B44BCEF}"/>
              </a:ext>
            </a:extLst>
          </p:cNvPr>
          <p:cNvSpPr>
            <a:spLocks noGrp="1"/>
          </p:cNvSpPr>
          <p:nvPr>
            <p:ph type="title"/>
          </p:nvPr>
        </p:nvSpPr>
        <p:spPr/>
        <p:txBody>
          <a:bodyPr/>
          <a:lstStyle/>
          <a:p>
            <a:r>
              <a:rPr lang="en-US" sz="3200"/>
              <a:t>Funding not impacted by CR</a:t>
            </a:r>
          </a:p>
        </p:txBody>
      </p:sp>
      <p:sp>
        <p:nvSpPr>
          <p:cNvPr id="3" name="Content Placeholder 2">
            <a:extLst>
              <a:ext uri="{FF2B5EF4-FFF2-40B4-BE49-F238E27FC236}">
                <a16:creationId xmlns:a16="http://schemas.microsoft.com/office/drawing/2014/main" id="{5689E8A0-B9FE-6DA4-2B58-7659E66E9910}"/>
              </a:ext>
            </a:extLst>
          </p:cNvPr>
          <p:cNvSpPr>
            <a:spLocks noGrp="1"/>
          </p:cNvSpPr>
          <p:nvPr>
            <p:ph idx="1"/>
          </p:nvPr>
        </p:nvSpPr>
        <p:spPr/>
        <p:txBody>
          <a:bodyPr/>
          <a:lstStyle/>
          <a:p>
            <a:r>
              <a:rPr lang="en-US" sz="2000">
                <a:solidFill>
                  <a:srgbClr val="000000"/>
                </a:solidFill>
                <a:latin typeface="Arial" panose="020B0604020202020204" pitchFamily="34" charset="0"/>
              </a:rPr>
              <a:t>The Medical Care appropriations (Medical Services, Medical Support &amp; Compliance, and Medical Facilities) are not subject to CRs, as they are financed with advance appropriations. </a:t>
            </a:r>
          </a:p>
          <a:p>
            <a:pPr lvl="1"/>
            <a:r>
              <a:rPr lang="en-US" sz="2000">
                <a:solidFill>
                  <a:srgbClr val="000000"/>
                </a:solidFill>
                <a:latin typeface="Arial" panose="020B0604020202020204" pitchFamily="34" charset="0"/>
              </a:rPr>
              <a:t>The activities which fall under this category are:</a:t>
            </a:r>
          </a:p>
          <a:p>
            <a:pPr lvl="2"/>
            <a:r>
              <a:rPr lang="en-US" sz="1600">
                <a:solidFill>
                  <a:srgbClr val="000000"/>
                </a:solidFill>
                <a:latin typeface="Arial" panose="020B0604020202020204" pitchFamily="34" charset="0"/>
              </a:rPr>
              <a:t>VA-paid time for certain members of the clinical staff who are conducting research.</a:t>
            </a:r>
          </a:p>
          <a:p>
            <a:pPr lvl="2"/>
            <a:r>
              <a:rPr lang="en-US" sz="1600">
                <a:solidFill>
                  <a:srgbClr val="000000"/>
                </a:solidFill>
                <a:latin typeface="Arial" panose="020B0604020202020204" pitchFamily="34" charset="0"/>
              </a:rPr>
              <a:t>Other Clinical costs (CSP 870 Funds)</a:t>
            </a:r>
          </a:p>
          <a:p>
            <a:pPr lvl="2"/>
            <a:r>
              <a:rPr lang="en-US" sz="1600">
                <a:solidFill>
                  <a:srgbClr val="000000"/>
                </a:solidFill>
                <a:latin typeface="Arial" panose="020B0604020202020204" pitchFamily="34" charset="0"/>
              </a:rPr>
              <a:t>Administration costs related to research activities (paid by medical center funds)</a:t>
            </a:r>
          </a:p>
          <a:p>
            <a:pPr lvl="2"/>
            <a:r>
              <a:rPr lang="en-US" sz="1600">
                <a:solidFill>
                  <a:srgbClr val="000000"/>
                </a:solidFill>
                <a:latin typeface="Arial" panose="020B0604020202020204" pitchFamily="34" charset="0"/>
              </a:rPr>
              <a:t>QUERI</a:t>
            </a:r>
          </a:p>
          <a:p>
            <a:r>
              <a:rPr lang="en-US" sz="2000">
                <a:solidFill>
                  <a:srgbClr val="000000"/>
                </a:solidFill>
                <a:latin typeface="Arial" panose="020B0604020202020204" pitchFamily="34" charset="0"/>
              </a:rPr>
              <a:t>The Toxic Exposure Fund (TEF) is also not affected as it was previously appropriated $59 million in the Fiscal Responsibility Act. </a:t>
            </a:r>
            <a:endParaRPr lang="en-US" sz="2000"/>
          </a:p>
          <a:p>
            <a:pPr marL="0" indent="0">
              <a:buNone/>
            </a:pPr>
            <a:endParaRPr lang="en-US" sz="2000"/>
          </a:p>
          <a:p>
            <a:endParaRPr lang="en-US"/>
          </a:p>
          <a:p>
            <a:endParaRPr lang="en-US"/>
          </a:p>
          <a:p>
            <a:endParaRPr lang="en-US"/>
          </a:p>
          <a:p>
            <a:pPr marL="0" indent="0">
              <a:buNone/>
            </a:pPr>
            <a:endParaRPr lang="en-US"/>
          </a:p>
          <a:p>
            <a:pPr marL="0" indent="0">
              <a:buNone/>
            </a:pPr>
            <a:endParaRPr lang="en-US"/>
          </a:p>
        </p:txBody>
      </p:sp>
      <p:sp>
        <p:nvSpPr>
          <p:cNvPr id="4" name="Slide Number Placeholder 3">
            <a:extLst>
              <a:ext uri="{FF2B5EF4-FFF2-40B4-BE49-F238E27FC236}">
                <a16:creationId xmlns:a16="http://schemas.microsoft.com/office/drawing/2014/main" id="{CD7F0BC1-1AC3-E164-A361-F9F7566AE076}"/>
              </a:ext>
            </a:extLst>
          </p:cNvPr>
          <p:cNvSpPr>
            <a:spLocks noGrp="1"/>
          </p:cNvSpPr>
          <p:nvPr>
            <p:ph type="sldNum" sz="quarter" idx="12"/>
          </p:nvPr>
        </p:nvSpPr>
        <p:spPr/>
        <p:txBody>
          <a:bodyPr/>
          <a:lstStyle/>
          <a:p>
            <a:fld id="{670A9334-4E67-F94F-A05E-0CE8B74A054E}" type="slidenum">
              <a:rPr lang="en-US" smtClean="0"/>
              <a:t>8</a:t>
            </a:fld>
            <a:endParaRPr lang="en-US"/>
          </a:p>
        </p:txBody>
      </p:sp>
    </p:spTree>
    <p:extLst>
      <p:ext uri="{BB962C8B-B14F-4D97-AF65-F5344CB8AC3E}">
        <p14:creationId xmlns:p14="http://schemas.microsoft.com/office/powerpoint/2010/main" val="6647085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E9470-D59A-50A5-5FF6-372E68528AF0}"/>
              </a:ext>
            </a:extLst>
          </p:cNvPr>
          <p:cNvSpPr>
            <a:spLocks noGrp="1"/>
          </p:cNvSpPr>
          <p:nvPr>
            <p:ph type="title"/>
          </p:nvPr>
        </p:nvSpPr>
        <p:spPr/>
        <p:txBody>
          <a:bodyPr/>
          <a:lstStyle/>
          <a:p>
            <a:r>
              <a:rPr lang="en-US"/>
              <a:t>Obligating funding before funds arrive Station</a:t>
            </a:r>
          </a:p>
        </p:txBody>
      </p:sp>
      <p:graphicFrame>
        <p:nvGraphicFramePr>
          <p:cNvPr id="6" name="Content Placeholder 5">
            <a:extLst>
              <a:ext uri="{FF2B5EF4-FFF2-40B4-BE49-F238E27FC236}">
                <a16:creationId xmlns:a16="http://schemas.microsoft.com/office/drawing/2014/main" id="{B9C7D714-E88D-3922-2E00-16FC4312C159}"/>
              </a:ext>
            </a:extLst>
          </p:cNvPr>
          <p:cNvGraphicFramePr>
            <a:graphicFrameLocks noGrp="1"/>
          </p:cNvGraphicFramePr>
          <p:nvPr>
            <p:ph idx="1"/>
            <p:extLst>
              <p:ext uri="{D42A27DB-BD31-4B8C-83A1-F6EECF244321}">
                <p14:modId xmlns:p14="http://schemas.microsoft.com/office/powerpoint/2010/main" val="1694898084"/>
              </p:ext>
            </p:extLst>
          </p:nvPr>
        </p:nvGraphicFramePr>
        <p:xfrm>
          <a:off x="751618" y="961383"/>
          <a:ext cx="10515600" cy="5064760"/>
        </p:xfrm>
        <a:graphic>
          <a:graphicData uri="http://schemas.openxmlformats.org/drawingml/2006/table">
            <a:tbl>
              <a:tblPr firstRow="1" bandRow="1">
                <a:tableStyleId>{5C22544A-7EE6-4342-B048-85BDC9FD1C3A}</a:tableStyleId>
              </a:tblPr>
              <a:tblGrid>
                <a:gridCol w="2371725">
                  <a:extLst>
                    <a:ext uri="{9D8B030D-6E8A-4147-A177-3AD203B41FA5}">
                      <a16:colId xmlns:a16="http://schemas.microsoft.com/office/drawing/2014/main" val="1150931206"/>
                    </a:ext>
                  </a:extLst>
                </a:gridCol>
                <a:gridCol w="8143875">
                  <a:extLst>
                    <a:ext uri="{9D8B030D-6E8A-4147-A177-3AD203B41FA5}">
                      <a16:colId xmlns:a16="http://schemas.microsoft.com/office/drawing/2014/main" val="5282970"/>
                    </a:ext>
                  </a:extLst>
                </a:gridCol>
              </a:tblGrid>
              <a:tr h="370840">
                <a:tc>
                  <a:txBody>
                    <a:bodyPr/>
                    <a:lstStyle/>
                    <a:p>
                      <a:r>
                        <a:rPr lang="en-US"/>
                        <a:t>Question</a:t>
                      </a:r>
                    </a:p>
                  </a:txBody>
                  <a:tcPr/>
                </a:tc>
                <a:tc>
                  <a:txBody>
                    <a:bodyPr/>
                    <a:lstStyle/>
                    <a:p>
                      <a:r>
                        <a:rPr lang="en-US"/>
                        <a:t>Answer </a:t>
                      </a:r>
                    </a:p>
                  </a:txBody>
                  <a:tcPr/>
                </a:tc>
                <a:extLst>
                  <a:ext uri="{0D108BD9-81ED-4DB2-BD59-A6C34878D82A}">
                    <a16:rowId xmlns:a16="http://schemas.microsoft.com/office/drawing/2014/main" val="4143663295"/>
                  </a:ext>
                </a:extLst>
              </a:tr>
              <a:tr h="0">
                <a:tc>
                  <a:txBody>
                    <a:bodyPr/>
                    <a:lstStyle/>
                    <a:p>
                      <a:r>
                        <a:rPr lang="en-US" b="1"/>
                        <a:t>Where are my funds?</a:t>
                      </a:r>
                    </a:p>
                  </a:txBody>
                  <a:tcPr/>
                </a:tc>
                <a:tc>
                  <a:txBody>
                    <a:bodyPr/>
                    <a:lstStyle/>
                    <a:p>
                      <a:pPr marL="285750" indent="-285750">
                        <a:buFont typeface="Arial" panose="020B0604020202020204" pitchFamily="34" charset="0"/>
                        <a:buChar char="•"/>
                      </a:pPr>
                      <a:r>
                        <a:rPr lang="en-US"/>
                        <a:t>Funding for the CR like all VHA funding is not yet loaded in the automated allocation control system (AACS) until early November.</a:t>
                      </a:r>
                    </a:p>
                    <a:p>
                      <a:pPr marL="285750" indent="-285750">
                        <a:buFont typeface="Arial" panose="020B0604020202020204" pitchFamily="34" charset="0"/>
                        <a:buChar char="•"/>
                      </a:pPr>
                      <a:r>
                        <a:rPr lang="en-US"/>
                        <a:t>The means obligated balances by program and station will appear negative in the Status of Allowance (SOA) because the funding is not yet at the Station. </a:t>
                      </a:r>
                    </a:p>
                    <a:p>
                      <a:pPr marL="285750" indent="-285750">
                        <a:buFont typeface="Arial" panose="020B0604020202020204" pitchFamily="34" charset="0"/>
                        <a:buChar char="•"/>
                      </a:pPr>
                      <a:r>
                        <a:rPr lang="en-US"/>
                        <a:t>This factor should not prevent obligations from taking place. </a:t>
                      </a:r>
                    </a:p>
                  </a:txBody>
                  <a:tcPr/>
                </a:tc>
                <a:extLst>
                  <a:ext uri="{0D108BD9-81ED-4DB2-BD59-A6C34878D82A}">
                    <a16:rowId xmlns:a16="http://schemas.microsoft.com/office/drawing/2014/main" val="599836557"/>
                  </a:ext>
                </a:extLst>
              </a:tr>
              <a:tr h="370840">
                <a:tc>
                  <a:txBody>
                    <a:bodyPr/>
                    <a:lstStyle/>
                    <a:p>
                      <a:r>
                        <a:rPr lang="en-US" b="1"/>
                        <a:t>How do I document to my fiscal that I have funding?</a:t>
                      </a:r>
                    </a:p>
                  </a:txBody>
                  <a:tcPr/>
                </a:tc>
                <a:tc>
                  <a:txBody>
                    <a:bodyPr/>
                    <a:lstStyle/>
                    <a:p>
                      <a:pPr marL="285750" indent="-285750">
                        <a:buFont typeface="Arial" panose="020B0604020202020204" pitchFamily="34" charset="0"/>
                        <a:buChar char="•"/>
                      </a:pPr>
                      <a:r>
                        <a:rPr lang="en-US"/>
                        <a:t> The Initial Target Allowance (ITA) is the funding available for FY 25 and is located in the Research Allocation Forecasting Tool (RAFT). </a:t>
                      </a:r>
                    </a:p>
                    <a:p>
                      <a:pPr marL="285750" indent="-285750">
                        <a:buFont typeface="Arial" panose="020B0604020202020204" pitchFamily="34" charset="0"/>
                        <a:buChar char="•"/>
                      </a:pPr>
                      <a:r>
                        <a:rPr lang="en-US"/>
                        <a:t>Use RAFT to pull the ITA report, other budget reports, or bulk download pink sheets for your station. </a:t>
                      </a:r>
                      <a:r>
                        <a:rPr lang="en-US" sz="2000" b="1" i="1" u="sng">
                          <a:highlight>
                            <a:srgbClr val="FFFF00"/>
                          </a:highlight>
                        </a:rPr>
                        <a:t>Provide this to your fiscal.</a:t>
                      </a:r>
                    </a:p>
                  </a:txBody>
                  <a:tcPr/>
                </a:tc>
                <a:extLst>
                  <a:ext uri="{0D108BD9-81ED-4DB2-BD59-A6C34878D82A}">
                    <a16:rowId xmlns:a16="http://schemas.microsoft.com/office/drawing/2014/main" val="3743712679"/>
                  </a:ext>
                </a:extLst>
              </a:tr>
              <a:tr h="370840">
                <a:tc>
                  <a:txBody>
                    <a:bodyPr/>
                    <a:lstStyle/>
                    <a:p>
                      <a:r>
                        <a:rPr lang="en-US" b="1"/>
                        <a:t>FCAP Overcommit Guidance for local fiscal</a:t>
                      </a:r>
                    </a:p>
                  </a:txBody>
                  <a:tcPr/>
                </a:tc>
                <a:tc>
                  <a:txBody>
                    <a:bodyPr/>
                    <a:lstStyle/>
                    <a:p>
                      <a:pPr marL="285750" indent="-285750">
                        <a:buFont typeface="Arial" panose="020B0604020202020204" pitchFamily="34" charset="0"/>
                        <a:buChar char="•"/>
                      </a:pPr>
                      <a:r>
                        <a:rPr lang="en-US"/>
                        <a:t>Research Stations should provide this guidance and the bulk downloaded pink sheets from RAFT to their station fiscal. This will inform the station fiscal of the FY 25 funding allocations and shall serve as documentation to support activation of the IFCAP overcommit function for current year funding (0161A1 25-26). </a:t>
                      </a:r>
                    </a:p>
                    <a:p>
                      <a:pPr marL="285750" indent="-285750">
                        <a:buFont typeface="Arial" panose="020B0604020202020204" pitchFamily="34" charset="0"/>
                        <a:buChar char="•"/>
                      </a:pPr>
                      <a:r>
                        <a:rPr lang="en-US"/>
                        <a:t>VISN CFOs/Station CFOs have received this guidance also.</a:t>
                      </a:r>
                    </a:p>
                    <a:p>
                      <a:pPr marL="285750" indent="-285750">
                        <a:buFont typeface="Arial" panose="020B0604020202020204" pitchFamily="34" charset="0"/>
                        <a:buChar char="•"/>
                      </a:pPr>
                      <a:r>
                        <a:rPr lang="en-US"/>
                        <a:t>Please reach out to ORD Finance (ORDFinanceAction@va.gov) if your station encounters any challenges. </a:t>
                      </a:r>
                    </a:p>
                  </a:txBody>
                  <a:tcPr/>
                </a:tc>
                <a:extLst>
                  <a:ext uri="{0D108BD9-81ED-4DB2-BD59-A6C34878D82A}">
                    <a16:rowId xmlns:a16="http://schemas.microsoft.com/office/drawing/2014/main" val="3987284725"/>
                  </a:ext>
                </a:extLst>
              </a:tr>
            </a:tbl>
          </a:graphicData>
        </a:graphic>
      </p:graphicFrame>
      <p:sp>
        <p:nvSpPr>
          <p:cNvPr id="4" name="Slide Number Placeholder 3">
            <a:extLst>
              <a:ext uri="{FF2B5EF4-FFF2-40B4-BE49-F238E27FC236}">
                <a16:creationId xmlns:a16="http://schemas.microsoft.com/office/drawing/2014/main" id="{607AEE67-B9E8-FE4D-BB5E-942471BE006F}"/>
              </a:ext>
            </a:extLst>
          </p:cNvPr>
          <p:cNvSpPr>
            <a:spLocks noGrp="1"/>
          </p:cNvSpPr>
          <p:nvPr>
            <p:ph type="sldNum" sz="quarter" idx="12"/>
          </p:nvPr>
        </p:nvSpPr>
        <p:spPr/>
        <p:txBody>
          <a:bodyPr/>
          <a:lstStyle/>
          <a:p>
            <a:fld id="{670A9334-4E67-F94F-A05E-0CE8B74A054E}" type="slidenum">
              <a:rPr lang="en-US" smtClean="0"/>
              <a:t>9</a:t>
            </a:fld>
            <a:endParaRPr lang="en-US"/>
          </a:p>
        </p:txBody>
      </p:sp>
    </p:spTree>
    <p:extLst>
      <p:ext uri="{BB962C8B-B14F-4D97-AF65-F5344CB8AC3E}">
        <p14:creationId xmlns:p14="http://schemas.microsoft.com/office/powerpoint/2010/main" val="68127746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Tenjo8i3HuRM573PfLSFA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d84e0ee5-8f79-4036-b05d-88e91c74e162" xsi:nil="true"/>
    <lcf76f155ced4ddcb4097134ff3c332f xmlns="82a4c570-96aa-4e7e-95a1-f651dcacea28">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270B8C538AFB24B91BAB31B557F509C" ma:contentTypeVersion="14" ma:contentTypeDescription="Create a new document." ma:contentTypeScope="" ma:versionID="5174bd0660296d88cb28d060e4008f6c">
  <xsd:schema xmlns:xsd="http://www.w3.org/2001/XMLSchema" xmlns:xs="http://www.w3.org/2001/XMLSchema" xmlns:p="http://schemas.microsoft.com/office/2006/metadata/properties" xmlns:ns2="82a4c570-96aa-4e7e-95a1-f651dcacea28" xmlns:ns3="d84e0ee5-8f79-4036-b05d-88e91c74e162" targetNamespace="http://schemas.microsoft.com/office/2006/metadata/properties" ma:root="true" ma:fieldsID="ebeb40b06b1216898024849a84e652b1" ns2:_="" ns3:_="">
    <xsd:import namespace="82a4c570-96aa-4e7e-95a1-f651dcacea28"/>
    <xsd:import namespace="d84e0ee5-8f79-4036-b05d-88e91c74e162"/>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2a4c570-96aa-4e7e-95a1-f651dcacea2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f0ac6538-d41a-4f9a-bd67-5f7ae81a6d74"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84e0ee5-8f79-4036-b05d-88e91c74e162"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d64d9338-b83d-4731-bfaa-a167149304d4}" ma:internalName="TaxCatchAll" ma:showField="CatchAllData" ma:web="d84e0ee5-8f79-4036-b05d-88e91c74e162">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5EE57CB-D684-43D4-8A95-57E34A9346BC}">
  <ds:schemaRefs>
    <ds:schemaRef ds:uri="http://schemas.microsoft.com/sharepoint/v3/contenttype/forms"/>
  </ds:schemaRefs>
</ds:datastoreItem>
</file>

<file path=customXml/itemProps2.xml><?xml version="1.0" encoding="utf-8"?>
<ds:datastoreItem xmlns:ds="http://schemas.openxmlformats.org/officeDocument/2006/customXml" ds:itemID="{4AEBE9D3-4971-4AC7-9A51-C7C39C7FEDB3}">
  <ds:schemaRefs>
    <ds:schemaRef ds:uri="http://schemas.microsoft.com/office/infopath/2007/PartnerControls"/>
    <ds:schemaRef ds:uri="http://purl.org/dc/dcmitype/"/>
    <ds:schemaRef ds:uri="d84e0ee5-8f79-4036-b05d-88e91c74e162"/>
    <ds:schemaRef ds:uri="http://schemas.microsoft.com/office/2006/metadata/properties"/>
    <ds:schemaRef ds:uri="http://purl.org/dc/elements/1.1/"/>
    <ds:schemaRef ds:uri="http://schemas.microsoft.com/office/2006/documentManagement/types"/>
    <ds:schemaRef ds:uri="http://schemas.openxmlformats.org/package/2006/metadata/core-properties"/>
    <ds:schemaRef ds:uri="http://purl.org/dc/terms/"/>
    <ds:schemaRef ds:uri="82a4c570-96aa-4e7e-95a1-f651dcacea28"/>
    <ds:schemaRef ds:uri="http://www.w3.org/XML/1998/namespace"/>
  </ds:schemaRefs>
</ds:datastoreItem>
</file>

<file path=customXml/itemProps3.xml><?xml version="1.0" encoding="utf-8"?>
<ds:datastoreItem xmlns:ds="http://schemas.openxmlformats.org/officeDocument/2006/customXml" ds:itemID="{313D6FBB-2B13-45AD-812D-4D080D38963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2a4c570-96aa-4e7e-95a1-f651dcacea28"/>
    <ds:schemaRef ds:uri="d84e0ee5-8f79-4036-b05d-88e91c74e16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e95f1b23-abaf-45ee-821d-b7ab251ab3bf}" enabled="0" method="" siteId="{e95f1b23-abaf-45ee-821d-b7ab251ab3bf}" removed="1"/>
</clbl:labelList>
</file>

<file path=docProps/app.xml><?xml version="1.0" encoding="utf-8"?>
<Properties xmlns="http://schemas.openxmlformats.org/officeDocument/2006/extended-properties" xmlns:vt="http://schemas.openxmlformats.org/officeDocument/2006/docPropsVTypes">
  <Template/>
  <TotalTime>0</TotalTime>
  <Words>2904</Words>
  <Application>Microsoft Office PowerPoint</Application>
  <PresentationFormat>Widescreen</PresentationFormat>
  <Paragraphs>261</Paragraphs>
  <Slides>28</Slides>
  <Notes>2</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28</vt:i4>
      </vt:variant>
    </vt:vector>
  </HeadingPairs>
  <TitlesOfParts>
    <vt:vector size="35" baseType="lpstr">
      <vt:lpstr>Arial</vt:lpstr>
      <vt:lpstr>Arial,Sans-Serif</vt:lpstr>
      <vt:lpstr>Calibri</vt:lpstr>
      <vt:lpstr>Calibri Light</vt:lpstr>
      <vt:lpstr>Segoe UI Web (West European)</vt:lpstr>
      <vt:lpstr>1_Office Theme</vt:lpstr>
      <vt:lpstr>think-cell Slide</vt:lpstr>
      <vt:lpstr>PowerPoint Presentation</vt:lpstr>
      <vt:lpstr>Objectives – for today’s training</vt:lpstr>
      <vt:lpstr>Section 1: FY 25 Appropriations Status</vt:lpstr>
      <vt:lpstr>Section 2:How do we operate under a continuing resolution? </vt:lpstr>
      <vt:lpstr>Section 1: FY 25 Appropriations Status</vt:lpstr>
      <vt:lpstr>Section 2: What do I need to know about Continuing Resolutions (CR)?</vt:lpstr>
      <vt:lpstr>How many CRs did we have the last few years?</vt:lpstr>
      <vt:lpstr>Funding not impacted by CR</vt:lpstr>
      <vt:lpstr>Obligating funding before funds arrive Station</vt:lpstr>
      <vt:lpstr>Details on CR by Obligation Type</vt:lpstr>
      <vt:lpstr>What do I need to know about budget execution during a CR?</vt:lpstr>
      <vt:lpstr>Section 3: What does the field need to know about IPA/contracts to the CR?</vt:lpstr>
      <vt:lpstr>What does the field need to know about contracts during a CR?</vt:lpstr>
      <vt:lpstr>What else do I need to know about obligating contracts during a CR?</vt:lpstr>
      <vt:lpstr>Section 4: Carryover Guidance</vt:lpstr>
      <vt:lpstr>FY 25 Guidance </vt:lpstr>
      <vt:lpstr>FY 25 Start-of-Year Carryover Guidance</vt:lpstr>
      <vt:lpstr>Process after October 1, 2024</vt:lpstr>
      <vt:lpstr>Exceptions to 2% carryover</vt:lpstr>
      <vt:lpstr>Obligating CC 101 throughout FY 25</vt:lpstr>
      <vt:lpstr>Possible CC 101 Scenarios</vt:lpstr>
      <vt:lpstr> The 2% carryover and the Toxic Exposure Fund (TEF)</vt:lpstr>
      <vt:lpstr>Questions</vt:lpstr>
      <vt:lpstr>Appendix: OGC Guidance on Contracting and CRs</vt:lpstr>
      <vt:lpstr>What do I need to know about  obligating contracts/IPA during a CR?</vt:lpstr>
      <vt:lpstr>What is severable and nonseverable?</vt:lpstr>
      <vt:lpstr>Contracting during a CR (the specific actions required)</vt:lpstr>
      <vt:lpstr>Main considerations impacting CR and Contracting (Option Years)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FY 25 Start of the Year Guidance</dc:title>
  <dc:subject>FY 25 Start of the Year Guidance</dc:subject>
  <dc:creator>VA ORD</dc:creator>
  <cp:keywords>FY 25 Start of the Year Guidance</cp:keywords>
  <cp:lastModifiedBy>Rivera, Portia T</cp:lastModifiedBy>
  <cp:revision>3</cp:revision>
  <dcterms:created xsi:type="dcterms:W3CDTF">2022-08-04T15:38:13Z</dcterms:created>
  <dcterms:modified xsi:type="dcterms:W3CDTF">2024-10-10T16:23:39Z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0x0101004270B8C538AFB24B91BAB31B557F509C</vt:lpwstr>
  </property>
</Properties>
</file>