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3" r:id="rId5"/>
    <p:sldMasterId id="2147483962" r:id="rId6"/>
    <p:sldMasterId id="2147483932" r:id="rId7"/>
    <p:sldMasterId id="2147483973" r:id="rId8"/>
    <p:sldMasterId id="2147483985" r:id="rId9"/>
    <p:sldMasterId id="2147484021" r:id="rId10"/>
    <p:sldMasterId id="2147484035" r:id="rId11"/>
    <p:sldMasterId id="2147484048" r:id="rId12"/>
    <p:sldMasterId id="2147484070" r:id="rId13"/>
    <p:sldMasterId id="2147484083" r:id="rId14"/>
    <p:sldMasterId id="2147484105" r:id="rId15"/>
  </p:sldMasterIdLst>
  <p:notesMasterIdLst>
    <p:notesMasterId r:id="rId48"/>
  </p:notesMasterIdLst>
  <p:handoutMasterIdLst>
    <p:handoutMasterId r:id="rId49"/>
  </p:handoutMasterIdLst>
  <p:sldIdLst>
    <p:sldId id="4386" r:id="rId16"/>
    <p:sldId id="1102" r:id="rId17"/>
    <p:sldId id="4379" r:id="rId18"/>
    <p:sldId id="4266" r:id="rId19"/>
    <p:sldId id="1053" r:id="rId20"/>
    <p:sldId id="4343" r:id="rId21"/>
    <p:sldId id="4377" r:id="rId22"/>
    <p:sldId id="4341" r:id="rId23"/>
    <p:sldId id="4372" r:id="rId24"/>
    <p:sldId id="4264" r:id="rId25"/>
    <p:sldId id="4249" r:id="rId26"/>
    <p:sldId id="4382" r:id="rId27"/>
    <p:sldId id="4250" r:id="rId28"/>
    <p:sldId id="4378" r:id="rId29"/>
    <p:sldId id="4373" r:id="rId30"/>
    <p:sldId id="4252" r:id="rId31"/>
    <p:sldId id="4385" r:id="rId32"/>
    <p:sldId id="4253" r:id="rId33"/>
    <p:sldId id="4384" r:id="rId34"/>
    <p:sldId id="4374" r:id="rId35"/>
    <p:sldId id="4255" r:id="rId36"/>
    <p:sldId id="4256" r:id="rId37"/>
    <p:sldId id="4375" r:id="rId38"/>
    <p:sldId id="4258" r:id="rId39"/>
    <p:sldId id="4260" r:id="rId40"/>
    <p:sldId id="4376" r:id="rId41"/>
    <p:sldId id="4381" r:id="rId42"/>
    <p:sldId id="4362" r:id="rId43"/>
    <p:sldId id="4360" r:id="rId44"/>
    <p:sldId id="4371" r:id="rId45"/>
    <p:sldId id="4380" r:id="rId46"/>
    <p:sldId id="434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924D3E-D64F-49CF-BBE5-262C9558AABF}">
          <p14:sldIdLst>
            <p14:sldId id="4386"/>
            <p14:sldId id="1102"/>
            <p14:sldId id="4379"/>
            <p14:sldId id="4266"/>
            <p14:sldId id="1053"/>
            <p14:sldId id="4343"/>
            <p14:sldId id="4377"/>
            <p14:sldId id="4341"/>
            <p14:sldId id="4372"/>
            <p14:sldId id="4264"/>
            <p14:sldId id="4249"/>
            <p14:sldId id="4382"/>
            <p14:sldId id="4250"/>
            <p14:sldId id="4378"/>
            <p14:sldId id="4373"/>
            <p14:sldId id="4252"/>
            <p14:sldId id="4385"/>
            <p14:sldId id="4253"/>
            <p14:sldId id="4384"/>
            <p14:sldId id="4374"/>
            <p14:sldId id="4255"/>
            <p14:sldId id="4256"/>
            <p14:sldId id="4375"/>
            <p14:sldId id="4258"/>
            <p14:sldId id="4260"/>
            <p14:sldId id="4376"/>
            <p14:sldId id="4381"/>
            <p14:sldId id="4362"/>
            <p14:sldId id="4360"/>
            <p14:sldId id="4371"/>
            <p14:sldId id="4380"/>
            <p14:sldId id="4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F7BC6911-996C-A989-ED74-C14D5733F16D}" name="BOYCE, ASHLEY W. (TITAN ALPHA LLC)" initials="BL" userId="S::ashley.boyce@va.gov::164f05ab-4f7d-4184-a488-51476153ba30" providerId="AD"/>
  <p188:author id="{7F9C0D37-E7FE-A023-8282-31C170CB8522}" name="BOYCE, ASHLEY W. (TITAN ALPHA LLC)" initials="BAW(AL" userId="S::Ashley.Boyce@va.gov::164f05ab-4f7d-4184-a488-51476153ba30" providerId="AD"/>
  <p188:author id="{1B706A7B-4C40-2904-5BD3-4A7C9682A275}" name="Megan Wiltsie" initials="MW" userId="S::meganwiltsie@cvpcorp.com::768c0d5c-683c-4fc0-a968-4fe522885fe8" providerId="AD"/>
  <p188:author id="{88525888-9F5A-A57F-53B7-C87758AA77C2}" name="COOKSEY, LISA W. (TITAN ALPHA LLC)" initials="CLW(AL" userId="S::Lisa.Cooksey@va.gov::2318ba9c-14c5-4241-b69e-2b3f606fb179" providerId="AD"/>
  <p188:author id="{8069B2C8-A180-15D3-105F-74C8ED9F7DD1}" name="Kat Varga" initials="KV" userId="S::katvarga@cvpcorp.com::27b39ef9-9f2c-4219-ab68-87563686830f" providerId="AD"/>
  <p188:author id="{F15BDCDE-1275-2710-394B-3231091D8458}" name="Foster, Angela" initials="FA" userId="S::Angela.Foster@va.gov::29524050-54a8-4308-8bd1-10d67264d5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BB8E1"/>
    <a:srgbClr val="003E72"/>
    <a:srgbClr val="0070C0"/>
    <a:srgbClr val="B0D3EB"/>
    <a:srgbClr val="F4F1F2"/>
    <a:srgbClr val="AEB0B6"/>
    <a:srgbClr val="FFC000"/>
    <a:srgbClr val="AACA9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1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7/17/2024</a:t>
            </a:fld>
            <a:endParaRPr lang="en-US" dirty="0"/>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dirty="0"/>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7/17/2024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dirty="0"/>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fontScale="77500" lnSpcReduction="20000"/>
          </a:bodyPr>
          <a:lstStyle/>
          <a:p>
            <a:r>
              <a:rPr lang="x-none" sz="1800" b="1" u="sng">
                <a:solidFill>
                  <a:srgbClr val="C00000"/>
                </a:solidFill>
                <a:latin typeface="Calibri"/>
                <a:ea typeface="ＭＳ Ｐゴシック"/>
                <a:cs typeface="Calibri"/>
              </a:rPr>
              <a:t>Presenters – Please do not make changes to this slide.</a:t>
            </a:r>
          </a:p>
          <a:p>
            <a:endParaRPr lang="x-none" sz="1800">
              <a:solidFill>
                <a:srgbClr val="C00000"/>
              </a:solidFill>
              <a:latin typeface="Calibri"/>
              <a:ea typeface="ＭＳ Ｐゴシック"/>
              <a:cs typeface="Calibri"/>
            </a:endParaRPr>
          </a:p>
          <a:p>
            <a:pPr algn="l"/>
            <a:r>
              <a:rPr lang="x-none" sz="1800" b="0" i="0">
                <a:solidFill>
                  <a:srgbClr val="C00000"/>
                </a:solidFill>
                <a:effectLst/>
                <a:latin typeface="Calibri"/>
                <a:ea typeface="ＭＳ Ｐゴシック"/>
                <a:cs typeface="Calibri"/>
              </a:rPr>
              <a:t>HOSTING THE WEBINAR</a:t>
            </a:r>
            <a:r>
              <a:rPr lang="en-US" sz="1800" b="0" i="0">
                <a:solidFill>
                  <a:srgbClr val="C00000"/>
                </a:solidFill>
                <a:effectLst/>
                <a:latin typeface="Calibri"/>
                <a:ea typeface="ＭＳ Ｐゴシック"/>
                <a:cs typeface="Calibri"/>
              </a:rPr>
              <a:t> </a:t>
            </a:r>
            <a:endParaRPr lang="en-US" b="0" i="0">
              <a:solidFill>
                <a:srgbClr val="1E4E79"/>
              </a:solidFill>
              <a:effectLst/>
              <a:latin typeface="Calibri"/>
              <a:ea typeface="ＭＳ Ｐゴシック"/>
              <a:cs typeface="Calibri"/>
            </a:endParaRPr>
          </a:p>
          <a:p>
            <a:pPr lvl="1" algn="l" rtl="0" fontAlgn="base">
              <a:buFont typeface="+mj-lt"/>
              <a:buAutoNum type="arabicPeriod"/>
            </a:pPr>
            <a:r>
              <a:rPr lang="x-none" sz="1800" b="0" i="0">
                <a:solidFill>
                  <a:srgbClr val="000000"/>
                </a:solidFill>
                <a:effectLst/>
                <a:latin typeface="Calibri"/>
                <a:ea typeface="ＭＳ Ｐゴシック"/>
                <a:cs typeface="Calibri"/>
              </a:rPr>
              <a:t>Join the webinar 10 minutes early</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Start with a sound check of all speakers</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Share the PowerPoint slides- ask if other speakers can see it</a:t>
            </a:r>
            <a:r>
              <a:rPr lang="en-US" sz="1800" b="0" i="0">
                <a:solidFill>
                  <a:srgbClr val="000000"/>
                </a:solidFill>
                <a:effectLst/>
                <a:latin typeface="Calibri"/>
                <a:ea typeface="ＭＳ Ｐゴシック"/>
                <a:cs typeface="Calibri"/>
              </a:rPr>
              <a:t> </a:t>
            </a:r>
          </a:p>
          <a:p>
            <a:pPr lvl="1" algn="l" rtl="0" fontAlgn="base">
              <a:buFont typeface="+mj-lt"/>
              <a:buAutoNum type="arabicPeriod"/>
            </a:pPr>
            <a:r>
              <a:rPr lang="x-none" sz="1800" b="0" i="0">
                <a:solidFill>
                  <a:srgbClr val="FF0000"/>
                </a:solidFill>
                <a:effectLst/>
                <a:latin typeface="Calibri"/>
                <a:ea typeface="ＭＳ Ｐゴシック"/>
                <a:cs typeface="Calibri"/>
              </a:rPr>
              <a:t>Begin Recording</a:t>
            </a:r>
            <a:r>
              <a:rPr lang="en-US" sz="1800" b="0" i="0">
                <a:solidFill>
                  <a:srgbClr val="FF0000"/>
                </a:solidFill>
                <a:effectLst/>
                <a:latin typeface="Calibri"/>
                <a:ea typeface="ＭＳ Ｐゴシック"/>
                <a:cs typeface="Calibri"/>
              </a:rPr>
              <a:t> </a:t>
            </a:r>
          </a:p>
          <a:p>
            <a:pPr lvl="1" algn="l" rtl="0" fontAlgn="base">
              <a:buFont typeface="+mj-lt"/>
              <a:buAutoNum type="arabicPeriod"/>
            </a:pPr>
            <a:r>
              <a:rPr lang="x-none" sz="1800" b="0" i="0">
                <a:solidFill>
                  <a:srgbClr val="000000"/>
                </a:solidFill>
                <a:effectLst/>
                <a:latin typeface="Calibri"/>
                <a:ea typeface="ＭＳ Ｐゴシック"/>
                <a:cs typeface="Calibri"/>
              </a:rPr>
              <a:t>At the end of the meeting, remind audience to fill out the survey.  Add survey link to chat.</a:t>
            </a:r>
            <a:r>
              <a:rPr lang="en-US" sz="1800" b="0" i="0">
                <a:solidFill>
                  <a:srgbClr val="000000"/>
                </a:solidFill>
                <a:effectLst/>
                <a:latin typeface="Calibri"/>
                <a:ea typeface="ＭＳ Ｐゴシック"/>
                <a:cs typeface="Calibri"/>
              </a:rPr>
              <a:t> </a:t>
            </a:r>
          </a:p>
          <a:p>
            <a:pPr algn="l" rtl="0" fontAlgn="base"/>
            <a:r>
              <a:rPr lang="en-US" sz="1800" b="0" i="0">
                <a:solidFill>
                  <a:srgbClr val="000000"/>
                </a:solidFill>
                <a:effectLst/>
                <a:latin typeface="Calibri"/>
                <a:ea typeface="ＭＳ Ｐゴシック"/>
                <a:cs typeface="Calibri"/>
              </a:rPr>
              <a:t> </a:t>
            </a:r>
            <a:endParaRPr lang="en-US" b="0" i="0">
              <a:solidFill>
                <a:srgbClr val="000000"/>
              </a:solidFill>
              <a:effectLst/>
              <a:latin typeface="Calibri"/>
              <a:ea typeface="ＭＳ Ｐゴシック"/>
              <a:cs typeface="Calibri"/>
            </a:endParaRPr>
          </a:p>
          <a:p>
            <a:pPr algn="l" rtl="0" fontAlgn="base"/>
            <a:r>
              <a:rPr lang="x-none" sz="1800" b="0" i="0">
                <a:solidFill>
                  <a:srgbClr val="C00000"/>
                </a:solidFill>
                <a:effectLst/>
                <a:latin typeface="Calibri"/>
                <a:ea typeface="ＭＳ Ｐゴシック"/>
                <a:cs typeface="Calibri"/>
              </a:rPr>
              <a:t>Q&amp;A ASSISTANT ROLE</a:t>
            </a:r>
            <a:r>
              <a:rPr lang="en-US" sz="1800" b="0" i="0">
                <a:solidFill>
                  <a:srgbClr val="C00000"/>
                </a:solidFill>
                <a:effectLst/>
                <a:latin typeface="Calibri"/>
                <a:ea typeface="ＭＳ Ｐゴシック"/>
                <a:cs typeface="Calibri"/>
              </a:rPr>
              <a:t> </a:t>
            </a:r>
            <a:endParaRPr lang="en-US" b="0" i="0">
              <a:solidFill>
                <a:srgbClr val="1E4E79"/>
              </a:solidFill>
              <a:effectLst/>
              <a:latin typeface="Calibri"/>
              <a:ea typeface="ＭＳ Ｐゴシック"/>
              <a:cs typeface="Calibri"/>
            </a:endParaRPr>
          </a:p>
          <a:p>
            <a:pPr lvl="1">
              <a:buFont typeface="+mj-lt"/>
              <a:buAutoNum type="arabicPeriod"/>
            </a:pPr>
            <a:r>
              <a:rPr lang="en-US" sz="1800" b="0" i="0">
                <a:solidFill>
                  <a:srgbClr val="000000"/>
                </a:solidFill>
                <a:effectLst/>
                <a:latin typeface="Calibri"/>
                <a:ea typeface="ＭＳ Ｐゴシック"/>
                <a:cs typeface="Calibri"/>
              </a:rPr>
              <a:t>When questions are submitted, please respond</a:t>
            </a:r>
            <a:r>
              <a:rPr lang="en-US" sz="1800">
                <a:solidFill>
                  <a:srgbClr val="000000"/>
                </a:solidFill>
                <a:latin typeface="Calibri"/>
                <a:ea typeface="ＭＳ Ｐゴシック"/>
                <a:cs typeface="Calibri"/>
              </a:rPr>
              <a:t> in the chat  </a:t>
            </a:r>
            <a:r>
              <a:rPr lang="en-US" sz="1800" b="0" i="0">
                <a:solidFill>
                  <a:srgbClr val="000000"/>
                </a:solidFill>
                <a:effectLst/>
                <a:latin typeface="Calibri"/>
                <a:ea typeface="ＭＳ Ｐゴシック"/>
                <a:cs typeface="Calibri"/>
              </a:rPr>
              <a:t>“</a:t>
            </a:r>
            <a:r>
              <a:rPr lang="en-US" sz="1800" b="1" i="0">
                <a:solidFill>
                  <a:srgbClr val="000000"/>
                </a:solidFill>
                <a:effectLst/>
                <a:latin typeface="Calibri"/>
                <a:ea typeface="ＭＳ Ｐゴシック"/>
                <a:cs typeface="Calibri"/>
              </a:rPr>
              <a:t>Thank you for your question</a:t>
            </a:r>
            <a:r>
              <a:rPr lang="en-US" sz="1800" b="0" i="0">
                <a:solidFill>
                  <a:srgbClr val="000000"/>
                </a:solidFill>
                <a:effectLst/>
                <a:latin typeface="Calibri"/>
                <a:ea typeface="ＭＳ Ｐゴシック"/>
                <a:cs typeface="Calibri"/>
              </a:rPr>
              <a:t>.”  </a:t>
            </a:r>
            <a:endParaRPr lang="en-US" sz="1800">
              <a:solidFill>
                <a:srgbClr val="000000"/>
              </a:solidFill>
              <a:latin typeface="Calibri"/>
              <a:ea typeface="ＭＳ Ｐゴシック"/>
              <a:cs typeface="Calibri"/>
            </a:endParaRPr>
          </a:p>
          <a:p>
            <a:pPr lvl="1">
              <a:buAutoNum type="arabicPeriod"/>
            </a:pPr>
            <a:r>
              <a:rPr lang="en-US" sz="1800" b="0" i="0">
                <a:solidFill>
                  <a:srgbClr val="000000"/>
                </a:solidFill>
                <a:effectLst/>
                <a:latin typeface="Calibri"/>
                <a:ea typeface="ＭＳ Ｐゴシック"/>
                <a:cs typeface="Calibri"/>
              </a:rPr>
              <a:t>Copy and paste submitted questions into a PowerPoint document to share at the end during the last 15-ish minutes of the webinar. You will only need to share your screen. The presenter will read the questions aloud and answer the question. </a:t>
            </a:r>
            <a:endParaRPr lang="en-US"/>
          </a:p>
          <a:p>
            <a:pPr lvl="1">
              <a:buFont typeface="+mj-lt"/>
              <a:buAutoNum type="arabicPeriod"/>
            </a:pPr>
            <a:r>
              <a:rPr lang="en-US" sz="1800" b="0" i="0">
                <a:solidFill>
                  <a:srgbClr val="000000"/>
                </a:solidFill>
                <a:effectLst/>
                <a:latin typeface="Calibri"/>
                <a:ea typeface="ＭＳ Ｐゴシック"/>
                <a:cs typeface="Calibri"/>
              </a:rPr>
              <a:t>Download attendance list of </a:t>
            </a:r>
            <a:r>
              <a:rPr lang="en-US" sz="1800">
                <a:solidFill>
                  <a:srgbClr val="000000"/>
                </a:solidFill>
                <a:latin typeface="Calibri"/>
                <a:ea typeface="ＭＳ Ｐゴシック"/>
                <a:cs typeface="Calibri"/>
              </a:rPr>
              <a:t>meeting. Send</a:t>
            </a:r>
            <a:r>
              <a:rPr lang="en-US" sz="1800" b="0" i="0">
                <a:solidFill>
                  <a:srgbClr val="000000"/>
                </a:solidFill>
                <a:effectLst/>
                <a:latin typeface="Calibri"/>
                <a:ea typeface="ＭＳ Ｐゴシック"/>
                <a:cs typeface="Calibri"/>
              </a:rPr>
              <a:t> reminder to fill out survey if they haven't already, providing survey link.  Test link before sending. </a:t>
            </a:r>
          </a:p>
          <a:p>
            <a:endParaRPr lang="en-US"/>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extLst>
      <p:ext uri="{BB962C8B-B14F-4D97-AF65-F5344CB8AC3E}">
        <p14:creationId xmlns:p14="http://schemas.microsoft.com/office/powerpoint/2010/main" val="179055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17</a:t>
            </a:fld>
            <a:endParaRPr lang="en-US" dirty="0"/>
          </a:p>
        </p:txBody>
      </p:sp>
    </p:spTree>
    <p:extLst>
      <p:ext uri="{BB962C8B-B14F-4D97-AF65-F5344CB8AC3E}">
        <p14:creationId xmlns:p14="http://schemas.microsoft.com/office/powerpoint/2010/main" val="348398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18</a:t>
            </a:fld>
            <a:endParaRPr lang="en-US" dirty="0"/>
          </a:p>
        </p:txBody>
      </p:sp>
    </p:spTree>
    <p:extLst>
      <p:ext uri="{BB962C8B-B14F-4D97-AF65-F5344CB8AC3E}">
        <p14:creationId xmlns:p14="http://schemas.microsoft.com/office/powerpoint/2010/main" val="43802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19</a:t>
            </a:fld>
            <a:endParaRPr lang="en-US" dirty="0"/>
          </a:p>
        </p:txBody>
      </p:sp>
    </p:spTree>
    <p:extLst>
      <p:ext uri="{BB962C8B-B14F-4D97-AF65-F5344CB8AC3E}">
        <p14:creationId xmlns:p14="http://schemas.microsoft.com/office/powerpoint/2010/main" val="186172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1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3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7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48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dirty="0"/>
          </a:p>
        </p:txBody>
      </p:sp>
    </p:spTree>
    <p:extLst>
      <p:ext uri="{BB962C8B-B14F-4D97-AF65-F5344CB8AC3E}">
        <p14:creationId xmlns:p14="http://schemas.microsoft.com/office/powerpoint/2010/main" val="291268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dirty="0"/>
          </a:p>
        </p:txBody>
      </p:sp>
    </p:spTree>
    <p:extLst>
      <p:ext uri="{BB962C8B-B14F-4D97-AF65-F5344CB8AC3E}">
        <p14:creationId xmlns:p14="http://schemas.microsoft.com/office/powerpoint/2010/main" val="60167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11</a:t>
            </a:fld>
            <a:endParaRPr lang="en-US" dirty="0"/>
          </a:p>
        </p:txBody>
      </p:sp>
    </p:spTree>
    <p:extLst>
      <p:ext uri="{BB962C8B-B14F-4D97-AF65-F5344CB8AC3E}">
        <p14:creationId xmlns:p14="http://schemas.microsoft.com/office/powerpoint/2010/main" val="287804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dirty="0"/>
          </a:p>
        </p:txBody>
      </p:sp>
    </p:spTree>
    <p:extLst>
      <p:ext uri="{BB962C8B-B14F-4D97-AF65-F5344CB8AC3E}">
        <p14:creationId xmlns:p14="http://schemas.microsoft.com/office/powerpoint/2010/main" val="343681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dirty="0"/>
          </a:p>
        </p:txBody>
      </p:sp>
    </p:spTree>
    <p:extLst>
      <p:ext uri="{BB962C8B-B14F-4D97-AF65-F5344CB8AC3E}">
        <p14:creationId xmlns:p14="http://schemas.microsoft.com/office/powerpoint/2010/main" val="166628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dirty="0"/>
          </a:p>
        </p:txBody>
      </p:sp>
    </p:spTree>
    <p:extLst>
      <p:ext uri="{BB962C8B-B14F-4D97-AF65-F5344CB8AC3E}">
        <p14:creationId xmlns:p14="http://schemas.microsoft.com/office/powerpoint/2010/main" val="282210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dirty="0"/>
          </a:p>
        </p:txBody>
      </p:sp>
    </p:spTree>
    <p:extLst>
      <p:ext uri="{BB962C8B-B14F-4D97-AF65-F5344CB8AC3E}">
        <p14:creationId xmlns:p14="http://schemas.microsoft.com/office/powerpoint/2010/main" val="2607188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1.xml"/><Relationship Id="rId1" Type="http://schemas.openxmlformats.org/officeDocument/2006/relationships/tags" Target="../tags/tag19.xml"/><Relationship Id="rId4" Type="http://schemas.openxmlformats.org/officeDocument/2006/relationships/image" Target="../media/image13.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14.xml"/><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4" name="TextBox 3">
            <a:extLst>
              <a:ext uri="{FF2B5EF4-FFF2-40B4-BE49-F238E27FC236}">
                <a16:creationId xmlns:a16="http://schemas.microsoft.com/office/drawing/2014/main" id="{30DF38CE-CA87-A92C-A874-1CA15A616541}"/>
              </a:ext>
            </a:extLst>
          </p:cNvPr>
          <p:cNvSpPr txBox="1"/>
          <p:nvPr userDrawn="1"/>
        </p:nvSpPr>
        <p:spPr>
          <a:xfrm>
            <a:off x="275303" y="70595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14698628"/>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25944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678594450"/>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11778420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360412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9330232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029883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605036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864827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5516229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56703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rgbClr val="003E72"/>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474649" y="2820512"/>
            <a:ext cx="8382000" cy="433163"/>
          </a:xfrm>
        </p:spPr>
        <p:txBody>
          <a:bodyPr>
            <a:noAutofit/>
          </a:bodyPr>
          <a:lstStyle>
            <a:lvl1pPr marL="0" indent="0" algn="l">
              <a:buNone/>
              <a:defRPr sz="3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369662057"/>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dirty="0"/>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AAEE0D94-5597-4F06-8B94-7037B7B5F0A6}"/>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7809426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27462765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165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6833295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703635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88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8639263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135513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997587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21895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rgbClr val="003E72"/>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rgbClr val="0070C0"/>
                </a:solidFill>
                <a:latin typeface="+mj-lt"/>
              </a:defRPr>
            </a:lvl1pPr>
          </a:lstStyle>
          <a:p>
            <a:pPr lvl="0"/>
            <a:r>
              <a:rPr lang="en-US"/>
              <a:t>Briefer: Name and Title</a:t>
            </a:r>
          </a:p>
        </p:txBody>
      </p:sp>
    </p:spTree>
    <p:extLst>
      <p:ext uri="{BB962C8B-B14F-4D97-AF65-F5344CB8AC3E}">
        <p14:creationId xmlns:p14="http://schemas.microsoft.com/office/powerpoint/2010/main" val="29761805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778985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58946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075496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1297350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79341446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757650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314910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9575910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97810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5228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5043997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132787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73721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06447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614213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285116054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6696134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434749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41225297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5765115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56314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rgbClr val="003E7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2691742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8199027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047525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430170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BC0-01FB-85AF-17F6-78F3477F1A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59898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4188845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dirty="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dirty="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266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025453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3684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9292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7199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4F1F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520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3E72"/>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88053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CE1-AF8F-29C0-2EF6-84A3594C0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6D8EC-33B4-9A64-6E6E-7D61876D4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E4C91601-6A87-2D94-FD1E-68336713F684}"/>
              </a:ext>
            </a:extLst>
          </p:cNvPr>
          <p:cNvSpPr>
            <a:spLocks noGrp="1"/>
          </p:cNvSpPr>
          <p:nvPr>
            <p:ph type="sldNum" sz="quarter" idx="10"/>
          </p:nvPr>
        </p:nvSpPr>
        <p:spPr/>
        <p:txBody>
          <a:bodyPr/>
          <a:lstStyle/>
          <a:p>
            <a:fld id="{3647B706-5948-6248-B5A8-2CC906FD993A}" type="slidenum">
              <a:rPr lang="en-US" smtClean="0"/>
              <a:t>‹#›</a:t>
            </a:fld>
            <a:endParaRPr lang="en-US" dirty="0"/>
          </a:p>
        </p:txBody>
      </p:sp>
    </p:spTree>
    <p:extLst>
      <p:ext uri="{BB962C8B-B14F-4D97-AF65-F5344CB8AC3E}">
        <p14:creationId xmlns:p14="http://schemas.microsoft.com/office/powerpoint/2010/main" val="18358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dirty="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B0C-3F42-3AFB-C6FE-61742F866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ED016-C20A-9EF3-F5DF-1D817EB53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46CB8-C99D-A074-69BB-C1AA160B2791}"/>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F27DA05D-0268-416D-240F-5DBEDB08A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134C1C-E147-8410-428A-34A6E16A8A24}"/>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3078074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02C5-EC21-0C5E-91B5-D776DFCFA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8B4A9-33ED-E2F6-7888-F5E12A04B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EDC4C-C6EF-3161-A533-63AD24452046}"/>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D506B596-CDAC-D9CD-8D5C-8D53BDF62F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8A2A2-4B68-2A92-7507-C6C7E7D64D23}"/>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75832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B13-5E1E-BF40-3B38-CD1920F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3254B1-67AB-F589-A875-2E6792AEC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2636B-0C3B-E9A0-0FF7-D3BE8F98C579}"/>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8006D1D6-0AED-8915-DD42-044B9DA010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4381D3-D292-A949-176B-BAC1A46BC1CB}"/>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3470669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28F-3B20-BD9B-A2C3-760A4CB1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1B3E1-F615-CAB0-7BD7-FF862DBAE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5CB8A-6AA2-1BD1-F770-176211997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8C247-3394-3057-02EA-F76F24F22233}"/>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6" name="Footer Placeholder 5">
            <a:extLst>
              <a:ext uri="{FF2B5EF4-FFF2-40B4-BE49-F238E27FC236}">
                <a16:creationId xmlns:a16="http://schemas.microsoft.com/office/drawing/2014/main" id="{3824351C-7CA5-2D2F-D854-A5E5F9C2E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FDE9DC-BC7D-2E99-85B7-2025692CE771}"/>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2635905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1DD9-2BC7-A329-C079-E2D2A414C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C30D4-AA0A-A862-ADAC-3F9E389F2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5B38F-F587-505E-6568-4345CD6F2B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02643-DDA7-4A36-DB31-0FEEFD454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E262F-FA0D-2B94-6983-148E3AD43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EEAD6-4089-8FF2-7F51-DB0F3B90EAA6}"/>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8" name="Footer Placeholder 7">
            <a:extLst>
              <a:ext uri="{FF2B5EF4-FFF2-40B4-BE49-F238E27FC236}">
                <a16:creationId xmlns:a16="http://schemas.microsoft.com/office/drawing/2014/main" id="{4268EF19-A675-4ED9-E1A7-BA32809D0C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67310-0497-2FA4-3C33-F8E8C78EECEE}"/>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388730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00E-B990-C404-8A21-7C50FF617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A38D7-8ACA-B1BF-0EB1-A7AED3D5FD26}"/>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4" name="Footer Placeholder 3">
            <a:extLst>
              <a:ext uri="{FF2B5EF4-FFF2-40B4-BE49-F238E27FC236}">
                <a16:creationId xmlns:a16="http://schemas.microsoft.com/office/drawing/2014/main" id="{307D86B9-1FDD-DEB5-00F9-FF793CB0F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546286-9ADD-FC69-1CFE-CC2A2518882C}"/>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2377192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888AA-2ED4-5D9C-D93D-A919B2EE511C}"/>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3" name="Footer Placeholder 2">
            <a:extLst>
              <a:ext uri="{FF2B5EF4-FFF2-40B4-BE49-F238E27FC236}">
                <a16:creationId xmlns:a16="http://schemas.microsoft.com/office/drawing/2014/main" id="{97BE8296-3E21-01DC-505C-ABE26CC95D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C4DD77-2E42-0106-DCE8-4DC3432DDAE6}"/>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131786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0714-44C6-79BF-019D-356E0507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15E9CA-9077-EC00-31E6-C6223B015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86294-D7BF-066C-A23D-113C5CD6A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FECAB-8271-1011-C2A4-80A6658917EF}"/>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6" name="Footer Placeholder 5">
            <a:extLst>
              <a:ext uri="{FF2B5EF4-FFF2-40B4-BE49-F238E27FC236}">
                <a16:creationId xmlns:a16="http://schemas.microsoft.com/office/drawing/2014/main" id="{40913957-BFA0-1329-8F4A-A50361A923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49057F-5A3C-6626-4837-11CF6B97F6AC}"/>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247082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D6F9-C2B7-0C1A-6A45-A11BE6EF1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3CC12-554A-0F91-FCB3-30628052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32BFB7-8FBC-BE88-8889-8CD43438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812C8-CB39-A7D4-D290-DA3DFEC3795F}"/>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6" name="Footer Placeholder 5">
            <a:extLst>
              <a:ext uri="{FF2B5EF4-FFF2-40B4-BE49-F238E27FC236}">
                <a16:creationId xmlns:a16="http://schemas.microsoft.com/office/drawing/2014/main" id="{30D25DB7-5167-A17E-F408-1D980BD6E6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47BAE-A275-04AD-45D7-93EB0482E727}"/>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164526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8B80-D0D6-263B-EE23-D7F437376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DF0A-86BB-BCB0-0D1B-C0F898B21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18924-AAC4-8B44-8026-F23D8894B3A5}"/>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5EABEB8C-114C-6906-BA46-F3928CABBB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0CC720-50A0-B7AE-AC76-BC54CEA0844A}"/>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76680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5C673-9F04-D55D-67EF-53480B36C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F4A97-0CEA-0C9B-3BDE-D4E47016D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E0A9C-0205-71D3-96A3-F34C5193E3CC}"/>
              </a:ext>
            </a:extLst>
          </p:cNvPr>
          <p:cNvSpPr>
            <a:spLocks noGrp="1"/>
          </p:cNvSpPr>
          <p:nvPr>
            <p:ph type="dt" sz="half" idx="10"/>
          </p:nvPr>
        </p:nvSpPr>
        <p:spPr/>
        <p:txBody>
          <a:body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5A4B3CA1-96FE-ED8D-1AAB-F43625A133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5D5F1A-3642-9EB9-094B-9BCE6CA3DD8E}"/>
              </a:ext>
            </a:extLst>
          </p:cNvPr>
          <p:cNvSpPr>
            <a:spLocks noGrp="1"/>
          </p:cNvSpPr>
          <p:nvPr>
            <p:ph type="sldNum" sz="quarter" idx="12"/>
          </p:nvPr>
        </p:nvSpPr>
        <p:spPr/>
        <p:txBody>
          <a:bodyPr/>
          <a:lstStyle/>
          <a:p>
            <a:fld id="{8C9C3846-4044-4CD2-B264-236CB730F55D}" type="slidenum">
              <a:rPr lang="en-US" smtClean="0"/>
              <a:t>‹#›</a:t>
            </a:fld>
            <a:endParaRPr lang="en-US" dirty="0"/>
          </a:p>
        </p:txBody>
      </p:sp>
    </p:spTree>
    <p:extLst>
      <p:ext uri="{BB962C8B-B14F-4D97-AF65-F5344CB8AC3E}">
        <p14:creationId xmlns:p14="http://schemas.microsoft.com/office/powerpoint/2010/main" val="1296132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45048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4239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0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6463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55176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00781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11171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450699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40775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6868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15383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03527602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7417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490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67917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08708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75382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12877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26611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2800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20501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a:xfrm>
            <a:off x="838200" y="6356350"/>
            <a:ext cx="2743200" cy="365125"/>
          </a:xfrm>
          <a:prstGeom prst="rect">
            <a:avLst/>
          </a:prstGeom>
        </p:spPr>
        <p:txBody>
          <a:bodyPr/>
          <a:lstStyle/>
          <a:p>
            <a:fld id="{8B5E9596-4C46-47D4-A545-08389D598C62}" type="datetimeFigureOut">
              <a:rPr lang="en-US" smtClean="0"/>
              <a:t>7/17/2024</a:t>
            </a:fld>
            <a:endParaRPr lang="en-US" dirty="0"/>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a:xfrm>
            <a:off x="8610600" y="6356350"/>
            <a:ext cx="2743200" cy="365125"/>
          </a:xfrm>
          <a:prstGeom prst="rect">
            <a:avLst/>
          </a:prstGeo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15487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835165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76813734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11527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26789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214284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78301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59166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973291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279833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740358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51242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1801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89252009"/>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93580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3827872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088683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561292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558002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201694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465299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0695277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3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E847A8-CF56-4002-8CBB-68FB60E1C140}" type="datetime1">
              <a:rPr lang="en-US" smtClean="0"/>
              <a:t>7/17/2024</a:t>
            </a:fld>
            <a:endParaRPr lang="en-US" dirty="0"/>
          </a:p>
        </p:txBody>
      </p:sp>
      <p:sp>
        <p:nvSpPr>
          <p:cNvPr id="5" name="Footer Placeholder 4"/>
          <p:cNvSpPr>
            <a:spLocks noGrp="1"/>
          </p:cNvSpPr>
          <p:nvPr>
            <p:ph type="ftr" sz="quarter" idx="11"/>
          </p:nvPr>
        </p:nvSpPr>
        <p:spPr/>
        <p:txBody>
          <a:bodyPr/>
          <a:lstStyle/>
          <a:p>
            <a:r>
              <a:rPr lang="en-US" dirty="0"/>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405711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4269292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45700-466C-4AE3-86E1-CCD0E058DD0A}" type="datetime1">
              <a:rPr lang="en-US" smtClean="0"/>
              <a:t>7/17/2024</a:t>
            </a:fld>
            <a:endParaRPr lang="en-US" dirty="0"/>
          </a:p>
        </p:txBody>
      </p:sp>
      <p:sp>
        <p:nvSpPr>
          <p:cNvPr id="5" name="Footer Placeholder 4"/>
          <p:cNvSpPr>
            <a:spLocks noGrp="1"/>
          </p:cNvSpPr>
          <p:nvPr>
            <p:ph type="ftr" sz="quarter" idx="11"/>
          </p:nvPr>
        </p:nvSpPr>
        <p:spPr/>
        <p:txBody>
          <a:bodyPr/>
          <a:lstStyle/>
          <a:p>
            <a:r>
              <a:rPr lang="en-US" dirty="0"/>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0346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29306-7994-4B75-9406-B76AD686070C}" type="datetime1">
              <a:rPr lang="en-US" smtClean="0"/>
              <a:t>7/17/2024</a:t>
            </a:fld>
            <a:endParaRPr lang="en-US" dirty="0"/>
          </a:p>
        </p:txBody>
      </p:sp>
      <p:sp>
        <p:nvSpPr>
          <p:cNvPr id="5" name="Footer Placeholder 4"/>
          <p:cNvSpPr>
            <a:spLocks noGrp="1"/>
          </p:cNvSpPr>
          <p:nvPr>
            <p:ph type="ftr" sz="quarter" idx="11"/>
          </p:nvPr>
        </p:nvSpPr>
        <p:spPr/>
        <p:txBody>
          <a:bodyPr/>
          <a:lstStyle/>
          <a:p>
            <a:r>
              <a:rPr lang="en-US" dirty="0"/>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874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A262E-687B-4511-92CD-CD3D63BAAB8F}" type="datetime1">
              <a:rPr lang="en-US" smtClean="0"/>
              <a:t>7/17/2024</a:t>
            </a:fld>
            <a:endParaRPr lang="en-US" dirty="0"/>
          </a:p>
        </p:txBody>
      </p:sp>
      <p:sp>
        <p:nvSpPr>
          <p:cNvPr id="6" name="Footer Placeholder 5"/>
          <p:cNvSpPr>
            <a:spLocks noGrp="1"/>
          </p:cNvSpPr>
          <p:nvPr>
            <p:ph type="ftr" sz="quarter" idx="11"/>
          </p:nvPr>
        </p:nvSpPr>
        <p:spPr/>
        <p:txBody>
          <a:bodyPr/>
          <a:lstStyle/>
          <a:p>
            <a:r>
              <a:rPr lang="en-US" dirty="0"/>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97193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054FB-173B-44CF-B45B-313AC4B3DA99}" type="datetime1">
              <a:rPr lang="en-US" smtClean="0"/>
              <a:t>7/17/2024</a:t>
            </a:fld>
            <a:endParaRPr lang="en-US" dirty="0"/>
          </a:p>
        </p:txBody>
      </p:sp>
      <p:sp>
        <p:nvSpPr>
          <p:cNvPr id="8" name="Footer Placeholder 7"/>
          <p:cNvSpPr>
            <a:spLocks noGrp="1"/>
          </p:cNvSpPr>
          <p:nvPr>
            <p:ph type="ftr" sz="quarter" idx="11"/>
          </p:nvPr>
        </p:nvSpPr>
        <p:spPr/>
        <p:txBody>
          <a:bodyPr/>
          <a:lstStyle/>
          <a:p>
            <a:r>
              <a:rPr lang="en-US" dirty="0"/>
              <a:t>For questions, please use Q&amp;A box and address to “All Panelists.”</a:t>
            </a:r>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5946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2A6DB-150F-40C3-BA88-6A14162DF1C5}" type="datetime1">
              <a:rPr lang="en-US" smtClean="0"/>
              <a:t>7/17/2024</a:t>
            </a:fld>
            <a:endParaRPr lang="en-US" dirty="0"/>
          </a:p>
        </p:txBody>
      </p:sp>
      <p:sp>
        <p:nvSpPr>
          <p:cNvPr id="4" name="Footer Placeholder 3"/>
          <p:cNvSpPr>
            <a:spLocks noGrp="1"/>
          </p:cNvSpPr>
          <p:nvPr>
            <p:ph type="ftr" sz="quarter" idx="11"/>
          </p:nvPr>
        </p:nvSpPr>
        <p:spPr/>
        <p:txBody>
          <a:bodyPr/>
          <a:lstStyle/>
          <a:p>
            <a:r>
              <a:rPr lang="en-US" dirty="0"/>
              <a:t>For questions, please use Q&amp;A box and address to “All Panelists.”</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168528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43150-D3E5-410A-AE11-73C9BD854EAE}" type="datetime1">
              <a:rPr lang="en-US" smtClean="0"/>
              <a:t>7/17/2024</a:t>
            </a:fld>
            <a:endParaRPr lang="en-US" dirty="0"/>
          </a:p>
        </p:txBody>
      </p:sp>
      <p:sp>
        <p:nvSpPr>
          <p:cNvPr id="3" name="Footer Placeholder 2"/>
          <p:cNvSpPr>
            <a:spLocks noGrp="1"/>
          </p:cNvSpPr>
          <p:nvPr>
            <p:ph type="ftr" sz="quarter" idx="11"/>
          </p:nvPr>
        </p:nvSpPr>
        <p:spPr/>
        <p:txBody>
          <a:bodyPr/>
          <a:lstStyle/>
          <a:p>
            <a:r>
              <a:rPr lang="en-US" dirty="0"/>
              <a:t>For questions, please use Q&amp;A box and address to “All Panelists.”</a:t>
            </a:r>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89102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A369D-1278-4B86-A849-A442BDD3D3D3}" type="datetime1">
              <a:rPr lang="en-US" smtClean="0"/>
              <a:t>7/17/2024</a:t>
            </a:fld>
            <a:endParaRPr lang="en-US" dirty="0"/>
          </a:p>
        </p:txBody>
      </p:sp>
      <p:sp>
        <p:nvSpPr>
          <p:cNvPr id="6" name="Footer Placeholder 5"/>
          <p:cNvSpPr>
            <a:spLocks noGrp="1"/>
          </p:cNvSpPr>
          <p:nvPr>
            <p:ph type="ftr" sz="quarter" idx="11"/>
          </p:nvPr>
        </p:nvSpPr>
        <p:spPr/>
        <p:txBody>
          <a:bodyPr/>
          <a:lstStyle/>
          <a:p>
            <a:r>
              <a:rPr lang="en-US" dirty="0"/>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140643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4A9E7-FB63-4C33-8819-5F50C9E60E39}" type="datetime1">
              <a:rPr lang="en-US" smtClean="0"/>
              <a:t>7/17/2024</a:t>
            </a:fld>
            <a:endParaRPr lang="en-US" dirty="0"/>
          </a:p>
        </p:txBody>
      </p:sp>
      <p:sp>
        <p:nvSpPr>
          <p:cNvPr id="6" name="Footer Placeholder 5"/>
          <p:cNvSpPr>
            <a:spLocks noGrp="1"/>
          </p:cNvSpPr>
          <p:nvPr>
            <p:ph type="ftr" sz="quarter" idx="11"/>
          </p:nvPr>
        </p:nvSpPr>
        <p:spPr/>
        <p:txBody>
          <a:bodyPr/>
          <a:lstStyle/>
          <a:p>
            <a:r>
              <a:rPr lang="en-US" dirty="0"/>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3857566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64F80-78AF-4EDE-8FE1-E227BF8C255E}" type="datetime1">
              <a:rPr lang="en-US" smtClean="0"/>
              <a:t>7/17/2024</a:t>
            </a:fld>
            <a:endParaRPr lang="en-US" dirty="0"/>
          </a:p>
        </p:txBody>
      </p:sp>
      <p:sp>
        <p:nvSpPr>
          <p:cNvPr id="5" name="Footer Placeholder 4"/>
          <p:cNvSpPr>
            <a:spLocks noGrp="1"/>
          </p:cNvSpPr>
          <p:nvPr>
            <p:ph type="ftr" sz="quarter" idx="11"/>
          </p:nvPr>
        </p:nvSpPr>
        <p:spPr/>
        <p:txBody>
          <a:bodyPr/>
          <a:lstStyle/>
          <a:p>
            <a:r>
              <a:rPr lang="en-US" dirty="0"/>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2394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EF134-2DAC-4F80-ACCE-C042811F93EF}" type="datetime1">
              <a:rPr lang="en-US" smtClean="0"/>
              <a:t>7/17/2024</a:t>
            </a:fld>
            <a:endParaRPr lang="en-US" dirty="0"/>
          </a:p>
        </p:txBody>
      </p:sp>
      <p:sp>
        <p:nvSpPr>
          <p:cNvPr id="5" name="Footer Placeholder 4"/>
          <p:cNvSpPr>
            <a:spLocks noGrp="1"/>
          </p:cNvSpPr>
          <p:nvPr>
            <p:ph type="ftr" sz="quarter" idx="11"/>
          </p:nvPr>
        </p:nvSpPr>
        <p:spPr/>
        <p:txBody>
          <a:bodyPr/>
          <a:lstStyle/>
          <a:p>
            <a:r>
              <a:rPr lang="en-US" dirty="0"/>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859654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0144920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955499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1004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74411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8214088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1727346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637253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2082691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17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18" Type="http://schemas.openxmlformats.org/officeDocument/2006/relationships/image" Target="../media/image2.png"/><Relationship Id="rId3" Type="http://schemas.openxmlformats.org/officeDocument/2006/relationships/slideLayout" Target="../slideLayouts/slideLayout103.xml"/><Relationship Id="rId21" Type="http://schemas.microsoft.com/office/2007/relationships/hdphoto" Target="../media/hdphoto1.wdp"/><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9.bin"/><Relationship Id="rId20" Type="http://schemas.openxmlformats.org/officeDocument/2006/relationships/image" Target="../media/image4.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16.xml"/><Relationship Id="rId10" Type="http://schemas.openxmlformats.org/officeDocument/2006/relationships/slideLayout" Target="../slideLayouts/slideLayout110.xml"/><Relationship Id="rId19"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image" Target="../media/image1.emf"/><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oleObject" Target="../embeddings/oleObject10.bin"/><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image" Target="../media/image8.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ags" Target="../tags/tag18.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ags" Target="../tags/tag17.xml"/><Relationship Id="rId28" Type="http://schemas.openxmlformats.org/officeDocument/2006/relationships/image" Target="../media/image3.png"/><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11.xml"/><Relationship Id="rId27"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microsoft.com/office/2007/relationships/hdphoto" Target="../media/hdphoto1.wdp"/><Relationship Id="rId3" Type="http://schemas.openxmlformats.org/officeDocument/2006/relationships/slideLayout" Target="../slideLayouts/slideLayout136.xml"/><Relationship Id="rId21" Type="http://schemas.openxmlformats.org/officeDocument/2006/relationships/image" Target="../media/image2.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image" Target="../media/image4.png"/><Relationship Id="rId2" Type="http://schemas.openxmlformats.org/officeDocument/2006/relationships/slideLayout" Target="../slideLayouts/slideLayout135.xml"/><Relationship Id="rId16" Type="http://schemas.openxmlformats.org/officeDocument/2006/relationships/tags" Target="../tags/tag21.xml"/><Relationship Id="rId20"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ags" Target="../tags/tag20.xml"/><Relationship Id="rId10" Type="http://schemas.openxmlformats.org/officeDocument/2006/relationships/slideLayout" Target="../slideLayouts/slideLayout143.xml"/><Relationship Id="rId19" Type="http://schemas.openxmlformats.org/officeDocument/2006/relationships/oleObject" Target="../embeddings/oleObject12.bin"/><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2.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1.png"/><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xml"/><Relationship Id="rId5" Type="http://schemas.openxmlformats.org/officeDocument/2006/relationships/slideLayout" Target="../slideLayouts/slideLayout15.xml"/><Relationship Id="rId15" Type="http://schemas.openxmlformats.org/officeDocument/2006/relationships/oleObject" Target="../embeddings/oleObject2.bin"/><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1.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oleObject" Target="../embeddings/oleObject3.bin"/><Relationship Id="rId30"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8.xml"/><Relationship Id="rId18"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17" Type="http://schemas.openxmlformats.org/officeDocument/2006/relationships/image" Target="../media/image2.png"/><Relationship Id="rId2" Type="http://schemas.openxmlformats.org/officeDocument/2006/relationships/slideLayout" Target="../slideLayouts/slideLayout60.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oleObject" Target="../embeddings/oleObject5.bin"/><Relationship Id="rId10" Type="http://schemas.openxmlformats.org/officeDocument/2006/relationships/slideLayout" Target="../slideLayouts/slideLayout68.xml"/><Relationship Id="rId19" Type="http://schemas.openxmlformats.org/officeDocument/2006/relationships/image" Target="../media/image4.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ags" Target="../tags/tag11.xml"/><Relationship Id="rId18"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ags" Target="../tags/tag10.xml"/><Relationship Id="rId17" Type="http://schemas.openxmlformats.org/officeDocument/2006/relationships/image" Target="../media/image3.png"/><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8.xml"/><Relationship Id="rId5" Type="http://schemas.openxmlformats.org/officeDocument/2006/relationships/slideLayout" Target="../slideLayouts/slideLayout74.xml"/><Relationship Id="rId15" Type="http://schemas.openxmlformats.org/officeDocument/2006/relationships/image" Target="../media/image1.emf"/><Relationship Id="rId10" Type="http://schemas.openxmlformats.org/officeDocument/2006/relationships/slideLayout" Target="../slideLayouts/slideLayout79.xml"/><Relationship Id="rId19" Type="http://schemas.microsoft.com/office/2007/relationships/hdphoto" Target="../media/hdphoto1.wdp"/><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oleObject" Target="../embeddings/oleObject6.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image" Target="../media/image1.emf"/><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oleObject" Target="../embeddings/oleObject7.bin"/><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tags" Target="../tags/tag1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ags" Target="../tags/tag12.xml"/><Relationship Id="rId28" Type="http://schemas.openxmlformats.org/officeDocument/2006/relationships/image" Target="../media/image16.png"/><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theme" Target="../theme/theme9.xml"/><Relationship Id="rId27"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815465"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4120"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4"/>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9"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20">
            <a:alphaModFix amt="7000"/>
            <a:extLst>
              <a:ext uri="{BEBA8EAE-BF5A-486C-A8C5-ECC9F3942E4B}">
                <a14:imgProps xmlns:a14="http://schemas.microsoft.com/office/drawing/2010/main">
                  <a14:imgLayer r:embed="rId21">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659372428"/>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7/17/2024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82552841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7">
            <a:alphaModFix amt="7000"/>
            <a:extLst>
              <a:ext uri="{BEBA8EAE-BF5A-486C-A8C5-ECC9F3942E4B}">
                <a14:imgProps xmlns:a14="http://schemas.microsoft.com/office/drawing/2010/main">
                  <a14:imgLayer r:embed="rId18">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5"/>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21"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127154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6" r:id="rId10"/>
    <p:sldLayoutId id="2147484117" r:id="rId11"/>
    <p:sldLayoutId id="2147484118" r:id="rId12"/>
    <p:sldLayoutId id="2147484119" r:id="rId13"/>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AEB0B6"/>
            </a:gs>
          </a:gsLst>
          <a:lin ang="5400000" scaled="1"/>
        </a:gra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1907B89B-E264-D90E-DB5B-BF93BCE831F8}"/>
              </a:ext>
            </a:extLst>
          </p:cNvPr>
          <p:cNvPicPr>
            <a:picLocks noChangeAspect="1"/>
          </p:cNvPicPr>
          <p:nvPr userDrawn="1"/>
        </p:nvPicPr>
        <p:blipFill>
          <a:blip r:embed="rId13">
            <a:alphaModFix amt="33000"/>
            <a:extLst>
              <a:ext uri="{BEBA8EAE-BF5A-486C-A8C5-ECC9F3942E4B}">
                <a14:imgProps xmlns:a14="http://schemas.microsoft.com/office/drawing/2010/main">
                  <a14:imgLayer r:embed="rId14">
                    <a14:imgEffect>
                      <a14:sharpenSoften amount="-97000"/>
                    </a14:imgEffect>
                  </a14:imgLayer>
                </a14:imgProps>
              </a:ext>
            </a:extLst>
          </a:blip>
          <a:stretch>
            <a:fillRect/>
          </a:stretch>
        </p:blipFill>
        <p:spPr>
          <a:xfrm>
            <a:off x="-1939034" y="-442316"/>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1"/>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212899228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sldLayoutIdLst>
    <p:sldLayoutId id="2147484034" r:id="rId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BF78-6A8E-B288-C194-52EF8814F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32BED-2684-2819-2D94-064093BBD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6FF1-7595-CB28-60ED-B35CE935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1855E-AF5B-44AD-BB25-E16A6E046410}" type="datetimeFigureOut">
              <a:rPr lang="en-US" smtClean="0"/>
              <a:t>7/17/2024</a:t>
            </a:fld>
            <a:endParaRPr lang="en-US" dirty="0"/>
          </a:p>
        </p:txBody>
      </p:sp>
      <p:sp>
        <p:nvSpPr>
          <p:cNvPr id="5" name="Footer Placeholder 4">
            <a:extLst>
              <a:ext uri="{FF2B5EF4-FFF2-40B4-BE49-F238E27FC236}">
                <a16:creationId xmlns:a16="http://schemas.microsoft.com/office/drawing/2014/main" id="{729175F5-C70B-9791-054B-E0457794C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33B27C-C56F-63B6-E00B-E4430BF73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3846-4044-4CD2-B264-236CB730F55D}" type="slidenum">
              <a:rPr lang="en-US" smtClean="0"/>
              <a:t>‹#›</a:t>
            </a:fld>
            <a:endParaRPr lang="en-US" dirty="0"/>
          </a:p>
        </p:txBody>
      </p:sp>
    </p:spTree>
    <p:extLst>
      <p:ext uri="{BB962C8B-B14F-4D97-AF65-F5344CB8AC3E}">
        <p14:creationId xmlns:p14="http://schemas.microsoft.com/office/powerpoint/2010/main" val="387213382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
        <p:nvSpPr>
          <p:cNvPr id="9" name="Rectangle 8">
            <a:extLst>
              <a:ext uri="{FF2B5EF4-FFF2-40B4-BE49-F238E27FC236}">
                <a16:creationId xmlns:a16="http://schemas.microsoft.com/office/drawing/2014/main" id="{EB02A8F7-61E1-629F-3ED7-7D1B889CD0CA}"/>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0" name="Slide Number Placeholder 5">
            <a:extLst>
              <a:ext uri="{FF2B5EF4-FFF2-40B4-BE49-F238E27FC236}">
                <a16:creationId xmlns:a16="http://schemas.microsoft.com/office/drawing/2014/main" id="{8FF8BD9A-2DDC-0EFF-9365-A93E180964CF}"/>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1" name="Picture 2">
            <a:extLst>
              <a:ext uri="{FF2B5EF4-FFF2-40B4-BE49-F238E27FC236}">
                <a16:creationId xmlns:a16="http://schemas.microsoft.com/office/drawing/2014/main" id="{91436293-9489-909A-1990-46EA5989DDC2}"/>
              </a:ext>
            </a:extLst>
          </p:cNvPr>
          <p:cNvPicPr>
            <a:picLocks noChangeAspect="1" noChangeArrowheads="1"/>
          </p:cNvPicPr>
          <p:nvPr userDrawn="1"/>
        </p:nvPicPr>
        <p:blipFill>
          <a:blip r:embed="rId30"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15B916E-0989-F4AF-095C-06E959913833}"/>
              </a:ext>
            </a:extLst>
          </p:cNvPr>
          <p:cNvPicPr>
            <a:picLocks noChangeAspect="1"/>
          </p:cNvPicPr>
          <p:nvPr userDrawn="1"/>
        </p:nvPicPr>
        <p:blipFill rotWithShape="1">
          <a:blip r:embed="rId31"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4" name="Picture 3" descr="Logo, company name&#10;&#10;Description automatically generated">
            <a:extLst>
              <a:ext uri="{FF2B5EF4-FFF2-40B4-BE49-F238E27FC236}">
                <a16:creationId xmlns:a16="http://schemas.microsoft.com/office/drawing/2014/main" id="{6E029203-9716-FEE6-2F43-6B10A1A8E7A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76509446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 id="2147484004" r:id="rId19"/>
    <p:sldLayoutId id="2147484005" r:id="rId20"/>
    <p:sldLayoutId id="2147484006" r:id="rId21"/>
    <p:sldLayoutId id="2147484007" r:id="rId22"/>
    <p:sldLayoutId id="2147484008" r:id="rId2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149274474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117585389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7"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4170196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BB9AE-9B2E-43F0-9ADE-35D5A8B3A17C}" type="datetime1">
              <a:rPr lang="en-US" smtClean="0"/>
              <a:t>7/17/2024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For questions, please use Q&amp;A box and address to “All Panelists.”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B28B2-A8F5-4EF1-827D-F00C9F5F27AE}"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65105153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8" Type="http://schemas.openxmlformats.org/officeDocument/2006/relationships/hyperlink" Target="https://www.askapache.com/htaccess/pdf-cookies-headers-rewrites/"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10.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s://dvagov.sharepoint.com/sites/VHAORPPE/VAIRRS/VAIRRS%20University%20Training%20Library/Forms/AllItems.aspx?sortField=Modified&amp;isAscending=false&amp;id=%2Fsites%2FVHAORPPE%2FVAIRRS%2FVAIRRS%20University%20Training%20Library%2FVA%20%2D%20OGE%20Form%20450%20Alternate%20VA%5FEXAMPLE%2Epdf&amp;viewid=6ac1be08%2Db381%2D4800%2Db44e%2D826ef60b17a5&amp;parent=%2Fsites%2FVHAORPPE%2FVAIRRS%2FVAIRRS%20University%20Training%20Library" TargetMode="External"/><Relationship Id="rId4" Type="http://schemas.openxmlformats.org/officeDocument/2006/relationships/image" Target="../media/image23.png"/><Relationship Id="rId9"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10.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10.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va.gov/programs/tech_transfer/model_agreements/conflict_of_interest.pdf" TargetMode="External"/><Relationship Id="rId2" Type="http://schemas.openxmlformats.org/officeDocument/2006/relationships/hyperlink" Target="https://www.va.gov/vhapublications/publications.cfm?Pub=6" TargetMode="External"/><Relationship Id="rId1" Type="http://schemas.openxmlformats.org/officeDocument/2006/relationships/slideLayout" Target="../slideLayouts/slideLayout13.xml"/><Relationship Id="rId6" Type="http://schemas.openxmlformats.org/officeDocument/2006/relationships/hyperlink" Target="https://dvagov.sharepoint.com/:b:/r/sites/VHAORPPE/VAIRRS/VAIRRS%20University%20Training%20Library/IRBNet%20Notes%20-%20Submitting%20COI%20Disclosures.pdf?csf=1&amp;web=1&amp;e=BccXVM" TargetMode="External"/><Relationship Id="rId5" Type="http://schemas.openxmlformats.org/officeDocument/2006/relationships/hyperlink" Target="https://www.research.va.gov/programs/epros/vairrs/training/vaiirs_university.cfm" TargetMode="External"/><Relationship Id="rId4" Type="http://schemas.openxmlformats.org/officeDocument/2006/relationships/hyperlink" Target="https://www.research.va.gov/programs/epros/education/webinars/archives.cf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va.gov/programs/epros/education/webinars/archives.cfm" TargetMode="External"/><Relationship Id="rId2" Type="http://schemas.openxmlformats.org/officeDocument/2006/relationships/image" Target="../media/image18.jpeg"/><Relationship Id="rId1" Type="http://schemas.openxmlformats.org/officeDocument/2006/relationships/slideLayout" Target="../slideLayouts/slideLayout118.xml"/><Relationship Id="rId4"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apps.gov.powerapps.us/play/e/default-e95f1b23-abaf-45ee-821d-b7ab251ab3bf/a/e40d77cb-7ac9-472a-b96c-5c8f65afaa3e?tenantId=e95f1b23-abaf-45ee-821d-b7ab251ab3bf&amp;hint=0659c213-8b46-4efd-9379-8c545ad3f2a2&amp;sourcetime=1707239838032&amp;source=portal" TargetMode="Externa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hyperlink" Target="mailto:VAIRRS@va.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61937/kids-play-with-tower-animation-smil-loop" TargetMode="External"/><Relationship Id="rId2" Type="http://schemas.openxmlformats.org/officeDocument/2006/relationships/image" Target="../media/image19.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45E9C71-B0BC-BA93-5F1B-FB76E4C36A34}"/>
              </a:ext>
            </a:extLst>
          </p:cNvPr>
          <p:cNvSpPr txBox="1">
            <a:spLocks/>
          </p:cNvSpPr>
          <p:nvPr/>
        </p:nvSpPr>
        <p:spPr>
          <a:xfrm>
            <a:off x="2059394" y="3915568"/>
            <a:ext cx="3945835" cy="173292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1600"/>
              <a:t>Check the chat box for handouts that may have been uploaded by the presenters. </a:t>
            </a:r>
            <a:endParaRPr lang="en-US" sz="1600">
              <a:cs typeface="Calibri"/>
            </a:endParaRPr>
          </a:p>
          <a:p>
            <a:pPr>
              <a:buFont typeface="Wingdings" panose="05000000000000000000" pitchFamily="2" charset="2"/>
              <a:buChar char="ü"/>
            </a:pPr>
            <a:r>
              <a:rPr lang="en-US" sz="1600"/>
              <a:t>Please mute your mic and use the chat box or raise your hand to ask questions. Reactions are also encouraged.</a:t>
            </a:r>
            <a:endParaRPr lang="en-US" sz="1600">
              <a:cs typeface="Calibri"/>
            </a:endParaRPr>
          </a:p>
        </p:txBody>
      </p:sp>
      <p:sp>
        <p:nvSpPr>
          <p:cNvPr id="5" name="TextBox 4">
            <a:extLst>
              <a:ext uri="{FF2B5EF4-FFF2-40B4-BE49-F238E27FC236}">
                <a16:creationId xmlns:a16="http://schemas.microsoft.com/office/drawing/2014/main" id="{0FAF94A7-CC87-0F11-3D6F-D30213308CAB}"/>
              </a:ext>
            </a:extLst>
          </p:cNvPr>
          <p:cNvSpPr txBox="1"/>
          <p:nvPr/>
        </p:nvSpPr>
        <p:spPr>
          <a:xfrm>
            <a:off x="2442941" y="3090446"/>
            <a:ext cx="7124575" cy="677108"/>
          </a:xfrm>
          <a:prstGeom prst="rect">
            <a:avLst/>
          </a:prstGeom>
          <a:noFill/>
        </p:spPr>
        <p:txBody>
          <a:bodyPr wrap="square" lIns="91440" tIns="45720" rIns="91440" bIns="45720" rtlCol="0" anchor="t">
            <a:spAutoFit/>
          </a:bodyPr>
          <a:lstStyle/>
          <a:p>
            <a:pPr algn="ctr"/>
            <a:r>
              <a:rPr lang="en-US" sz="2000" b="1" dirty="0">
                <a:latin typeface="Calibri"/>
                <a:ea typeface="ＭＳ Ｐゴシック"/>
                <a:cs typeface="Calibri"/>
              </a:rPr>
              <a:t>Welcome to the </a:t>
            </a:r>
            <a:r>
              <a:rPr lang="en-US" sz="2000" b="1" dirty="0" err="1">
                <a:latin typeface="Calibri"/>
                <a:ea typeface="ＭＳ Ｐゴシック"/>
                <a:cs typeface="Calibri"/>
              </a:rPr>
              <a:t>ePROS</a:t>
            </a:r>
            <a:r>
              <a:rPr lang="en-US" sz="2000" b="1" dirty="0">
                <a:latin typeface="Calibri"/>
                <a:ea typeface="ＭＳ Ｐゴシック"/>
                <a:cs typeface="Calibri"/>
              </a:rPr>
              <a:t> Webinar.  </a:t>
            </a:r>
            <a:endParaRPr lang="en-US" sz="2000" b="1" dirty="0">
              <a:latin typeface="Calibri"/>
              <a:cs typeface="Calibri"/>
            </a:endParaRPr>
          </a:p>
          <a:p>
            <a:pPr algn="ctr"/>
            <a:r>
              <a:rPr lang="en-US" b="1" dirty="0">
                <a:latin typeface="Calibri"/>
                <a:ea typeface="ＭＳ Ｐゴシック"/>
                <a:cs typeface="Calibri"/>
              </a:rPr>
              <a:t>We will begin shortly.</a:t>
            </a:r>
          </a:p>
        </p:txBody>
      </p:sp>
      <p:grpSp>
        <p:nvGrpSpPr>
          <p:cNvPr id="13" name="Group 12">
            <a:extLst>
              <a:ext uri="{FF2B5EF4-FFF2-40B4-BE49-F238E27FC236}">
                <a16:creationId xmlns:a16="http://schemas.microsoft.com/office/drawing/2014/main" id="{7332C52C-9655-8795-9C85-6171FDD95F3E}"/>
              </a:ext>
            </a:extLst>
          </p:cNvPr>
          <p:cNvGrpSpPr/>
          <p:nvPr/>
        </p:nvGrpSpPr>
        <p:grpSpPr>
          <a:xfrm>
            <a:off x="1943451" y="5622708"/>
            <a:ext cx="8305101" cy="448840"/>
            <a:chOff x="419450" y="3103838"/>
            <a:chExt cx="8305101" cy="448840"/>
          </a:xfrm>
        </p:grpSpPr>
        <p:pic>
          <p:nvPicPr>
            <p:cNvPr id="6" name="Picture 5">
              <a:extLst>
                <a:ext uri="{FF2B5EF4-FFF2-40B4-BE49-F238E27FC236}">
                  <a16:creationId xmlns:a16="http://schemas.microsoft.com/office/drawing/2014/main" id="{0A179403-F56D-695D-81A8-3BE522C80A6D}"/>
                </a:ext>
              </a:extLst>
            </p:cNvPr>
            <p:cNvPicPr>
              <a:picLocks noChangeAspect="1"/>
            </p:cNvPicPr>
            <p:nvPr/>
          </p:nvPicPr>
          <p:blipFill rotWithShape="1">
            <a:blip r:embed="rId3"/>
            <a:srcRect l="9174" t="1" b="-609"/>
            <a:stretch/>
          </p:blipFill>
          <p:spPr>
            <a:xfrm>
              <a:off x="419450" y="3103838"/>
              <a:ext cx="8305101" cy="446139"/>
            </a:xfrm>
            <a:prstGeom prst="rect">
              <a:avLst/>
            </a:prstGeom>
          </p:spPr>
        </p:pic>
        <p:grpSp>
          <p:nvGrpSpPr>
            <p:cNvPr id="12" name="Group 11">
              <a:extLst>
                <a:ext uri="{FF2B5EF4-FFF2-40B4-BE49-F238E27FC236}">
                  <a16:creationId xmlns:a16="http://schemas.microsoft.com/office/drawing/2014/main" id="{C3AC6C9D-04CA-DE6E-C2B4-1C13B887917A}"/>
                </a:ext>
              </a:extLst>
            </p:cNvPr>
            <p:cNvGrpSpPr/>
            <p:nvPr/>
          </p:nvGrpSpPr>
          <p:grpSpPr>
            <a:xfrm>
              <a:off x="3431099" y="3103838"/>
              <a:ext cx="1697371" cy="448840"/>
              <a:chOff x="3850548" y="401054"/>
              <a:chExt cx="1697371" cy="448840"/>
            </a:xfrm>
          </p:grpSpPr>
          <p:sp>
            <p:nvSpPr>
              <p:cNvPr id="7" name="Rectangle 6">
                <a:extLst>
                  <a:ext uri="{FF2B5EF4-FFF2-40B4-BE49-F238E27FC236}">
                    <a16:creationId xmlns:a16="http://schemas.microsoft.com/office/drawing/2014/main" id="{1D082409-A4A3-70ED-5481-9973E1C67877}"/>
                  </a:ext>
                </a:extLst>
              </p:cNvPr>
              <p:cNvSpPr/>
              <p:nvPr/>
            </p:nvSpPr>
            <p:spPr>
              <a:xfrm>
                <a:off x="3850548" y="403755"/>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A004F8-CA51-EBD6-79AD-F3961A39FD80}"/>
                  </a:ext>
                </a:extLst>
              </p:cNvPr>
              <p:cNvSpPr/>
              <p:nvPr/>
            </p:nvSpPr>
            <p:spPr>
              <a:xfrm>
                <a:off x="4709023" y="401054"/>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19114-DE93-9FEF-713A-B1E2DD1AD498}"/>
                  </a:ext>
                </a:extLst>
              </p:cNvPr>
              <p:cNvSpPr/>
              <p:nvPr/>
            </p:nvSpPr>
            <p:spPr>
              <a:xfrm>
                <a:off x="5128471" y="406456"/>
                <a:ext cx="419448" cy="4434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Content Placeholder 2">
            <a:extLst>
              <a:ext uri="{FF2B5EF4-FFF2-40B4-BE49-F238E27FC236}">
                <a16:creationId xmlns:a16="http://schemas.microsoft.com/office/drawing/2014/main" id="{9A72B5C4-79C9-DAB5-9AA7-9028FB8B8F31}"/>
              </a:ext>
            </a:extLst>
          </p:cNvPr>
          <p:cNvSpPr txBox="1">
            <a:spLocks/>
          </p:cNvSpPr>
          <p:nvPr/>
        </p:nvSpPr>
        <p:spPr>
          <a:xfrm>
            <a:off x="6102779" y="3915568"/>
            <a:ext cx="3945835" cy="173292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Font typeface="Wingdings" panose="05000000000000000000" pitchFamily="2" charset="2"/>
              <a:buChar char="ü"/>
              <a:defRPr/>
            </a:pPr>
            <a:r>
              <a:rPr lang="en-US" sz="1600" dirty="0">
                <a:solidFill>
                  <a:prstClr val="black"/>
                </a:solidFill>
              </a:rPr>
              <a:t>Please complete the post-webinar evaluation survey, available </a:t>
            </a:r>
            <a:r>
              <a:rPr lang="en-US" sz="1600" dirty="0">
                <a:solidFill>
                  <a:prstClr val="black"/>
                </a:solidFill>
                <a:latin typeface="Calibri"/>
                <a:cs typeface="Arial"/>
                <a:hlinkClick r:id="rId4">
                  <a:extLst>
                    <a:ext uri="{A12FA001-AC4F-418D-AE19-62706E023703}">
                      <ahyp:hlinkClr xmlns:ahyp="http://schemas.microsoft.com/office/drawing/2018/hyperlinkcolor" val="tx"/>
                    </a:ext>
                  </a:extLst>
                </a:hlinkClick>
              </a:rPr>
              <a:t>here</a:t>
            </a:r>
            <a:r>
              <a:rPr lang="en-US" sz="1600" dirty="0">
                <a:solidFill>
                  <a:prstClr val="black"/>
                </a:solidFill>
                <a:latin typeface="Calibri"/>
                <a:cs typeface="Arial"/>
              </a:rPr>
              <a:t> </a:t>
            </a:r>
            <a:r>
              <a:rPr lang="en-US" sz="1600" dirty="0">
                <a:solidFill>
                  <a:prstClr val="black"/>
                </a:solidFill>
              </a:rPr>
              <a:t>after the webinar. The presenter will post the link in chat.</a:t>
            </a:r>
            <a:endParaRPr lang="en-US" sz="1600" dirty="0">
              <a:solidFill>
                <a:prstClr val="black"/>
              </a:solidFill>
              <a:cs typeface="Calibri"/>
            </a:endParaRPr>
          </a:p>
          <a:p>
            <a:pPr marL="171450" indent="-171450" defTabSz="685800">
              <a:spcBef>
                <a:spcPts val="750"/>
              </a:spcBef>
              <a:buFont typeface="Wingdings" panose="05000000000000000000" pitchFamily="2" charset="2"/>
              <a:buChar char="ü"/>
              <a:defRPr/>
            </a:pPr>
            <a:r>
              <a:rPr lang="en-US" sz="1600" dirty="0">
                <a:solidFill>
                  <a:prstClr val="black"/>
                </a:solidFill>
              </a:rPr>
              <a:t>If you experience sound issues– call in using the number included on the TEAMs calendar invitation.</a:t>
            </a:r>
            <a:endParaRPr lang="en-US" sz="1600" dirty="0">
              <a:solidFill>
                <a:prstClr val="black"/>
              </a:solidFill>
              <a:cs typeface="Calibri"/>
            </a:endParaRPr>
          </a:p>
          <a:p>
            <a:pPr marL="0" indent="0" defTabSz="685800">
              <a:spcBef>
                <a:spcPts val="750"/>
              </a:spcBef>
              <a:buNone/>
              <a:defRPr/>
            </a:pPr>
            <a:endParaRPr lang="en-US" sz="1600" dirty="0">
              <a:solidFill>
                <a:prstClr val="black"/>
              </a:solidFill>
            </a:endParaRPr>
          </a:p>
        </p:txBody>
      </p:sp>
      <p:sp>
        <p:nvSpPr>
          <p:cNvPr id="19" name="Rectangle 18">
            <a:extLst>
              <a:ext uri="{FF2B5EF4-FFF2-40B4-BE49-F238E27FC236}">
                <a16:creationId xmlns:a16="http://schemas.microsoft.com/office/drawing/2014/main" id="{1055385A-6AC9-47C2-B200-074DD4E7A10A}"/>
              </a:ext>
            </a:extLst>
          </p:cNvPr>
          <p:cNvSpPr/>
          <p:nvPr/>
        </p:nvSpPr>
        <p:spPr>
          <a:xfrm>
            <a:off x="8498264" y="5617801"/>
            <a:ext cx="419448" cy="443438"/>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19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158D7-B0F7-07F8-696A-81DA0DEC69C2}"/>
              </a:ext>
            </a:extLst>
          </p:cNvPr>
          <p:cNvPicPr>
            <a:picLocks noChangeAspect="1"/>
          </p:cNvPicPr>
          <p:nvPr/>
        </p:nvPicPr>
        <p:blipFill>
          <a:blip r:embed="rId3"/>
          <a:stretch>
            <a:fillRect/>
          </a:stretch>
        </p:blipFill>
        <p:spPr>
          <a:xfrm>
            <a:off x="2101782" y="1705874"/>
            <a:ext cx="7988436" cy="4081717"/>
          </a:xfrm>
          <a:prstGeom prst="rect">
            <a:avLst/>
          </a:prstGeom>
        </p:spPr>
      </p:pic>
      <p:sp>
        <p:nvSpPr>
          <p:cNvPr id="5" name="TextBox 4">
            <a:extLst>
              <a:ext uri="{FF2B5EF4-FFF2-40B4-BE49-F238E27FC236}">
                <a16:creationId xmlns:a16="http://schemas.microsoft.com/office/drawing/2014/main" id="{E2EF69D5-645E-2F99-2763-3E5F652E72FF}"/>
              </a:ext>
            </a:extLst>
          </p:cNvPr>
          <p:cNvSpPr txBox="1"/>
          <p:nvPr/>
        </p:nvSpPr>
        <p:spPr>
          <a:xfrm>
            <a:off x="709661" y="908591"/>
            <a:ext cx="11134616" cy="646331"/>
          </a:xfrm>
          <a:prstGeom prst="rect">
            <a:avLst/>
          </a:prstGeom>
          <a:noFill/>
        </p:spPr>
        <p:txBody>
          <a:bodyPr wrap="square">
            <a:spAutoFit/>
          </a:bodyPr>
          <a:lstStyle/>
          <a:p>
            <a:r>
              <a:rPr lang="en-US" dirty="0"/>
              <a:t>To create your COI disclosure, simply click “</a:t>
            </a:r>
            <a:r>
              <a:rPr lang="en-US" b="1" dirty="0"/>
              <a:t>Create an Initial, Interim, or Annual Disclosure</a:t>
            </a:r>
            <a:r>
              <a:rPr lang="en-US" dirty="0"/>
              <a:t>” from the “My COI” workspace.</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262260"/>
            <a:ext cx="9694309" cy="646331"/>
          </a:xfrm>
          <a:prstGeom prst="rect">
            <a:avLst/>
          </a:prstGeom>
          <a:noFill/>
        </p:spPr>
        <p:txBody>
          <a:bodyPr wrap="square">
            <a:spAutoFit/>
          </a:bodyPr>
          <a:lstStyle/>
          <a:p>
            <a:r>
              <a:rPr lang="en-US" sz="3600" b="1" dirty="0">
                <a:solidFill>
                  <a:schemeClr val="bg1"/>
                </a:solidFill>
              </a:rPr>
              <a:t>Create a New COI Disclosure</a:t>
            </a:r>
          </a:p>
        </p:txBody>
      </p:sp>
      <p:sp>
        <p:nvSpPr>
          <p:cNvPr id="16" name="Oval 15">
            <a:extLst>
              <a:ext uri="{FF2B5EF4-FFF2-40B4-BE49-F238E27FC236}">
                <a16:creationId xmlns:a16="http://schemas.microsoft.com/office/drawing/2014/main" id="{CEA8B236-6E84-CD5F-5007-83C3C8240A44}"/>
              </a:ext>
            </a:extLst>
          </p:cNvPr>
          <p:cNvSpPr/>
          <p:nvPr/>
        </p:nvSpPr>
        <p:spPr>
          <a:xfrm>
            <a:off x="4955568" y="2867475"/>
            <a:ext cx="2280863" cy="34932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Oval 1">
            <a:extLst>
              <a:ext uri="{FF2B5EF4-FFF2-40B4-BE49-F238E27FC236}">
                <a16:creationId xmlns:a16="http://schemas.microsoft.com/office/drawing/2014/main" id="{5E63EC6A-291F-CEBD-823D-418B74F09A3A}"/>
              </a:ext>
            </a:extLst>
          </p:cNvPr>
          <p:cNvSpPr/>
          <p:nvPr/>
        </p:nvSpPr>
        <p:spPr>
          <a:xfrm>
            <a:off x="1833624" y="2970216"/>
            <a:ext cx="1438382" cy="24657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5397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807806"/>
            <a:ext cx="11134616" cy="646331"/>
          </a:xfrm>
          <a:prstGeom prst="rect">
            <a:avLst/>
          </a:prstGeom>
          <a:noFill/>
        </p:spPr>
        <p:txBody>
          <a:bodyPr wrap="square">
            <a:spAutoFit/>
          </a:bodyPr>
          <a:lstStyle/>
          <a:p>
            <a:r>
              <a:rPr lang="en-US" dirty="0"/>
              <a:t>Once you click the “Create an Initial, Interim, or Annual Disclosure” and “</a:t>
            </a:r>
            <a:r>
              <a:rPr lang="en-US" b="1" dirty="0"/>
              <a:t>Continue</a:t>
            </a:r>
            <a:r>
              <a:rPr lang="en-US" dirty="0"/>
              <a:t>,” you are routed to the VA – OGE Form 450 Alternate VA Wizard.  </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160124"/>
            <a:ext cx="9602869" cy="646331"/>
          </a:xfrm>
          <a:prstGeom prst="rect">
            <a:avLst/>
          </a:prstGeom>
          <a:noFill/>
        </p:spPr>
        <p:txBody>
          <a:bodyPr wrap="square">
            <a:spAutoFit/>
          </a:bodyPr>
          <a:lstStyle/>
          <a:p>
            <a:r>
              <a:rPr lang="en-US" sz="3600" b="1" dirty="0">
                <a:solidFill>
                  <a:schemeClr val="bg1"/>
                </a:solidFill>
              </a:rPr>
              <a:t>Create a New COI Disclosure</a:t>
            </a:r>
          </a:p>
        </p:txBody>
      </p:sp>
      <p:pic>
        <p:nvPicPr>
          <p:cNvPr id="3" name="Picture 2">
            <a:extLst>
              <a:ext uri="{FF2B5EF4-FFF2-40B4-BE49-F238E27FC236}">
                <a16:creationId xmlns:a16="http://schemas.microsoft.com/office/drawing/2014/main" id="{B2FE3264-117C-E8BE-00BE-DB594C94D1C3}"/>
              </a:ext>
            </a:extLst>
          </p:cNvPr>
          <p:cNvPicPr>
            <a:picLocks noChangeAspect="1"/>
          </p:cNvPicPr>
          <p:nvPr/>
        </p:nvPicPr>
        <p:blipFill>
          <a:blip r:embed="rId3"/>
          <a:stretch>
            <a:fillRect/>
          </a:stretch>
        </p:blipFill>
        <p:spPr>
          <a:xfrm>
            <a:off x="1367309" y="1530337"/>
            <a:ext cx="9457382" cy="4314334"/>
          </a:xfrm>
          <a:prstGeom prst="rect">
            <a:avLst/>
          </a:prstGeom>
        </p:spPr>
      </p:pic>
      <p:sp>
        <p:nvSpPr>
          <p:cNvPr id="2" name="Oval 1">
            <a:extLst>
              <a:ext uri="{FF2B5EF4-FFF2-40B4-BE49-F238E27FC236}">
                <a16:creationId xmlns:a16="http://schemas.microsoft.com/office/drawing/2014/main" id="{220AEF76-22E0-3221-92AD-D3F6CE8D94D3}"/>
              </a:ext>
            </a:extLst>
          </p:cNvPr>
          <p:cNvSpPr/>
          <p:nvPr/>
        </p:nvSpPr>
        <p:spPr>
          <a:xfrm>
            <a:off x="3499057" y="4719164"/>
            <a:ext cx="1220913" cy="183331"/>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5192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816922" y="1235769"/>
            <a:ext cx="4224205" cy="4662815"/>
          </a:xfrm>
          <a:prstGeom prst="rect">
            <a:avLst/>
          </a:prstGeom>
          <a:noFill/>
        </p:spPr>
        <p:txBody>
          <a:bodyPr wrap="square">
            <a:spAutoFit/>
          </a:bodyPr>
          <a:lstStyle/>
          <a:p>
            <a:pPr marL="285750" indent="-285750">
              <a:buFont typeface="Arial" panose="020B0604020202020204" pitchFamily="34" charset="0"/>
              <a:buChar char="•"/>
            </a:pPr>
            <a:r>
              <a:rPr lang="en-US" sz="1300" dirty="0"/>
              <a:t>General Information (</a:t>
            </a:r>
            <a:r>
              <a:rPr lang="en-US" sz="1300" i="1" dirty="0"/>
              <a:t>PDF – Page 1</a:t>
            </a:r>
            <a:r>
              <a:rPr lang="en-US" sz="1300" dirty="0"/>
              <a:t>)</a:t>
            </a:r>
          </a:p>
          <a:p>
            <a:pPr marL="285750" indent="-285750">
              <a:buFont typeface="Arial" panose="020B0604020202020204" pitchFamily="34" charset="0"/>
              <a:buChar char="•"/>
            </a:pPr>
            <a:r>
              <a:rPr lang="en-US" sz="1300" dirty="0"/>
              <a:t>Instructions (</a:t>
            </a:r>
            <a:r>
              <a:rPr lang="en-US" sz="1300" i="1" dirty="0"/>
              <a:t>PDF – Page 2</a:t>
            </a:r>
            <a:r>
              <a:rPr lang="en-US" sz="1300" dirty="0"/>
              <a:t>)</a:t>
            </a:r>
          </a:p>
          <a:p>
            <a:pPr marL="285750" indent="-285750">
              <a:buFont typeface="Arial" panose="020B0604020202020204" pitchFamily="34" charset="0"/>
              <a:buChar char="•"/>
            </a:pPr>
            <a:r>
              <a:rPr lang="en-US" sz="1300" dirty="0"/>
              <a:t>Disclosure Information (</a:t>
            </a:r>
            <a:r>
              <a:rPr lang="en-US" sz="1300" i="1" dirty="0"/>
              <a:t>PDF – Page 2</a:t>
            </a:r>
            <a:r>
              <a:rPr lang="en-US" sz="1300" dirty="0"/>
              <a:t>)</a:t>
            </a:r>
          </a:p>
          <a:p>
            <a:pPr marL="285750" indent="-285750">
              <a:buFont typeface="Arial" panose="020B0604020202020204" pitchFamily="34" charset="0"/>
              <a:buChar char="•"/>
            </a:pPr>
            <a:r>
              <a:rPr lang="en-US" sz="1300" dirty="0"/>
              <a:t>Income and Compensation (</a:t>
            </a:r>
            <a:r>
              <a:rPr lang="en-US" sz="1300" i="1" dirty="0"/>
              <a:t>PDF – Section II, #1</a:t>
            </a:r>
            <a:r>
              <a:rPr lang="en-US" sz="1300" dirty="0"/>
              <a:t>)</a:t>
            </a:r>
          </a:p>
          <a:p>
            <a:pPr marL="742950" lvl="1" indent="-285750">
              <a:buFont typeface="Arial" panose="020B0604020202020204" pitchFamily="34" charset="0"/>
              <a:buChar char="•"/>
            </a:pPr>
            <a:r>
              <a:rPr lang="en-US" sz="1300" dirty="0"/>
              <a:t>Supporting Documents</a:t>
            </a:r>
          </a:p>
          <a:p>
            <a:pPr marL="285750" indent="-285750">
              <a:buFont typeface="Arial" panose="020B0604020202020204" pitchFamily="34" charset="0"/>
              <a:buChar char="•"/>
            </a:pPr>
            <a:r>
              <a:rPr lang="en-US" sz="1300" dirty="0"/>
              <a:t>Business Relationships (</a:t>
            </a:r>
            <a:r>
              <a:rPr lang="en-US" sz="1300" i="1" dirty="0"/>
              <a:t>PDF – Section II, #2</a:t>
            </a:r>
            <a:r>
              <a:rPr lang="en-US" sz="1300" dirty="0"/>
              <a:t>)</a:t>
            </a:r>
          </a:p>
          <a:p>
            <a:pPr marL="742950" lvl="1" indent="-285750">
              <a:buFont typeface="Arial" panose="020B0604020202020204" pitchFamily="34" charset="0"/>
              <a:buChar char="•"/>
            </a:pPr>
            <a:r>
              <a:rPr lang="en-US" sz="1300" dirty="0"/>
              <a:t>Current Relationships</a:t>
            </a:r>
          </a:p>
          <a:p>
            <a:pPr marL="742950" lvl="1" indent="-285750">
              <a:buFont typeface="Arial" panose="020B0604020202020204" pitchFamily="34" charset="0"/>
              <a:buChar char="•"/>
            </a:pPr>
            <a:r>
              <a:rPr lang="en-US" sz="1300" dirty="0"/>
              <a:t>Covered Relationships</a:t>
            </a:r>
          </a:p>
          <a:p>
            <a:pPr marL="742950" lvl="1" indent="-285750">
              <a:buFont typeface="Arial" panose="020B0604020202020204" pitchFamily="34" charset="0"/>
              <a:buChar char="•"/>
            </a:pPr>
            <a:r>
              <a:rPr lang="en-US" sz="1300" dirty="0"/>
              <a:t>Relationships in Past Year</a:t>
            </a:r>
          </a:p>
          <a:p>
            <a:pPr marL="742950" lvl="1" indent="-285750">
              <a:buFont typeface="Arial" panose="020B0604020202020204" pitchFamily="34" charset="0"/>
              <a:buChar char="•"/>
            </a:pPr>
            <a:r>
              <a:rPr lang="en-US" sz="1300" dirty="0"/>
              <a:t>Business Arrangements or Agreements</a:t>
            </a:r>
          </a:p>
          <a:p>
            <a:pPr lvl="1"/>
            <a:r>
              <a:rPr lang="en-US" sz="1300" dirty="0"/>
              <a:t>Current or Future Relationships 1 </a:t>
            </a:r>
          </a:p>
          <a:p>
            <a:pPr marL="742950" lvl="1" indent="-285750">
              <a:buFont typeface="Arial" panose="020B0604020202020204" pitchFamily="34" charset="0"/>
              <a:buChar char="•"/>
            </a:pPr>
            <a:r>
              <a:rPr lang="en-US" sz="1300" dirty="0"/>
              <a:t>Relationship to you of Person Serving</a:t>
            </a:r>
          </a:p>
          <a:p>
            <a:pPr marL="742950" lvl="1" indent="-285750">
              <a:buFont typeface="Arial" panose="020B0604020202020204" pitchFamily="34" charset="0"/>
              <a:buChar char="•"/>
            </a:pPr>
            <a:r>
              <a:rPr lang="en-US" sz="1300" dirty="0"/>
              <a:t>Entity Name</a:t>
            </a:r>
          </a:p>
          <a:p>
            <a:pPr marL="742950" lvl="1" indent="-285750">
              <a:buFont typeface="Arial" panose="020B0604020202020204" pitchFamily="34" charset="0"/>
              <a:buChar char="•"/>
            </a:pPr>
            <a:r>
              <a:rPr lang="en-US" sz="1300" dirty="0"/>
              <a:t>Type of Business</a:t>
            </a:r>
          </a:p>
          <a:p>
            <a:pPr marL="742950" lvl="1" indent="-285750">
              <a:buFont typeface="Arial" panose="020B0604020202020204" pitchFamily="34" charset="0"/>
              <a:buChar char="•"/>
            </a:pPr>
            <a:r>
              <a:rPr lang="en-US" sz="1300" dirty="0"/>
              <a:t>Effect on Entity’s Financial Interest</a:t>
            </a:r>
          </a:p>
          <a:p>
            <a:pPr marL="742950" lvl="1" indent="-285750">
              <a:buFont typeface="Arial" panose="020B0604020202020204" pitchFamily="34" charset="0"/>
              <a:buChar char="•"/>
            </a:pPr>
            <a:r>
              <a:rPr lang="en-US" sz="1300" dirty="0"/>
              <a:t>Supporting Documentation</a:t>
            </a:r>
          </a:p>
          <a:p>
            <a:pPr marL="285750" indent="-285750">
              <a:buFont typeface="Arial" panose="020B0604020202020204" pitchFamily="34" charset="0"/>
              <a:buChar char="•"/>
            </a:pPr>
            <a:r>
              <a:rPr lang="en-US" sz="1300" dirty="0"/>
              <a:t>Intellectual Property (</a:t>
            </a:r>
            <a:r>
              <a:rPr lang="en-US" sz="1300" i="1" dirty="0"/>
              <a:t>PDF – Section II, #3</a:t>
            </a:r>
            <a:r>
              <a:rPr lang="en-US" sz="1300" dirty="0"/>
              <a:t>)</a:t>
            </a:r>
          </a:p>
          <a:p>
            <a:pPr marL="285750" indent="-285750">
              <a:buFont typeface="Arial" panose="020B0604020202020204" pitchFamily="34" charset="0"/>
              <a:buChar char="•"/>
            </a:pPr>
            <a:r>
              <a:rPr lang="en-US" sz="1300" dirty="0"/>
              <a:t>Non-Publicly Traded Companies (</a:t>
            </a:r>
            <a:r>
              <a:rPr lang="en-US" sz="1300" i="1" dirty="0"/>
              <a:t>PDF – Section II, #4</a:t>
            </a:r>
            <a:r>
              <a:rPr lang="en-US" sz="1300" dirty="0"/>
              <a:t>)</a:t>
            </a:r>
          </a:p>
          <a:p>
            <a:pPr marL="285750" indent="-285750">
              <a:buFont typeface="Arial" panose="020B0604020202020204" pitchFamily="34" charset="0"/>
              <a:buChar char="•"/>
            </a:pPr>
            <a:r>
              <a:rPr lang="en-US" sz="1300" dirty="0"/>
              <a:t>Specific Types of Financial Interest (</a:t>
            </a:r>
            <a:r>
              <a:rPr lang="en-US" sz="1300" i="1" dirty="0"/>
              <a:t>PDF – Section II, #5</a:t>
            </a:r>
            <a:r>
              <a:rPr lang="en-US" sz="1300" dirty="0"/>
              <a:t>)</a:t>
            </a:r>
          </a:p>
          <a:p>
            <a:pPr marL="285750" indent="-285750">
              <a:buFont typeface="Arial" panose="020B0604020202020204" pitchFamily="34" charset="0"/>
              <a:buChar char="•"/>
            </a:pPr>
            <a:r>
              <a:rPr lang="en-US" sz="1300" dirty="0"/>
              <a:t>Acknowledgment (</a:t>
            </a:r>
            <a:r>
              <a:rPr lang="en-US" sz="1300" i="1" dirty="0"/>
              <a:t>PDF – Section III</a:t>
            </a:r>
            <a:r>
              <a:rPr lang="en-US" sz="1300" dirty="0"/>
              <a:t>)</a:t>
            </a:r>
          </a:p>
          <a:p>
            <a:pPr marL="285750" indent="-285750">
              <a:buFont typeface="Arial" panose="020B0604020202020204" pitchFamily="34" charset="0"/>
              <a:buChar char="•"/>
            </a:pPr>
            <a:r>
              <a:rPr lang="en-US" sz="1300" dirty="0"/>
              <a:t>Privacy Act Statement (</a:t>
            </a:r>
            <a:r>
              <a:rPr lang="en-US" sz="1300" i="1" dirty="0"/>
              <a:t>PDF – Section III</a:t>
            </a:r>
            <a:r>
              <a:rPr lang="en-US" sz="1300" dirty="0"/>
              <a:t>)</a:t>
            </a:r>
          </a:p>
          <a:p>
            <a:pPr marL="285750" indent="-285750">
              <a:buFont typeface="Arial" panose="020B0604020202020204" pitchFamily="34" charset="0"/>
              <a:buChar char="•"/>
            </a:pPr>
            <a:endParaRPr lang="en-US" sz="1200" dirty="0"/>
          </a:p>
          <a:p>
            <a:endParaRPr lang="en-US" sz="1200" dirty="0"/>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160124"/>
            <a:ext cx="9602869" cy="646331"/>
          </a:xfrm>
          <a:prstGeom prst="rect">
            <a:avLst/>
          </a:prstGeom>
          <a:noFill/>
        </p:spPr>
        <p:txBody>
          <a:bodyPr wrap="square">
            <a:spAutoFit/>
          </a:bodyPr>
          <a:lstStyle/>
          <a:p>
            <a:r>
              <a:rPr lang="en-US" sz="3600" b="1" dirty="0">
                <a:solidFill>
                  <a:schemeClr val="bg1"/>
                </a:solidFill>
              </a:rPr>
              <a:t>Create a New COI Disclosure</a:t>
            </a:r>
          </a:p>
        </p:txBody>
      </p:sp>
      <p:sp>
        <p:nvSpPr>
          <p:cNvPr id="6" name="TextBox 5">
            <a:extLst>
              <a:ext uri="{FF2B5EF4-FFF2-40B4-BE49-F238E27FC236}">
                <a16:creationId xmlns:a16="http://schemas.microsoft.com/office/drawing/2014/main" id="{ABA98308-A667-52F3-0931-4B79E033B8E8}"/>
              </a:ext>
            </a:extLst>
          </p:cNvPr>
          <p:cNvSpPr txBox="1"/>
          <p:nvPr/>
        </p:nvSpPr>
        <p:spPr>
          <a:xfrm>
            <a:off x="891844" y="5501042"/>
            <a:ext cx="11134616" cy="369332"/>
          </a:xfrm>
          <a:prstGeom prst="rect">
            <a:avLst/>
          </a:prstGeom>
          <a:noFill/>
        </p:spPr>
        <p:txBody>
          <a:bodyPr wrap="square">
            <a:spAutoFit/>
          </a:bodyPr>
          <a:lstStyle/>
          <a:p>
            <a:r>
              <a:rPr lang="en-US" b="1" i="1" dirty="0">
                <a:solidFill>
                  <a:srgbClr val="FF0000"/>
                </a:solidFill>
              </a:rPr>
              <a:t>*The OGE Form 450 Alternate VA Wizard is an exact copy of the existing PDF version of the form.</a:t>
            </a:r>
          </a:p>
        </p:txBody>
      </p:sp>
      <p:sp>
        <p:nvSpPr>
          <p:cNvPr id="11" name="TextBox 10">
            <a:extLst>
              <a:ext uri="{FF2B5EF4-FFF2-40B4-BE49-F238E27FC236}">
                <a16:creationId xmlns:a16="http://schemas.microsoft.com/office/drawing/2014/main" id="{71D3D433-5687-871B-149E-C67C0F41C5B3}"/>
              </a:ext>
            </a:extLst>
          </p:cNvPr>
          <p:cNvSpPr txBox="1"/>
          <p:nvPr/>
        </p:nvSpPr>
        <p:spPr>
          <a:xfrm>
            <a:off x="816922" y="807347"/>
            <a:ext cx="7965571" cy="461665"/>
          </a:xfrm>
          <a:prstGeom prst="rect">
            <a:avLst/>
          </a:prstGeom>
          <a:noFill/>
        </p:spPr>
        <p:txBody>
          <a:bodyPr wrap="square">
            <a:spAutoFit/>
          </a:bodyPr>
          <a:lstStyle/>
          <a:p>
            <a:r>
              <a:rPr lang="en-US" sz="2400" dirty="0"/>
              <a:t>Comparison of OGE Form 450 Alt VA Wizard to PDF Version</a:t>
            </a:r>
          </a:p>
        </p:txBody>
      </p:sp>
      <p:grpSp>
        <p:nvGrpSpPr>
          <p:cNvPr id="29" name="Group 28">
            <a:extLst>
              <a:ext uri="{FF2B5EF4-FFF2-40B4-BE49-F238E27FC236}">
                <a16:creationId xmlns:a16="http://schemas.microsoft.com/office/drawing/2014/main" id="{2286E105-1A6A-156E-08D6-1A916E3BFDBD}"/>
              </a:ext>
            </a:extLst>
          </p:cNvPr>
          <p:cNvGrpSpPr/>
          <p:nvPr/>
        </p:nvGrpSpPr>
        <p:grpSpPr>
          <a:xfrm>
            <a:off x="6459152" y="1560571"/>
            <a:ext cx="4800727" cy="3825566"/>
            <a:chOff x="7220505" y="1798650"/>
            <a:chExt cx="4306825" cy="3523739"/>
          </a:xfrm>
        </p:grpSpPr>
        <p:pic>
          <p:nvPicPr>
            <p:cNvPr id="19" name="Picture 18" descr="Text&#10;&#10;Description automatically generated">
              <a:extLst>
                <a:ext uri="{FF2B5EF4-FFF2-40B4-BE49-F238E27FC236}">
                  <a16:creationId xmlns:a16="http://schemas.microsoft.com/office/drawing/2014/main" id="{6813A73B-15F8-DA6A-4AB0-23BA7D038710}"/>
                </a:ext>
              </a:extLst>
            </p:cNvPr>
            <p:cNvPicPr>
              <a:picLocks noChangeAspect="1"/>
            </p:cNvPicPr>
            <p:nvPr/>
          </p:nvPicPr>
          <p:blipFill>
            <a:blip r:embed="rId3"/>
            <a:stretch>
              <a:fillRect/>
            </a:stretch>
          </p:blipFill>
          <p:spPr>
            <a:xfrm>
              <a:off x="7220505" y="1798650"/>
              <a:ext cx="1851026" cy="241772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D99C45EC-95FE-C2D4-FDB8-1EEC74E84458}"/>
                </a:ext>
              </a:extLst>
            </p:cNvPr>
            <p:cNvPicPr>
              <a:picLocks noChangeAspect="1"/>
            </p:cNvPicPr>
            <p:nvPr/>
          </p:nvPicPr>
          <p:blipFill>
            <a:blip r:embed="rId4"/>
            <a:stretch>
              <a:fillRect/>
            </a:stretch>
          </p:blipFill>
          <p:spPr>
            <a:xfrm>
              <a:off x="7823989" y="2131252"/>
              <a:ext cx="1851026" cy="2419247"/>
            </a:xfrm>
            <a:prstGeom prst="rect">
              <a:avLst/>
            </a:prstGeom>
          </p:spPr>
        </p:pic>
        <p:pic>
          <p:nvPicPr>
            <p:cNvPr id="23" name="Picture 22" descr="Graphical user interface, text&#10;&#10;Description automatically generated">
              <a:extLst>
                <a:ext uri="{FF2B5EF4-FFF2-40B4-BE49-F238E27FC236}">
                  <a16:creationId xmlns:a16="http://schemas.microsoft.com/office/drawing/2014/main" id="{8495B70B-14A2-3043-FFDB-0D1654E612C5}"/>
                </a:ext>
              </a:extLst>
            </p:cNvPr>
            <p:cNvPicPr>
              <a:picLocks noChangeAspect="1"/>
            </p:cNvPicPr>
            <p:nvPr/>
          </p:nvPicPr>
          <p:blipFill>
            <a:blip r:embed="rId5"/>
            <a:stretch>
              <a:fillRect/>
            </a:stretch>
          </p:blipFill>
          <p:spPr>
            <a:xfrm>
              <a:off x="8393778" y="2293476"/>
              <a:ext cx="1884721" cy="2589625"/>
            </a:xfrm>
            <a:prstGeom prst="rect">
              <a:avLst/>
            </a:prstGeom>
          </p:spPr>
        </p:pic>
        <p:pic>
          <p:nvPicPr>
            <p:cNvPr id="25" name="Picture 24" descr="Text, table&#10;&#10;Description automatically generated with medium confidence">
              <a:extLst>
                <a:ext uri="{FF2B5EF4-FFF2-40B4-BE49-F238E27FC236}">
                  <a16:creationId xmlns:a16="http://schemas.microsoft.com/office/drawing/2014/main" id="{CD178BB6-DF69-2654-BE2E-263AB140BFB8}"/>
                </a:ext>
              </a:extLst>
            </p:cNvPr>
            <p:cNvPicPr>
              <a:picLocks noChangeAspect="1"/>
            </p:cNvPicPr>
            <p:nvPr/>
          </p:nvPicPr>
          <p:blipFill>
            <a:blip r:embed="rId6"/>
            <a:stretch>
              <a:fillRect/>
            </a:stretch>
          </p:blipFill>
          <p:spPr>
            <a:xfrm>
              <a:off x="9071531" y="2646108"/>
              <a:ext cx="1778046" cy="2408239"/>
            </a:xfrm>
            <a:prstGeom prst="rect">
              <a:avLst/>
            </a:prstGeom>
          </p:spPr>
        </p:pic>
        <p:pic>
          <p:nvPicPr>
            <p:cNvPr id="27" name="Picture 26" descr="Text&#10;&#10;Description automatically generated">
              <a:extLst>
                <a:ext uri="{FF2B5EF4-FFF2-40B4-BE49-F238E27FC236}">
                  <a16:creationId xmlns:a16="http://schemas.microsoft.com/office/drawing/2014/main" id="{61C2FCAF-2466-68B3-4BD1-F83F3EAF8621}"/>
                </a:ext>
              </a:extLst>
            </p:cNvPr>
            <p:cNvPicPr>
              <a:picLocks noChangeAspect="1"/>
            </p:cNvPicPr>
            <p:nvPr/>
          </p:nvPicPr>
          <p:blipFill>
            <a:blip r:embed="rId7"/>
            <a:stretch>
              <a:fillRect/>
            </a:stretch>
          </p:blipFill>
          <p:spPr>
            <a:xfrm>
              <a:off x="9793395" y="2878100"/>
              <a:ext cx="1733935" cy="2444289"/>
            </a:xfrm>
            <a:prstGeom prst="rect">
              <a:avLst/>
            </a:prstGeom>
          </p:spPr>
        </p:pic>
      </p:grpSp>
      <p:sp>
        <p:nvSpPr>
          <p:cNvPr id="14" name="TextBox 13">
            <a:extLst>
              <a:ext uri="{FF2B5EF4-FFF2-40B4-BE49-F238E27FC236}">
                <a16:creationId xmlns:a16="http://schemas.microsoft.com/office/drawing/2014/main" id="{FBD83BBE-79FF-3CA7-E865-D176AB60B5F1}"/>
              </a:ext>
            </a:extLst>
          </p:cNvPr>
          <p:cNvSpPr txBox="1"/>
          <p:nvPr/>
        </p:nvSpPr>
        <p:spPr>
          <a:xfrm>
            <a:off x="7976937" y="6864905"/>
            <a:ext cx="1369856" cy="507831"/>
          </a:xfrm>
          <a:prstGeom prst="rect">
            <a:avLst/>
          </a:prstGeom>
          <a:noFill/>
        </p:spPr>
        <p:txBody>
          <a:bodyPr wrap="square" rtlCol="0">
            <a:spAutoFit/>
          </a:bodyPr>
          <a:lstStyle/>
          <a:p>
            <a:r>
              <a:rPr lang="en-US" sz="900" dirty="0">
                <a:hlinkClick r:id="rId8" tooltip="https://www.askapache.com/htaccess/pdf-cookies-headers-rewrites/"/>
              </a:rPr>
              <a:t>This Photo</a:t>
            </a:r>
            <a:r>
              <a:rPr lang="en-US" sz="900" dirty="0"/>
              <a:t> by Unknown Author is licensed under </a:t>
            </a:r>
            <a:r>
              <a:rPr lang="en-US" sz="900" dirty="0">
                <a:hlinkClick r:id="rId9" tooltip="https://creativecommons.org/licenses/by/3.0/"/>
              </a:rPr>
              <a:t>CC BY</a:t>
            </a:r>
            <a:endParaRPr lang="en-US" sz="900" dirty="0"/>
          </a:p>
        </p:txBody>
      </p:sp>
      <p:grpSp>
        <p:nvGrpSpPr>
          <p:cNvPr id="4" name="Group 3">
            <a:extLst>
              <a:ext uri="{FF2B5EF4-FFF2-40B4-BE49-F238E27FC236}">
                <a16:creationId xmlns:a16="http://schemas.microsoft.com/office/drawing/2014/main" id="{5B6B2AA6-055D-51D2-6E00-8CE90A9AC29E}"/>
              </a:ext>
            </a:extLst>
          </p:cNvPr>
          <p:cNvGrpSpPr/>
          <p:nvPr/>
        </p:nvGrpSpPr>
        <p:grpSpPr>
          <a:xfrm>
            <a:off x="9327098" y="1002623"/>
            <a:ext cx="2353910" cy="1066948"/>
            <a:chOff x="9208659" y="835587"/>
            <a:chExt cx="2353910" cy="1066948"/>
          </a:xfrm>
        </p:grpSpPr>
        <p:pic>
          <p:nvPicPr>
            <p:cNvPr id="13" name="Picture 12">
              <a:hlinkClick r:id="rId10"/>
              <a:extLst>
                <a:ext uri="{FF2B5EF4-FFF2-40B4-BE49-F238E27FC236}">
                  <a16:creationId xmlns:a16="http://schemas.microsoft.com/office/drawing/2014/main" id="{FFFD0347-0D9C-4FB5-FE01-81F536044440}"/>
                </a:ext>
              </a:extLst>
            </p:cNvPr>
            <p:cNvPicPr>
              <a:picLocks noChangeAspect="1"/>
            </p:cNvPicPr>
            <p:nvPr/>
          </p:nvPicPr>
          <p:blipFill>
            <a:blip r:embed="rId11">
              <a:extLst>
                <a:ext uri="{837473B0-CC2E-450A-ABE3-18F120FF3D39}">
                  <a1611:picAttrSrcUrl xmlns:a1611="http://schemas.microsoft.com/office/drawing/2016/11/main" r:id="rId8"/>
                </a:ext>
              </a:extLst>
            </a:blip>
            <a:stretch>
              <a:fillRect/>
            </a:stretch>
          </p:blipFill>
          <p:spPr>
            <a:xfrm>
              <a:off x="9698539" y="835587"/>
              <a:ext cx="594948" cy="594948"/>
            </a:xfrm>
            <a:prstGeom prst="rect">
              <a:avLst/>
            </a:prstGeom>
          </p:spPr>
        </p:pic>
        <p:sp>
          <p:nvSpPr>
            <p:cNvPr id="3" name="TextBox 2">
              <a:extLst>
                <a:ext uri="{FF2B5EF4-FFF2-40B4-BE49-F238E27FC236}">
                  <a16:creationId xmlns:a16="http://schemas.microsoft.com/office/drawing/2014/main" id="{ABDC817C-F119-0A51-3304-185BAE2ECA1E}"/>
                </a:ext>
              </a:extLst>
            </p:cNvPr>
            <p:cNvSpPr txBox="1"/>
            <p:nvPr/>
          </p:nvSpPr>
          <p:spPr>
            <a:xfrm>
              <a:off x="9208659" y="1410092"/>
              <a:ext cx="2353910" cy="492443"/>
            </a:xfrm>
            <a:prstGeom prst="rect">
              <a:avLst/>
            </a:prstGeom>
            <a:noFill/>
          </p:spPr>
          <p:txBody>
            <a:bodyPr wrap="square" rtlCol="0">
              <a:spAutoFit/>
            </a:bodyPr>
            <a:lstStyle/>
            <a:p>
              <a:r>
                <a:rPr lang="en-US" sz="1300" b="1" dirty="0">
                  <a:effectLst/>
                  <a:latin typeface="+mj-lt"/>
                </a:rPr>
                <a:t>VA - OGE Form 450 Alternate VA </a:t>
              </a:r>
            </a:p>
            <a:p>
              <a:r>
                <a:rPr lang="en-US" sz="1300" b="1" dirty="0">
                  <a:effectLst/>
                  <a:latin typeface="+mj-lt"/>
                </a:rPr>
                <a:t>PDF Example</a:t>
              </a:r>
              <a:endParaRPr lang="en-US" sz="1300" b="1" dirty="0">
                <a:latin typeface="+mj-lt"/>
              </a:endParaRPr>
            </a:p>
          </p:txBody>
        </p:sp>
      </p:grpSp>
    </p:spTree>
    <p:extLst>
      <p:ext uri="{BB962C8B-B14F-4D97-AF65-F5344CB8AC3E}">
        <p14:creationId xmlns:p14="http://schemas.microsoft.com/office/powerpoint/2010/main" val="136947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0" y="1100715"/>
            <a:ext cx="10664704" cy="369332"/>
          </a:xfrm>
          <a:prstGeom prst="rect">
            <a:avLst/>
          </a:prstGeom>
          <a:noFill/>
        </p:spPr>
        <p:txBody>
          <a:bodyPr wrap="square">
            <a:spAutoFit/>
          </a:bodyPr>
          <a:lstStyle/>
          <a:p>
            <a:r>
              <a:rPr lang="en-US" dirty="0"/>
              <a:t>This is the confirmation page you will receive once your disclosures are completed.</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339646"/>
            <a:ext cx="9499999" cy="646331"/>
          </a:xfrm>
          <a:prstGeom prst="rect">
            <a:avLst/>
          </a:prstGeom>
          <a:noFill/>
        </p:spPr>
        <p:txBody>
          <a:bodyPr wrap="square">
            <a:spAutoFit/>
          </a:bodyPr>
          <a:lstStyle/>
          <a:p>
            <a:r>
              <a:rPr lang="en-US" sz="3600" b="1" dirty="0">
                <a:solidFill>
                  <a:schemeClr val="bg1"/>
                </a:solidFill>
              </a:rPr>
              <a:t>Create a New COI Disclosure</a:t>
            </a:r>
          </a:p>
        </p:txBody>
      </p:sp>
      <p:pic>
        <p:nvPicPr>
          <p:cNvPr id="4" name="Picture 3" descr="Graphical user interface, text, application&#10;&#10;Description automatically generated">
            <a:extLst>
              <a:ext uri="{FF2B5EF4-FFF2-40B4-BE49-F238E27FC236}">
                <a16:creationId xmlns:a16="http://schemas.microsoft.com/office/drawing/2014/main" id="{78E012B0-6620-BA51-3828-9AB38BB91C42}"/>
              </a:ext>
            </a:extLst>
          </p:cNvPr>
          <p:cNvPicPr>
            <a:picLocks noChangeAspect="1"/>
          </p:cNvPicPr>
          <p:nvPr/>
        </p:nvPicPr>
        <p:blipFill>
          <a:blip r:embed="rId3"/>
          <a:stretch>
            <a:fillRect/>
          </a:stretch>
        </p:blipFill>
        <p:spPr>
          <a:xfrm>
            <a:off x="2139210" y="1686482"/>
            <a:ext cx="7913581" cy="3931196"/>
          </a:xfrm>
          <a:prstGeom prst="rect">
            <a:avLst/>
          </a:prstGeom>
        </p:spPr>
      </p:pic>
      <p:sp>
        <p:nvSpPr>
          <p:cNvPr id="2" name="Oval 1">
            <a:extLst>
              <a:ext uri="{FF2B5EF4-FFF2-40B4-BE49-F238E27FC236}">
                <a16:creationId xmlns:a16="http://schemas.microsoft.com/office/drawing/2014/main" id="{DC8B755F-D4FC-8335-C7F3-521808BBEE67}"/>
              </a:ext>
            </a:extLst>
          </p:cNvPr>
          <p:cNvSpPr/>
          <p:nvPr/>
        </p:nvSpPr>
        <p:spPr>
          <a:xfrm>
            <a:off x="2781329" y="2887001"/>
            <a:ext cx="2161309" cy="3675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c 6">
            <a:extLst>
              <a:ext uri="{FF2B5EF4-FFF2-40B4-BE49-F238E27FC236}">
                <a16:creationId xmlns:a16="http://schemas.microsoft.com/office/drawing/2014/main" id="{7F90E9D2-09DC-CEBC-A603-757E4F98A175}"/>
              </a:ext>
            </a:extLst>
          </p:cNvPr>
          <p:cNvSpPr/>
          <p:nvPr/>
        </p:nvSpPr>
        <p:spPr>
          <a:xfrm rot="20932348" flipH="1">
            <a:off x="2955637" y="3254507"/>
            <a:ext cx="544946" cy="1345202"/>
          </a:xfrm>
          <a:prstGeom prst="arc">
            <a:avLst>
              <a:gd name="adj1" fmla="val 16381275"/>
              <a:gd name="adj2" fmla="val 7107664"/>
            </a:avLst>
          </a:prstGeom>
          <a:ln w="19050" cap="flat" cmpd="sng" algn="ctr">
            <a:solidFill>
              <a:srgbClr val="C0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858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649841" y="1178899"/>
            <a:ext cx="10664704" cy="369332"/>
          </a:xfrm>
          <a:prstGeom prst="rect">
            <a:avLst/>
          </a:prstGeom>
          <a:noFill/>
        </p:spPr>
        <p:txBody>
          <a:bodyPr wrap="square">
            <a:spAutoFit/>
          </a:bodyPr>
          <a:lstStyle/>
          <a:p>
            <a:r>
              <a:rPr lang="en-US" dirty="0"/>
              <a:t>After you complete the wizard, you are taken back to the “</a:t>
            </a:r>
            <a:r>
              <a:rPr lang="en-US" b="1" dirty="0"/>
              <a:t>My COI</a:t>
            </a:r>
            <a:r>
              <a:rPr lang="en-US" dirty="0"/>
              <a:t>” page</a:t>
            </a:r>
            <a:r>
              <a:rPr lang="en-US" b="0" i="0" dirty="0">
                <a:solidFill>
                  <a:srgbClr val="000000"/>
                </a:solidFill>
                <a:effectLst/>
              </a:rPr>
              <a:t>. </a:t>
            </a:r>
            <a:endParaRPr lang="en-US" dirty="0"/>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339646"/>
            <a:ext cx="9499999" cy="646331"/>
          </a:xfrm>
          <a:prstGeom prst="rect">
            <a:avLst/>
          </a:prstGeom>
          <a:noFill/>
        </p:spPr>
        <p:txBody>
          <a:bodyPr wrap="square">
            <a:spAutoFit/>
          </a:bodyPr>
          <a:lstStyle/>
          <a:p>
            <a:r>
              <a:rPr lang="en-US" sz="3600" b="1" dirty="0">
                <a:solidFill>
                  <a:schemeClr val="bg1"/>
                </a:solidFill>
              </a:rPr>
              <a:t>Create a New COI Disclosure</a:t>
            </a:r>
          </a:p>
        </p:txBody>
      </p:sp>
      <p:pic>
        <p:nvPicPr>
          <p:cNvPr id="8" name="Picture 7" descr="Graphical user interface, application&#10;&#10;Description automatically generated">
            <a:extLst>
              <a:ext uri="{FF2B5EF4-FFF2-40B4-BE49-F238E27FC236}">
                <a16:creationId xmlns:a16="http://schemas.microsoft.com/office/drawing/2014/main" id="{2A338C8A-68D6-7F8F-667A-037E816BDAB2}"/>
              </a:ext>
            </a:extLst>
          </p:cNvPr>
          <p:cNvPicPr>
            <a:picLocks noChangeAspect="1"/>
          </p:cNvPicPr>
          <p:nvPr/>
        </p:nvPicPr>
        <p:blipFill>
          <a:blip r:embed="rId3"/>
          <a:stretch>
            <a:fillRect/>
          </a:stretch>
        </p:blipFill>
        <p:spPr>
          <a:xfrm>
            <a:off x="1997758" y="1741153"/>
            <a:ext cx="8196484" cy="4034199"/>
          </a:xfrm>
          <a:prstGeom prst="rect">
            <a:avLst/>
          </a:prstGeom>
        </p:spPr>
      </p:pic>
      <p:sp>
        <p:nvSpPr>
          <p:cNvPr id="2" name="Oval 1">
            <a:extLst>
              <a:ext uri="{FF2B5EF4-FFF2-40B4-BE49-F238E27FC236}">
                <a16:creationId xmlns:a16="http://schemas.microsoft.com/office/drawing/2014/main" id="{5C4665F9-28BA-985C-8749-7E5DEDAA96E0}"/>
              </a:ext>
            </a:extLst>
          </p:cNvPr>
          <p:cNvSpPr/>
          <p:nvPr/>
        </p:nvSpPr>
        <p:spPr>
          <a:xfrm>
            <a:off x="6300706" y="1656092"/>
            <a:ext cx="2161309" cy="3675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9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F2884-5FB9-D648-061A-7E419A109CEA}"/>
              </a:ext>
            </a:extLst>
          </p:cNvPr>
          <p:cNvSpPr txBox="1"/>
          <p:nvPr/>
        </p:nvSpPr>
        <p:spPr>
          <a:xfrm>
            <a:off x="596552" y="2085367"/>
            <a:ext cx="10410824" cy="1169551"/>
          </a:xfrm>
          <a:prstGeom prst="rect">
            <a:avLst/>
          </a:prstGeom>
          <a:noFill/>
        </p:spPr>
        <p:txBody>
          <a:bodyPr wrap="square">
            <a:spAutoFit/>
          </a:bodyPr>
          <a:lstStyle/>
          <a:p>
            <a:pPr marL="342900" indent="-342900">
              <a:spcAft>
                <a:spcPts val="600"/>
              </a:spcAft>
              <a:buFont typeface="Wingdings" panose="05000000000000000000" pitchFamily="2" charset="2"/>
              <a:buChar char="ü"/>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p>
          <a:p>
            <a:pPr marL="342900" indent="-342900">
              <a:spcAft>
                <a:spcPts val="600"/>
              </a:spcAft>
              <a:buFont typeface="Wingdings" panose="05000000000000000000" pitchFamily="2" charset="2"/>
              <a:buChar char="q"/>
            </a:pPr>
            <a:r>
              <a:rPr lang="en-US" sz="2000" dirty="0">
                <a:solidFill>
                  <a:prstClr val="white"/>
                </a:solidFill>
                <a:latin typeface="Calibri" panose="020F0502020204030204"/>
              </a:rPr>
              <a:t>Link Disclosure Forms for Submission</a:t>
            </a:r>
          </a:p>
          <a:p>
            <a:pPr marL="342900" indent="-342900">
              <a:buFont typeface="Wingdings" panose="05000000000000000000" pitchFamily="2" charset="2"/>
              <a:buChar char="q"/>
            </a:pPr>
            <a:endParaRPr lang="en-US" sz="2000" dirty="0"/>
          </a:p>
        </p:txBody>
      </p:sp>
      <p:sp>
        <p:nvSpPr>
          <p:cNvPr id="4" name="Title 4">
            <a:extLst>
              <a:ext uri="{FF2B5EF4-FFF2-40B4-BE49-F238E27FC236}">
                <a16:creationId xmlns:a16="http://schemas.microsoft.com/office/drawing/2014/main" id="{4E1052F0-F20D-8F8F-490E-076E52D4CE74}"/>
              </a:ext>
            </a:extLst>
          </p:cNvPr>
          <p:cNvSpPr>
            <a:spLocks noGrp="1"/>
          </p:cNvSpPr>
          <p:nvPr>
            <p:ph type="ctrTitle"/>
          </p:nvPr>
        </p:nvSpPr>
        <p:spPr>
          <a:xfrm>
            <a:off x="149894" y="461354"/>
            <a:ext cx="11651848" cy="1624013"/>
          </a:xfrm>
        </p:spPr>
        <p:txBody>
          <a:bodyPr/>
          <a:lstStyle/>
          <a:p>
            <a:r>
              <a:rPr lang="en-US" sz="4400" dirty="0"/>
              <a:t>COI Module for Investigators</a:t>
            </a:r>
          </a:p>
        </p:txBody>
      </p:sp>
    </p:spTree>
    <p:extLst>
      <p:ext uri="{BB962C8B-B14F-4D97-AF65-F5344CB8AC3E}">
        <p14:creationId xmlns:p14="http://schemas.microsoft.com/office/powerpoint/2010/main" val="249861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sp>
        <p:nvSpPr>
          <p:cNvPr id="18" name="TextBox 17">
            <a:extLst>
              <a:ext uri="{FF2B5EF4-FFF2-40B4-BE49-F238E27FC236}">
                <a16:creationId xmlns:a16="http://schemas.microsoft.com/office/drawing/2014/main" id="{A13B4314-F2C4-7BC8-9C70-2770AB112274}"/>
              </a:ext>
            </a:extLst>
          </p:cNvPr>
          <p:cNvSpPr txBox="1"/>
          <p:nvPr/>
        </p:nvSpPr>
        <p:spPr>
          <a:xfrm rot="10800000" flipV="1">
            <a:off x="777071" y="1004008"/>
            <a:ext cx="9004524" cy="646331"/>
          </a:xfrm>
          <a:prstGeom prst="rect">
            <a:avLst/>
          </a:prstGeom>
          <a:noFill/>
        </p:spPr>
        <p:txBody>
          <a:bodyPr wrap="square" rtlCol="0">
            <a:spAutoFit/>
          </a:bodyPr>
          <a:lstStyle/>
          <a:p>
            <a:r>
              <a:rPr lang="en-US" dirty="0"/>
              <a:t>Select your package from the “</a:t>
            </a:r>
            <a:r>
              <a:rPr lang="en-US" b="1" dirty="0"/>
              <a:t>Project Overview</a:t>
            </a:r>
            <a:r>
              <a:rPr lang="en-US" dirty="0"/>
              <a:t>”</a:t>
            </a:r>
            <a:r>
              <a:rPr lang="en-US" b="1" dirty="0"/>
              <a:t> </a:t>
            </a:r>
            <a:r>
              <a:rPr lang="en-US" dirty="0"/>
              <a:t>page and go to the “</a:t>
            </a:r>
            <a:r>
              <a:rPr lang="en-US" b="1" dirty="0"/>
              <a:t>Designer</a:t>
            </a:r>
            <a:r>
              <a:rPr lang="en-US" dirty="0"/>
              <a:t>” page to link your COI disclosures. </a:t>
            </a:r>
          </a:p>
        </p:txBody>
      </p:sp>
      <p:pic>
        <p:nvPicPr>
          <p:cNvPr id="3" name="Picture 2" descr="Graphical user interface&#10;&#10;Description automatically generated">
            <a:extLst>
              <a:ext uri="{FF2B5EF4-FFF2-40B4-BE49-F238E27FC236}">
                <a16:creationId xmlns:a16="http://schemas.microsoft.com/office/drawing/2014/main" id="{E4E0A435-B057-22C2-A7CA-7B0AC551BBB1}"/>
              </a:ext>
            </a:extLst>
          </p:cNvPr>
          <p:cNvPicPr>
            <a:picLocks noChangeAspect="1"/>
          </p:cNvPicPr>
          <p:nvPr/>
        </p:nvPicPr>
        <p:blipFill rotWithShape="1">
          <a:blip r:embed="rId3"/>
          <a:srcRect t="2247"/>
          <a:stretch/>
        </p:blipFill>
        <p:spPr>
          <a:xfrm>
            <a:off x="1991514" y="1846442"/>
            <a:ext cx="8208972" cy="3613303"/>
          </a:xfrm>
          <a:prstGeom prst="rect">
            <a:avLst/>
          </a:prstGeom>
        </p:spPr>
      </p:pic>
      <p:sp>
        <p:nvSpPr>
          <p:cNvPr id="2" name="Oval 1">
            <a:extLst>
              <a:ext uri="{FF2B5EF4-FFF2-40B4-BE49-F238E27FC236}">
                <a16:creationId xmlns:a16="http://schemas.microsoft.com/office/drawing/2014/main" id="{7F9DCE22-4890-E4A4-59AA-50DFF890A0F9}"/>
              </a:ext>
            </a:extLst>
          </p:cNvPr>
          <p:cNvSpPr/>
          <p:nvPr/>
        </p:nvSpPr>
        <p:spPr>
          <a:xfrm>
            <a:off x="4867929" y="3429000"/>
            <a:ext cx="822807" cy="1666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10333B3-6648-BCD9-53F1-FD295B97365E}"/>
              </a:ext>
            </a:extLst>
          </p:cNvPr>
          <p:cNvSpPr/>
          <p:nvPr/>
        </p:nvSpPr>
        <p:spPr>
          <a:xfrm>
            <a:off x="6482037" y="2403236"/>
            <a:ext cx="1304783" cy="245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5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sp>
        <p:nvSpPr>
          <p:cNvPr id="12" name="TextBox 11">
            <a:extLst>
              <a:ext uri="{FF2B5EF4-FFF2-40B4-BE49-F238E27FC236}">
                <a16:creationId xmlns:a16="http://schemas.microsoft.com/office/drawing/2014/main" id="{7299300F-248C-2A74-B8E5-1796FED73FA0}"/>
              </a:ext>
            </a:extLst>
          </p:cNvPr>
          <p:cNvSpPr txBox="1"/>
          <p:nvPr/>
        </p:nvSpPr>
        <p:spPr>
          <a:xfrm>
            <a:off x="649840" y="908591"/>
            <a:ext cx="9674374" cy="1277273"/>
          </a:xfrm>
          <a:prstGeom prst="rect">
            <a:avLst/>
          </a:prstGeom>
          <a:noFill/>
        </p:spPr>
        <p:txBody>
          <a:bodyPr wrap="square" rtlCol="0">
            <a:spAutoFit/>
          </a:bodyPr>
          <a:lstStyle/>
          <a:p>
            <a:pPr>
              <a:spcAft>
                <a:spcPts val="600"/>
              </a:spcAft>
            </a:pPr>
            <a:r>
              <a:rPr lang="en-US" dirty="0"/>
              <a:t>Once you have navigated to the “</a:t>
            </a:r>
            <a:r>
              <a:rPr lang="en-US" b="1" dirty="0"/>
              <a:t>Designer</a:t>
            </a:r>
            <a:r>
              <a:rPr lang="en-US" dirty="0"/>
              <a:t>” page, click on the</a:t>
            </a:r>
            <a:r>
              <a:rPr lang="en-US" b="1" dirty="0"/>
              <a:t> </a:t>
            </a:r>
            <a:r>
              <a:rPr lang="en-US" dirty="0"/>
              <a:t>“</a:t>
            </a:r>
            <a:r>
              <a:rPr lang="en-US" b="1" dirty="0"/>
              <a:t>Link / Un-link COI Disclosures</a:t>
            </a:r>
            <a:r>
              <a:rPr lang="en-US" dirty="0"/>
              <a:t>”</a:t>
            </a:r>
            <a:r>
              <a:rPr lang="en-US" b="1" dirty="0"/>
              <a:t> </a:t>
            </a:r>
            <a:r>
              <a:rPr lang="en-US" dirty="0"/>
              <a:t>hyperlink at the bottom of the form. You will link the COI disclosures that are associated with this package. </a:t>
            </a:r>
          </a:p>
          <a:p>
            <a:pPr algn="ctr"/>
            <a:r>
              <a:rPr lang="en-US" b="1" i="1" dirty="0"/>
              <a:t>The package is the carrier that will take your COI disclosures through IRBNet.</a:t>
            </a:r>
          </a:p>
        </p:txBody>
      </p:sp>
      <p:pic>
        <p:nvPicPr>
          <p:cNvPr id="2" name="Picture 1">
            <a:extLst>
              <a:ext uri="{FF2B5EF4-FFF2-40B4-BE49-F238E27FC236}">
                <a16:creationId xmlns:a16="http://schemas.microsoft.com/office/drawing/2014/main" id="{A390EC87-3A0E-F512-F8E0-3A0AE038BF20}"/>
              </a:ext>
            </a:extLst>
          </p:cNvPr>
          <p:cNvPicPr>
            <a:picLocks noChangeAspect="1"/>
          </p:cNvPicPr>
          <p:nvPr/>
        </p:nvPicPr>
        <p:blipFill rotWithShape="1">
          <a:blip r:embed="rId3"/>
          <a:srcRect l="-1" t="2089" r="1593"/>
          <a:stretch/>
        </p:blipFill>
        <p:spPr>
          <a:xfrm>
            <a:off x="2584419" y="2185864"/>
            <a:ext cx="7023163" cy="3598086"/>
          </a:xfrm>
          <a:prstGeom prst="rect">
            <a:avLst/>
          </a:prstGeom>
        </p:spPr>
      </p:pic>
      <p:sp>
        <p:nvSpPr>
          <p:cNvPr id="3" name="Oval 2">
            <a:extLst>
              <a:ext uri="{FF2B5EF4-FFF2-40B4-BE49-F238E27FC236}">
                <a16:creationId xmlns:a16="http://schemas.microsoft.com/office/drawing/2014/main" id="{9580387F-7312-C8A0-6350-FCD9016BF628}"/>
              </a:ext>
            </a:extLst>
          </p:cNvPr>
          <p:cNvSpPr/>
          <p:nvPr/>
        </p:nvSpPr>
        <p:spPr>
          <a:xfrm>
            <a:off x="7569408" y="2130807"/>
            <a:ext cx="1053597" cy="35496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949B2D7-FEE8-F6BD-DC0D-9211FCCDB4C1}"/>
              </a:ext>
            </a:extLst>
          </p:cNvPr>
          <p:cNvSpPr/>
          <p:nvPr/>
        </p:nvSpPr>
        <p:spPr>
          <a:xfrm>
            <a:off x="5621587" y="5017160"/>
            <a:ext cx="1468639" cy="3627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18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sp>
        <p:nvSpPr>
          <p:cNvPr id="4" name="Oval 3">
            <a:extLst>
              <a:ext uri="{FF2B5EF4-FFF2-40B4-BE49-F238E27FC236}">
                <a16:creationId xmlns:a16="http://schemas.microsoft.com/office/drawing/2014/main" id="{34408F9F-9FD8-5C7C-67B4-F5F28B2AF899}"/>
              </a:ext>
            </a:extLst>
          </p:cNvPr>
          <p:cNvSpPr/>
          <p:nvPr/>
        </p:nvSpPr>
        <p:spPr>
          <a:xfrm>
            <a:off x="5294832" y="4797482"/>
            <a:ext cx="2161309" cy="3675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1FCC1A-173E-3010-BC6E-E10F15EFFC3B}"/>
              </a:ext>
            </a:extLst>
          </p:cNvPr>
          <p:cNvSpPr txBox="1"/>
          <p:nvPr/>
        </p:nvSpPr>
        <p:spPr>
          <a:xfrm>
            <a:off x="585198" y="919277"/>
            <a:ext cx="11021604" cy="646331"/>
          </a:xfrm>
          <a:prstGeom prst="rect">
            <a:avLst/>
          </a:prstGeom>
          <a:noFill/>
        </p:spPr>
        <p:txBody>
          <a:bodyPr wrap="square">
            <a:spAutoFit/>
          </a:bodyPr>
          <a:lstStyle/>
          <a:p>
            <a:r>
              <a:rPr lang="en-US" sz="1800" b="0" i="0" u="none" strike="noStrike" baseline="0" dirty="0">
                <a:solidFill>
                  <a:srgbClr val="000000"/>
                </a:solidFill>
              </a:rPr>
              <a:t>Once you click “</a:t>
            </a:r>
            <a:r>
              <a:rPr lang="en-US" sz="1800" b="1" i="0" u="none" strike="noStrike" baseline="0" dirty="0">
                <a:solidFill>
                  <a:srgbClr val="000000"/>
                </a:solidFill>
              </a:rPr>
              <a:t>Link/Un-link COI Disclosures</a:t>
            </a:r>
            <a:r>
              <a:rPr lang="en-US" sz="1800" b="0" i="0" u="none" strike="noStrike" baseline="0" dirty="0">
                <a:solidFill>
                  <a:srgbClr val="000000"/>
                </a:solidFill>
              </a:rPr>
              <a:t>”, </a:t>
            </a:r>
            <a:r>
              <a:rPr lang="en-US" dirty="0">
                <a:solidFill>
                  <a:srgbClr val="000000"/>
                </a:solidFill>
              </a:rPr>
              <a:t>y</a:t>
            </a:r>
            <a:r>
              <a:rPr lang="en-US" sz="1800" b="0" i="0" u="none" strike="noStrike" baseline="0" dirty="0">
                <a:solidFill>
                  <a:srgbClr val="000000"/>
                </a:solidFill>
              </a:rPr>
              <a:t>ou will be presented with a list of disclosures for every study team member with access to the project. </a:t>
            </a:r>
            <a:r>
              <a:rPr lang="en-US" sz="1800" b="1" i="0" u="none" strike="noStrike" baseline="0" dirty="0">
                <a:solidFill>
                  <a:srgbClr val="000000"/>
                </a:solidFill>
              </a:rPr>
              <a:t>Select the OGE 450 Alt VA forms that you want to submit and click “Save</a:t>
            </a:r>
            <a:r>
              <a:rPr lang="en-US" sz="1800" i="0" u="none" strike="noStrike" baseline="0" dirty="0">
                <a:solidFill>
                  <a:srgbClr val="000000"/>
                </a:solidFill>
              </a:rPr>
              <a:t>”.</a:t>
            </a:r>
          </a:p>
        </p:txBody>
      </p:sp>
      <p:pic>
        <p:nvPicPr>
          <p:cNvPr id="7" name="Picture 6">
            <a:extLst>
              <a:ext uri="{FF2B5EF4-FFF2-40B4-BE49-F238E27FC236}">
                <a16:creationId xmlns:a16="http://schemas.microsoft.com/office/drawing/2014/main" id="{84E9977E-82CA-68B5-A29E-3CC9AFB8653C}"/>
              </a:ext>
            </a:extLst>
          </p:cNvPr>
          <p:cNvPicPr>
            <a:picLocks noChangeAspect="1"/>
          </p:cNvPicPr>
          <p:nvPr/>
        </p:nvPicPr>
        <p:blipFill>
          <a:blip r:embed="rId3"/>
          <a:stretch>
            <a:fillRect/>
          </a:stretch>
        </p:blipFill>
        <p:spPr>
          <a:xfrm>
            <a:off x="1984977" y="1699022"/>
            <a:ext cx="8222047" cy="3973910"/>
          </a:xfrm>
          <a:prstGeom prst="rect">
            <a:avLst/>
          </a:prstGeom>
        </p:spPr>
      </p:pic>
    </p:spTree>
    <p:extLst>
      <p:ext uri="{BB962C8B-B14F-4D97-AF65-F5344CB8AC3E}">
        <p14:creationId xmlns:p14="http://schemas.microsoft.com/office/powerpoint/2010/main" val="92563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r>
              <a:rPr lang="en-US" sz="3600" b="1" dirty="0">
                <a:solidFill>
                  <a:schemeClr val="bg1"/>
                </a:solidFill>
              </a:rPr>
              <a:t>Link Disclosure Forms for Submission</a:t>
            </a:r>
          </a:p>
        </p:txBody>
      </p:sp>
      <p:sp>
        <p:nvSpPr>
          <p:cNvPr id="5" name="TextBox 4">
            <a:extLst>
              <a:ext uri="{FF2B5EF4-FFF2-40B4-BE49-F238E27FC236}">
                <a16:creationId xmlns:a16="http://schemas.microsoft.com/office/drawing/2014/main" id="{9D1FCC1A-173E-3010-BC6E-E10F15EFFC3B}"/>
              </a:ext>
            </a:extLst>
          </p:cNvPr>
          <p:cNvSpPr txBox="1"/>
          <p:nvPr/>
        </p:nvSpPr>
        <p:spPr>
          <a:xfrm>
            <a:off x="585198" y="919277"/>
            <a:ext cx="11021604" cy="646331"/>
          </a:xfrm>
          <a:prstGeom prst="rect">
            <a:avLst/>
          </a:prstGeom>
          <a:noFill/>
        </p:spPr>
        <p:txBody>
          <a:bodyPr wrap="square">
            <a:spAutoFit/>
          </a:bodyPr>
          <a:lstStyle/>
          <a:p>
            <a:r>
              <a:rPr lang="en-US" sz="1800" b="0" i="0" u="none" strike="noStrike" baseline="0" dirty="0">
                <a:solidFill>
                  <a:srgbClr val="000000"/>
                </a:solidFill>
              </a:rPr>
              <a:t> If you have other investigators on your project, then you can also attach their COI Disclosures on this page to keep all </a:t>
            </a:r>
            <a:r>
              <a:rPr lang="en-US" dirty="0">
                <a:solidFill>
                  <a:srgbClr val="000000"/>
                </a:solidFill>
              </a:rPr>
              <a:t>d</a:t>
            </a:r>
            <a:r>
              <a:rPr lang="en-US" sz="1800" b="0" i="0" u="none" strike="noStrike" baseline="0" dirty="0">
                <a:solidFill>
                  <a:srgbClr val="000000"/>
                </a:solidFill>
              </a:rPr>
              <a:t>isclosures together in one package. </a:t>
            </a:r>
          </a:p>
        </p:txBody>
      </p:sp>
      <p:pic>
        <p:nvPicPr>
          <p:cNvPr id="6" name="Picture 5" descr="Graphical user interface, text, application, email&#10;&#10;Description automatically generated">
            <a:extLst>
              <a:ext uri="{FF2B5EF4-FFF2-40B4-BE49-F238E27FC236}">
                <a16:creationId xmlns:a16="http://schemas.microsoft.com/office/drawing/2014/main" id="{A2A1F076-B2E5-A7D7-7A15-3FBB13AA1A4F}"/>
              </a:ext>
            </a:extLst>
          </p:cNvPr>
          <p:cNvPicPr>
            <a:picLocks noChangeAspect="1"/>
          </p:cNvPicPr>
          <p:nvPr/>
        </p:nvPicPr>
        <p:blipFill>
          <a:blip r:embed="rId3"/>
          <a:stretch>
            <a:fillRect/>
          </a:stretch>
        </p:blipFill>
        <p:spPr>
          <a:xfrm>
            <a:off x="2419148" y="1762070"/>
            <a:ext cx="7353704" cy="3973243"/>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8D4FAF87-70C8-6877-B608-0A83F6A8D421}"/>
              </a:ext>
            </a:extLst>
          </p:cNvPr>
          <p:cNvSpPr/>
          <p:nvPr/>
        </p:nvSpPr>
        <p:spPr>
          <a:xfrm>
            <a:off x="6967372" y="4735352"/>
            <a:ext cx="1169233" cy="1948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39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July 16, 2024</a:t>
            </a:r>
          </a:p>
        </p:txBody>
      </p:sp>
    </p:spTree>
    <p:extLst>
      <p:ext uri="{BB962C8B-B14F-4D97-AF65-F5344CB8AC3E}">
        <p14:creationId xmlns:p14="http://schemas.microsoft.com/office/powerpoint/2010/main" val="184050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F2884-5FB9-D648-061A-7E419A109CEA}"/>
              </a:ext>
            </a:extLst>
          </p:cNvPr>
          <p:cNvSpPr txBox="1"/>
          <p:nvPr/>
        </p:nvSpPr>
        <p:spPr>
          <a:xfrm>
            <a:off x="534302" y="1966067"/>
            <a:ext cx="10410824" cy="1169551"/>
          </a:xfrm>
          <a:prstGeom prst="rect">
            <a:avLst/>
          </a:prstGeom>
          <a:noFill/>
        </p:spPr>
        <p:txBody>
          <a:bodyPr wrap="square">
            <a:spAutoFit/>
          </a:bodyPr>
          <a:lstStyle/>
          <a:p>
            <a:pPr marL="342900" indent="-342900">
              <a:spcAft>
                <a:spcPts val="600"/>
              </a:spcAft>
              <a:buFont typeface="Wingdings" panose="05000000000000000000" pitchFamily="2" charset="2"/>
              <a:buChar char="ü"/>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Link Disclosure Forms for Submission</a:t>
            </a:r>
          </a:p>
          <a:p>
            <a:pPr marL="342900" indent="-342900">
              <a:spcAft>
                <a:spcPts val="600"/>
              </a:spcAft>
              <a:buFont typeface="Wingdings" panose="05000000000000000000" pitchFamily="2" charset="2"/>
              <a:buChar char="q"/>
            </a:pPr>
            <a:r>
              <a:rPr lang="en-US" sz="2000" dirty="0">
                <a:solidFill>
                  <a:prstClr val="white"/>
                </a:solidFill>
                <a:latin typeface="Calibri" panose="020F0502020204030204"/>
              </a:rPr>
              <a:t>Submit Disclosure Forms</a:t>
            </a:r>
          </a:p>
        </p:txBody>
      </p:sp>
      <p:sp>
        <p:nvSpPr>
          <p:cNvPr id="3" name="Title 4">
            <a:extLst>
              <a:ext uri="{FF2B5EF4-FFF2-40B4-BE49-F238E27FC236}">
                <a16:creationId xmlns:a16="http://schemas.microsoft.com/office/drawing/2014/main" id="{50411279-9DD2-7327-4DC9-9FA2A8036DCF}"/>
              </a:ext>
            </a:extLst>
          </p:cNvPr>
          <p:cNvSpPr>
            <a:spLocks noGrp="1"/>
          </p:cNvSpPr>
          <p:nvPr>
            <p:ph type="ctrTitle"/>
          </p:nvPr>
        </p:nvSpPr>
        <p:spPr>
          <a:xfrm>
            <a:off x="158543" y="427780"/>
            <a:ext cx="11609016" cy="1538287"/>
          </a:xfrm>
        </p:spPr>
        <p:txBody>
          <a:bodyPr/>
          <a:lstStyle/>
          <a:p>
            <a:r>
              <a:rPr lang="en-US" sz="4400" dirty="0"/>
              <a:t>COI Module for Investigators</a:t>
            </a:r>
          </a:p>
        </p:txBody>
      </p:sp>
    </p:spTree>
    <p:extLst>
      <p:ext uri="{BB962C8B-B14F-4D97-AF65-F5344CB8AC3E}">
        <p14:creationId xmlns:p14="http://schemas.microsoft.com/office/powerpoint/2010/main" val="386721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EF69D5-645E-2F99-2763-3E5F652E72FF}"/>
              </a:ext>
            </a:extLst>
          </p:cNvPr>
          <p:cNvSpPr txBox="1"/>
          <p:nvPr/>
        </p:nvSpPr>
        <p:spPr>
          <a:xfrm>
            <a:off x="425302" y="1305617"/>
            <a:ext cx="2860159"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After all required disclosure forms are linked to the package, click the “Submit this Package” button, and select your facility’s COI workspace. Packages containing disclosure forms should only be submitted to the COI workspace. It is the responsibility of the project owner (someone with “Full” access) to submit the package. </a:t>
            </a:r>
            <a:r>
              <a:rPr lang="en-US" b="1" dirty="0">
                <a:solidFill>
                  <a:srgbClr val="000000"/>
                </a:solidFill>
              </a:rPr>
              <a:t>Always follow local COI SOPs</a:t>
            </a:r>
            <a:r>
              <a:rPr lang="en-US" dirty="0">
                <a:solidFill>
                  <a:srgbClr val="000000"/>
                </a:solidFill>
              </a:rPr>
              <a:t>.</a:t>
            </a:r>
          </a:p>
        </p:txBody>
      </p:sp>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Submit Disclosure Forms</a:t>
            </a:r>
          </a:p>
        </p:txBody>
      </p:sp>
      <p:pic>
        <p:nvPicPr>
          <p:cNvPr id="3" name="Picture 2">
            <a:extLst>
              <a:ext uri="{FF2B5EF4-FFF2-40B4-BE49-F238E27FC236}">
                <a16:creationId xmlns:a16="http://schemas.microsoft.com/office/drawing/2014/main" id="{88AC1438-78FC-52B4-3611-36F3F2E101B9}"/>
              </a:ext>
            </a:extLst>
          </p:cNvPr>
          <p:cNvPicPr>
            <a:picLocks noChangeAspect="1"/>
          </p:cNvPicPr>
          <p:nvPr/>
        </p:nvPicPr>
        <p:blipFill>
          <a:blip r:embed="rId3"/>
          <a:stretch>
            <a:fillRect/>
          </a:stretch>
        </p:blipFill>
        <p:spPr>
          <a:xfrm>
            <a:off x="3360400" y="1104262"/>
            <a:ext cx="8654391" cy="4373028"/>
          </a:xfrm>
          <a:prstGeom prst="rect">
            <a:avLst/>
          </a:prstGeom>
        </p:spPr>
      </p:pic>
    </p:spTree>
    <p:extLst>
      <p:ext uri="{BB962C8B-B14F-4D97-AF65-F5344CB8AC3E}">
        <p14:creationId xmlns:p14="http://schemas.microsoft.com/office/powerpoint/2010/main" val="421645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Submit Disclosure Forms</a:t>
            </a:r>
          </a:p>
        </p:txBody>
      </p:sp>
      <p:pic>
        <p:nvPicPr>
          <p:cNvPr id="4" name="Picture 3">
            <a:extLst>
              <a:ext uri="{FF2B5EF4-FFF2-40B4-BE49-F238E27FC236}">
                <a16:creationId xmlns:a16="http://schemas.microsoft.com/office/drawing/2014/main" id="{4D61D155-5750-A6D9-D35B-E7FD1FE07A00}"/>
              </a:ext>
            </a:extLst>
          </p:cNvPr>
          <p:cNvPicPr>
            <a:picLocks noChangeAspect="1"/>
          </p:cNvPicPr>
          <p:nvPr/>
        </p:nvPicPr>
        <p:blipFill>
          <a:blip r:embed="rId3"/>
          <a:stretch>
            <a:fillRect/>
          </a:stretch>
        </p:blipFill>
        <p:spPr>
          <a:xfrm>
            <a:off x="1377972" y="1554922"/>
            <a:ext cx="9436056" cy="4178208"/>
          </a:xfrm>
          <a:prstGeom prst="rect">
            <a:avLst/>
          </a:prstGeom>
        </p:spPr>
      </p:pic>
      <p:sp>
        <p:nvSpPr>
          <p:cNvPr id="6" name="TextBox 5">
            <a:extLst>
              <a:ext uri="{FF2B5EF4-FFF2-40B4-BE49-F238E27FC236}">
                <a16:creationId xmlns:a16="http://schemas.microsoft.com/office/drawing/2014/main" id="{818B0293-EAE6-6EBF-408E-7398A9BCE69A}"/>
              </a:ext>
            </a:extLst>
          </p:cNvPr>
          <p:cNvSpPr txBox="1"/>
          <p:nvPr/>
        </p:nvSpPr>
        <p:spPr>
          <a:xfrm>
            <a:off x="649840" y="908591"/>
            <a:ext cx="97167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While submitting the disclosure, you can select the submission type as “</a:t>
            </a:r>
            <a:r>
              <a:rPr lang="en-US" b="1" dirty="0">
                <a:solidFill>
                  <a:srgbClr val="000000"/>
                </a:solidFill>
              </a:rPr>
              <a:t>Disclosure</a:t>
            </a:r>
            <a:r>
              <a:rPr lang="en-US" dirty="0">
                <a:solidFill>
                  <a:srgbClr val="000000"/>
                </a:solidFill>
              </a:rPr>
              <a:t>” and add comments.  </a:t>
            </a:r>
          </a:p>
        </p:txBody>
      </p:sp>
      <p:sp>
        <p:nvSpPr>
          <p:cNvPr id="2" name="Oval 1">
            <a:extLst>
              <a:ext uri="{FF2B5EF4-FFF2-40B4-BE49-F238E27FC236}">
                <a16:creationId xmlns:a16="http://schemas.microsoft.com/office/drawing/2014/main" id="{59D4F305-9D18-AFDD-6C8D-D6DE2503D235}"/>
              </a:ext>
            </a:extLst>
          </p:cNvPr>
          <p:cNvSpPr/>
          <p:nvPr/>
        </p:nvSpPr>
        <p:spPr>
          <a:xfrm>
            <a:off x="4737245" y="3351718"/>
            <a:ext cx="1169233" cy="1948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545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F2884-5FB9-D648-061A-7E419A109CEA}"/>
              </a:ext>
            </a:extLst>
          </p:cNvPr>
          <p:cNvSpPr txBox="1"/>
          <p:nvPr/>
        </p:nvSpPr>
        <p:spPr>
          <a:xfrm>
            <a:off x="544371" y="1993517"/>
            <a:ext cx="10410824" cy="1554272"/>
          </a:xfrm>
          <a:prstGeom prst="rect">
            <a:avLst/>
          </a:prstGeom>
          <a:noFill/>
        </p:spPr>
        <p:txBody>
          <a:bodyPr wrap="square">
            <a:spAutoFit/>
          </a:bodyPr>
          <a:lstStyle/>
          <a:p>
            <a:pPr marL="342900" indent="-342900">
              <a:spcAft>
                <a:spcPts val="600"/>
              </a:spcAft>
              <a:buFont typeface="Wingdings" panose="05000000000000000000" pitchFamily="2" charset="2"/>
              <a:buChar char="ü"/>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Link Disclosure Forms for Submission</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Submit Disclosure Forms</a:t>
            </a:r>
          </a:p>
          <a:p>
            <a:pPr marL="342900" indent="-342900">
              <a:spcAft>
                <a:spcPts val="600"/>
              </a:spcAft>
              <a:buFont typeface="Wingdings" panose="05000000000000000000" pitchFamily="2" charset="2"/>
              <a:buChar char="q"/>
            </a:pPr>
            <a:r>
              <a:rPr lang="en-US" sz="2000" dirty="0">
                <a:solidFill>
                  <a:prstClr val="white"/>
                </a:solidFill>
                <a:latin typeface="Calibri" panose="020F0502020204030204"/>
              </a:rPr>
              <a:t>View the Status of a Disclosure</a:t>
            </a:r>
            <a:endParaRPr lang="en-US" sz="2000" dirty="0"/>
          </a:p>
        </p:txBody>
      </p:sp>
      <p:sp>
        <p:nvSpPr>
          <p:cNvPr id="3" name="Title 4">
            <a:extLst>
              <a:ext uri="{FF2B5EF4-FFF2-40B4-BE49-F238E27FC236}">
                <a16:creationId xmlns:a16="http://schemas.microsoft.com/office/drawing/2014/main" id="{DB11FD2F-B939-4F1E-9758-A5AD4DE35161}"/>
              </a:ext>
            </a:extLst>
          </p:cNvPr>
          <p:cNvSpPr>
            <a:spLocks noGrp="1"/>
          </p:cNvSpPr>
          <p:nvPr>
            <p:ph type="ctrTitle"/>
          </p:nvPr>
        </p:nvSpPr>
        <p:spPr>
          <a:xfrm>
            <a:off x="141449" y="461963"/>
            <a:ext cx="11685929" cy="1614487"/>
          </a:xfrm>
        </p:spPr>
        <p:txBody>
          <a:bodyPr/>
          <a:lstStyle/>
          <a:p>
            <a:r>
              <a:rPr lang="en-US" sz="4400" dirty="0"/>
              <a:t>COI Module for Investigators</a:t>
            </a:r>
          </a:p>
        </p:txBody>
      </p:sp>
    </p:spTree>
    <p:extLst>
      <p:ext uri="{BB962C8B-B14F-4D97-AF65-F5344CB8AC3E}">
        <p14:creationId xmlns:p14="http://schemas.microsoft.com/office/powerpoint/2010/main" val="977531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View the Status of a Disclosure </a:t>
            </a:r>
          </a:p>
        </p:txBody>
      </p:sp>
      <p:sp>
        <p:nvSpPr>
          <p:cNvPr id="6" name="TextBox 5">
            <a:extLst>
              <a:ext uri="{FF2B5EF4-FFF2-40B4-BE49-F238E27FC236}">
                <a16:creationId xmlns:a16="http://schemas.microsoft.com/office/drawing/2014/main" id="{818B0293-EAE6-6EBF-408E-7398A9BCE69A}"/>
              </a:ext>
            </a:extLst>
          </p:cNvPr>
          <p:cNvSpPr txBox="1"/>
          <p:nvPr/>
        </p:nvSpPr>
        <p:spPr>
          <a:xfrm>
            <a:off x="649840" y="1145831"/>
            <a:ext cx="352211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Project Overview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rPr>
              <a:t>View status of COI submission package.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rPr>
              <a:t>View status of each study team member’s COI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My COI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rPr>
              <a:t>View status and details of your COI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41445FE-C2EE-E89B-AB10-528871165922}"/>
              </a:ext>
            </a:extLst>
          </p:cNvPr>
          <p:cNvPicPr>
            <a:picLocks noChangeAspect="1"/>
          </p:cNvPicPr>
          <p:nvPr/>
        </p:nvPicPr>
        <p:blipFill rotWithShape="1">
          <a:blip r:embed="rId3"/>
          <a:srcRect t="34609" r="15867"/>
          <a:stretch/>
        </p:blipFill>
        <p:spPr>
          <a:xfrm>
            <a:off x="4308311" y="1206304"/>
            <a:ext cx="7053626" cy="2791297"/>
          </a:xfrm>
          <a:prstGeom prst="rect">
            <a:avLst/>
          </a:prstGeom>
        </p:spPr>
      </p:pic>
      <p:sp>
        <p:nvSpPr>
          <p:cNvPr id="5" name="Oval 4">
            <a:extLst>
              <a:ext uri="{FF2B5EF4-FFF2-40B4-BE49-F238E27FC236}">
                <a16:creationId xmlns:a16="http://schemas.microsoft.com/office/drawing/2014/main" id="{F4B8B080-AAC5-DFB2-339D-2A1DC4750C0E}"/>
              </a:ext>
            </a:extLst>
          </p:cNvPr>
          <p:cNvSpPr/>
          <p:nvPr/>
        </p:nvSpPr>
        <p:spPr>
          <a:xfrm>
            <a:off x="5447965" y="2339592"/>
            <a:ext cx="5913972" cy="75001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FFEDB3C-B2D6-4339-A8AB-CEC974962B42}"/>
              </a:ext>
            </a:extLst>
          </p:cNvPr>
          <p:cNvPicPr>
            <a:picLocks noChangeAspect="1"/>
          </p:cNvPicPr>
          <p:nvPr/>
        </p:nvPicPr>
        <p:blipFill>
          <a:blip r:embed="rId4"/>
          <a:stretch>
            <a:fillRect/>
          </a:stretch>
        </p:blipFill>
        <p:spPr>
          <a:xfrm>
            <a:off x="4308312" y="4295314"/>
            <a:ext cx="7053626" cy="1263743"/>
          </a:xfrm>
          <a:prstGeom prst="rect">
            <a:avLst/>
          </a:prstGeom>
        </p:spPr>
      </p:pic>
      <p:sp>
        <p:nvSpPr>
          <p:cNvPr id="8" name="Oval 7">
            <a:extLst>
              <a:ext uri="{FF2B5EF4-FFF2-40B4-BE49-F238E27FC236}">
                <a16:creationId xmlns:a16="http://schemas.microsoft.com/office/drawing/2014/main" id="{72564D46-1785-4BF0-9DA5-728A0E9206F0}"/>
              </a:ext>
            </a:extLst>
          </p:cNvPr>
          <p:cNvSpPr/>
          <p:nvPr/>
        </p:nvSpPr>
        <p:spPr>
          <a:xfrm>
            <a:off x="7234855" y="3304295"/>
            <a:ext cx="674705" cy="693305"/>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55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7F841F-419E-EC7E-FF49-17A674333599}"/>
              </a:ext>
            </a:extLst>
          </p:cNvPr>
          <p:cNvSpPr txBox="1"/>
          <p:nvPr/>
        </p:nvSpPr>
        <p:spPr>
          <a:xfrm>
            <a:off x="649840" y="262260"/>
            <a:ext cx="85147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View the Status of a Disclosure </a:t>
            </a:r>
          </a:p>
        </p:txBody>
      </p:sp>
      <p:sp>
        <p:nvSpPr>
          <p:cNvPr id="6" name="TextBox 5">
            <a:extLst>
              <a:ext uri="{FF2B5EF4-FFF2-40B4-BE49-F238E27FC236}">
                <a16:creationId xmlns:a16="http://schemas.microsoft.com/office/drawing/2014/main" id="{818B0293-EAE6-6EBF-408E-7398A9BCE69A}"/>
              </a:ext>
            </a:extLst>
          </p:cNvPr>
          <p:cNvSpPr txBox="1"/>
          <p:nvPr/>
        </p:nvSpPr>
        <p:spPr>
          <a:xfrm>
            <a:off x="649840" y="1424155"/>
            <a:ext cx="27432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oversight committee(s) can view the COI status on the “Project Overview” page or on the “Submission Detail” page under “Project Team Tracking.”</a:t>
            </a:r>
          </a:p>
        </p:txBody>
      </p:sp>
      <p:pic>
        <p:nvPicPr>
          <p:cNvPr id="4" name="Picture 3">
            <a:extLst>
              <a:ext uri="{FF2B5EF4-FFF2-40B4-BE49-F238E27FC236}">
                <a16:creationId xmlns:a16="http://schemas.microsoft.com/office/drawing/2014/main" id="{8DFD44F4-6BFE-40B3-BC1E-2E89A5E82EF9}"/>
              </a:ext>
            </a:extLst>
          </p:cNvPr>
          <p:cNvPicPr>
            <a:picLocks noChangeAspect="1"/>
          </p:cNvPicPr>
          <p:nvPr/>
        </p:nvPicPr>
        <p:blipFill rotWithShape="1">
          <a:blip r:embed="rId3"/>
          <a:srcRect t="56385"/>
          <a:stretch/>
        </p:blipFill>
        <p:spPr>
          <a:xfrm>
            <a:off x="3876572" y="1018672"/>
            <a:ext cx="7435247" cy="2808387"/>
          </a:xfrm>
          <a:prstGeom prst="rect">
            <a:avLst/>
          </a:prstGeom>
        </p:spPr>
      </p:pic>
      <p:sp>
        <p:nvSpPr>
          <p:cNvPr id="5" name="Oval 4">
            <a:extLst>
              <a:ext uri="{FF2B5EF4-FFF2-40B4-BE49-F238E27FC236}">
                <a16:creationId xmlns:a16="http://schemas.microsoft.com/office/drawing/2014/main" id="{F4B8B080-AAC5-DFB2-339D-2A1DC4750C0E}"/>
              </a:ext>
            </a:extLst>
          </p:cNvPr>
          <p:cNvSpPr/>
          <p:nvPr/>
        </p:nvSpPr>
        <p:spPr>
          <a:xfrm>
            <a:off x="3242532" y="2819077"/>
            <a:ext cx="8069287" cy="1136699"/>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7425574-1573-419C-AA4A-8C5B541C28A3}"/>
              </a:ext>
            </a:extLst>
          </p:cNvPr>
          <p:cNvPicPr>
            <a:picLocks noChangeAspect="1"/>
          </p:cNvPicPr>
          <p:nvPr/>
        </p:nvPicPr>
        <p:blipFill>
          <a:blip r:embed="rId4"/>
          <a:stretch>
            <a:fillRect/>
          </a:stretch>
        </p:blipFill>
        <p:spPr>
          <a:xfrm>
            <a:off x="649840" y="4108770"/>
            <a:ext cx="8772525" cy="1628775"/>
          </a:xfrm>
          <a:prstGeom prst="rect">
            <a:avLst/>
          </a:prstGeom>
        </p:spPr>
      </p:pic>
    </p:spTree>
    <p:extLst>
      <p:ext uri="{BB962C8B-B14F-4D97-AF65-F5344CB8AC3E}">
        <p14:creationId xmlns:p14="http://schemas.microsoft.com/office/powerpoint/2010/main" val="167072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F2884-5FB9-D648-061A-7E419A109CEA}"/>
              </a:ext>
            </a:extLst>
          </p:cNvPr>
          <p:cNvSpPr txBox="1"/>
          <p:nvPr/>
        </p:nvSpPr>
        <p:spPr>
          <a:xfrm>
            <a:off x="551901" y="1957389"/>
            <a:ext cx="10410824" cy="1554272"/>
          </a:xfrm>
          <a:prstGeom prst="rect">
            <a:avLst/>
          </a:prstGeom>
          <a:noFill/>
        </p:spPr>
        <p:txBody>
          <a:bodyPr wrap="square">
            <a:spAutoFit/>
          </a:bodyPr>
          <a:lstStyle/>
          <a:p>
            <a:pPr marL="342900" indent="-342900">
              <a:spcAft>
                <a:spcPts val="600"/>
              </a:spcAft>
              <a:buFont typeface="Wingdings" panose="05000000000000000000" pitchFamily="2" charset="2"/>
              <a:buChar char="ü"/>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Link Disclosure Forms for Submission</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Submit Disclosure Forms</a:t>
            </a:r>
          </a:p>
          <a:p>
            <a:pPr marL="342900" indent="-342900">
              <a:spcAft>
                <a:spcPts val="600"/>
              </a:spcAft>
              <a:buFont typeface="Wingdings" panose="05000000000000000000" pitchFamily="2" charset="2"/>
              <a:buChar char="ü"/>
            </a:pPr>
            <a:r>
              <a:rPr lang="en-US" sz="2000" dirty="0">
                <a:solidFill>
                  <a:prstClr val="white"/>
                </a:solidFill>
                <a:latin typeface="Calibri" panose="020F0502020204030204"/>
              </a:rPr>
              <a:t>View the Status of a Disclosure</a:t>
            </a:r>
            <a:endParaRPr lang="en-US" sz="2000" dirty="0"/>
          </a:p>
        </p:txBody>
      </p:sp>
      <p:sp>
        <p:nvSpPr>
          <p:cNvPr id="3" name="Title 4">
            <a:extLst>
              <a:ext uri="{FF2B5EF4-FFF2-40B4-BE49-F238E27FC236}">
                <a16:creationId xmlns:a16="http://schemas.microsoft.com/office/drawing/2014/main" id="{E060A91C-D71E-19E7-77CC-C791598F43B0}"/>
              </a:ext>
            </a:extLst>
          </p:cNvPr>
          <p:cNvSpPr>
            <a:spLocks noGrp="1"/>
          </p:cNvSpPr>
          <p:nvPr>
            <p:ph type="ctrTitle"/>
          </p:nvPr>
        </p:nvSpPr>
        <p:spPr>
          <a:xfrm>
            <a:off x="158439" y="393092"/>
            <a:ext cx="11583482" cy="1717675"/>
          </a:xfrm>
        </p:spPr>
        <p:txBody>
          <a:bodyPr/>
          <a:lstStyle/>
          <a:p>
            <a:r>
              <a:rPr lang="en-US" sz="4400" dirty="0"/>
              <a:t>COI Module for Investigators</a:t>
            </a:r>
          </a:p>
        </p:txBody>
      </p:sp>
    </p:spTree>
    <p:extLst>
      <p:ext uri="{BB962C8B-B14F-4D97-AF65-F5344CB8AC3E}">
        <p14:creationId xmlns:p14="http://schemas.microsoft.com/office/powerpoint/2010/main" val="1765621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060A91C-D71E-19E7-77CC-C791598F43B0}"/>
              </a:ext>
            </a:extLst>
          </p:cNvPr>
          <p:cNvSpPr>
            <a:spLocks noGrp="1"/>
          </p:cNvSpPr>
          <p:nvPr>
            <p:ph type="ctrTitle"/>
          </p:nvPr>
        </p:nvSpPr>
        <p:spPr>
          <a:xfrm>
            <a:off x="1999186" y="2318358"/>
            <a:ext cx="8193628" cy="1717675"/>
          </a:xfrm>
        </p:spPr>
        <p:txBody>
          <a:bodyPr/>
          <a:lstStyle/>
          <a:p>
            <a:r>
              <a:rPr lang="en-US" sz="6600" dirty="0"/>
              <a:t>COI Module Live Demo</a:t>
            </a:r>
          </a:p>
        </p:txBody>
      </p:sp>
      <p:sp>
        <p:nvSpPr>
          <p:cNvPr id="2" name="Content Placeholder 2">
            <a:extLst>
              <a:ext uri="{FF2B5EF4-FFF2-40B4-BE49-F238E27FC236}">
                <a16:creationId xmlns:a16="http://schemas.microsoft.com/office/drawing/2014/main" id="{6528AE47-C4C5-2DA6-86D7-6B9F87CBE83C}"/>
              </a:ext>
            </a:extLst>
          </p:cNvPr>
          <p:cNvSpPr txBox="1">
            <a:spLocks/>
          </p:cNvSpPr>
          <p:nvPr/>
        </p:nvSpPr>
        <p:spPr>
          <a:xfrm>
            <a:off x="1318967" y="3177196"/>
            <a:ext cx="10515600" cy="503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9620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7EBA-F74D-6B9B-7C3D-D3A277B80A19}"/>
              </a:ext>
            </a:extLst>
          </p:cNvPr>
          <p:cNvSpPr>
            <a:spLocks noGrp="1"/>
          </p:cNvSpPr>
          <p:nvPr>
            <p:ph type="title"/>
          </p:nvPr>
        </p:nvSpPr>
        <p:spPr>
          <a:xfrm>
            <a:off x="469710" y="248413"/>
            <a:ext cx="10515599" cy="752929"/>
          </a:xfrm>
        </p:spPr>
        <p:txBody>
          <a:bodyPr anchor="b"/>
          <a:lstStyle/>
          <a:p>
            <a:r>
              <a:rPr lang="en-US" dirty="0"/>
              <a:t>Frequently Asked Questions</a:t>
            </a:r>
          </a:p>
        </p:txBody>
      </p:sp>
      <p:sp>
        <p:nvSpPr>
          <p:cNvPr id="5" name="Content Placeholder 4">
            <a:extLst>
              <a:ext uri="{FF2B5EF4-FFF2-40B4-BE49-F238E27FC236}">
                <a16:creationId xmlns:a16="http://schemas.microsoft.com/office/drawing/2014/main" id="{EDD76635-CB59-A154-0510-F13375865EE8}"/>
              </a:ext>
            </a:extLst>
          </p:cNvPr>
          <p:cNvSpPr>
            <a:spLocks noGrp="1"/>
          </p:cNvSpPr>
          <p:nvPr>
            <p:ph idx="1"/>
          </p:nvPr>
        </p:nvSpPr>
        <p:spPr>
          <a:xfrm>
            <a:off x="469709" y="1168526"/>
            <a:ext cx="10515600" cy="4247991"/>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Q. What if my project isn't listed when I try to create my new COI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 list includes all the projects that you have access to in IRBNet. These are the same projects that are listed on your “</a:t>
            </a:r>
            <a:r>
              <a:rPr kumimoji="0" lang="en-US" sz="1800" b="0" u="none" strike="noStrike" kern="1200" cap="none" spc="0" normalizeH="0" baseline="0" noProof="0" dirty="0">
                <a:ln>
                  <a:noFill/>
                </a:ln>
                <a:solidFill>
                  <a:srgbClr val="000000"/>
                </a:solidFill>
                <a:effectLst/>
                <a:uLnTx/>
                <a:uFillTx/>
                <a:latin typeface="Calibri" panose="020F0502020204030204"/>
                <a:ea typeface="+mn-ea"/>
                <a:cs typeface="+mn-cs"/>
              </a:rPr>
              <a:t>My Projects”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page. If you don't see your project listed, then there are two things you can do: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000000"/>
                </a:solidFill>
                <a:effectLst/>
                <a:uLnTx/>
                <a:uFillTx/>
                <a:latin typeface="Calibri" panose="020F0502020204030204"/>
                <a:ea typeface="+mn-ea"/>
                <a:cs typeface="+mn-cs"/>
              </a:rPr>
              <a:t>If you are</a:t>
            </a:r>
            <a:r>
              <a:rPr kumimoji="0" lang="en-US" sz="1800" b="0" i="0"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 project owner, but have not yet created your project, do so before proceeding. To create a project, click the "Create New Project" option on the left menu.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srgbClr val="000000"/>
                </a:solidFill>
                <a:effectLst/>
                <a:uLnTx/>
                <a:uFillTx/>
                <a:latin typeface="Calibri" panose="020F0502020204030204"/>
                <a:ea typeface="+mn-ea"/>
                <a:cs typeface="+mn-cs"/>
              </a:rPr>
              <a:t>If you are not</a:t>
            </a:r>
            <a:r>
              <a:rPr kumimoji="0" lang="en-US" sz="1800" b="0" i="0"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 project owner, contact the project owner (typically the study coordinator or principal investigator) and ask them to share the project with you in IRBNet. The project owner may need to create the project if they haven't already done 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Q. What if a study team member isn’t listed when I try to link their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Either they have not been shared on the project, or they have not completed their disclosure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Q. Where can I get help with questions about a disclosure or how to submit a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 Contact your local facility’s COI administrator.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4296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715A7-A202-6674-EA3F-A5E45D7BC960}"/>
              </a:ext>
            </a:extLst>
          </p:cNvPr>
          <p:cNvSpPr>
            <a:spLocks noGrp="1"/>
          </p:cNvSpPr>
          <p:nvPr>
            <p:ph type="title"/>
          </p:nvPr>
        </p:nvSpPr>
        <p:spPr>
          <a:xfrm>
            <a:off x="838200" y="542841"/>
            <a:ext cx="10134600" cy="752929"/>
          </a:xfrm>
        </p:spPr>
        <p:txBody>
          <a:bodyPr/>
          <a:lstStyle/>
          <a:p>
            <a:r>
              <a:rPr lang="en-US" sz="3600" b="1" dirty="0">
                <a:effectLst/>
                <a:latin typeface="Calibri" panose="020F0502020204030204" pitchFamily="34" charset="0"/>
                <a:ea typeface="Calibri" panose="020F0502020204030204" pitchFamily="34" charset="0"/>
              </a:rPr>
              <a:t>References</a:t>
            </a:r>
            <a:br>
              <a:rPr lang="en-US" sz="3600" b="1" u="sng"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50689E77-FADD-AECB-3499-1A52DC67135B}"/>
              </a:ext>
            </a:extLst>
          </p:cNvPr>
          <p:cNvSpPr>
            <a:spLocks noGrp="1"/>
          </p:cNvSpPr>
          <p:nvPr>
            <p:ph idx="1"/>
          </p:nvPr>
        </p:nvSpPr>
        <p:spPr>
          <a:xfrm>
            <a:off x="838200" y="1295770"/>
            <a:ext cx="10515600" cy="4679728"/>
          </a:xfrm>
        </p:spPr>
        <p:txBody>
          <a:bodyPr>
            <a:normAutofit/>
          </a:bodyPr>
          <a:lstStyle/>
          <a:p>
            <a:pPr>
              <a:lnSpc>
                <a:spcPct val="100000"/>
              </a:lnSpc>
            </a:pPr>
            <a:r>
              <a:rPr lang="en-US" dirty="0">
                <a:solidFill>
                  <a:srgbClr val="000000"/>
                </a:solidFill>
                <a:latin typeface="Calibri"/>
                <a:cs typeface="Arial"/>
              </a:rPr>
              <a:t>VHA Directive 1200.13 </a:t>
            </a:r>
            <a:r>
              <a:rPr lang="en-US" dirty="0">
                <a:solidFill>
                  <a:srgbClr val="000000"/>
                </a:solidFill>
                <a:ea typeface="+mn-lt"/>
                <a:cs typeface="+mn-lt"/>
              </a:rPr>
              <a:t>Financial Conflicts of Interest and Outside Compensation for Performance in VA Research (May 2, 2024)</a:t>
            </a:r>
            <a:r>
              <a:rPr lang="en-US" dirty="0">
                <a:solidFill>
                  <a:srgbClr val="000000"/>
                </a:solidFill>
                <a:latin typeface="Calibri"/>
                <a:ea typeface="+mn-lt"/>
                <a:cs typeface="Arial"/>
              </a:rPr>
              <a:t>:</a:t>
            </a:r>
            <a:r>
              <a:rPr lang="en-US" dirty="0">
                <a:solidFill>
                  <a:srgbClr val="000000"/>
                </a:solidFill>
                <a:latin typeface="Calibri"/>
                <a:cs typeface="Arial"/>
              </a:rPr>
              <a:t> </a:t>
            </a:r>
            <a:r>
              <a:rPr lang="en-US" dirty="0">
                <a:solidFill>
                  <a:srgbClr val="000000"/>
                </a:solidFill>
                <a:latin typeface="Calibri"/>
                <a:cs typeface="Arial"/>
                <a:hlinkClick r:id="rId2"/>
              </a:rPr>
              <a:t>VHA Publications</a:t>
            </a:r>
            <a:endParaRPr lang="en-US" dirty="0">
              <a:solidFill>
                <a:srgbClr val="000000"/>
              </a:solidFill>
              <a:latin typeface="Calibri"/>
              <a:cs typeface="Arial"/>
            </a:endParaRPr>
          </a:p>
          <a:p>
            <a:pPr>
              <a:lnSpc>
                <a:spcPct val="100000"/>
              </a:lnSpc>
            </a:pPr>
            <a:r>
              <a:rPr lang="en-US" dirty="0">
                <a:solidFill>
                  <a:srgbClr val="000000"/>
                </a:solidFill>
                <a:latin typeface="Calibri"/>
                <a:cs typeface="Arial"/>
              </a:rPr>
              <a:t>Research Financial Conflict of Interest Statement – OGE Form 450 Alternative VA: </a:t>
            </a:r>
            <a:r>
              <a:rPr lang="en-US" dirty="0">
                <a:solidFill>
                  <a:srgbClr val="000000"/>
                </a:solidFill>
                <a:ea typeface="+mn-lt"/>
                <a:cs typeface="+mn-lt"/>
                <a:hlinkClick r:id="rId3"/>
              </a:rPr>
              <a:t>conflict_of_interest.pdf (va.gov)</a:t>
            </a:r>
            <a:endParaRPr lang="en-US" dirty="0">
              <a:solidFill>
                <a:srgbClr val="000000"/>
              </a:solidFill>
              <a:ea typeface="+mn-lt"/>
              <a:cs typeface="+mn-lt"/>
            </a:endParaRPr>
          </a:p>
          <a:p>
            <a:pPr>
              <a:lnSpc>
                <a:spcPct val="100000"/>
              </a:lnSpc>
            </a:pPr>
            <a:r>
              <a:rPr lang="en-US" dirty="0">
                <a:solidFill>
                  <a:srgbClr val="000000"/>
                </a:solidFill>
                <a:ea typeface="+mn-lt"/>
                <a:cs typeface="+mn-lt"/>
              </a:rPr>
              <a:t>IRBNet Notes – Submitting COI Disclosures:</a:t>
            </a:r>
          </a:p>
          <a:p>
            <a:pPr>
              <a:lnSpc>
                <a:spcPct val="100000"/>
              </a:lnSpc>
            </a:pPr>
            <a:r>
              <a:rPr lang="en-US" dirty="0" err="1">
                <a:solidFill>
                  <a:schemeClr val="tx1"/>
                </a:solidFill>
                <a:latin typeface="Calibri" panose="020F0502020204030204" pitchFamily="34" charset="0"/>
                <a:ea typeface="Calibri" panose="020F0502020204030204" pitchFamily="34" charset="0"/>
              </a:rPr>
              <a:t>ePROS</a:t>
            </a:r>
            <a:r>
              <a:rPr lang="en-US" dirty="0">
                <a:solidFill>
                  <a:schemeClr val="tx1"/>
                </a:solidFill>
                <a:latin typeface="Calibri" panose="020F0502020204030204" pitchFamily="34" charset="0"/>
                <a:ea typeface="Calibri" panose="020F0502020204030204" pitchFamily="34" charset="0"/>
              </a:rPr>
              <a:t> Webinar Archive: </a:t>
            </a:r>
            <a:r>
              <a:rPr lang="en-US" dirty="0">
                <a:latin typeface="Calibri" panose="020F0502020204030204" pitchFamily="34" charset="0"/>
                <a:ea typeface="Calibri" panose="020F0502020204030204" pitchFamily="34" charset="0"/>
                <a:hlinkClick r:id="rId4"/>
              </a:rPr>
              <a:t>https://www.research.va.gov/programs/epros/education/webinars/archives.cfm</a:t>
            </a:r>
            <a:endParaRPr lang="en-US" dirty="0">
              <a:latin typeface="Calibri" panose="020F0502020204030204" pitchFamily="34" charset="0"/>
              <a:ea typeface="Calibri" panose="020F0502020204030204" pitchFamily="34" charset="0"/>
            </a:endParaRPr>
          </a:p>
          <a:p>
            <a:pPr>
              <a:lnSpc>
                <a:spcPct val="100000"/>
              </a:lnSpc>
            </a:pPr>
            <a:r>
              <a:rPr lang="en-US" dirty="0">
                <a:solidFill>
                  <a:schemeClr val="tx1"/>
                </a:solidFill>
                <a:latin typeface="Calibri" panose="020F0502020204030204" pitchFamily="34" charset="0"/>
                <a:ea typeface="Calibri" panose="020F0502020204030204" pitchFamily="34" charset="0"/>
              </a:rPr>
              <a:t>VAIRRS University: </a:t>
            </a:r>
            <a:r>
              <a:rPr lang="en-US" dirty="0">
                <a:latin typeface="Calibri" panose="020F0502020204030204" pitchFamily="34" charset="0"/>
                <a:ea typeface="Calibri" panose="020F0502020204030204" pitchFamily="34" charset="0"/>
                <a:hlinkClick r:id="rId5"/>
              </a:rPr>
              <a:t>https://www.research.va.gov/programs/epros/vairrs/training/vaiirs_university.cfm</a:t>
            </a:r>
            <a:endParaRPr lang="en-US" dirty="0">
              <a:latin typeface="Calibri" panose="020F0502020204030204" pitchFamily="34" charset="0"/>
              <a:ea typeface="Calibri" panose="020F0502020204030204" pitchFamily="34" charset="0"/>
            </a:endParaRPr>
          </a:p>
          <a:p>
            <a:pPr marL="0" marR="0" indent="0">
              <a:spcBef>
                <a:spcPts val="0"/>
              </a:spcBef>
              <a:spcAft>
                <a:spcPts val="1125"/>
              </a:spcAft>
              <a:buNone/>
            </a:pPr>
            <a:endParaRPr lang="en-US" dirty="0">
              <a:latin typeface="Calibri" panose="020F0502020204030204" pitchFamily="34" charset="0"/>
              <a:ea typeface="Calibri" panose="020F0502020204030204" pitchFamily="34" charset="0"/>
            </a:endParaRPr>
          </a:p>
        </p:txBody>
      </p:sp>
      <p:sp>
        <p:nvSpPr>
          <p:cNvPr id="6" name="Rectangle 3">
            <a:extLst>
              <a:ext uri="{FF2B5EF4-FFF2-40B4-BE49-F238E27FC236}">
                <a16:creationId xmlns:a16="http://schemas.microsoft.com/office/drawing/2014/main" id="{848E35CA-38B8-E89C-9871-BE36C2A77573}"/>
              </a:ext>
            </a:extLst>
          </p:cNvPr>
          <p:cNvSpPr>
            <a:spLocks noChangeArrowheads="1"/>
          </p:cNvSpPr>
          <p:nvPr/>
        </p:nvSpPr>
        <p:spPr bwMode="auto">
          <a:xfrm>
            <a:off x="6096000" y="2877967"/>
            <a:ext cx="55054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70C0"/>
                </a:solidFill>
                <a:latin typeface="Calibri" panose="020F0502020204030204" pitchFamily="34" charset="0"/>
                <a:hlinkClick r:id="rId6">
                  <a:extLst>
                    <a:ext uri="{A12FA001-AC4F-418D-AE19-62706E023703}">
                      <ahyp:hlinkClr xmlns:ahyp="http://schemas.microsoft.com/office/drawing/2018/hyperlinkcolor" val="tx"/>
                    </a:ext>
                  </a:extLst>
                </a:hlinkClick>
              </a:rPr>
              <a:t>IRBNet Notes - Submitting COI Disclosures.pdf</a:t>
            </a:r>
            <a:endParaRPr lang="en-US" altLang="en-US" sz="22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69913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68383" y="314552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Presentation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Slides are shared in the TEAMs chat at the beginning of the meeting.</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ePROS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Available on Teams. To access, select “More” in the top menu bar, then “Record and transcribe,” and finally “Transcript.”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50566" y="3145523"/>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chat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ePROS webinars can be found   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rPr>
              <a:t>https://www.research.va.gov/programs/epros/education/webinars/archives.cfm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Survey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Please complete the post-webinar evaluation survey available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ePROS Webinar Survey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will also post this link in the chat. </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372322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088-929F-98BF-4A59-48185B2222FD}"/>
              </a:ext>
            </a:extLst>
          </p:cNvPr>
          <p:cNvSpPr>
            <a:spLocks noGrp="1"/>
          </p:cNvSpPr>
          <p:nvPr>
            <p:ph type="title"/>
          </p:nvPr>
        </p:nvSpPr>
        <p:spPr/>
        <p:txBody>
          <a:bodyPr/>
          <a:lstStyle/>
          <a:p>
            <a:r>
              <a:rPr lang="en-US" dirty="0"/>
              <a:t>Questions?</a:t>
            </a:r>
          </a:p>
        </p:txBody>
      </p:sp>
      <p:pic>
        <p:nvPicPr>
          <p:cNvPr id="5" name="Content Placeholder 4" descr="Question mark boxes">
            <a:extLst>
              <a:ext uri="{FF2B5EF4-FFF2-40B4-BE49-F238E27FC236}">
                <a16:creationId xmlns:a16="http://schemas.microsoft.com/office/drawing/2014/main" id="{902CB65D-1859-9B2B-E91D-3D46636601D8}"/>
              </a:ext>
            </a:extLst>
          </p:cNvPr>
          <p:cNvPicPr>
            <a:picLocks noGrp="1" noChangeAspect="1"/>
          </p:cNvPicPr>
          <p:nvPr>
            <p:ph idx="1"/>
          </p:nvPr>
        </p:nvPicPr>
        <p:blipFill>
          <a:blip r:embed="rId2"/>
          <a:stretch>
            <a:fillRect/>
          </a:stretch>
        </p:blipFill>
        <p:spPr>
          <a:xfrm>
            <a:off x="2320006" y="1110988"/>
            <a:ext cx="7551988" cy="4248150"/>
          </a:xfrm>
        </p:spPr>
      </p:pic>
    </p:spTree>
    <p:extLst>
      <p:ext uri="{BB962C8B-B14F-4D97-AF65-F5344CB8AC3E}">
        <p14:creationId xmlns:p14="http://schemas.microsoft.com/office/powerpoint/2010/main" val="49893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088-929F-98BF-4A59-48185B2222FD}"/>
              </a:ext>
            </a:extLst>
          </p:cNvPr>
          <p:cNvSpPr>
            <a:spLocks noGrp="1"/>
          </p:cNvSpPr>
          <p:nvPr>
            <p:ph type="title"/>
          </p:nvPr>
        </p:nvSpPr>
        <p:spPr/>
        <p:txBody>
          <a:bodyPr/>
          <a:lstStyle/>
          <a:p>
            <a:r>
              <a:rPr lang="en-US" dirty="0"/>
              <a:t>Survey</a:t>
            </a:r>
          </a:p>
        </p:txBody>
      </p:sp>
      <p:sp>
        <p:nvSpPr>
          <p:cNvPr id="4" name="Content Placeholder 3">
            <a:extLst>
              <a:ext uri="{FF2B5EF4-FFF2-40B4-BE49-F238E27FC236}">
                <a16:creationId xmlns:a16="http://schemas.microsoft.com/office/drawing/2014/main" id="{9F6024F0-C7D6-2B31-857A-F949690CAFEA}"/>
              </a:ext>
            </a:extLst>
          </p:cNvPr>
          <p:cNvSpPr>
            <a:spLocks noGrp="1"/>
          </p:cNvSpPr>
          <p:nvPr>
            <p:ph idx="4294967295"/>
          </p:nvPr>
        </p:nvSpPr>
        <p:spPr>
          <a:xfrm>
            <a:off x="0" y="2892292"/>
            <a:ext cx="12192000" cy="1073417"/>
          </a:xfrm>
        </p:spPr>
        <p:txBody>
          <a:bodyPr/>
          <a:lstStyle/>
          <a:p>
            <a:pPr marL="0" indent="0" algn="ctr" defTabSz="905256">
              <a:spcAft>
                <a:spcPts val="600"/>
              </a:spcAft>
              <a:buNone/>
            </a:pPr>
            <a:r>
              <a:rPr lang="en-US" b="1" dirty="0">
                <a:solidFill>
                  <a:srgbClr val="003E72"/>
                </a:solidFill>
              </a:rPr>
              <a:t>Please take 3 minutes to let us know how we did today.</a:t>
            </a:r>
          </a:p>
          <a:p>
            <a:pPr marL="0" indent="0" algn="ctr" defTabSz="905256">
              <a:spcAft>
                <a:spcPts val="600"/>
              </a:spcAft>
              <a:buNone/>
            </a:pPr>
            <a:r>
              <a:rPr lang="en-US" b="1" dirty="0">
                <a:solidFill>
                  <a:srgbClr val="003E72"/>
                </a:solidFill>
                <a:hlinkClick r:id="rId2"/>
              </a:rPr>
              <a:t>ePROS Webinar Survey</a:t>
            </a:r>
            <a:endParaRPr lang="en-US" dirty="0">
              <a:solidFill>
                <a:srgbClr val="003E72"/>
              </a:solidFill>
            </a:endParaRPr>
          </a:p>
          <a:p>
            <a:endParaRPr lang="en-US" dirty="0"/>
          </a:p>
        </p:txBody>
      </p:sp>
    </p:spTree>
    <p:extLst>
      <p:ext uri="{BB962C8B-B14F-4D97-AF65-F5344CB8AC3E}">
        <p14:creationId xmlns:p14="http://schemas.microsoft.com/office/powerpoint/2010/main" val="230480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66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400110"/>
          </a:xfrm>
          <a:prstGeom prst="rect">
            <a:avLst/>
          </a:prstGeom>
          <a:noFill/>
        </p:spPr>
        <p:txBody>
          <a:bodyPr wrap="square">
            <a:spAutoFit/>
          </a:bodyPr>
          <a:lstStyle/>
          <a:p>
            <a:pPr algn="ctr"/>
            <a:r>
              <a:rPr lang="en-US" sz="2000" i="1" dirty="0">
                <a:solidFill>
                  <a:schemeClr val="bg1"/>
                </a:solidFill>
              </a:rPr>
              <a:t>If you have any questions, please contact the VAIRRS Support Team at </a:t>
            </a:r>
            <a:r>
              <a:rPr lang="en-US" sz="2000" i="1" dirty="0">
                <a:solidFill>
                  <a:schemeClr val="accent5">
                    <a:lumMod val="40000"/>
                    <a:lumOff val="60000"/>
                  </a:schemeClr>
                </a:solidFill>
                <a:hlinkClick r:id="rId2">
                  <a:extLst>
                    <a:ext uri="{A12FA001-AC4F-418D-AE19-62706E023703}">
                      <ahyp:hlinkClr xmlns:ahyp="http://schemas.microsoft.com/office/drawing/2018/hyperlinkcolor" val="tx"/>
                    </a:ext>
                  </a:extLst>
                </a:hlinkClick>
              </a:rPr>
              <a:t>VAIRRS@va.gov</a:t>
            </a:r>
            <a:r>
              <a:rPr lang="en-US" sz="2000" i="1" dirty="0">
                <a:solidFill>
                  <a:schemeClr val="bg1"/>
                </a:solidFill>
              </a:rPr>
              <a:t>. </a:t>
            </a:r>
          </a:p>
        </p:txBody>
      </p:sp>
    </p:spTree>
    <p:extLst>
      <p:ext uri="{BB962C8B-B14F-4D97-AF65-F5344CB8AC3E}">
        <p14:creationId xmlns:p14="http://schemas.microsoft.com/office/powerpoint/2010/main" val="90938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9647583" cy="424799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	</a:t>
            </a:r>
            <a:r>
              <a:rPr lang="en-US" sz="2000" dirty="0">
                <a:solidFill>
                  <a:prstClr val="white"/>
                </a:solidFill>
              </a:rPr>
              <a:t>IRBNet Conflict of Interest (COI) Module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indent="0">
              <a:buNone/>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04</a:t>
            </a:r>
            <a:r>
              <a:rPr lang="en-US" sz="2000" dirty="0">
                <a:solidFill>
                  <a:prstClr val="white"/>
                </a:solidFill>
                <a:latin typeface="Calibri" panose="020F0502020204030204"/>
              </a:rPr>
              <a:t>            </a:t>
            </a:r>
            <a:r>
              <a:rPr lang="en-US" sz="2000" dirty="0">
                <a:solidFill>
                  <a:prstClr val="white"/>
                </a:solidFill>
              </a:rPr>
              <a:t>COI Module for Investigators Submission Process Overview</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indent="0">
              <a:buNone/>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05</a:t>
            </a:r>
            <a:r>
              <a:rPr lang="en-US" sz="2000" dirty="0">
                <a:solidFill>
                  <a:prstClr val="white"/>
                </a:solidFill>
                <a:latin typeface="Calibri" panose="020F0502020204030204"/>
              </a:rPr>
              <a:t>            COI</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Module </a:t>
            </a:r>
            <a:r>
              <a:rPr lang="en-US" sz="2000" dirty="0">
                <a:solidFill>
                  <a:prstClr val="white"/>
                </a:solidFill>
                <a:latin typeface="Calibri" panose="020F0502020204030204"/>
              </a:rPr>
              <a:t>Live Demo</a:t>
            </a:r>
            <a:endParaRPr lang="en-US" sz="2000" b="0" i="0" u="none" strike="noStrike" kern="1200" cap="none" spc="0" normalizeH="0" baseline="0" noProof="0" dirty="0">
              <a:ln>
                <a:noFill/>
              </a:ln>
              <a:solidFill>
                <a:prstClr val="white"/>
              </a:solidFill>
              <a:effectLst/>
              <a:uLnTx/>
              <a:uFillTx/>
              <a:latin typeface="Calibri" panose="020F0502020204030204"/>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379399" y="2057688"/>
            <a:ext cx="9097758" cy="875609"/>
          </a:xfrm>
        </p:spPr>
        <p:txBody>
          <a:bodyPr lIns="91440" tIns="45720" rIns="91440" bIns="45720" anchor="ctr">
            <a:noAutofit/>
          </a:bodyPr>
          <a:lstStyle/>
          <a:p>
            <a:r>
              <a:rPr lang="en-US" sz="3000" b="0" i="1" dirty="0">
                <a:latin typeface="Calibri"/>
                <a:cs typeface="Calibri"/>
              </a:rPr>
              <a:t>VAIRRS Webinar Series: Conflict of Interest (COI) Module for Investigators</a:t>
            </a:r>
            <a:endParaRPr lang="en-US" sz="4800" dirty="0">
              <a:latin typeface="Calibri"/>
              <a:cs typeface="Calibri"/>
            </a:endParaRP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3224" y="3169920"/>
            <a:ext cx="8794696" cy="2763520"/>
          </a:xfrm>
        </p:spPr>
        <p:txBody>
          <a:bodyPr>
            <a:normAutofit/>
          </a:bodyPr>
          <a:lstStyle/>
          <a:p>
            <a:r>
              <a:rPr lang="en-US" dirty="0"/>
              <a:t>Presenter: </a:t>
            </a:r>
          </a:p>
          <a:p>
            <a:r>
              <a:rPr lang="en-US" sz="2000" dirty="0"/>
              <a:t>Angela Foster, ePROS Program Manager</a:t>
            </a:r>
          </a:p>
          <a:p>
            <a:endParaRPr lang="en-US" dirty="0"/>
          </a:p>
        </p:txBody>
      </p:sp>
    </p:spTree>
    <p:extLst>
      <p:ext uri="{BB962C8B-B14F-4D97-AF65-F5344CB8AC3E}">
        <p14:creationId xmlns:p14="http://schemas.microsoft.com/office/powerpoint/2010/main" val="17367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62120-60A2-C66F-9BD1-A8CAB8AEDEF1}"/>
              </a:ext>
            </a:extLst>
          </p:cNvPr>
          <p:cNvSpPr>
            <a:spLocks noGrp="1"/>
          </p:cNvSpPr>
          <p:nvPr>
            <p:ph type="ctrTitle"/>
          </p:nvPr>
        </p:nvSpPr>
        <p:spPr>
          <a:xfrm>
            <a:off x="623248" y="4274852"/>
            <a:ext cx="10945504" cy="977068"/>
          </a:xfrm>
        </p:spPr>
        <p:txBody>
          <a:bodyPr lIns="91440" tIns="45720" rIns="91440" bIns="45720" anchor="ctr">
            <a:noAutofit/>
          </a:bodyPr>
          <a:lstStyle/>
          <a:p>
            <a:pPr>
              <a:spcAft>
                <a:spcPts val="2400"/>
              </a:spcAft>
            </a:pPr>
            <a:r>
              <a:rPr lang="en-US" sz="6600" dirty="0"/>
              <a:t>IRBNet COI Module</a:t>
            </a:r>
            <a:br>
              <a:rPr lang="en-US" sz="4800" dirty="0"/>
            </a:br>
            <a:br>
              <a:rPr lang="en-US" sz="6600" dirty="0"/>
            </a:br>
            <a:br>
              <a:rPr lang="en-US" sz="6600" dirty="0"/>
            </a:br>
            <a:endParaRPr lang="en-US" sz="6600" dirty="0"/>
          </a:p>
        </p:txBody>
      </p:sp>
      <p:sp>
        <p:nvSpPr>
          <p:cNvPr id="3" name="TextBox 2">
            <a:extLst>
              <a:ext uri="{FF2B5EF4-FFF2-40B4-BE49-F238E27FC236}">
                <a16:creationId xmlns:a16="http://schemas.microsoft.com/office/drawing/2014/main" id="{FAB8D1DE-BB6B-7F6D-A544-9830AAF419C1}"/>
              </a:ext>
            </a:extLst>
          </p:cNvPr>
          <p:cNvSpPr txBox="1"/>
          <p:nvPr/>
        </p:nvSpPr>
        <p:spPr>
          <a:xfrm>
            <a:off x="829340" y="4274852"/>
            <a:ext cx="7006854" cy="646331"/>
          </a:xfrm>
          <a:prstGeom prst="rect">
            <a:avLst/>
          </a:prstGeom>
          <a:noFill/>
        </p:spPr>
        <p:txBody>
          <a:bodyPr wrap="square">
            <a:spAutoFit/>
          </a:bodyPr>
          <a:lstStyle/>
          <a:p>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Presented by </a:t>
            </a:r>
          </a:p>
          <a:p>
            <a:r>
              <a:rPr lang="en-US" sz="1800" i="1" dirty="0">
                <a:solidFill>
                  <a:prstClr val="white"/>
                </a:solidFill>
                <a:latin typeface="Calibri" panose="020F0502020204030204"/>
              </a:rPr>
              <a:t>Angie Foster, </a:t>
            </a:r>
            <a:r>
              <a:rPr lang="en-US" sz="1800" i="1" dirty="0" err="1">
                <a:solidFill>
                  <a:prstClr val="white"/>
                </a:solidFill>
                <a:latin typeface="Calibri" panose="020F0502020204030204"/>
              </a:rPr>
              <a:t>ePROS</a:t>
            </a:r>
            <a:r>
              <a:rPr lang="en-US" sz="1800" i="1" dirty="0">
                <a:solidFill>
                  <a:prstClr val="white"/>
                </a:solidFill>
                <a:latin typeface="Calibri" panose="020F0502020204030204"/>
              </a:rPr>
              <a:t> Program Manager</a:t>
            </a:r>
          </a:p>
        </p:txBody>
      </p:sp>
    </p:spTree>
    <p:extLst>
      <p:ext uri="{BB962C8B-B14F-4D97-AF65-F5344CB8AC3E}">
        <p14:creationId xmlns:p14="http://schemas.microsoft.com/office/powerpoint/2010/main" val="360693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
            <a:extLst>
              <a:ext uri="{FF2B5EF4-FFF2-40B4-BE49-F238E27FC236}">
                <a16:creationId xmlns:a16="http://schemas.microsoft.com/office/drawing/2014/main" id="{D3261D51-7479-CD35-9252-373323CF7F3F}"/>
              </a:ext>
            </a:extLst>
          </p:cNvPr>
          <p:cNvPicPr>
            <a:picLocks noChangeAspect="1"/>
          </p:cNvPicPr>
          <p:nvPr/>
        </p:nvPicPr>
        <p:blipFill>
          <a:blip r:embed="rId2">
            <a:alphaModFix amt="19000"/>
            <a:extLst>
              <a:ext uri="{837473B0-CC2E-450A-ABE3-18F120FF3D39}">
                <a1611:picAttrSrcUrl xmlns:a1611="http://schemas.microsoft.com/office/drawing/2016/11/main" r:id="rId3"/>
              </a:ext>
            </a:extLst>
          </a:blip>
          <a:stretch>
            <a:fillRect/>
          </a:stretch>
        </p:blipFill>
        <p:spPr>
          <a:xfrm>
            <a:off x="3686453" y="976202"/>
            <a:ext cx="5093753" cy="5055549"/>
          </a:xfrm>
          <a:prstGeom prst="rect">
            <a:avLst/>
          </a:prstGeom>
        </p:spPr>
      </p:pic>
      <p:sp>
        <p:nvSpPr>
          <p:cNvPr id="2" name="Title 1">
            <a:extLst>
              <a:ext uri="{FF2B5EF4-FFF2-40B4-BE49-F238E27FC236}">
                <a16:creationId xmlns:a16="http://schemas.microsoft.com/office/drawing/2014/main" id="{90419101-43D2-9E55-F047-14FAD98A645B}"/>
              </a:ext>
            </a:extLst>
          </p:cNvPr>
          <p:cNvSpPr>
            <a:spLocks noGrp="1"/>
          </p:cNvSpPr>
          <p:nvPr>
            <p:ph type="title"/>
          </p:nvPr>
        </p:nvSpPr>
        <p:spPr>
          <a:xfrm>
            <a:off x="66413" y="118873"/>
            <a:ext cx="10515600" cy="752929"/>
          </a:xfrm>
        </p:spPr>
        <p:txBody>
          <a:bodyPr/>
          <a:lstStyle/>
          <a:p>
            <a:r>
              <a:rPr lang="en-US" dirty="0">
                <a:cs typeface="Calibri Light"/>
              </a:rPr>
              <a:t>IRBNet COI Module </a:t>
            </a:r>
            <a:endParaRPr lang="en-US" dirty="0"/>
          </a:p>
        </p:txBody>
      </p:sp>
      <p:sp>
        <p:nvSpPr>
          <p:cNvPr id="7" name="Content Placeholder 6">
            <a:extLst>
              <a:ext uri="{FF2B5EF4-FFF2-40B4-BE49-F238E27FC236}">
                <a16:creationId xmlns:a16="http://schemas.microsoft.com/office/drawing/2014/main" id="{C903CE43-6639-6B22-51EF-09A3178A6AF7}"/>
              </a:ext>
            </a:extLst>
          </p:cNvPr>
          <p:cNvSpPr txBox="1">
            <a:spLocks noGrp="1"/>
          </p:cNvSpPr>
          <p:nvPr>
            <p:ph idx="1"/>
          </p:nvPr>
        </p:nvSpPr>
        <p:spPr>
          <a:xfrm>
            <a:off x="436925" y="1018664"/>
            <a:ext cx="2035931" cy="542584"/>
          </a:xfrm>
          <a:prstGeom prst="rect">
            <a:avLst/>
          </a:prstGeom>
          <a:noFill/>
        </p:spPr>
        <p:txBody>
          <a:bodyPr wrap="square">
            <a:spAutoFit/>
          </a:bodyPr>
          <a:lstStyle/>
          <a:p>
            <a:pPr marL="0" indent="0">
              <a:buNone/>
            </a:pPr>
            <a:r>
              <a:rPr lang="en-US" b="1" dirty="0">
                <a:solidFill>
                  <a:srgbClr val="002F56"/>
                </a:solidFill>
                <a:latin typeface="Calibri" panose="020F0502020204030204" pitchFamily="34" charset="0"/>
              </a:rPr>
              <a:t>Key Points:</a:t>
            </a:r>
          </a:p>
        </p:txBody>
      </p:sp>
      <p:sp>
        <p:nvSpPr>
          <p:cNvPr id="10" name="Content Placeholder 9">
            <a:extLst>
              <a:ext uri="{FF2B5EF4-FFF2-40B4-BE49-F238E27FC236}">
                <a16:creationId xmlns:a16="http://schemas.microsoft.com/office/drawing/2014/main" id="{5030B196-E161-4578-637C-FBFBA83E3109}"/>
              </a:ext>
            </a:extLst>
          </p:cNvPr>
          <p:cNvSpPr>
            <a:spLocks noGrp="1"/>
          </p:cNvSpPr>
          <p:nvPr>
            <p:ph idx="13"/>
          </p:nvPr>
        </p:nvSpPr>
        <p:spPr>
          <a:xfrm>
            <a:off x="736877" y="1561248"/>
            <a:ext cx="10718246" cy="4320550"/>
          </a:xfrm>
          <a:ln>
            <a:noFill/>
          </a:ln>
        </p:spPr>
        <p:txBody>
          <a:bodyPr vert="horz" lIns="91440" tIns="45720" rIns="91440" bIns="45720" rtlCol="0" anchor="t">
            <a:noAutofit/>
          </a:bodyPr>
          <a:lstStyle/>
          <a:p>
            <a:pPr marL="342900" indent="-342900">
              <a:buFont typeface="Arial" panose="020B0604020202020204" pitchFamily="34" charset="0"/>
              <a:buChar char="•"/>
              <a:defRPr/>
            </a:pPr>
            <a:r>
              <a:rPr lang="en-US" sz="1800" dirty="0">
                <a:solidFill>
                  <a:srgbClr val="002F56"/>
                </a:solidFill>
                <a:latin typeface="Calibri body"/>
                <a:cs typeface="Calibri"/>
              </a:rPr>
              <a:t>Today’s training will focus on the COI submission process in IRBNet. FCOI administrator training will be provided by IRBNet upon notification that the research office is ready to begin using the module.</a:t>
            </a:r>
          </a:p>
          <a:p>
            <a:pPr marL="342900" indent="-342900">
              <a:buFont typeface="Arial" panose="020B0604020202020204" pitchFamily="34" charset="0"/>
              <a:buChar char="•"/>
              <a:defRPr/>
            </a:pPr>
            <a:r>
              <a:rPr lang="en-US" sz="1800" dirty="0">
                <a:solidFill>
                  <a:srgbClr val="002F56"/>
                </a:solidFill>
                <a:latin typeface="Calibri body"/>
                <a:cs typeface="Calibri"/>
              </a:rPr>
              <a:t>Always defer to your local COI standard operation procedures (SOP) or program requirements for specific guidance.</a:t>
            </a:r>
          </a:p>
          <a:p>
            <a:pPr marL="342900" indent="-342900">
              <a:buFont typeface="Arial" panose="020B0604020202020204" pitchFamily="34" charset="0"/>
              <a:buChar char="•"/>
              <a:defRPr/>
            </a:pPr>
            <a:r>
              <a:rPr lang="en-US" sz="1800" dirty="0">
                <a:solidFill>
                  <a:srgbClr val="002F56"/>
                </a:solidFill>
                <a:latin typeface="Calibri body"/>
                <a:cs typeface="Calibri"/>
              </a:rPr>
              <a:t>Previous training provided by ORD Regulatory is available on the ePROS webinar archive.</a:t>
            </a:r>
          </a:p>
          <a:p>
            <a:pPr marL="342900" indent="-342900">
              <a:buFont typeface="Arial" panose="020B0604020202020204" pitchFamily="34" charset="0"/>
              <a:buChar char="•"/>
              <a:defRPr/>
            </a:pPr>
            <a:r>
              <a:rPr lang="en-US" sz="1800" dirty="0">
                <a:solidFill>
                  <a:srgbClr val="002F56"/>
                </a:solidFill>
                <a:latin typeface="Calibri body"/>
                <a:cs typeface="Calibri"/>
              </a:rPr>
              <a:t>The COI module cannot be accessed until your research office activates the module.</a:t>
            </a:r>
          </a:p>
          <a:p>
            <a:pPr marL="342900" indent="-342900">
              <a:buFont typeface="Arial" panose="020B0604020202020204" pitchFamily="34" charset="0"/>
              <a:buChar char="•"/>
              <a:defRPr/>
            </a:pPr>
            <a:r>
              <a:rPr lang="en-US" sz="1800" dirty="0">
                <a:solidFill>
                  <a:srgbClr val="002F56"/>
                </a:solidFill>
                <a:latin typeface="Calibri body"/>
                <a:cs typeface="Calibri"/>
              </a:rPr>
              <a:t>The OGE Form 450 Alt VA, which was previously a PDF, has now been converted to a wizard. </a:t>
            </a:r>
          </a:p>
          <a:p>
            <a:pPr marL="342900" lvl="0" indent="-342900">
              <a:buFont typeface="Arial" panose="020B0604020202020204" pitchFamily="34" charset="0"/>
              <a:buChar char="•"/>
              <a:defRPr/>
            </a:pPr>
            <a:r>
              <a:rPr lang="en-US" sz="1800" dirty="0">
                <a:solidFill>
                  <a:srgbClr val="002F56"/>
                </a:solidFill>
                <a:latin typeface="Calibri body"/>
                <a:cs typeface="Calibri"/>
              </a:rPr>
              <a:t>All OGE 450 Alt VA forms must be submitted via IRBNet (VAIRRS) utilizing the COI wizard.</a:t>
            </a:r>
          </a:p>
          <a:p>
            <a:pPr marL="285750" indent="-285750">
              <a:lnSpc>
                <a:spcPct val="100000"/>
              </a:lnSpc>
              <a:buFont typeface="Arial" panose="020B0604020202020204" pitchFamily="34" charset="0"/>
              <a:buChar char="•"/>
              <a:defRPr/>
            </a:pPr>
            <a:endParaRPr lang="en-US" sz="1600" dirty="0">
              <a:solidFill>
                <a:srgbClr val="002F56"/>
              </a:solidFill>
              <a:latin typeface="Calibri" panose="020F0502020204030204" pitchFamily="34" charset="0"/>
              <a:ea typeface="Calibri" panose="020F0502020204030204" pitchFamily="34" charset="0"/>
              <a:cs typeface="Calibri"/>
            </a:endParaRPr>
          </a:p>
          <a:p>
            <a:pPr marL="342900" indent="-342900">
              <a:buFont typeface="Arial" panose="020B0604020202020204" pitchFamily="34" charset="0"/>
              <a:buChar char="•"/>
              <a:defRPr/>
            </a:pPr>
            <a:endParaRPr lang="en-US" sz="1600" dirty="0">
              <a:solidFill>
                <a:srgbClr val="002F56"/>
              </a:solidFill>
              <a:latin typeface="Calibri" panose="020F0502020204030204" pitchFamily="34" charset="0"/>
              <a:ea typeface="Calibri" panose="020F0502020204030204" pitchFamily="34" charset="0"/>
              <a:cs typeface="Calibri"/>
            </a:endParaRPr>
          </a:p>
          <a:p>
            <a:pPr marL="342900" indent="-342900">
              <a:buFont typeface="Arial" panose="020B0604020202020204" pitchFamily="34" charset="0"/>
              <a:buChar char="•"/>
              <a:defRPr/>
            </a:pPr>
            <a:endParaRPr lang="en-US" sz="2000" dirty="0">
              <a:solidFill>
                <a:srgbClr val="002F56"/>
              </a:solidFill>
              <a:latin typeface="Calibri" panose="020F0502020204030204" pitchFamily="34" charset="0"/>
            </a:endParaRPr>
          </a:p>
        </p:txBody>
      </p:sp>
      <p:sp>
        <p:nvSpPr>
          <p:cNvPr id="4" name="Footer Placeholder 3">
            <a:extLst>
              <a:ext uri="{FF2B5EF4-FFF2-40B4-BE49-F238E27FC236}">
                <a16:creationId xmlns:a16="http://schemas.microsoft.com/office/drawing/2014/main" id="{45306099-B042-7683-FB82-555687BF896A}"/>
              </a:ext>
            </a:extLst>
          </p:cNvPr>
          <p:cNvSpPr>
            <a:spLocks noGrp="1"/>
          </p:cNvSpPr>
          <p:nvPr>
            <p:ph type="ftr" sz="quarter" idx="4294967295"/>
          </p:nvPr>
        </p:nvSpPr>
        <p:spPr>
          <a:xfrm>
            <a:off x="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questions, please use Q&amp;A box and address to “All Panelists.”</a:t>
            </a:r>
          </a:p>
        </p:txBody>
      </p:sp>
    </p:spTree>
    <p:extLst>
      <p:ext uri="{BB962C8B-B14F-4D97-AF65-F5344CB8AC3E}">
        <p14:creationId xmlns:p14="http://schemas.microsoft.com/office/powerpoint/2010/main" val="253227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EBD9-8CBD-FA00-C7C6-2C9D5EEB3958}"/>
              </a:ext>
            </a:extLst>
          </p:cNvPr>
          <p:cNvSpPr>
            <a:spLocks noGrp="1"/>
          </p:cNvSpPr>
          <p:nvPr>
            <p:ph type="ctrTitle"/>
          </p:nvPr>
        </p:nvSpPr>
        <p:spPr>
          <a:xfrm>
            <a:off x="236434" y="462027"/>
            <a:ext cx="11599491" cy="1896612"/>
          </a:xfrm>
        </p:spPr>
        <p:txBody>
          <a:bodyPr/>
          <a:lstStyle/>
          <a:p>
            <a:r>
              <a:rPr lang="en-US" sz="4400" dirty="0"/>
              <a:t>COI Module for Investigators</a:t>
            </a:r>
          </a:p>
        </p:txBody>
      </p:sp>
      <p:sp>
        <p:nvSpPr>
          <p:cNvPr id="2" name="TextBox 1">
            <a:extLst>
              <a:ext uri="{FF2B5EF4-FFF2-40B4-BE49-F238E27FC236}">
                <a16:creationId xmlns:a16="http://schemas.microsoft.com/office/drawing/2014/main" id="{F4DF2884-5FB9-D648-061A-7E419A109CEA}"/>
              </a:ext>
            </a:extLst>
          </p:cNvPr>
          <p:cNvSpPr txBox="1"/>
          <p:nvPr/>
        </p:nvSpPr>
        <p:spPr>
          <a:xfrm>
            <a:off x="634836" y="2036653"/>
            <a:ext cx="10439006" cy="2000548"/>
          </a:xfrm>
          <a:prstGeom prst="rect">
            <a:avLst/>
          </a:prstGeom>
          <a:noFill/>
        </p:spPr>
        <p:txBody>
          <a:bodyPr wrap="square" lIns="91440" tIns="45720" rIns="91440" bIns="45720" anchor="t">
            <a:spAutoFit/>
          </a:bodyPr>
          <a:lstStyle/>
          <a:p>
            <a:pPr>
              <a:spcAft>
                <a:spcPts val="600"/>
              </a:spcAft>
            </a:pPr>
            <a:r>
              <a:rPr lang="en-US" sz="2000" i="1" dirty="0">
                <a:solidFill>
                  <a:prstClr val="white"/>
                </a:solidFill>
                <a:latin typeface="Calibri" panose="020F0502020204030204"/>
                <a:cs typeface="Calibri" panose="020F0502020204030204"/>
              </a:rPr>
              <a:t> </a:t>
            </a:r>
            <a:r>
              <a:rPr lang="en-US" sz="2400" dirty="0">
                <a:solidFill>
                  <a:prstClr val="white"/>
                </a:solidFill>
                <a:latin typeface="Calibri" panose="020F0502020204030204"/>
                <a:cs typeface="Calibri" panose="020F0502020204030204"/>
              </a:rPr>
              <a:t>Submission Process Overview</a:t>
            </a:r>
          </a:p>
          <a:p>
            <a:pPr marL="800100" lvl="1" indent="-342900">
              <a:spcAft>
                <a:spcPts val="600"/>
              </a:spcAft>
              <a:buFont typeface="Wingdings" panose="05000000000000000000" pitchFamily="2" charset="2"/>
              <a:buChar char="q"/>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endParaRPr lang="en-US" dirty="0">
              <a:solidFill>
                <a:prstClr val="white"/>
              </a:solidFill>
              <a:ea typeface="+mn-ea"/>
              <a:cs typeface="+mn-cs"/>
            </a:endParaRPr>
          </a:p>
          <a:p>
            <a:pPr marL="800100" lvl="1" indent="-342900">
              <a:spcAft>
                <a:spcPts val="600"/>
              </a:spcAft>
              <a:buFont typeface="Wingdings" panose="05000000000000000000" pitchFamily="2" charset="2"/>
              <a:buChar char="q"/>
            </a:pPr>
            <a:r>
              <a:rPr lang="en-US" sz="2000" dirty="0">
                <a:solidFill>
                  <a:prstClr val="white"/>
                </a:solidFill>
                <a:latin typeface="Calibri" panose="020F0502020204030204"/>
              </a:rPr>
              <a:t>Link Disclosure Forms for Submission</a:t>
            </a:r>
          </a:p>
          <a:p>
            <a:pPr marL="800100" lvl="1" indent="-342900">
              <a:spcAft>
                <a:spcPts val="600"/>
              </a:spcAft>
              <a:buFont typeface="Wingdings" panose="05000000000000000000" pitchFamily="2" charset="2"/>
              <a:buChar char="q"/>
            </a:pPr>
            <a:r>
              <a:rPr lang="en-US" sz="2000" dirty="0">
                <a:solidFill>
                  <a:prstClr val="white"/>
                </a:solidFill>
                <a:latin typeface="Calibri" panose="020F0502020204030204"/>
              </a:rPr>
              <a:t>Submit Disclosure Forms</a:t>
            </a:r>
          </a:p>
          <a:p>
            <a:pPr marL="800100" lvl="1" indent="-342900">
              <a:spcAft>
                <a:spcPts val="600"/>
              </a:spcAft>
              <a:buFont typeface="Wingdings" panose="05000000000000000000" pitchFamily="2" charset="2"/>
              <a:buChar char="q"/>
            </a:pPr>
            <a:r>
              <a:rPr lang="en-US" sz="2000" dirty="0">
                <a:solidFill>
                  <a:prstClr val="white"/>
                </a:solidFill>
                <a:latin typeface="Calibri" panose="020F0502020204030204"/>
              </a:rPr>
              <a:t>View the Status of a Disclosure</a:t>
            </a:r>
            <a:endParaRPr lang="en-US" sz="2000" dirty="0"/>
          </a:p>
        </p:txBody>
      </p:sp>
    </p:spTree>
    <p:extLst>
      <p:ext uri="{BB962C8B-B14F-4D97-AF65-F5344CB8AC3E}">
        <p14:creationId xmlns:p14="http://schemas.microsoft.com/office/powerpoint/2010/main" val="247023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EBD9-8CBD-FA00-C7C6-2C9D5EEB3958}"/>
              </a:ext>
            </a:extLst>
          </p:cNvPr>
          <p:cNvSpPr>
            <a:spLocks noGrp="1"/>
          </p:cNvSpPr>
          <p:nvPr>
            <p:ph type="ctrTitle"/>
          </p:nvPr>
        </p:nvSpPr>
        <p:spPr>
          <a:xfrm>
            <a:off x="202251" y="453481"/>
            <a:ext cx="11616583" cy="1922250"/>
          </a:xfrm>
        </p:spPr>
        <p:txBody>
          <a:bodyPr/>
          <a:lstStyle/>
          <a:p>
            <a:r>
              <a:rPr lang="en-US" sz="4400" dirty="0"/>
              <a:t>COI Module for Investigators</a:t>
            </a:r>
          </a:p>
        </p:txBody>
      </p:sp>
      <p:sp>
        <p:nvSpPr>
          <p:cNvPr id="2" name="TextBox 1">
            <a:extLst>
              <a:ext uri="{FF2B5EF4-FFF2-40B4-BE49-F238E27FC236}">
                <a16:creationId xmlns:a16="http://schemas.microsoft.com/office/drawing/2014/main" id="{F4DF2884-5FB9-D648-061A-7E419A109CEA}"/>
              </a:ext>
            </a:extLst>
          </p:cNvPr>
          <p:cNvSpPr txBox="1"/>
          <p:nvPr/>
        </p:nvSpPr>
        <p:spPr>
          <a:xfrm>
            <a:off x="561517" y="2177907"/>
            <a:ext cx="10410824" cy="707886"/>
          </a:xfrm>
          <a:prstGeom prst="rect">
            <a:avLst/>
          </a:prstGeom>
          <a:noFill/>
        </p:spPr>
        <p:txBody>
          <a:bodyPr wrap="square">
            <a:spAutoFit/>
          </a:bodyPr>
          <a:lstStyle/>
          <a:p>
            <a:pPr marL="342900" indent="-342900">
              <a:buFont typeface="Wingdings" panose="05000000000000000000" pitchFamily="2" charset="2"/>
              <a:buChar char="q"/>
            </a:pPr>
            <a:r>
              <a:rPr kumimoji="0" lang="en-US" sz="2000" b="0" u="none" strike="noStrike" kern="1200" cap="none" spc="0" normalizeH="0" baseline="0" noProof="0" dirty="0">
                <a:ln>
                  <a:noFill/>
                </a:ln>
                <a:solidFill>
                  <a:prstClr val="white"/>
                </a:solidFill>
                <a:effectLst/>
                <a:uLnTx/>
                <a:uFillTx/>
                <a:latin typeface="Calibri" panose="020F0502020204030204"/>
                <a:ea typeface="+mn-ea"/>
                <a:cs typeface="+mn-cs"/>
              </a:rPr>
              <a:t>Create a New COI Disclosure</a:t>
            </a:r>
          </a:p>
          <a:p>
            <a:pPr marL="342900" indent="-342900">
              <a:buFont typeface="Wingdings" panose="05000000000000000000" pitchFamily="2" charset="2"/>
              <a:buChar char="q"/>
            </a:pPr>
            <a:endParaRPr lang="en-US" sz="2000" dirty="0"/>
          </a:p>
        </p:txBody>
      </p:sp>
    </p:spTree>
    <p:extLst>
      <p:ext uri="{BB962C8B-B14F-4D97-AF65-F5344CB8AC3E}">
        <p14:creationId xmlns:p14="http://schemas.microsoft.com/office/powerpoint/2010/main" val="2573843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12.xml><?xml version="1.0" encoding="utf-8"?>
<a:theme xmlns:a="http://schemas.openxmlformats.org/drawingml/2006/main" name="5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2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Titan Alpha VA ORD Team Visitors</DisplayName>
        <AccountId>4</AccountId>
        <AccountType/>
      </UserInfo>
      <UserInfo>
        <DisplayName>Katrina Young</DisplayName>
        <AccountId>13</AccountId>
        <AccountType/>
      </UserInfo>
    </SharedWithUsers>
    <lcf76f155ced4ddcb4097134ff3c332f xmlns="82a4c570-96aa-4e7e-95a1-f651dcacea28">
      <Terms xmlns="http://schemas.microsoft.com/office/infopath/2007/PartnerControls"/>
    </lcf76f155ced4ddcb4097134ff3c332f>
    <TaxCatchAll xmlns="d84e0ee5-8f79-4036-b05d-88e91c74e162" xsi:nil="true"/>
  </documentManagement>
</p:properties>
</file>

<file path=customXml/itemProps1.xml><?xml version="1.0" encoding="utf-8"?>
<ds:datastoreItem xmlns:ds="http://schemas.openxmlformats.org/officeDocument/2006/customXml" ds:itemID="{8567B24E-1B47-468B-BF0C-A2386A324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http://schemas.microsoft.com/office/infopath/2007/PartnerControls"/>
    <ds:schemaRef ds:uri="82a4c570-96aa-4e7e-95a1-f651dcacea2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84e0ee5-8f79-4036-b05d-88e91c74e162"/>
    <ds:schemaRef ds:uri="http://www.w3.org/XML/1998/namespace"/>
    <ds:schemaRef ds:uri="http://purl.org/dc/dcmityp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5503</TotalTime>
  <Words>1788</Words>
  <Application>Microsoft Office PowerPoint</Application>
  <PresentationFormat>Widescreen</PresentationFormat>
  <Paragraphs>185</Paragraphs>
  <Slides>32</Slides>
  <Notes>16</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32</vt:i4>
      </vt:variant>
    </vt:vector>
  </HeadingPairs>
  <TitlesOfParts>
    <vt:vector size="52" baseType="lpstr">
      <vt:lpstr>Arial</vt:lpstr>
      <vt:lpstr>Bradley Hand ITC</vt:lpstr>
      <vt:lpstr>Calibri</vt:lpstr>
      <vt:lpstr>Calibri body</vt:lpstr>
      <vt:lpstr>Calibri Light</vt:lpstr>
      <vt:lpstr>Roboto</vt:lpstr>
      <vt:lpstr>Wingdings</vt:lpstr>
      <vt:lpstr>VAIRRS Main Slides</vt:lpstr>
      <vt:lpstr>1_VAIRRS Main Slides</vt:lpstr>
      <vt:lpstr>VAIRRS Custom 1</vt:lpstr>
      <vt:lpstr>VAIRRS Custom 2</vt:lpstr>
      <vt:lpstr>Custom Design</vt:lpstr>
      <vt:lpstr>VA1</vt:lpstr>
      <vt:lpstr>2_VAIRRS Main Slides</vt:lpstr>
      <vt:lpstr>3_VAIRRS Main Slides</vt:lpstr>
      <vt:lpstr>1_VA1</vt:lpstr>
      <vt:lpstr>4_VAIRRS Main Slides</vt:lpstr>
      <vt:lpstr>2_VA1</vt:lpstr>
      <vt:lpstr>5_VAIRRS Main Slides</vt:lpstr>
      <vt:lpstr>think-cell Slide</vt:lpstr>
      <vt:lpstr>PowerPoint Presentation</vt:lpstr>
      <vt:lpstr>VA Innovation and Research  Review System (VAIRRS) </vt:lpstr>
      <vt:lpstr>Webinar Housekeeping</vt:lpstr>
      <vt:lpstr>PowerPoint Presentation</vt:lpstr>
      <vt:lpstr>VAIRRS Webinar Series: Conflict of Interest (COI) Module for Investigators</vt:lpstr>
      <vt:lpstr>IRBNet COI Module   </vt:lpstr>
      <vt:lpstr>IRBNet COI Module </vt:lpstr>
      <vt:lpstr>COI Module for Investigators</vt:lpstr>
      <vt:lpstr>COI Module for Investigators</vt:lpstr>
      <vt:lpstr>PowerPoint Presentation</vt:lpstr>
      <vt:lpstr>PowerPoint Presentation</vt:lpstr>
      <vt:lpstr>PowerPoint Presentation</vt:lpstr>
      <vt:lpstr>PowerPoint Presentation</vt:lpstr>
      <vt:lpstr>PowerPoint Presentation</vt:lpstr>
      <vt:lpstr>COI Module for Investigators</vt:lpstr>
      <vt:lpstr>PowerPoint Presentation</vt:lpstr>
      <vt:lpstr>PowerPoint Presentation</vt:lpstr>
      <vt:lpstr>PowerPoint Presentation</vt:lpstr>
      <vt:lpstr>PowerPoint Presentation</vt:lpstr>
      <vt:lpstr>COI Module for Investigators</vt:lpstr>
      <vt:lpstr>PowerPoint Presentation</vt:lpstr>
      <vt:lpstr>PowerPoint Presentation</vt:lpstr>
      <vt:lpstr>COI Module for Investigators</vt:lpstr>
      <vt:lpstr>PowerPoint Presentation</vt:lpstr>
      <vt:lpstr>PowerPoint Presentation</vt:lpstr>
      <vt:lpstr>COI Module for Investigators</vt:lpstr>
      <vt:lpstr>COI Module Live Demo</vt:lpstr>
      <vt:lpstr>Frequently Asked Questions</vt:lpstr>
      <vt:lpstr>References </vt:lpstr>
      <vt:lpstr>Questions?</vt:lpstr>
      <vt:lpstr>Survey</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Webinar Series: Conflict of Interest (COI) Module for Investigators</dc:title>
  <dc:subject>VAIRRS Webinar Series: Conflict of Interest (COI) Module for Investigators</dc:subject>
  <dc:creator>VA ORD</dc:creator>
  <cp:keywords>VAIRRS Webinar Series: Conflict of Interest (COI) Module for Investigators</cp:keywords>
  <cp:lastModifiedBy>Rivera, Portia T</cp:lastModifiedBy>
  <cp:revision>6</cp:revision>
  <dcterms:created xsi:type="dcterms:W3CDTF">2021-10-19T21:48:00Z</dcterms:created>
  <dcterms:modified xsi:type="dcterms:W3CDTF">2024-07-17T12:38:41Z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y fmtid="{D5CDD505-2E9C-101B-9397-08002B2CF9AE}" pid="3" name="_ExtendedDescription">
    <vt:lpwstr/>
  </property>
  <property fmtid="{D5CDD505-2E9C-101B-9397-08002B2CF9AE}" pid="4" name="MediaServiceImageTags">
    <vt:lpwstr/>
  </property>
</Properties>
</file>