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701" r:id="rId5"/>
  </p:sldMasterIdLst>
  <p:notesMasterIdLst>
    <p:notesMasterId r:id="rId40"/>
  </p:notesMasterIdLst>
  <p:sldIdLst>
    <p:sldId id="274" r:id="rId6"/>
    <p:sldId id="2147308843" r:id="rId7"/>
    <p:sldId id="2147479355" r:id="rId8"/>
    <p:sldId id="2147479373" r:id="rId9"/>
    <p:sldId id="2147479374" r:id="rId10"/>
    <p:sldId id="2147479375" r:id="rId11"/>
    <p:sldId id="2147479376" r:id="rId12"/>
    <p:sldId id="2147479377" r:id="rId13"/>
    <p:sldId id="2147479378" r:id="rId14"/>
    <p:sldId id="2147479379" r:id="rId15"/>
    <p:sldId id="2147479380" r:id="rId16"/>
    <p:sldId id="2147479381" r:id="rId17"/>
    <p:sldId id="2147479382" r:id="rId18"/>
    <p:sldId id="2147479383" r:id="rId19"/>
    <p:sldId id="2147479398" r:id="rId20"/>
    <p:sldId id="2147308795" r:id="rId21"/>
    <p:sldId id="2147479384" r:id="rId22"/>
    <p:sldId id="2147479385" r:id="rId23"/>
    <p:sldId id="2147479386" r:id="rId24"/>
    <p:sldId id="2147479387" r:id="rId25"/>
    <p:sldId id="2147479388" r:id="rId26"/>
    <p:sldId id="2147479389" r:id="rId27"/>
    <p:sldId id="2147479390" r:id="rId28"/>
    <p:sldId id="2147479391" r:id="rId29"/>
    <p:sldId id="2147479392" r:id="rId30"/>
    <p:sldId id="2147479399" r:id="rId31"/>
    <p:sldId id="2147479371" r:id="rId32"/>
    <p:sldId id="2147479396" r:id="rId33"/>
    <p:sldId id="2147479393" r:id="rId34"/>
    <p:sldId id="2147479395" r:id="rId35"/>
    <p:sldId id="2147479397" r:id="rId36"/>
    <p:sldId id="2147479400" r:id="rId37"/>
    <p:sldId id="2147479401" r:id="rId38"/>
    <p:sldId id="2147479372"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83CE7F13-3A55-5400-2D79-57EA3E379DAC}" name="Points, Kari" initials="PK" userId="S::kari.points@va.gov::d3d08481-d9e7-4f0b-8844-65fed6518596" providerId="AD"/>
  <p188:author id="{CB320B18-1C69-8A63-1FEE-905451BA3757}" name="Langston, Joy A." initials="LA" userId="S::joy.langston@va.gov::ec0ec09a-6e21-4799-9dc4-f90210de466b" providerId="AD"/>
  <p188:author id="{23E75051-2C91-55FF-E508-13B2DA5BFC75}" name="Jamie Warlick" initials="JW" userId="S::jamie.warlick@riospartners.com::8c995303-487a-469b-b116-56a5e91c4b2f" providerId="AD"/>
  <p188:author id="{481F826B-BC92-D310-BF2C-8964D80E1FDA}" name="Mueez Qureshi" initials="" userId="S::Mueez.Qureshi@riospartners.com::fa91990b-364f-4bbc-8dc0-f707f74c1324" providerId="AD"/>
  <p188:author id="{1A2DE587-A86F-86E6-54A4-AA4FC92DC575}" name="Langston, Joy A." initials="LJA" userId="S::Joy.Langston@va.gov::ec0ec09a-6e21-4799-9dc4-f90210de466b" providerId="AD"/>
  <p188:author id="{A4F754DA-B2C4-C695-EC82-8C721E0F92A2}" name="Berlow, Jason" initials="BJ" userId="S::Jason.Berlow@va.gov::2ca71643-eff5-4d67-b81e-ca1c03f44d5e" providerId="AD"/>
  <p188:author id="{0C3502F4-4B44-52AD-71EB-587DDB94F3AF}" name="Divya Dandu" initials="DD" userId="S::Divya.Dandu@riospartners.com::1cb016b8-1576-4e52-9bf4-2e4b77d905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AB60CD-696E-571C-B08B-FF64F216406C}" v="76" dt="2024-06-25T15:22:21.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98913-012F-6F49-8283-8DDDE4C05957}" type="datetimeFigureOut">
              <a:rPr lang="en-US" smtClean="0"/>
              <a:t>6/27/2024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4617D-AE8B-264C-B31B-7862E2FC487C}" type="slidenum">
              <a:rPr lang="en-US" smtClean="0"/>
              <a:t>‹#›</a:t>
            </a:fld>
            <a:endParaRPr lang="en-US"/>
          </a:p>
        </p:txBody>
      </p:sp>
    </p:spTree>
    <p:extLst>
      <p:ext uri="{BB962C8B-B14F-4D97-AF65-F5344CB8AC3E}">
        <p14:creationId xmlns:p14="http://schemas.microsoft.com/office/powerpoint/2010/main" val="237576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Our current financial practices are reflective of our previous budget environment of increases</a:t>
            </a:r>
            <a:endParaRPr lang="en-US"/>
          </a:p>
        </p:txBody>
      </p:sp>
      <p:sp>
        <p:nvSpPr>
          <p:cNvPr id="4" name="Slide Number Placeholder 3"/>
          <p:cNvSpPr>
            <a:spLocks noGrp="1"/>
          </p:cNvSpPr>
          <p:nvPr>
            <p:ph type="sldNum" sz="quarter" idx="5"/>
          </p:nvPr>
        </p:nvSpPr>
        <p:spPr/>
        <p:txBody>
          <a:bodyPr/>
          <a:lstStyle/>
          <a:p>
            <a:fld id="{A764617D-AE8B-264C-B31B-7862E2FC487C}" type="slidenum">
              <a:rPr lang="en-US" smtClean="0"/>
              <a:t>2</a:t>
            </a:fld>
            <a:endParaRPr lang="en-US"/>
          </a:p>
        </p:txBody>
      </p:sp>
    </p:spTree>
    <p:extLst>
      <p:ext uri="{BB962C8B-B14F-4D97-AF65-F5344CB8AC3E}">
        <p14:creationId xmlns:p14="http://schemas.microsoft.com/office/powerpoint/2010/main" val="656574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you SHOULD only be pulling folks who are paid on 0161. WinRMS will provide these, but you will need to get salary data for medical center funded staff from your fiscal. </a:t>
            </a:r>
          </a:p>
        </p:txBody>
      </p:sp>
      <p:sp>
        <p:nvSpPr>
          <p:cNvPr id="4" name="Slide Number Placeholder 3"/>
          <p:cNvSpPr>
            <a:spLocks noGrp="1"/>
          </p:cNvSpPr>
          <p:nvPr>
            <p:ph type="sldNum" sz="quarter" idx="5"/>
          </p:nvPr>
        </p:nvSpPr>
        <p:spPr/>
        <p:txBody>
          <a:bodyPr/>
          <a:lstStyle/>
          <a:p>
            <a:fld id="{A764617D-AE8B-264C-B31B-7862E2FC487C}" type="slidenum">
              <a:rPr lang="en-US" smtClean="0"/>
              <a:t>19</a:t>
            </a:fld>
            <a:endParaRPr lang="en-US"/>
          </a:p>
        </p:txBody>
      </p:sp>
    </p:spTree>
    <p:extLst>
      <p:ext uri="{BB962C8B-B14F-4D97-AF65-F5344CB8AC3E}">
        <p14:creationId xmlns:p14="http://schemas.microsoft.com/office/powerpoint/2010/main" val="3756356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1110268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0801820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954054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290946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681062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90587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691036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667571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755112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641451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6804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1658782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371475" y="136525"/>
            <a:ext cx="11484194"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6/27/2024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103517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67770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6/27/2024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281915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90653363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74058821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42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2752079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70148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16196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52105351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86120605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7017749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3.xml"/><Relationship Id="rId7"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heme" Target="../theme/theme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22"/>
            </p:custDataLst>
            <p:extLst>
              <p:ext uri="{D42A27DB-BD31-4B8C-83A1-F6EECF244321}">
                <p14:modId xmlns:p14="http://schemas.microsoft.com/office/powerpoint/2010/main" val="1489560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395" imgH="396" progId="TCLayout.ActiveDocument.1">
                  <p:embed/>
                </p:oleObj>
              </mc:Choice>
              <mc:Fallback>
                <p:oleObj name="think-cell Slide" r:id="rId24"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2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6/27/2024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6"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71475" y="96812"/>
            <a:ext cx="11312526"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28705033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8" r:id="rId12"/>
    <p:sldLayoutId id="2147483719" r:id="rId13"/>
    <p:sldLayoutId id="2147483675" r:id="rId14"/>
    <p:sldLayoutId id="2147483676" r:id="rId15"/>
    <p:sldLayoutId id="2147483677" r:id="rId16"/>
    <p:sldLayoutId id="2147483678" r:id="rId17"/>
    <p:sldLayoutId id="2147483704" r:id="rId18"/>
    <p:sldLayoutId id="2147483680" r:id="rId19"/>
    <p:sldLayoutId id="2147483681" r:id="rId20"/>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6" progId="TCLayout.ActiveDocument.1">
                  <p:embed/>
                </p:oleObj>
              </mc:Choice>
              <mc:Fallback>
                <p:oleObj name="think-cell Slide" r:id="rId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53683900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679" r:id="rId3"/>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research.va.gov/programs/epros/education/webinars/session_archive.cfm?RecordID=207015&amp;Date12072022" TargetMode="External"/><Relationship Id="rId2" Type="http://schemas.openxmlformats.org/officeDocument/2006/relationships/hyperlink" Target="mailto:Kari.Points@v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eports.vssc.med.va.gov/ReportServer/Pages/ReportViewer.aspx?%2fFinance%2fSOA%2fSOACreateRpt&amp;rs:Command=Render" TargetMode="External"/><Relationship Id="rId2" Type="http://schemas.openxmlformats.org/officeDocument/2006/relationships/hyperlink" Target="https://vssc.med.va.gov/VSSCMainApp/products.aspx?PgmArea=5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0A97B40-0E24-405D-9340-F4C2098E3709}"/>
              </a:ext>
            </a:extLst>
          </p:cNvPr>
          <p:cNvSpPr>
            <a:spLocks noGrp="1"/>
          </p:cNvSpPr>
          <p:nvPr>
            <p:ph type="subTitle" idx="1"/>
          </p:nvPr>
        </p:nvSpPr>
        <p:spPr>
          <a:xfrm>
            <a:off x="461568" y="2576202"/>
            <a:ext cx="6095551" cy="2473253"/>
          </a:xfrm>
        </p:spPr>
        <p:txBody>
          <a:bodyPr vert="horz" lIns="91440" tIns="45720" rIns="91440" bIns="45720" rtlCol="0" anchor="t">
            <a:normAutofit/>
          </a:bodyPr>
          <a:lstStyle/>
          <a:p>
            <a:endParaRPr lang="en-US"/>
          </a:p>
          <a:p>
            <a:endParaRPr lang="en-US"/>
          </a:p>
          <a:p>
            <a:endParaRPr lang="en-US"/>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8715858" y="2262437"/>
            <a:ext cx="2532684" cy="2591092"/>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632168" y="1249417"/>
            <a:ext cx="11516725" cy="523220"/>
          </a:xfrm>
          <a:prstGeom prst="rect">
            <a:avLst/>
          </a:prstGeom>
          <a:noFill/>
        </p:spPr>
        <p:txBody>
          <a:bodyPr wrap="square" rtlCol="0">
            <a:spAutoFit/>
          </a:bodyPr>
          <a:lstStyle/>
          <a:p>
            <a:pPr marL="0" marR="0" algn="ctr">
              <a:spcBef>
                <a:spcPts val="0"/>
              </a:spcBef>
              <a:spcAft>
                <a:spcPts val="0"/>
              </a:spcAft>
              <a:tabLst>
                <a:tab pos="2971800" algn="ctr"/>
                <a:tab pos="5943600" algn="r"/>
              </a:tabLst>
            </a:pPr>
            <a:r>
              <a:rPr lang="en-US" sz="2800" i="1" dirty="0">
                <a:effectLst/>
                <a:latin typeface="Calibri" panose="020F0502020204030204" pitchFamily="34" charset="0"/>
                <a:ea typeface="Calibri" panose="020F0502020204030204" pitchFamily="34" charset="0"/>
              </a:rPr>
              <a:t>RAFT and Balancing to the Status of Allowance</a:t>
            </a:r>
          </a:p>
        </p:txBody>
      </p:sp>
      <p:sp>
        <p:nvSpPr>
          <p:cNvPr id="2" name="Slide Number Placeholder 1">
            <a:extLst>
              <a:ext uri="{FF2B5EF4-FFF2-40B4-BE49-F238E27FC236}">
                <a16:creationId xmlns:a16="http://schemas.microsoft.com/office/drawing/2014/main" id="{34434A85-9CC5-4E29-9666-74DA3E13829B}"/>
              </a:ext>
            </a:extLst>
          </p:cNvPr>
          <p:cNvSpPr>
            <a:spLocks noGrp="1"/>
          </p:cNvSpPr>
          <p:nvPr>
            <p:ph type="sldNum" sz="quarter" idx="12"/>
          </p:nvPr>
        </p:nvSpPr>
        <p:spPr/>
        <p:txBody>
          <a:bodyPr/>
          <a:lstStyle/>
          <a:p>
            <a:fld id="{670A9334-4E67-F94F-A05E-0CE8B74A054E}" type="slidenum">
              <a:rPr lang="en-US" smtClean="0"/>
              <a:pPr/>
              <a:t>1</a:t>
            </a:fld>
            <a:endParaRPr lang="en-US"/>
          </a:p>
        </p:txBody>
      </p:sp>
      <p:sp>
        <p:nvSpPr>
          <p:cNvPr id="7" name="Subtitle 3">
            <a:extLst>
              <a:ext uri="{FF2B5EF4-FFF2-40B4-BE49-F238E27FC236}">
                <a16:creationId xmlns:a16="http://schemas.microsoft.com/office/drawing/2014/main" id="{788C140D-A3DA-406D-89E4-B35663EE3CFC}"/>
              </a:ext>
            </a:extLst>
          </p:cNvPr>
          <p:cNvSpPr txBox="1">
            <a:spLocks/>
          </p:cNvSpPr>
          <p:nvPr/>
        </p:nvSpPr>
        <p:spPr>
          <a:xfrm>
            <a:off x="943458" y="2380276"/>
            <a:ext cx="6991517" cy="247325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June 25, 2024</a:t>
            </a:r>
          </a:p>
          <a:p>
            <a:r>
              <a:rPr lang="en-US"/>
              <a:t>Jason Berlow, ORD Finance, Management Analyst</a:t>
            </a:r>
          </a:p>
          <a:p>
            <a:r>
              <a:rPr lang="en-US"/>
              <a:t>Tony Laracuente, Director of Field Operations, ORD</a:t>
            </a:r>
          </a:p>
          <a:p>
            <a:r>
              <a:rPr lang="en-US"/>
              <a:t>Kari Points, Director of Research Operations, Iowa City</a:t>
            </a:r>
          </a:p>
          <a:p>
            <a:r>
              <a:rPr lang="en-US"/>
              <a:t>Erin Olson, Budget Analyst, ORD Finance</a:t>
            </a:r>
            <a:endParaRPr lang="en-US">
              <a:cs typeface="Calibri"/>
            </a:endParaRPr>
          </a:p>
          <a:p>
            <a:endParaRPr lang="en-US"/>
          </a:p>
        </p:txBody>
      </p:sp>
      <p:sp>
        <p:nvSpPr>
          <p:cNvPr id="10" name="TextBox 9">
            <a:extLst>
              <a:ext uri="{FF2B5EF4-FFF2-40B4-BE49-F238E27FC236}">
                <a16:creationId xmlns:a16="http://schemas.microsoft.com/office/drawing/2014/main" id="{4D1618E8-AE94-2346-79BC-57E9A67FC270}"/>
              </a:ext>
            </a:extLst>
          </p:cNvPr>
          <p:cNvSpPr txBox="1"/>
          <p:nvPr/>
        </p:nvSpPr>
        <p:spPr>
          <a:xfrm>
            <a:off x="0" y="134962"/>
            <a:ext cx="12152464" cy="646331"/>
          </a:xfrm>
          <a:prstGeom prst="rect">
            <a:avLst/>
          </a:prstGeom>
          <a:noFill/>
        </p:spPr>
        <p:txBody>
          <a:bodyPr wrap="square">
            <a:spAutoFit/>
          </a:bodyPr>
          <a:lstStyle/>
          <a:p>
            <a:pPr algn="ctr"/>
            <a:endParaRPr lang="en-US" sz="3600">
              <a:solidFill>
                <a:schemeClr val="bg1"/>
              </a:solidFill>
            </a:endParaRPr>
          </a:p>
        </p:txBody>
      </p:sp>
    </p:spTree>
    <p:extLst>
      <p:ext uri="{BB962C8B-B14F-4D97-AF65-F5344CB8AC3E}">
        <p14:creationId xmlns:p14="http://schemas.microsoft.com/office/powerpoint/2010/main" val="224000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02CD-D81C-C855-05B9-4AE685C63ED7}"/>
              </a:ext>
            </a:extLst>
          </p:cNvPr>
          <p:cNvSpPr>
            <a:spLocks noGrp="1"/>
          </p:cNvSpPr>
          <p:nvPr>
            <p:ph type="title"/>
          </p:nvPr>
        </p:nvSpPr>
        <p:spPr/>
        <p:txBody>
          <a:bodyPr/>
          <a:lstStyle/>
          <a:p>
            <a:r>
              <a:rPr lang="en-US"/>
              <a:t>Section 1: Using the VSSC</a:t>
            </a:r>
          </a:p>
        </p:txBody>
      </p:sp>
      <p:sp>
        <p:nvSpPr>
          <p:cNvPr id="4" name="Slide Number Placeholder 3">
            <a:extLst>
              <a:ext uri="{FF2B5EF4-FFF2-40B4-BE49-F238E27FC236}">
                <a16:creationId xmlns:a16="http://schemas.microsoft.com/office/drawing/2014/main" id="{0CFC9E13-3896-ECF6-ED52-E5E68856E246}"/>
              </a:ext>
            </a:extLst>
          </p:cNvPr>
          <p:cNvSpPr>
            <a:spLocks noGrp="1"/>
          </p:cNvSpPr>
          <p:nvPr>
            <p:ph type="sldNum" sz="quarter" idx="12"/>
          </p:nvPr>
        </p:nvSpPr>
        <p:spPr/>
        <p:txBody>
          <a:bodyPr/>
          <a:lstStyle/>
          <a:p>
            <a:fld id="{670A9334-4E67-F94F-A05E-0CE8B74A054E}" type="slidenum">
              <a:rPr lang="en-US" smtClean="0"/>
              <a:t>10</a:t>
            </a:fld>
            <a:endParaRPr lang="en-US"/>
          </a:p>
        </p:txBody>
      </p:sp>
      <p:pic>
        <p:nvPicPr>
          <p:cNvPr id="6" name="Picture 5">
            <a:extLst>
              <a:ext uri="{FF2B5EF4-FFF2-40B4-BE49-F238E27FC236}">
                <a16:creationId xmlns:a16="http://schemas.microsoft.com/office/drawing/2014/main" id="{A6F47D2A-24F6-0E4C-F3F2-BE0346DD9F0A}"/>
              </a:ext>
            </a:extLst>
          </p:cNvPr>
          <p:cNvPicPr>
            <a:picLocks noChangeAspect="1"/>
          </p:cNvPicPr>
          <p:nvPr/>
        </p:nvPicPr>
        <p:blipFill>
          <a:blip r:embed="rId2"/>
          <a:stretch>
            <a:fillRect/>
          </a:stretch>
        </p:blipFill>
        <p:spPr>
          <a:xfrm>
            <a:off x="904865" y="1266063"/>
            <a:ext cx="8497486" cy="2553056"/>
          </a:xfrm>
          <a:prstGeom prst="rect">
            <a:avLst/>
          </a:prstGeom>
        </p:spPr>
      </p:pic>
      <p:graphicFrame>
        <p:nvGraphicFramePr>
          <p:cNvPr id="12" name="Table 11">
            <a:extLst>
              <a:ext uri="{FF2B5EF4-FFF2-40B4-BE49-F238E27FC236}">
                <a16:creationId xmlns:a16="http://schemas.microsoft.com/office/drawing/2014/main" id="{3C024762-B199-F098-93F2-0A7783A43D98}"/>
              </a:ext>
            </a:extLst>
          </p:cNvPr>
          <p:cNvGraphicFramePr>
            <a:graphicFrameLocks noGrp="1"/>
          </p:cNvGraphicFramePr>
          <p:nvPr>
            <p:extLst>
              <p:ext uri="{D42A27DB-BD31-4B8C-83A1-F6EECF244321}">
                <p14:modId xmlns:p14="http://schemas.microsoft.com/office/powerpoint/2010/main" val="3272809630"/>
              </p:ext>
            </p:extLst>
          </p:nvPr>
        </p:nvGraphicFramePr>
        <p:xfrm>
          <a:off x="779180" y="3126345"/>
          <a:ext cx="5152820" cy="2249499"/>
        </p:xfrm>
        <a:graphic>
          <a:graphicData uri="http://schemas.openxmlformats.org/drawingml/2006/table">
            <a:tbl>
              <a:tblPr firstRow="1" bandRow="1">
                <a:tableStyleId>{5C22544A-7EE6-4342-B048-85BDC9FD1C3A}</a:tableStyleId>
              </a:tblPr>
              <a:tblGrid>
                <a:gridCol w="5152820">
                  <a:extLst>
                    <a:ext uri="{9D8B030D-6E8A-4147-A177-3AD203B41FA5}">
                      <a16:colId xmlns:a16="http://schemas.microsoft.com/office/drawing/2014/main" val="1985512441"/>
                    </a:ext>
                  </a:extLst>
                </a:gridCol>
              </a:tblGrid>
              <a:tr h="0">
                <a:tc>
                  <a:txBody>
                    <a:bodyPr/>
                    <a:lstStyle/>
                    <a:p>
                      <a:pPr algn="ctr"/>
                      <a:r>
                        <a:rPr lang="en-US" sz="2000">
                          <a:ea typeface="+mn-lt"/>
                          <a:cs typeface="+mn-lt"/>
                        </a:rPr>
                        <a:t>TEF</a:t>
                      </a:r>
                      <a:endParaRPr lang="en-US" sz="2000"/>
                    </a:p>
                  </a:txBody>
                  <a:tcPr/>
                </a:tc>
                <a:extLst>
                  <a:ext uri="{0D108BD9-81ED-4DB2-BD59-A6C34878D82A}">
                    <a16:rowId xmlns:a16="http://schemas.microsoft.com/office/drawing/2014/main" val="1676054144"/>
                  </a:ext>
                </a:extLst>
              </a:tr>
              <a:tr h="1853259">
                <a:tc>
                  <a:txBody>
                    <a:bodyPr/>
                    <a:lstStyle/>
                    <a:p>
                      <a:r>
                        <a:rPr lang="en-US" sz="2000"/>
                        <a:t>Select 1126R5 and 1126RD to select TEF FCPs.</a:t>
                      </a:r>
                    </a:p>
                  </a:txBody>
                  <a:tcPr/>
                </a:tc>
                <a:extLst>
                  <a:ext uri="{0D108BD9-81ED-4DB2-BD59-A6C34878D82A}">
                    <a16:rowId xmlns:a16="http://schemas.microsoft.com/office/drawing/2014/main" val="3951915660"/>
                  </a:ext>
                </a:extLst>
              </a:tr>
            </a:tbl>
          </a:graphicData>
        </a:graphic>
      </p:graphicFrame>
    </p:spTree>
    <p:extLst>
      <p:ext uri="{BB962C8B-B14F-4D97-AF65-F5344CB8AC3E}">
        <p14:creationId xmlns:p14="http://schemas.microsoft.com/office/powerpoint/2010/main" val="3780409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EF67-F39D-C5FF-4FFF-2DF665374E3A}"/>
              </a:ext>
            </a:extLst>
          </p:cNvPr>
          <p:cNvSpPr>
            <a:spLocks noGrp="1"/>
          </p:cNvSpPr>
          <p:nvPr>
            <p:ph type="title"/>
          </p:nvPr>
        </p:nvSpPr>
        <p:spPr/>
        <p:txBody>
          <a:bodyPr/>
          <a:lstStyle/>
          <a:p>
            <a:r>
              <a:rPr lang="en-US"/>
              <a:t>Section 1: Using the VSSC</a:t>
            </a:r>
          </a:p>
        </p:txBody>
      </p:sp>
      <p:sp>
        <p:nvSpPr>
          <p:cNvPr id="4" name="Slide Number Placeholder 3">
            <a:extLst>
              <a:ext uri="{FF2B5EF4-FFF2-40B4-BE49-F238E27FC236}">
                <a16:creationId xmlns:a16="http://schemas.microsoft.com/office/drawing/2014/main" id="{A5BE67FD-2126-B2D6-A312-C1943331B3F8}"/>
              </a:ext>
            </a:extLst>
          </p:cNvPr>
          <p:cNvSpPr>
            <a:spLocks noGrp="1"/>
          </p:cNvSpPr>
          <p:nvPr>
            <p:ph type="sldNum" sz="quarter" idx="12"/>
          </p:nvPr>
        </p:nvSpPr>
        <p:spPr/>
        <p:txBody>
          <a:bodyPr/>
          <a:lstStyle/>
          <a:p>
            <a:fld id="{670A9334-4E67-F94F-A05E-0CE8B74A054E}" type="slidenum">
              <a:rPr lang="en-US" smtClean="0"/>
              <a:t>11</a:t>
            </a:fld>
            <a:endParaRPr lang="en-US"/>
          </a:p>
        </p:txBody>
      </p:sp>
      <p:pic>
        <p:nvPicPr>
          <p:cNvPr id="6" name="Picture 5">
            <a:extLst>
              <a:ext uri="{FF2B5EF4-FFF2-40B4-BE49-F238E27FC236}">
                <a16:creationId xmlns:a16="http://schemas.microsoft.com/office/drawing/2014/main" id="{1A1F06AB-F212-BD7C-AA5B-8FA50337525C}"/>
              </a:ext>
            </a:extLst>
          </p:cNvPr>
          <p:cNvPicPr>
            <a:picLocks noChangeAspect="1"/>
          </p:cNvPicPr>
          <p:nvPr/>
        </p:nvPicPr>
        <p:blipFill>
          <a:blip r:embed="rId2"/>
          <a:stretch>
            <a:fillRect/>
          </a:stretch>
        </p:blipFill>
        <p:spPr>
          <a:xfrm>
            <a:off x="1798145" y="1361621"/>
            <a:ext cx="8630854" cy="2553056"/>
          </a:xfrm>
          <a:prstGeom prst="rect">
            <a:avLst/>
          </a:prstGeom>
        </p:spPr>
      </p:pic>
      <p:cxnSp>
        <p:nvCxnSpPr>
          <p:cNvPr id="7" name="Straight Arrow Connector 6">
            <a:extLst>
              <a:ext uri="{FF2B5EF4-FFF2-40B4-BE49-F238E27FC236}">
                <a16:creationId xmlns:a16="http://schemas.microsoft.com/office/drawing/2014/main" id="{E4F9F206-68B4-CF89-62EC-118AB17F1EBD}"/>
              </a:ext>
            </a:extLst>
          </p:cNvPr>
          <p:cNvCxnSpPr>
            <a:cxnSpLocks/>
          </p:cNvCxnSpPr>
          <p:nvPr/>
        </p:nvCxnSpPr>
        <p:spPr>
          <a:xfrm flipV="1">
            <a:off x="1798145" y="2208969"/>
            <a:ext cx="4093314" cy="20274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6">
            <a:extLst>
              <a:ext uri="{FF2B5EF4-FFF2-40B4-BE49-F238E27FC236}">
                <a16:creationId xmlns:a16="http://schemas.microsoft.com/office/drawing/2014/main" id="{2C24F1F7-D0F9-A475-CFD3-010AE26A5576}"/>
              </a:ext>
            </a:extLst>
          </p:cNvPr>
          <p:cNvGraphicFramePr>
            <a:graphicFrameLocks noGrp="1"/>
          </p:cNvGraphicFramePr>
          <p:nvPr>
            <p:extLst>
              <p:ext uri="{D42A27DB-BD31-4B8C-83A1-F6EECF244321}">
                <p14:modId xmlns:p14="http://schemas.microsoft.com/office/powerpoint/2010/main" val="3311831971"/>
              </p:ext>
            </p:extLst>
          </p:nvPr>
        </p:nvGraphicFramePr>
        <p:xfrm>
          <a:off x="584824" y="3196603"/>
          <a:ext cx="2876764" cy="2427521"/>
        </p:xfrm>
        <a:graphic>
          <a:graphicData uri="http://schemas.openxmlformats.org/drawingml/2006/table">
            <a:tbl>
              <a:tblPr firstRow="1" bandRow="1">
                <a:tableStyleId>{5C22544A-7EE6-4342-B048-85BDC9FD1C3A}</a:tableStyleId>
              </a:tblPr>
              <a:tblGrid>
                <a:gridCol w="2876764">
                  <a:extLst>
                    <a:ext uri="{9D8B030D-6E8A-4147-A177-3AD203B41FA5}">
                      <a16:colId xmlns:a16="http://schemas.microsoft.com/office/drawing/2014/main" val="1985512441"/>
                    </a:ext>
                  </a:extLst>
                </a:gridCol>
              </a:tblGrid>
              <a:tr h="873303">
                <a:tc>
                  <a:txBody>
                    <a:bodyPr/>
                    <a:lstStyle/>
                    <a:p>
                      <a:r>
                        <a:rPr lang="en-US" sz="2000">
                          <a:ea typeface="Calibri"/>
                          <a:cs typeface="Calibri"/>
                        </a:rPr>
                        <a:t>The report will show a breakdown by Program. </a:t>
                      </a:r>
                      <a:endParaRPr lang="en-US" sz="2000"/>
                    </a:p>
                  </a:txBody>
                  <a:tcPr/>
                </a:tc>
                <a:extLst>
                  <a:ext uri="{0D108BD9-81ED-4DB2-BD59-A6C34878D82A}">
                    <a16:rowId xmlns:a16="http://schemas.microsoft.com/office/drawing/2014/main" val="1676054144"/>
                  </a:ext>
                </a:extLst>
              </a:tr>
              <a:tr h="1554218">
                <a:tc>
                  <a:txBody>
                    <a:bodyPr/>
                    <a:lstStyle/>
                    <a:p>
                      <a:r>
                        <a:rPr lang="en-US" sz="2000">
                          <a:ea typeface="Calibri"/>
                          <a:cs typeface="Calibri"/>
                        </a:rPr>
                        <a:t>To see a breakdown by FCP, click on the plus sign next to 0161A1.</a:t>
                      </a:r>
                      <a:endParaRPr lang="en-US" sz="2000"/>
                    </a:p>
                  </a:txBody>
                  <a:tcPr/>
                </a:tc>
                <a:extLst>
                  <a:ext uri="{0D108BD9-81ED-4DB2-BD59-A6C34878D82A}">
                    <a16:rowId xmlns:a16="http://schemas.microsoft.com/office/drawing/2014/main" val="3951915660"/>
                  </a:ext>
                </a:extLst>
              </a:tr>
            </a:tbl>
          </a:graphicData>
        </a:graphic>
      </p:graphicFrame>
    </p:spTree>
    <p:extLst>
      <p:ext uri="{BB962C8B-B14F-4D97-AF65-F5344CB8AC3E}">
        <p14:creationId xmlns:p14="http://schemas.microsoft.com/office/powerpoint/2010/main" val="117595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FAB7-EE2A-8CE0-1C67-9574142C2457}"/>
              </a:ext>
            </a:extLst>
          </p:cNvPr>
          <p:cNvSpPr>
            <a:spLocks noGrp="1"/>
          </p:cNvSpPr>
          <p:nvPr>
            <p:ph type="title"/>
          </p:nvPr>
        </p:nvSpPr>
        <p:spPr/>
        <p:txBody>
          <a:bodyPr/>
          <a:lstStyle/>
          <a:p>
            <a:r>
              <a:rPr lang="en-US"/>
              <a:t>Section 1: Using the VSSC</a:t>
            </a:r>
          </a:p>
        </p:txBody>
      </p:sp>
      <p:sp>
        <p:nvSpPr>
          <p:cNvPr id="4" name="Slide Number Placeholder 3">
            <a:extLst>
              <a:ext uri="{FF2B5EF4-FFF2-40B4-BE49-F238E27FC236}">
                <a16:creationId xmlns:a16="http://schemas.microsoft.com/office/drawing/2014/main" id="{03886D92-A63A-9EE2-5F65-A93F53ED43B4}"/>
              </a:ext>
            </a:extLst>
          </p:cNvPr>
          <p:cNvSpPr>
            <a:spLocks noGrp="1"/>
          </p:cNvSpPr>
          <p:nvPr>
            <p:ph type="sldNum" sz="quarter" idx="12"/>
          </p:nvPr>
        </p:nvSpPr>
        <p:spPr/>
        <p:txBody>
          <a:bodyPr/>
          <a:lstStyle/>
          <a:p>
            <a:fld id="{670A9334-4E67-F94F-A05E-0CE8B74A054E}" type="slidenum">
              <a:rPr lang="en-US" smtClean="0"/>
              <a:t>12</a:t>
            </a:fld>
            <a:endParaRPr lang="en-US"/>
          </a:p>
        </p:txBody>
      </p:sp>
      <p:pic>
        <p:nvPicPr>
          <p:cNvPr id="6" name="Picture 5">
            <a:extLst>
              <a:ext uri="{FF2B5EF4-FFF2-40B4-BE49-F238E27FC236}">
                <a16:creationId xmlns:a16="http://schemas.microsoft.com/office/drawing/2014/main" id="{9A750FBC-0DEB-50A1-0280-161C94E8A16D}"/>
              </a:ext>
            </a:extLst>
          </p:cNvPr>
          <p:cNvPicPr>
            <a:picLocks noChangeAspect="1"/>
          </p:cNvPicPr>
          <p:nvPr/>
        </p:nvPicPr>
        <p:blipFill>
          <a:blip r:embed="rId2"/>
          <a:stretch>
            <a:fillRect/>
          </a:stretch>
        </p:blipFill>
        <p:spPr>
          <a:xfrm>
            <a:off x="4866370" y="890233"/>
            <a:ext cx="6487430" cy="5077534"/>
          </a:xfrm>
          <a:prstGeom prst="rect">
            <a:avLst/>
          </a:prstGeom>
        </p:spPr>
      </p:pic>
      <p:cxnSp>
        <p:nvCxnSpPr>
          <p:cNvPr id="7" name="Straight Arrow Connector 6">
            <a:extLst>
              <a:ext uri="{FF2B5EF4-FFF2-40B4-BE49-F238E27FC236}">
                <a16:creationId xmlns:a16="http://schemas.microsoft.com/office/drawing/2014/main" id="{802EACE3-5FCC-D682-D9E3-92CBDC9A18CB}"/>
              </a:ext>
            </a:extLst>
          </p:cNvPr>
          <p:cNvCxnSpPr>
            <a:cxnSpLocks/>
          </p:cNvCxnSpPr>
          <p:nvPr/>
        </p:nvCxnSpPr>
        <p:spPr>
          <a:xfrm flipV="1">
            <a:off x="6756563" y="2129334"/>
            <a:ext cx="2304195" cy="23252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72A7925-C93A-A19A-24AA-30322565BD51}"/>
              </a:ext>
            </a:extLst>
          </p:cNvPr>
          <p:cNvCxnSpPr>
            <a:cxnSpLocks/>
          </p:cNvCxnSpPr>
          <p:nvPr/>
        </p:nvCxnSpPr>
        <p:spPr>
          <a:xfrm flipV="1">
            <a:off x="6604985" y="4587805"/>
            <a:ext cx="2304195" cy="2553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6">
            <a:extLst>
              <a:ext uri="{FF2B5EF4-FFF2-40B4-BE49-F238E27FC236}">
                <a16:creationId xmlns:a16="http://schemas.microsoft.com/office/drawing/2014/main" id="{6EEC04D6-9F27-148C-6F7F-348A6E2262F9}"/>
              </a:ext>
            </a:extLst>
          </p:cNvPr>
          <p:cNvGraphicFramePr>
            <a:graphicFrameLocks noGrp="1"/>
          </p:cNvGraphicFramePr>
          <p:nvPr>
            <p:extLst>
              <p:ext uri="{D42A27DB-BD31-4B8C-83A1-F6EECF244321}">
                <p14:modId xmlns:p14="http://schemas.microsoft.com/office/powerpoint/2010/main" val="3143206471"/>
              </p:ext>
            </p:extLst>
          </p:nvPr>
        </p:nvGraphicFramePr>
        <p:xfrm>
          <a:off x="659262" y="3050599"/>
          <a:ext cx="3930558" cy="1540343"/>
        </p:xfrm>
        <a:graphic>
          <a:graphicData uri="http://schemas.openxmlformats.org/drawingml/2006/table">
            <a:tbl>
              <a:tblPr firstRow="1" bandRow="1">
                <a:tableStyleId>{5C22544A-7EE6-4342-B048-85BDC9FD1C3A}</a:tableStyleId>
              </a:tblPr>
              <a:tblGrid>
                <a:gridCol w="3930558">
                  <a:extLst>
                    <a:ext uri="{9D8B030D-6E8A-4147-A177-3AD203B41FA5}">
                      <a16:colId xmlns:a16="http://schemas.microsoft.com/office/drawing/2014/main" val="1985512441"/>
                    </a:ext>
                  </a:extLst>
                </a:gridCol>
              </a:tblGrid>
              <a:tr h="402577">
                <a:tc>
                  <a:txBody>
                    <a:bodyPr/>
                    <a:lstStyle/>
                    <a:p>
                      <a:r>
                        <a:rPr lang="en-US" sz="2000">
                          <a:ea typeface="Calibri"/>
                          <a:cs typeface="Calibri"/>
                        </a:rPr>
                        <a:t>The best way to view the SOA. </a:t>
                      </a:r>
                      <a:endParaRPr lang="en-US" sz="2000"/>
                    </a:p>
                  </a:txBody>
                  <a:tcPr/>
                </a:tc>
                <a:extLst>
                  <a:ext uri="{0D108BD9-81ED-4DB2-BD59-A6C34878D82A}">
                    <a16:rowId xmlns:a16="http://schemas.microsoft.com/office/drawing/2014/main" val="1676054144"/>
                  </a:ext>
                </a:extLst>
              </a:tr>
              <a:tr h="1137766">
                <a:tc>
                  <a:txBody>
                    <a:bodyPr/>
                    <a:lstStyle/>
                    <a:p>
                      <a:r>
                        <a:rPr lang="en-US" sz="2000">
                          <a:ea typeface="Calibri"/>
                          <a:cs typeface="Calibri"/>
                        </a:rPr>
                        <a:t>Export it to Excel or CSV depending on how you want to view and utilize the format.</a:t>
                      </a:r>
                    </a:p>
                  </a:txBody>
                  <a:tcPr/>
                </a:tc>
                <a:extLst>
                  <a:ext uri="{0D108BD9-81ED-4DB2-BD59-A6C34878D82A}">
                    <a16:rowId xmlns:a16="http://schemas.microsoft.com/office/drawing/2014/main" val="3951915660"/>
                  </a:ext>
                </a:extLst>
              </a:tr>
            </a:tbl>
          </a:graphicData>
        </a:graphic>
      </p:graphicFrame>
    </p:spTree>
    <p:extLst>
      <p:ext uri="{BB962C8B-B14F-4D97-AF65-F5344CB8AC3E}">
        <p14:creationId xmlns:p14="http://schemas.microsoft.com/office/powerpoint/2010/main" val="2798655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1AD2A-1B6C-74E5-D04B-E4E241A8E1A7}"/>
              </a:ext>
            </a:extLst>
          </p:cNvPr>
          <p:cNvSpPr>
            <a:spLocks noGrp="1"/>
          </p:cNvSpPr>
          <p:nvPr>
            <p:ph type="title"/>
          </p:nvPr>
        </p:nvSpPr>
        <p:spPr/>
        <p:txBody>
          <a:bodyPr/>
          <a:lstStyle/>
          <a:p>
            <a:r>
              <a:rPr lang="en-US"/>
              <a:t>Section 1: Using the VSSC</a:t>
            </a:r>
          </a:p>
        </p:txBody>
      </p:sp>
      <p:sp>
        <p:nvSpPr>
          <p:cNvPr id="4" name="Slide Number Placeholder 3">
            <a:extLst>
              <a:ext uri="{FF2B5EF4-FFF2-40B4-BE49-F238E27FC236}">
                <a16:creationId xmlns:a16="http://schemas.microsoft.com/office/drawing/2014/main" id="{A96A91AE-4432-909A-C67B-66F8E01CD718}"/>
              </a:ext>
            </a:extLst>
          </p:cNvPr>
          <p:cNvSpPr>
            <a:spLocks noGrp="1"/>
          </p:cNvSpPr>
          <p:nvPr>
            <p:ph type="sldNum" sz="quarter" idx="12"/>
          </p:nvPr>
        </p:nvSpPr>
        <p:spPr/>
        <p:txBody>
          <a:bodyPr/>
          <a:lstStyle/>
          <a:p>
            <a:fld id="{670A9334-4E67-F94F-A05E-0CE8B74A054E}" type="slidenum">
              <a:rPr lang="en-US" smtClean="0"/>
              <a:t>13</a:t>
            </a:fld>
            <a:endParaRPr lang="en-US"/>
          </a:p>
        </p:txBody>
      </p:sp>
      <p:graphicFrame>
        <p:nvGraphicFramePr>
          <p:cNvPr id="5" name="Table 6">
            <a:extLst>
              <a:ext uri="{FF2B5EF4-FFF2-40B4-BE49-F238E27FC236}">
                <a16:creationId xmlns:a16="http://schemas.microsoft.com/office/drawing/2014/main" id="{F012E8F8-A31A-B229-8469-547FF21995EC}"/>
              </a:ext>
            </a:extLst>
          </p:cNvPr>
          <p:cNvGraphicFramePr>
            <a:graphicFrameLocks noGrp="1"/>
          </p:cNvGraphicFramePr>
          <p:nvPr>
            <p:extLst>
              <p:ext uri="{D42A27DB-BD31-4B8C-83A1-F6EECF244321}">
                <p14:modId xmlns:p14="http://schemas.microsoft.com/office/powerpoint/2010/main" val="2271839315"/>
              </p:ext>
            </p:extLst>
          </p:nvPr>
        </p:nvGraphicFramePr>
        <p:xfrm>
          <a:off x="3128342" y="4012765"/>
          <a:ext cx="6513814" cy="1575555"/>
        </p:xfrm>
        <a:graphic>
          <a:graphicData uri="http://schemas.openxmlformats.org/drawingml/2006/table">
            <a:tbl>
              <a:tblPr firstRow="1" bandRow="1">
                <a:tableStyleId>{5C22544A-7EE6-4342-B048-85BDC9FD1C3A}</a:tableStyleId>
              </a:tblPr>
              <a:tblGrid>
                <a:gridCol w="6513814">
                  <a:extLst>
                    <a:ext uri="{9D8B030D-6E8A-4147-A177-3AD203B41FA5}">
                      <a16:colId xmlns:a16="http://schemas.microsoft.com/office/drawing/2014/main" val="1985512441"/>
                    </a:ext>
                  </a:extLst>
                </a:gridCol>
              </a:tblGrid>
              <a:tr h="302686">
                <a:tc>
                  <a:txBody>
                    <a:bodyPr/>
                    <a:lstStyle/>
                    <a:p>
                      <a:r>
                        <a:rPr lang="en-US" sz="2000">
                          <a:ea typeface="+mn-lt"/>
                          <a:cs typeface="+mn-lt"/>
                        </a:rPr>
                        <a:t>The VSSC will also break down:</a:t>
                      </a:r>
                      <a:endParaRPr lang="en-US" sz="2000"/>
                    </a:p>
                  </a:txBody>
                  <a:tcPr/>
                </a:tc>
                <a:extLst>
                  <a:ext uri="{0D108BD9-81ED-4DB2-BD59-A6C34878D82A}">
                    <a16:rowId xmlns:a16="http://schemas.microsoft.com/office/drawing/2014/main" val="1676054144"/>
                  </a:ext>
                </a:extLst>
              </a:tr>
              <a:tr h="1179315">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ea typeface="+mn-lt"/>
                          <a:cs typeface="+mn-lt"/>
                        </a:rPr>
                        <a:t>The budget, obligated, and unobligated amounts by the Quarter you are in.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ea typeface="+mn-lt"/>
                          <a:cs typeface="+mn-lt"/>
                        </a:rPr>
                        <a:t>You should just focus on the overall year-to-date amounts</a:t>
                      </a:r>
                      <a:endParaRPr lang="en-US" sz="2000"/>
                    </a:p>
                  </a:txBody>
                  <a:tcPr/>
                </a:tc>
                <a:extLst>
                  <a:ext uri="{0D108BD9-81ED-4DB2-BD59-A6C34878D82A}">
                    <a16:rowId xmlns:a16="http://schemas.microsoft.com/office/drawing/2014/main" val="3951915660"/>
                  </a:ext>
                </a:extLst>
              </a:tr>
            </a:tbl>
          </a:graphicData>
        </a:graphic>
      </p:graphicFrame>
      <p:pic>
        <p:nvPicPr>
          <p:cNvPr id="7" name="Picture 6">
            <a:extLst>
              <a:ext uri="{FF2B5EF4-FFF2-40B4-BE49-F238E27FC236}">
                <a16:creationId xmlns:a16="http://schemas.microsoft.com/office/drawing/2014/main" id="{E27810BF-4F11-8233-C1A4-DF2DA40FE2A3}"/>
              </a:ext>
            </a:extLst>
          </p:cNvPr>
          <p:cNvPicPr>
            <a:picLocks noChangeAspect="1"/>
          </p:cNvPicPr>
          <p:nvPr/>
        </p:nvPicPr>
        <p:blipFill>
          <a:blip r:embed="rId2"/>
          <a:stretch>
            <a:fillRect/>
          </a:stretch>
        </p:blipFill>
        <p:spPr>
          <a:xfrm>
            <a:off x="17572" y="1212046"/>
            <a:ext cx="12192000" cy="2343583"/>
          </a:xfrm>
          <a:prstGeom prst="rect">
            <a:avLst/>
          </a:prstGeom>
        </p:spPr>
      </p:pic>
    </p:spTree>
    <p:extLst>
      <p:ext uri="{BB962C8B-B14F-4D97-AF65-F5344CB8AC3E}">
        <p14:creationId xmlns:p14="http://schemas.microsoft.com/office/powerpoint/2010/main" val="1444214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0BAD-560C-C5AB-F716-D0B07302D204}"/>
              </a:ext>
            </a:extLst>
          </p:cNvPr>
          <p:cNvSpPr>
            <a:spLocks noGrp="1"/>
          </p:cNvSpPr>
          <p:nvPr>
            <p:ph type="title"/>
          </p:nvPr>
        </p:nvSpPr>
        <p:spPr/>
        <p:txBody>
          <a:bodyPr/>
          <a:lstStyle/>
          <a:p>
            <a:r>
              <a:rPr lang="en-US"/>
              <a:t>Section 1: Using Budget SOA</a:t>
            </a:r>
          </a:p>
        </p:txBody>
      </p:sp>
      <p:sp>
        <p:nvSpPr>
          <p:cNvPr id="4" name="Slide Number Placeholder 3">
            <a:extLst>
              <a:ext uri="{FF2B5EF4-FFF2-40B4-BE49-F238E27FC236}">
                <a16:creationId xmlns:a16="http://schemas.microsoft.com/office/drawing/2014/main" id="{E86C74FF-E3CC-CB81-7D6F-6256CD1AA80D}"/>
              </a:ext>
            </a:extLst>
          </p:cNvPr>
          <p:cNvSpPr>
            <a:spLocks noGrp="1"/>
          </p:cNvSpPr>
          <p:nvPr>
            <p:ph type="sldNum" sz="quarter" idx="12"/>
          </p:nvPr>
        </p:nvSpPr>
        <p:spPr/>
        <p:txBody>
          <a:bodyPr/>
          <a:lstStyle/>
          <a:p>
            <a:fld id="{670A9334-4E67-F94F-A05E-0CE8B74A054E}" type="slidenum">
              <a:rPr lang="en-US" smtClean="0"/>
              <a:t>14</a:t>
            </a:fld>
            <a:endParaRPr lang="en-US"/>
          </a:p>
        </p:txBody>
      </p:sp>
      <p:graphicFrame>
        <p:nvGraphicFramePr>
          <p:cNvPr id="7" name="Table 6">
            <a:extLst>
              <a:ext uri="{FF2B5EF4-FFF2-40B4-BE49-F238E27FC236}">
                <a16:creationId xmlns:a16="http://schemas.microsoft.com/office/drawing/2014/main" id="{BCDDA63B-A46A-C22B-D7EB-E6118E3FACC2}"/>
              </a:ext>
            </a:extLst>
          </p:cNvPr>
          <p:cNvGraphicFramePr>
            <a:graphicFrameLocks noGrp="1"/>
          </p:cNvGraphicFramePr>
          <p:nvPr>
            <p:extLst>
              <p:ext uri="{D42A27DB-BD31-4B8C-83A1-F6EECF244321}">
                <p14:modId xmlns:p14="http://schemas.microsoft.com/office/powerpoint/2010/main" val="769738889"/>
              </p:ext>
            </p:extLst>
          </p:nvPr>
        </p:nvGraphicFramePr>
        <p:xfrm>
          <a:off x="1304551" y="1161212"/>
          <a:ext cx="8661381" cy="2011680"/>
        </p:xfrm>
        <a:graphic>
          <a:graphicData uri="http://schemas.openxmlformats.org/drawingml/2006/table">
            <a:tbl>
              <a:tblPr firstRow="1" bandRow="1">
                <a:tableStyleId>{5C22544A-7EE6-4342-B048-85BDC9FD1C3A}</a:tableStyleId>
              </a:tblPr>
              <a:tblGrid>
                <a:gridCol w="8661381">
                  <a:extLst>
                    <a:ext uri="{9D8B030D-6E8A-4147-A177-3AD203B41FA5}">
                      <a16:colId xmlns:a16="http://schemas.microsoft.com/office/drawing/2014/main" val="1985512441"/>
                    </a:ext>
                  </a:extLst>
                </a:gridCol>
              </a:tblGrid>
              <a:tr h="302686">
                <a:tc>
                  <a:txBody>
                    <a:bodyPr/>
                    <a:lstStyle/>
                    <a:p>
                      <a:r>
                        <a:rPr lang="en-US" sz="2000">
                          <a:ea typeface="+mn-lt"/>
                          <a:cs typeface="+mn-lt"/>
                        </a:rPr>
                        <a:t>FCP number</a:t>
                      </a:r>
                      <a:endParaRPr lang="en-US" sz="2000"/>
                    </a:p>
                  </a:txBody>
                  <a:tcPr/>
                </a:tc>
                <a:extLst>
                  <a:ext uri="{0D108BD9-81ED-4DB2-BD59-A6C34878D82A}">
                    <a16:rowId xmlns:a16="http://schemas.microsoft.com/office/drawing/2014/main" val="1676054144"/>
                  </a:ext>
                </a:extLst>
              </a:tr>
              <a:tr h="1179315">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ea typeface="+mn-lt"/>
                          <a:cs typeface="+mn-lt"/>
                        </a:rPr>
                        <a:t>Ideally, the SOA you receive from your Budget Office should look similar to this example. </a:t>
                      </a:r>
                    </a:p>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n-US" sz="2000">
                          <a:ea typeface="+mn-lt"/>
                          <a:cs typeface="+mn-lt"/>
                        </a:rPr>
                        <a:t>It will have the FCP number, show the FMS year-to-date information and have information from IFCAP that provides you with the pending (committed) IFCAP transactions for that quarter.</a:t>
                      </a:r>
                    </a:p>
                  </a:txBody>
                  <a:tcPr/>
                </a:tc>
                <a:extLst>
                  <a:ext uri="{0D108BD9-81ED-4DB2-BD59-A6C34878D82A}">
                    <a16:rowId xmlns:a16="http://schemas.microsoft.com/office/drawing/2014/main" val="3951915660"/>
                  </a:ext>
                </a:extLst>
              </a:tr>
            </a:tbl>
          </a:graphicData>
        </a:graphic>
      </p:graphicFrame>
      <p:pic>
        <p:nvPicPr>
          <p:cNvPr id="9" name="Picture 8">
            <a:extLst>
              <a:ext uri="{FF2B5EF4-FFF2-40B4-BE49-F238E27FC236}">
                <a16:creationId xmlns:a16="http://schemas.microsoft.com/office/drawing/2014/main" id="{FD8C967B-4C90-0B20-F0B5-506536D4F304}"/>
              </a:ext>
            </a:extLst>
          </p:cNvPr>
          <p:cNvPicPr>
            <a:picLocks noChangeAspect="1"/>
          </p:cNvPicPr>
          <p:nvPr/>
        </p:nvPicPr>
        <p:blipFill>
          <a:blip r:embed="rId2"/>
          <a:stretch>
            <a:fillRect/>
          </a:stretch>
        </p:blipFill>
        <p:spPr>
          <a:xfrm>
            <a:off x="1018531" y="3934100"/>
            <a:ext cx="9221487" cy="1400370"/>
          </a:xfrm>
          <a:prstGeom prst="rect">
            <a:avLst/>
          </a:prstGeom>
        </p:spPr>
      </p:pic>
    </p:spTree>
    <p:extLst>
      <p:ext uri="{BB962C8B-B14F-4D97-AF65-F5344CB8AC3E}">
        <p14:creationId xmlns:p14="http://schemas.microsoft.com/office/powerpoint/2010/main" val="3238447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04AC-D438-10E6-A907-DC4A538B5841}"/>
              </a:ext>
            </a:extLst>
          </p:cNvPr>
          <p:cNvSpPr>
            <a:spLocks noGrp="1"/>
          </p:cNvSpPr>
          <p:nvPr>
            <p:ph type="title"/>
          </p:nvPr>
        </p:nvSpPr>
        <p:spPr/>
        <p:txBody>
          <a:bodyPr/>
          <a:lstStyle/>
          <a:p>
            <a:r>
              <a:rPr lang="en-US"/>
              <a:t>Section 2: Balancing to the SOA</a:t>
            </a:r>
          </a:p>
        </p:txBody>
      </p:sp>
      <p:sp>
        <p:nvSpPr>
          <p:cNvPr id="4" name="Slide Number Placeholder 3">
            <a:extLst>
              <a:ext uri="{FF2B5EF4-FFF2-40B4-BE49-F238E27FC236}">
                <a16:creationId xmlns:a16="http://schemas.microsoft.com/office/drawing/2014/main" id="{E96F7219-0587-261C-B648-3C8F146AD9ED}"/>
              </a:ext>
            </a:extLst>
          </p:cNvPr>
          <p:cNvSpPr>
            <a:spLocks noGrp="1"/>
          </p:cNvSpPr>
          <p:nvPr>
            <p:ph type="sldNum" sz="quarter" idx="12"/>
          </p:nvPr>
        </p:nvSpPr>
        <p:spPr/>
        <p:txBody>
          <a:bodyPr/>
          <a:lstStyle/>
          <a:p>
            <a:fld id="{670A9334-4E67-F94F-A05E-0CE8B74A054E}" type="slidenum">
              <a:rPr lang="en-US" smtClean="0"/>
              <a:t>15</a:t>
            </a:fld>
            <a:endParaRPr lang="en-US"/>
          </a:p>
        </p:txBody>
      </p:sp>
      <p:pic>
        <p:nvPicPr>
          <p:cNvPr id="5" name="Picture 4">
            <a:extLst>
              <a:ext uri="{FF2B5EF4-FFF2-40B4-BE49-F238E27FC236}">
                <a16:creationId xmlns:a16="http://schemas.microsoft.com/office/drawing/2014/main" id="{ABA99249-B4FC-9CAF-0D49-AD7A87A6B792}"/>
              </a:ext>
            </a:extLst>
          </p:cNvPr>
          <p:cNvPicPr>
            <a:picLocks noChangeAspect="1"/>
          </p:cNvPicPr>
          <p:nvPr/>
        </p:nvPicPr>
        <p:blipFill>
          <a:blip r:embed="rId2"/>
          <a:stretch>
            <a:fillRect/>
          </a:stretch>
        </p:blipFill>
        <p:spPr>
          <a:xfrm>
            <a:off x="2479404" y="1202357"/>
            <a:ext cx="7242483" cy="4453285"/>
          </a:xfrm>
          <a:prstGeom prst="rect">
            <a:avLst/>
          </a:prstGeom>
        </p:spPr>
      </p:pic>
    </p:spTree>
    <p:extLst>
      <p:ext uri="{BB962C8B-B14F-4D97-AF65-F5344CB8AC3E}">
        <p14:creationId xmlns:p14="http://schemas.microsoft.com/office/powerpoint/2010/main" val="1302663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194E-F316-F9C2-237B-782C3B604ECF}"/>
              </a:ext>
            </a:extLst>
          </p:cNvPr>
          <p:cNvSpPr>
            <a:spLocks noGrp="1"/>
          </p:cNvSpPr>
          <p:nvPr>
            <p:ph type="title"/>
          </p:nvPr>
        </p:nvSpPr>
        <p:spPr/>
        <p:txBody>
          <a:bodyPr/>
          <a:lstStyle/>
          <a:p>
            <a:r>
              <a:rPr lang="en-US"/>
              <a:t>Section 2: Balancing to the SOA - Ceilings</a:t>
            </a:r>
          </a:p>
        </p:txBody>
      </p:sp>
      <p:sp>
        <p:nvSpPr>
          <p:cNvPr id="4" name="Slide Number Placeholder 3">
            <a:extLst>
              <a:ext uri="{FF2B5EF4-FFF2-40B4-BE49-F238E27FC236}">
                <a16:creationId xmlns:a16="http://schemas.microsoft.com/office/drawing/2014/main" id="{E3901DD8-7F16-3D67-3462-A7CF5DB2E5D3}"/>
              </a:ext>
            </a:extLst>
          </p:cNvPr>
          <p:cNvSpPr>
            <a:spLocks noGrp="1"/>
          </p:cNvSpPr>
          <p:nvPr>
            <p:ph type="sldNum" sz="quarter" idx="12"/>
          </p:nvPr>
        </p:nvSpPr>
        <p:spPr/>
        <p:txBody>
          <a:bodyPr/>
          <a:lstStyle/>
          <a:p>
            <a:fld id="{670A9334-4E67-F94F-A05E-0CE8B74A054E}" type="slidenum">
              <a:rPr lang="en-US" smtClean="0"/>
              <a:t>16</a:t>
            </a:fld>
            <a:endParaRPr lang="en-US"/>
          </a:p>
        </p:txBody>
      </p:sp>
      <p:sp>
        <p:nvSpPr>
          <p:cNvPr id="5" name="Content Placeholder 4">
            <a:extLst>
              <a:ext uri="{FF2B5EF4-FFF2-40B4-BE49-F238E27FC236}">
                <a16:creationId xmlns:a16="http://schemas.microsoft.com/office/drawing/2014/main" id="{E6AFAA18-B197-A7E9-882E-6E15F835DCD3}"/>
              </a:ext>
            </a:extLst>
          </p:cNvPr>
          <p:cNvSpPr>
            <a:spLocks noGrp="1"/>
          </p:cNvSpPr>
          <p:nvPr>
            <p:ph idx="1"/>
          </p:nvPr>
        </p:nvSpPr>
        <p:spPr>
          <a:xfrm>
            <a:off x="433619" y="944371"/>
            <a:ext cx="10515600" cy="4351338"/>
          </a:xfrm>
        </p:spPr>
        <p:txBody>
          <a:bodyPr/>
          <a:lstStyle/>
          <a:p>
            <a:pPr marL="285750" indent="-285750">
              <a:buFont typeface="Arial" panose="020B0604020202020204" pitchFamily="34" charset="0"/>
              <a:buChar char="•"/>
            </a:pPr>
            <a:r>
              <a:rPr lang="en-US" sz="1800">
                <a:ea typeface="+mn-lt"/>
                <a:cs typeface="+mn-lt"/>
              </a:rPr>
              <a:t>The ceiling is the FMS Budget column on the SOA. It represents the amount of funds you have received for the year.</a:t>
            </a:r>
            <a:endParaRPr lang="en-US" sz="1800"/>
          </a:p>
          <a:p>
            <a:pPr marL="285750" indent="-285750">
              <a:buFont typeface="Arial" panose="020B0604020202020204" pitchFamily="34" charset="0"/>
              <a:buChar char="•"/>
            </a:pPr>
            <a:r>
              <a:rPr lang="en-US" sz="1800">
                <a:cs typeface="Calibri"/>
              </a:rPr>
              <a:t>It is important to balance your ceilings as TDAs come in throughout the year.  The ceilings should be balanced to whatever system you use to track your budget (</a:t>
            </a:r>
            <a:r>
              <a:rPr lang="en-US" sz="1800" err="1">
                <a:cs typeface="Calibri"/>
              </a:rPr>
              <a:t>WinRMS</a:t>
            </a:r>
            <a:r>
              <a:rPr lang="en-US" sz="1800">
                <a:cs typeface="Calibri"/>
              </a:rPr>
              <a:t>, excel). Each time you ask Fiscal to place a TDA into a FCP, you should check the SOA the next day to ensure that it balances. You should periodically balance your ceilings to ensure that no changes have been made that you are not aware of.</a:t>
            </a:r>
          </a:p>
          <a:p>
            <a:pPr marL="0" indent="0">
              <a:buNone/>
            </a:pPr>
            <a:r>
              <a:rPr lang="en-US" sz="1800">
                <a:cs typeface="Calibri"/>
              </a:rPr>
              <a:t>Balancing your ceilings means that the following all have the same amount for the FCP you are balancing:</a:t>
            </a:r>
          </a:p>
          <a:p>
            <a:pPr marL="285750" indent="-285750">
              <a:buFont typeface="Arial"/>
              <a:buChar char="•"/>
            </a:pPr>
            <a:r>
              <a:rPr lang="en-US" sz="1800">
                <a:cs typeface="Calibri"/>
              </a:rPr>
              <a:t>The funds in your FMS Budget column on the SOA.</a:t>
            </a:r>
          </a:p>
          <a:p>
            <a:pPr marL="285750" indent="-285750">
              <a:buFont typeface="Arial"/>
              <a:buChar char="•"/>
            </a:pPr>
            <a:r>
              <a:rPr lang="en-US" sz="1800">
                <a:cs typeface="Calibri"/>
              </a:rPr>
              <a:t>The TDA amounts that you have received and requested that Fiscal place in the FCP.</a:t>
            </a:r>
          </a:p>
          <a:p>
            <a:pPr marL="285750" indent="-285750">
              <a:buFont typeface="Arial"/>
              <a:buChar char="•"/>
            </a:pPr>
            <a:r>
              <a:rPr lang="en-US" sz="1800">
                <a:cs typeface="Calibri"/>
              </a:rPr>
              <a:t>The amount that you have allocated for that FCP into your tracking database.</a:t>
            </a:r>
          </a:p>
          <a:p>
            <a:pPr marL="0" indent="0">
              <a:buNone/>
            </a:pPr>
            <a:endParaRPr lang="en-US"/>
          </a:p>
        </p:txBody>
      </p:sp>
      <p:pic>
        <p:nvPicPr>
          <p:cNvPr id="8" name="Picture 7">
            <a:extLst>
              <a:ext uri="{FF2B5EF4-FFF2-40B4-BE49-F238E27FC236}">
                <a16:creationId xmlns:a16="http://schemas.microsoft.com/office/drawing/2014/main" id="{81E95088-BAC8-5A73-7278-B98B67B5E1C9}"/>
              </a:ext>
            </a:extLst>
          </p:cNvPr>
          <p:cNvPicPr>
            <a:picLocks noChangeAspect="1"/>
          </p:cNvPicPr>
          <p:nvPr/>
        </p:nvPicPr>
        <p:blipFill>
          <a:blip r:embed="rId2"/>
          <a:stretch>
            <a:fillRect/>
          </a:stretch>
        </p:blipFill>
        <p:spPr>
          <a:xfrm>
            <a:off x="1797661" y="4117663"/>
            <a:ext cx="8259328" cy="2238687"/>
          </a:xfrm>
          <a:prstGeom prst="rect">
            <a:avLst/>
          </a:prstGeom>
        </p:spPr>
      </p:pic>
      <p:sp>
        <p:nvSpPr>
          <p:cNvPr id="9" name="Oval 8">
            <a:extLst>
              <a:ext uri="{FF2B5EF4-FFF2-40B4-BE49-F238E27FC236}">
                <a16:creationId xmlns:a16="http://schemas.microsoft.com/office/drawing/2014/main" id="{D9DFE199-819F-AE6F-EBC5-7B2DE59CB61A}"/>
              </a:ext>
            </a:extLst>
          </p:cNvPr>
          <p:cNvSpPr/>
          <p:nvPr/>
        </p:nvSpPr>
        <p:spPr>
          <a:xfrm>
            <a:off x="5184559" y="4208016"/>
            <a:ext cx="911441" cy="51490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693245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B895-356F-A7B2-C1F9-9490FAB0DD00}"/>
              </a:ext>
            </a:extLst>
          </p:cNvPr>
          <p:cNvSpPr>
            <a:spLocks noGrp="1"/>
          </p:cNvSpPr>
          <p:nvPr>
            <p:ph type="title"/>
          </p:nvPr>
        </p:nvSpPr>
        <p:spPr/>
        <p:txBody>
          <a:bodyPr/>
          <a:lstStyle/>
          <a:p>
            <a:r>
              <a:rPr lang="en-US"/>
              <a:t>Section 2: Balancing to the SOA - Ceilings</a:t>
            </a:r>
          </a:p>
        </p:txBody>
      </p:sp>
      <p:sp>
        <p:nvSpPr>
          <p:cNvPr id="3" name="Content Placeholder 2">
            <a:extLst>
              <a:ext uri="{FF2B5EF4-FFF2-40B4-BE49-F238E27FC236}">
                <a16:creationId xmlns:a16="http://schemas.microsoft.com/office/drawing/2014/main" id="{E4249149-ABEF-E8E9-5159-F0064895FDB8}"/>
              </a:ext>
            </a:extLst>
          </p:cNvPr>
          <p:cNvSpPr>
            <a:spLocks noGrp="1"/>
          </p:cNvSpPr>
          <p:nvPr>
            <p:ph idx="1"/>
          </p:nvPr>
        </p:nvSpPr>
        <p:spPr>
          <a:xfrm>
            <a:off x="309331" y="971004"/>
            <a:ext cx="10515600" cy="4351338"/>
          </a:xfrm>
        </p:spPr>
        <p:txBody>
          <a:bodyPr/>
          <a:lstStyle/>
          <a:p>
            <a:pPr marL="0" indent="0">
              <a:buNone/>
            </a:pPr>
            <a:r>
              <a:rPr lang="en-US" b="1">
                <a:ea typeface="+mn-lt"/>
                <a:cs typeface="+mn-lt"/>
              </a:rPr>
              <a:t>Ceiling Moves</a:t>
            </a:r>
            <a:r>
              <a:rPr lang="en-US">
                <a:ea typeface="+mn-lt"/>
                <a:cs typeface="+mn-lt"/>
              </a:rPr>
              <a:t>:</a:t>
            </a:r>
          </a:p>
          <a:p>
            <a:r>
              <a:rPr lang="en-US" sz="2400">
                <a:ea typeface="+mn-lt"/>
                <a:cs typeface="+mn-lt"/>
              </a:rPr>
              <a:t>You should request a ceiling move from Fiscal if you have a deficit in a FCP but not in the overall program. Note: You can move ceilings amongst a program but not across programs.  </a:t>
            </a:r>
            <a:endParaRPr lang="en-US" sz="2400">
              <a:cs typeface="Calibri" panose="020F0502020204030204"/>
            </a:endParaRPr>
          </a:p>
          <a:p>
            <a:pPr marL="457200" lvl="1" indent="0">
              <a:buNone/>
            </a:pPr>
            <a:r>
              <a:rPr lang="en-US">
                <a:ea typeface="+mn-lt"/>
                <a:cs typeface="+mn-lt"/>
              </a:rPr>
              <a:t>For example: If you have a deficit in a Salary FCP but have a surplus in an All Other FCP within the same program, you can ask Fiscal to move Ceilings from the All Other FCP to the Salary FCP to correct the deficit.  </a:t>
            </a:r>
          </a:p>
          <a:p>
            <a:r>
              <a:rPr lang="en-US" sz="2400">
                <a:ea typeface="+mn-lt"/>
                <a:cs typeface="+mn-lt"/>
              </a:rPr>
              <a:t>Moving ceilings to correct deficits makes the SOA easier to read and has a "pretty effect". After the Ceiling move request, you should balance the ceilings again to ensure the move was correctly completed.  </a:t>
            </a:r>
          </a:p>
          <a:p>
            <a:r>
              <a:rPr lang="en-US" sz="2400">
                <a:ea typeface="+mn-lt"/>
                <a:cs typeface="+mn-lt"/>
              </a:rPr>
              <a:t>The ceiling move should also be adjusted in your tracking method (</a:t>
            </a:r>
            <a:r>
              <a:rPr lang="en-US" sz="2400" err="1">
                <a:ea typeface="+mn-lt"/>
                <a:cs typeface="+mn-lt"/>
              </a:rPr>
              <a:t>WinRMS</a:t>
            </a:r>
            <a:r>
              <a:rPr lang="en-US" sz="2400">
                <a:ea typeface="+mn-lt"/>
                <a:cs typeface="+mn-lt"/>
              </a:rPr>
              <a:t>, Excel) so that you can ensure you stay balanced to the SOA.</a:t>
            </a:r>
            <a:endParaRPr lang="en-US" sz="2400">
              <a:cs typeface="Calibri" panose="020F0502020204030204"/>
            </a:endParaRPr>
          </a:p>
          <a:p>
            <a:endParaRPr lang="en-US"/>
          </a:p>
        </p:txBody>
      </p:sp>
      <p:sp>
        <p:nvSpPr>
          <p:cNvPr id="4" name="Slide Number Placeholder 3">
            <a:extLst>
              <a:ext uri="{FF2B5EF4-FFF2-40B4-BE49-F238E27FC236}">
                <a16:creationId xmlns:a16="http://schemas.microsoft.com/office/drawing/2014/main" id="{2ED6CD31-26C8-B831-D675-AF9C5316DA3C}"/>
              </a:ext>
            </a:extLst>
          </p:cNvPr>
          <p:cNvSpPr>
            <a:spLocks noGrp="1"/>
          </p:cNvSpPr>
          <p:nvPr>
            <p:ph type="sldNum" sz="quarter" idx="12"/>
          </p:nvPr>
        </p:nvSpPr>
        <p:spPr/>
        <p:txBody>
          <a:bodyPr/>
          <a:lstStyle/>
          <a:p>
            <a:fld id="{670A9334-4E67-F94F-A05E-0CE8B74A054E}" type="slidenum">
              <a:rPr lang="en-US" smtClean="0"/>
              <a:t>17</a:t>
            </a:fld>
            <a:endParaRPr lang="en-US"/>
          </a:p>
        </p:txBody>
      </p:sp>
    </p:spTree>
    <p:extLst>
      <p:ext uri="{BB962C8B-B14F-4D97-AF65-F5344CB8AC3E}">
        <p14:creationId xmlns:p14="http://schemas.microsoft.com/office/powerpoint/2010/main" val="2717704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E9C0D-B890-5C7D-677F-F3C44057F4A3}"/>
              </a:ext>
            </a:extLst>
          </p:cNvPr>
          <p:cNvSpPr>
            <a:spLocks noGrp="1"/>
          </p:cNvSpPr>
          <p:nvPr>
            <p:ph type="title"/>
          </p:nvPr>
        </p:nvSpPr>
        <p:spPr/>
        <p:txBody>
          <a:bodyPr/>
          <a:lstStyle/>
          <a:p>
            <a:r>
              <a:rPr lang="en-US">
                <a:ea typeface="+mj-lt"/>
                <a:cs typeface="+mj-lt"/>
              </a:rPr>
              <a:t>Section 2: Balancing to the SOA - Salaries</a:t>
            </a:r>
            <a:endParaRPr lang="en-US"/>
          </a:p>
        </p:txBody>
      </p:sp>
      <p:sp>
        <p:nvSpPr>
          <p:cNvPr id="3" name="Content Placeholder 2">
            <a:extLst>
              <a:ext uri="{FF2B5EF4-FFF2-40B4-BE49-F238E27FC236}">
                <a16:creationId xmlns:a16="http://schemas.microsoft.com/office/drawing/2014/main" id="{69ED20CD-65B2-ABF9-EAA6-96FD15D53A56}"/>
              </a:ext>
            </a:extLst>
          </p:cNvPr>
          <p:cNvSpPr>
            <a:spLocks noGrp="1"/>
          </p:cNvSpPr>
          <p:nvPr>
            <p:ph idx="1"/>
          </p:nvPr>
        </p:nvSpPr>
        <p:spPr/>
        <p:txBody>
          <a:bodyPr/>
          <a:lstStyle/>
          <a:p>
            <a:r>
              <a:rPr lang="en-US">
                <a:cs typeface="Calibri"/>
              </a:rPr>
              <a:t>Salary Data comes from the PAID report. You can obtain the PAID report two (2) ways:</a:t>
            </a:r>
          </a:p>
          <a:p>
            <a:pPr lvl="1"/>
            <a:r>
              <a:rPr lang="en-US">
                <a:cs typeface="Calibri"/>
              </a:rPr>
              <a:t>Download into </a:t>
            </a:r>
            <a:r>
              <a:rPr lang="en-US" err="1">
                <a:cs typeface="Calibri"/>
              </a:rPr>
              <a:t>WinRMS</a:t>
            </a:r>
            <a:endParaRPr lang="en-US">
              <a:cs typeface="Calibri"/>
            </a:endParaRPr>
          </a:p>
          <a:p>
            <a:pPr lvl="1"/>
            <a:r>
              <a:rPr lang="en-US">
                <a:cs typeface="Calibri"/>
              </a:rPr>
              <a:t>Fiscal sends you the PAID Report</a:t>
            </a:r>
          </a:p>
          <a:p>
            <a:r>
              <a:rPr lang="en-US">
                <a:cs typeface="Calibri"/>
              </a:rPr>
              <a:t>Regardless of how you obtain the data, you need to balance your salary expenditures to the SOA.</a:t>
            </a:r>
          </a:p>
          <a:p>
            <a:r>
              <a:rPr lang="en-US">
                <a:cs typeface="Calibri"/>
              </a:rPr>
              <a:t>If you utilize </a:t>
            </a:r>
            <a:r>
              <a:rPr lang="en-US" err="1">
                <a:cs typeface="Calibri"/>
              </a:rPr>
              <a:t>WinRMS</a:t>
            </a:r>
            <a:r>
              <a:rPr lang="en-US">
                <a:cs typeface="Calibri"/>
              </a:rPr>
              <a:t>, it does salary projections, so you still need to track your salary expenditures using excel in order to ensure you are balanced to the SOA throughout the year.</a:t>
            </a:r>
          </a:p>
          <a:p>
            <a:pPr marL="0" indent="0">
              <a:buNone/>
            </a:pPr>
            <a:endParaRPr lang="en-US"/>
          </a:p>
        </p:txBody>
      </p:sp>
      <p:sp>
        <p:nvSpPr>
          <p:cNvPr id="4" name="Slide Number Placeholder 3">
            <a:extLst>
              <a:ext uri="{FF2B5EF4-FFF2-40B4-BE49-F238E27FC236}">
                <a16:creationId xmlns:a16="http://schemas.microsoft.com/office/drawing/2014/main" id="{AD11FA1C-08C3-1938-3310-BC24A894CDD9}"/>
              </a:ext>
            </a:extLst>
          </p:cNvPr>
          <p:cNvSpPr>
            <a:spLocks noGrp="1"/>
          </p:cNvSpPr>
          <p:nvPr>
            <p:ph type="sldNum" sz="quarter" idx="12"/>
          </p:nvPr>
        </p:nvSpPr>
        <p:spPr/>
        <p:txBody>
          <a:bodyPr/>
          <a:lstStyle/>
          <a:p>
            <a:fld id="{670A9334-4E67-F94F-A05E-0CE8B74A054E}" type="slidenum">
              <a:rPr lang="en-US" smtClean="0"/>
              <a:t>18</a:t>
            </a:fld>
            <a:endParaRPr lang="en-US"/>
          </a:p>
        </p:txBody>
      </p:sp>
    </p:spTree>
    <p:extLst>
      <p:ext uri="{BB962C8B-B14F-4D97-AF65-F5344CB8AC3E}">
        <p14:creationId xmlns:p14="http://schemas.microsoft.com/office/powerpoint/2010/main" val="2546320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6111-2D7C-0B0B-6366-96482A8B3838}"/>
              </a:ext>
            </a:extLst>
          </p:cNvPr>
          <p:cNvSpPr>
            <a:spLocks noGrp="1"/>
          </p:cNvSpPr>
          <p:nvPr>
            <p:ph type="title"/>
          </p:nvPr>
        </p:nvSpPr>
        <p:spPr/>
        <p:txBody>
          <a:bodyPr/>
          <a:lstStyle/>
          <a:p>
            <a:r>
              <a:rPr lang="en-US">
                <a:ea typeface="+mj-lt"/>
                <a:cs typeface="+mj-lt"/>
              </a:rPr>
              <a:t>Section 2: Balancing to the SOA - Salaries</a:t>
            </a:r>
            <a:endParaRPr lang="en-US"/>
          </a:p>
        </p:txBody>
      </p:sp>
      <p:sp>
        <p:nvSpPr>
          <p:cNvPr id="3" name="Content Placeholder 2">
            <a:extLst>
              <a:ext uri="{FF2B5EF4-FFF2-40B4-BE49-F238E27FC236}">
                <a16:creationId xmlns:a16="http://schemas.microsoft.com/office/drawing/2014/main" id="{CE010438-43C1-2FAC-7020-382E18222B2B}"/>
              </a:ext>
            </a:extLst>
          </p:cNvPr>
          <p:cNvSpPr>
            <a:spLocks noGrp="1"/>
          </p:cNvSpPr>
          <p:nvPr>
            <p:ph idx="1"/>
          </p:nvPr>
        </p:nvSpPr>
        <p:spPr>
          <a:xfrm>
            <a:off x="371475" y="941497"/>
            <a:ext cx="11233337" cy="3129697"/>
          </a:xfrm>
        </p:spPr>
        <p:txBody>
          <a:bodyPr/>
          <a:lstStyle/>
          <a:p>
            <a:r>
              <a:rPr lang="en-US" sz="2400" err="1">
                <a:cs typeface="Calibri"/>
              </a:rPr>
              <a:t>WinRMS</a:t>
            </a:r>
            <a:r>
              <a:rPr lang="en-US" sz="2400">
                <a:cs typeface="Calibri"/>
              </a:rPr>
              <a:t> will provide a sum for each salary FCP as it downloads each pay period. This can be found in Reports -&gt; Employee Salary Reports -&gt; Current Pay Period Report.</a:t>
            </a:r>
          </a:p>
          <a:p>
            <a:r>
              <a:rPr lang="en-US" sz="2400">
                <a:cs typeface="Calibri"/>
              </a:rPr>
              <a:t>If you use a different method to track your salary, you will need to total all individuals in that FCP so you can have the overall expenditures.</a:t>
            </a:r>
          </a:p>
          <a:p>
            <a:r>
              <a:rPr lang="en-US" sz="2400">
                <a:cs typeface="Calibri"/>
              </a:rPr>
              <a:t> Below is a simple tracking method where the total charged by FCP for each Pay Period can be added as you move throughout the year.</a:t>
            </a:r>
            <a:endParaRPr lang="en-US" sz="2400"/>
          </a:p>
          <a:p>
            <a:endParaRPr lang="en-US"/>
          </a:p>
        </p:txBody>
      </p:sp>
      <p:sp>
        <p:nvSpPr>
          <p:cNvPr id="4" name="Slide Number Placeholder 3">
            <a:extLst>
              <a:ext uri="{FF2B5EF4-FFF2-40B4-BE49-F238E27FC236}">
                <a16:creationId xmlns:a16="http://schemas.microsoft.com/office/drawing/2014/main" id="{A40550FB-CC6B-9574-4D2E-96FB4E24F189}"/>
              </a:ext>
            </a:extLst>
          </p:cNvPr>
          <p:cNvSpPr>
            <a:spLocks noGrp="1"/>
          </p:cNvSpPr>
          <p:nvPr>
            <p:ph type="sldNum" sz="quarter" idx="12"/>
          </p:nvPr>
        </p:nvSpPr>
        <p:spPr/>
        <p:txBody>
          <a:bodyPr/>
          <a:lstStyle/>
          <a:p>
            <a:fld id="{670A9334-4E67-F94F-A05E-0CE8B74A054E}" type="slidenum">
              <a:rPr lang="en-US" smtClean="0"/>
              <a:t>19</a:t>
            </a:fld>
            <a:endParaRPr lang="en-US"/>
          </a:p>
        </p:txBody>
      </p:sp>
      <p:graphicFrame>
        <p:nvGraphicFramePr>
          <p:cNvPr id="5" name="Table 4">
            <a:extLst>
              <a:ext uri="{FF2B5EF4-FFF2-40B4-BE49-F238E27FC236}">
                <a16:creationId xmlns:a16="http://schemas.microsoft.com/office/drawing/2014/main" id="{3B97A5DF-7FDC-AD89-DA22-A47C68F6A20A}"/>
              </a:ext>
            </a:extLst>
          </p:cNvPr>
          <p:cNvGraphicFramePr>
            <a:graphicFrameLocks noGrp="1"/>
          </p:cNvGraphicFramePr>
          <p:nvPr>
            <p:extLst>
              <p:ext uri="{D42A27DB-BD31-4B8C-83A1-F6EECF244321}">
                <p14:modId xmlns:p14="http://schemas.microsoft.com/office/powerpoint/2010/main" val="603040857"/>
              </p:ext>
            </p:extLst>
          </p:nvPr>
        </p:nvGraphicFramePr>
        <p:xfrm>
          <a:off x="2132122" y="3282519"/>
          <a:ext cx="7962900" cy="2743200"/>
        </p:xfrm>
        <a:graphic>
          <a:graphicData uri="http://schemas.openxmlformats.org/drawingml/2006/table">
            <a:tbl>
              <a:tblPr>
                <a:tableStyleId>{5C22544A-7EE6-4342-B048-85BDC9FD1C3A}</a:tableStyleId>
              </a:tblPr>
              <a:tblGrid>
                <a:gridCol w="2425700">
                  <a:extLst>
                    <a:ext uri="{9D8B030D-6E8A-4147-A177-3AD203B41FA5}">
                      <a16:colId xmlns:a16="http://schemas.microsoft.com/office/drawing/2014/main" val="3007385203"/>
                    </a:ext>
                  </a:extLst>
                </a:gridCol>
                <a:gridCol w="1384300">
                  <a:extLst>
                    <a:ext uri="{9D8B030D-6E8A-4147-A177-3AD203B41FA5}">
                      <a16:colId xmlns:a16="http://schemas.microsoft.com/office/drawing/2014/main" val="672990992"/>
                    </a:ext>
                  </a:extLst>
                </a:gridCol>
                <a:gridCol w="1384300">
                  <a:extLst>
                    <a:ext uri="{9D8B030D-6E8A-4147-A177-3AD203B41FA5}">
                      <a16:colId xmlns:a16="http://schemas.microsoft.com/office/drawing/2014/main" val="516212901"/>
                    </a:ext>
                  </a:extLst>
                </a:gridCol>
                <a:gridCol w="1384300">
                  <a:extLst>
                    <a:ext uri="{9D8B030D-6E8A-4147-A177-3AD203B41FA5}">
                      <a16:colId xmlns:a16="http://schemas.microsoft.com/office/drawing/2014/main" val="1213604294"/>
                    </a:ext>
                  </a:extLst>
                </a:gridCol>
                <a:gridCol w="1384300">
                  <a:extLst>
                    <a:ext uri="{9D8B030D-6E8A-4147-A177-3AD203B41FA5}">
                      <a16:colId xmlns:a16="http://schemas.microsoft.com/office/drawing/2014/main" val="1144393550"/>
                    </a:ext>
                  </a:extLst>
                </a:gridCol>
              </a:tblGrid>
              <a:tr h="190500">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FCP 403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FCP 415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FCP 417</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FCP 476</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7317002"/>
                  </a:ext>
                </a:extLst>
              </a:tr>
              <a:tr h="255270">
                <a:tc>
                  <a:txBody>
                    <a:bodyPr/>
                    <a:lstStyle/>
                    <a:p>
                      <a:pPr algn="l" fontAlgn="b"/>
                      <a:r>
                        <a:rPr lang="en-US" sz="1100" u="none" strike="noStrike">
                          <a:effectLst/>
                        </a:rPr>
                        <a:t>PP 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87331.43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43938.5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20802.26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3974.97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5770788"/>
                  </a:ext>
                </a:extLst>
              </a:tr>
              <a:tr h="255270">
                <a:tc>
                  <a:txBody>
                    <a:bodyPr/>
                    <a:lstStyle/>
                    <a:p>
                      <a:pPr algn="l" fontAlgn="b"/>
                      <a:r>
                        <a:rPr lang="en-US" sz="1100" u="none" strike="noStrike">
                          <a:effectLst/>
                        </a:rPr>
                        <a:t>PP 20 Split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-43775.08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-21969.34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-10401.21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-1987.49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2745447"/>
                  </a:ext>
                </a:extLst>
              </a:tr>
              <a:tr h="255270">
                <a:tc>
                  <a:txBody>
                    <a:bodyPr/>
                    <a:lstStyle/>
                    <a:p>
                      <a:pPr algn="l" fontAlgn="b"/>
                      <a:r>
                        <a:rPr lang="en-US" sz="1100" u="none" strike="noStrike">
                          <a:effectLst/>
                        </a:rPr>
                        <a:t>PP 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87561.46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44058.62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20786.86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3974.97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1255021"/>
                  </a:ext>
                </a:extLst>
              </a:tr>
              <a:tr h="255270">
                <a:tc>
                  <a:txBody>
                    <a:bodyPr/>
                    <a:lstStyle/>
                    <a:p>
                      <a:pPr algn="l" fontAlgn="b"/>
                      <a:r>
                        <a:rPr lang="en-US" sz="1100" u="none" strike="noStrike">
                          <a:effectLst/>
                        </a:rPr>
                        <a:t>TB4017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3739329"/>
                  </a:ext>
                </a:extLst>
              </a:tr>
              <a:tr h="255270">
                <a:tc>
                  <a:txBody>
                    <a:bodyPr/>
                    <a:lstStyle/>
                    <a:p>
                      <a:pPr algn="l" fontAlgn="b"/>
                      <a:r>
                        <a:rPr lang="en-US" sz="1100" u="none" strike="noStrike">
                          <a:effectLst/>
                        </a:rPr>
                        <a:t>PP 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87366.72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44058.63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20786.87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3974.96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49927"/>
                  </a:ext>
                </a:extLst>
              </a:tr>
              <a:tr h="255270">
                <a:tc>
                  <a:txBody>
                    <a:bodyPr/>
                    <a:lstStyle/>
                    <a:p>
                      <a:pPr algn="l" fontAlgn="b"/>
                      <a:r>
                        <a:rPr lang="en-US" sz="1100" u="none" strike="noStrike">
                          <a:effectLst/>
                        </a:rPr>
                        <a:t>EW 636JI4167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-66377.15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-46230.6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-11813.55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-860.38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79802152"/>
                  </a:ext>
                </a:extLst>
              </a:tr>
              <a:tr h="255270">
                <a:tc>
                  <a:txBody>
                    <a:bodyPr/>
                    <a:lstStyle/>
                    <a:p>
                      <a:pPr algn="l" fontAlgn="b"/>
                      <a:r>
                        <a:rPr lang="en-US" sz="1100" u="none" strike="noStrike">
                          <a:effectLst/>
                        </a:rPr>
                        <a:t>PR 999TSP2404G</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0305158"/>
                  </a:ext>
                </a:extLst>
              </a:tr>
              <a:tr h="255270">
                <a:tc>
                  <a:txBody>
                    <a:bodyPr/>
                    <a:lstStyle/>
                    <a:p>
                      <a:pPr algn="l"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152142.61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63955.81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40161.23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9077.03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1865627"/>
                  </a:ext>
                </a:extLst>
              </a:tr>
              <a:tr h="255270">
                <a:tc>
                  <a:txBody>
                    <a:bodyPr/>
                    <a:lstStyle/>
                    <a:p>
                      <a:pPr algn="l" fontAlgn="b"/>
                      <a:r>
                        <a:rPr lang="en-US" sz="1100" u="none" strike="noStrike">
                          <a:effectLst/>
                        </a:rPr>
                        <a:t>SOA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152142.61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63955.81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40161.23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9077.03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7890549"/>
                  </a:ext>
                </a:extLst>
              </a:tr>
              <a:tr h="255270">
                <a:tc>
                  <a:txBody>
                    <a:bodyPr/>
                    <a:lstStyle/>
                    <a:p>
                      <a:pPr algn="l" fontAlgn="b"/>
                      <a:r>
                        <a:rPr lang="en-US" sz="1100" u="none" strike="noStrike">
                          <a:effectLst/>
                        </a:rPr>
                        <a:t>Difference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9073085"/>
                  </a:ext>
                </a:extLst>
              </a:tr>
            </a:tbl>
          </a:graphicData>
        </a:graphic>
      </p:graphicFrame>
    </p:spTree>
    <p:extLst>
      <p:ext uri="{BB962C8B-B14F-4D97-AF65-F5344CB8AC3E}">
        <p14:creationId xmlns:p14="http://schemas.microsoft.com/office/powerpoint/2010/main" val="174820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8D6D7-D54F-BA3B-CD14-6745DBE5CC2A}"/>
              </a:ext>
            </a:extLst>
          </p:cNvPr>
          <p:cNvSpPr>
            <a:spLocks noGrp="1"/>
          </p:cNvSpPr>
          <p:nvPr>
            <p:ph type="title"/>
          </p:nvPr>
        </p:nvSpPr>
        <p:spPr/>
        <p:txBody>
          <a:bodyPr/>
          <a:lstStyle/>
          <a:p>
            <a:pPr algn="ctr"/>
            <a:r>
              <a:rPr lang="en-US"/>
              <a:t>Objectives of Today’s Presentation</a:t>
            </a:r>
          </a:p>
        </p:txBody>
      </p:sp>
      <p:graphicFrame>
        <p:nvGraphicFramePr>
          <p:cNvPr id="5" name="Table 5">
            <a:extLst>
              <a:ext uri="{FF2B5EF4-FFF2-40B4-BE49-F238E27FC236}">
                <a16:creationId xmlns:a16="http://schemas.microsoft.com/office/drawing/2014/main" id="{123D2307-F41A-0028-7ED2-E674A8F8C393}"/>
              </a:ext>
            </a:extLst>
          </p:cNvPr>
          <p:cNvGraphicFramePr>
            <a:graphicFrameLocks noGrp="1"/>
          </p:cNvGraphicFramePr>
          <p:nvPr>
            <p:ph idx="1"/>
            <p:extLst>
              <p:ext uri="{D42A27DB-BD31-4B8C-83A1-F6EECF244321}">
                <p14:modId xmlns:p14="http://schemas.microsoft.com/office/powerpoint/2010/main" val="2256756282"/>
              </p:ext>
            </p:extLst>
          </p:nvPr>
        </p:nvGraphicFramePr>
        <p:xfrm>
          <a:off x="381741" y="1011267"/>
          <a:ext cx="10453900" cy="4279075"/>
        </p:xfrm>
        <a:graphic>
          <a:graphicData uri="http://schemas.openxmlformats.org/drawingml/2006/table">
            <a:tbl>
              <a:tblPr firstRow="1" bandRow="1">
                <a:tableStyleId>{5C22544A-7EE6-4342-B048-85BDC9FD1C3A}</a:tableStyleId>
              </a:tblPr>
              <a:tblGrid>
                <a:gridCol w="4012706">
                  <a:extLst>
                    <a:ext uri="{9D8B030D-6E8A-4147-A177-3AD203B41FA5}">
                      <a16:colId xmlns:a16="http://schemas.microsoft.com/office/drawing/2014/main" val="3383464842"/>
                    </a:ext>
                  </a:extLst>
                </a:gridCol>
                <a:gridCol w="6441194">
                  <a:extLst>
                    <a:ext uri="{9D8B030D-6E8A-4147-A177-3AD203B41FA5}">
                      <a16:colId xmlns:a16="http://schemas.microsoft.com/office/drawing/2014/main" val="1023147336"/>
                    </a:ext>
                  </a:extLst>
                </a:gridCol>
              </a:tblGrid>
              <a:tr h="438595">
                <a:tc>
                  <a:txBody>
                    <a:bodyPr/>
                    <a:lstStyle/>
                    <a:p>
                      <a:r>
                        <a:rPr lang="en-US"/>
                        <a:t>Section</a:t>
                      </a:r>
                    </a:p>
                  </a:txBody>
                  <a:tcPr/>
                </a:tc>
                <a:tc>
                  <a:txBody>
                    <a:bodyPr/>
                    <a:lstStyle/>
                    <a:p>
                      <a:r>
                        <a:rPr lang="en-US"/>
                        <a:t>At the end of this Section you will understand…</a:t>
                      </a:r>
                    </a:p>
                  </a:txBody>
                  <a:tcPr/>
                </a:tc>
                <a:extLst>
                  <a:ext uri="{0D108BD9-81ED-4DB2-BD59-A6C34878D82A}">
                    <a16:rowId xmlns:a16="http://schemas.microsoft.com/office/drawing/2014/main" val="2473703412"/>
                  </a:ext>
                </a:extLst>
              </a:tr>
              <a:tr h="845942">
                <a:tc>
                  <a:txBody>
                    <a:bodyPr/>
                    <a:lstStyle/>
                    <a:p>
                      <a:r>
                        <a:rPr lang="en-US" b="1" i="1"/>
                        <a:t>Section 1: </a:t>
                      </a:r>
                      <a:r>
                        <a:rPr lang="en-US" b="0" i="0"/>
                        <a:t>The importance of the Status of Allowance (SOA)</a:t>
                      </a:r>
                      <a:endParaRPr lang="en-US"/>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Understand key terms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Understand impact of different activities on the SOA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Understand the need to keep up with the SOA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Understand how to get, read and interpret the SOA</a:t>
                      </a:r>
                      <a:endParaRPr lang="en-US"/>
                    </a:p>
                  </a:txBody>
                  <a:tcPr/>
                </a:tc>
                <a:extLst>
                  <a:ext uri="{0D108BD9-81ED-4DB2-BD59-A6C34878D82A}">
                    <a16:rowId xmlns:a16="http://schemas.microsoft.com/office/drawing/2014/main" val="3040157985"/>
                  </a:ext>
                </a:extLst>
              </a:tr>
              <a:tr h="438595">
                <a:tc>
                  <a:txBody>
                    <a:bodyPr/>
                    <a:lstStyle/>
                    <a:p>
                      <a:r>
                        <a:rPr lang="en-US" b="1"/>
                        <a:t>Section 2: </a:t>
                      </a:r>
                      <a:r>
                        <a:rPr lang="en-US" b="0"/>
                        <a:t>How to Balance to the SOA</a:t>
                      </a:r>
                    </a:p>
                  </a:txBody>
                  <a:tcPr/>
                </a:tc>
                <a:tc>
                  <a:txBody>
                    <a:bodyPr/>
                    <a:lstStyle/>
                    <a:p>
                      <a:pPr marL="285750" indent="-285750">
                        <a:buFont typeface="Arial" panose="020B0604020202020204" pitchFamily="34" charset="0"/>
                        <a:buChar char="•"/>
                      </a:pPr>
                      <a:r>
                        <a:rPr lang="en-US" sz="1800"/>
                        <a:t>Understand how to Balance the Ceilings</a:t>
                      </a:r>
                    </a:p>
                    <a:p>
                      <a:pPr marL="285750" indent="-285750">
                        <a:buFont typeface="Arial" panose="020B0604020202020204" pitchFamily="34" charset="0"/>
                        <a:buChar char="•"/>
                      </a:pPr>
                      <a:r>
                        <a:rPr lang="en-US" sz="1800"/>
                        <a:t>Understand how to track Salaries</a:t>
                      </a:r>
                    </a:p>
                    <a:p>
                      <a:pPr marL="285750" indent="-285750">
                        <a:buFont typeface="Arial" panose="020B0604020202020204" pitchFamily="34" charset="0"/>
                        <a:buChar char="•"/>
                      </a:pPr>
                      <a:r>
                        <a:rPr lang="en-US" sz="1800"/>
                        <a:t>Understand how to track expenditures</a:t>
                      </a:r>
                      <a:endParaRPr lang="en-US"/>
                    </a:p>
                  </a:txBody>
                  <a:tcPr/>
                </a:tc>
                <a:extLst>
                  <a:ext uri="{0D108BD9-81ED-4DB2-BD59-A6C34878D82A}">
                    <a16:rowId xmlns:a16="http://schemas.microsoft.com/office/drawing/2014/main" val="1067972793"/>
                  </a:ext>
                </a:extLst>
              </a:tr>
              <a:tr h="438595">
                <a:tc>
                  <a:txBody>
                    <a:bodyPr/>
                    <a:lstStyle/>
                    <a:p>
                      <a:r>
                        <a:rPr lang="en-US" b="1"/>
                        <a:t>Section 3: </a:t>
                      </a:r>
                      <a:r>
                        <a:rPr lang="en-US" b="0"/>
                        <a:t>How to use the SOA in preparing for your 3</a:t>
                      </a:r>
                      <a:r>
                        <a:rPr lang="en-US" b="0" baseline="30000"/>
                        <a:t>rd</a:t>
                      </a:r>
                      <a:r>
                        <a:rPr lang="en-US" b="0"/>
                        <a:t> </a:t>
                      </a:r>
                      <a:r>
                        <a:rPr lang="en-US" b="0" err="1"/>
                        <a:t>Qtr</a:t>
                      </a:r>
                      <a:r>
                        <a:rPr lang="en-US" b="0"/>
                        <a:t> RAFT execution report</a:t>
                      </a:r>
                      <a:endParaRPr lang="en-US" b="1"/>
                    </a:p>
                  </a:txBody>
                  <a:tcPr/>
                </a:tc>
                <a:tc>
                  <a:txBody>
                    <a:bodyPr/>
                    <a:lstStyle/>
                    <a:p>
                      <a:pPr marL="285750" lvl="0" indent="-285750">
                        <a:buFont typeface="Arial"/>
                        <a:buChar char="•"/>
                      </a:pPr>
                      <a:r>
                        <a:rPr lang="en-US"/>
                        <a:t>Understand how to report obligated expenditures on your RAFT execution report.</a:t>
                      </a:r>
                    </a:p>
                    <a:p>
                      <a:pPr marL="285750" lvl="0" indent="-285750">
                        <a:buFont typeface="Arial"/>
                        <a:buChar char="•"/>
                      </a:pPr>
                      <a:r>
                        <a:rPr lang="en-US"/>
                        <a:t>Understand which obligations should be reported and which should not be included.</a:t>
                      </a:r>
                    </a:p>
                    <a:p>
                      <a:pPr marL="285750" lvl="0" indent="-285750">
                        <a:buFont typeface="Arial"/>
                        <a:buChar char="•"/>
                      </a:pPr>
                      <a:r>
                        <a:rPr lang="en-US"/>
                        <a:t>Understand how to utilize the SOA in determining accuracy of your report.</a:t>
                      </a:r>
                    </a:p>
                  </a:txBody>
                  <a:tcPr/>
                </a:tc>
                <a:extLst>
                  <a:ext uri="{0D108BD9-81ED-4DB2-BD59-A6C34878D82A}">
                    <a16:rowId xmlns:a16="http://schemas.microsoft.com/office/drawing/2014/main" val="3308463404"/>
                  </a:ext>
                </a:extLst>
              </a:tr>
            </a:tbl>
          </a:graphicData>
        </a:graphic>
      </p:graphicFrame>
      <p:sp>
        <p:nvSpPr>
          <p:cNvPr id="4" name="Slide Number Placeholder 3">
            <a:extLst>
              <a:ext uri="{FF2B5EF4-FFF2-40B4-BE49-F238E27FC236}">
                <a16:creationId xmlns:a16="http://schemas.microsoft.com/office/drawing/2014/main" id="{BBAEE1C5-A4A2-DAF6-0582-405A5A1CAD43}"/>
              </a:ext>
            </a:extLst>
          </p:cNvPr>
          <p:cNvSpPr>
            <a:spLocks noGrp="1"/>
          </p:cNvSpPr>
          <p:nvPr>
            <p:ph type="sldNum" sz="quarter" idx="12"/>
          </p:nvPr>
        </p:nvSpPr>
        <p:spPr/>
        <p:txBody>
          <a:bodyPr/>
          <a:lstStyle/>
          <a:p>
            <a:fld id="{670A9334-4E67-F94F-A05E-0CE8B74A054E}" type="slidenum">
              <a:rPr lang="en-US" smtClean="0"/>
              <a:t>2</a:t>
            </a:fld>
            <a:endParaRPr lang="en-US"/>
          </a:p>
        </p:txBody>
      </p:sp>
    </p:spTree>
    <p:extLst>
      <p:ext uri="{BB962C8B-B14F-4D97-AF65-F5344CB8AC3E}">
        <p14:creationId xmlns:p14="http://schemas.microsoft.com/office/powerpoint/2010/main" val="1923955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5B3E-D561-E290-FE45-11D9C79FC528}"/>
              </a:ext>
            </a:extLst>
          </p:cNvPr>
          <p:cNvSpPr>
            <a:spLocks noGrp="1"/>
          </p:cNvSpPr>
          <p:nvPr>
            <p:ph type="title"/>
          </p:nvPr>
        </p:nvSpPr>
        <p:spPr/>
        <p:txBody>
          <a:bodyPr/>
          <a:lstStyle/>
          <a:p>
            <a:r>
              <a:rPr lang="en-US">
                <a:ea typeface="+mj-lt"/>
                <a:cs typeface="+mj-lt"/>
              </a:rPr>
              <a:t>Section 2: Balancing to the SOA - Salaries</a:t>
            </a:r>
            <a:endParaRPr lang="en-US"/>
          </a:p>
        </p:txBody>
      </p:sp>
      <p:sp>
        <p:nvSpPr>
          <p:cNvPr id="3" name="Content Placeholder 2">
            <a:extLst>
              <a:ext uri="{FF2B5EF4-FFF2-40B4-BE49-F238E27FC236}">
                <a16:creationId xmlns:a16="http://schemas.microsoft.com/office/drawing/2014/main" id="{53674DF5-DC06-DBA1-997F-C4442C954B03}"/>
              </a:ext>
            </a:extLst>
          </p:cNvPr>
          <p:cNvSpPr>
            <a:spLocks noGrp="1"/>
          </p:cNvSpPr>
          <p:nvPr>
            <p:ph idx="1"/>
          </p:nvPr>
        </p:nvSpPr>
        <p:spPr/>
        <p:txBody>
          <a:bodyPr/>
          <a:lstStyle/>
          <a:p>
            <a:r>
              <a:rPr lang="en-US">
                <a:cs typeface="Calibri"/>
              </a:rPr>
              <a:t>As you are adding each Pay Period, Cost Transfer, Transit Benefit Transaction to the tracking spreadsheet, you should ensure that the expenditures balance to the SOA. This is done by comparing your total expenditures to the FMS Obligated column on the SOA for that FCP.</a:t>
            </a:r>
          </a:p>
          <a:p>
            <a:pPr marL="0" indent="0">
              <a:buNone/>
            </a:pPr>
            <a:endParaRPr lang="en-US">
              <a:cs typeface="Calibri"/>
            </a:endParaRPr>
          </a:p>
          <a:p>
            <a:pPr marL="0" indent="0">
              <a:buNone/>
            </a:pPr>
            <a:endParaRPr lang="en-US"/>
          </a:p>
        </p:txBody>
      </p:sp>
      <p:sp>
        <p:nvSpPr>
          <p:cNvPr id="4" name="Slide Number Placeholder 3">
            <a:extLst>
              <a:ext uri="{FF2B5EF4-FFF2-40B4-BE49-F238E27FC236}">
                <a16:creationId xmlns:a16="http://schemas.microsoft.com/office/drawing/2014/main" id="{AF44B863-EDC0-77A6-0CA3-18FBE5EB33FF}"/>
              </a:ext>
            </a:extLst>
          </p:cNvPr>
          <p:cNvSpPr>
            <a:spLocks noGrp="1"/>
          </p:cNvSpPr>
          <p:nvPr>
            <p:ph type="sldNum" sz="quarter" idx="12"/>
          </p:nvPr>
        </p:nvSpPr>
        <p:spPr/>
        <p:txBody>
          <a:bodyPr/>
          <a:lstStyle/>
          <a:p>
            <a:fld id="{670A9334-4E67-F94F-A05E-0CE8B74A054E}" type="slidenum">
              <a:rPr lang="en-US" smtClean="0"/>
              <a:t>20</a:t>
            </a:fld>
            <a:endParaRPr lang="en-US"/>
          </a:p>
        </p:txBody>
      </p:sp>
      <p:graphicFrame>
        <p:nvGraphicFramePr>
          <p:cNvPr id="6" name="Table 5">
            <a:extLst>
              <a:ext uri="{FF2B5EF4-FFF2-40B4-BE49-F238E27FC236}">
                <a16:creationId xmlns:a16="http://schemas.microsoft.com/office/drawing/2014/main" id="{4F899591-453D-C099-3BC0-A15CB1061EE3}"/>
              </a:ext>
            </a:extLst>
          </p:cNvPr>
          <p:cNvGraphicFramePr>
            <a:graphicFrameLocks noGrp="1"/>
          </p:cNvGraphicFramePr>
          <p:nvPr>
            <p:extLst>
              <p:ext uri="{D42A27DB-BD31-4B8C-83A1-F6EECF244321}">
                <p14:modId xmlns:p14="http://schemas.microsoft.com/office/powerpoint/2010/main" val="1940603615"/>
              </p:ext>
            </p:extLst>
          </p:nvPr>
        </p:nvGraphicFramePr>
        <p:xfrm>
          <a:off x="1055914" y="3480299"/>
          <a:ext cx="3810000" cy="2232660"/>
        </p:xfrm>
        <a:graphic>
          <a:graphicData uri="http://schemas.openxmlformats.org/drawingml/2006/table">
            <a:tbl>
              <a:tblPr>
                <a:tableStyleId>{5C22544A-7EE6-4342-B048-85BDC9FD1C3A}</a:tableStyleId>
              </a:tblPr>
              <a:tblGrid>
                <a:gridCol w="2425700">
                  <a:extLst>
                    <a:ext uri="{9D8B030D-6E8A-4147-A177-3AD203B41FA5}">
                      <a16:colId xmlns:a16="http://schemas.microsoft.com/office/drawing/2014/main" val="2963796205"/>
                    </a:ext>
                  </a:extLst>
                </a:gridCol>
                <a:gridCol w="1384300">
                  <a:extLst>
                    <a:ext uri="{9D8B030D-6E8A-4147-A177-3AD203B41FA5}">
                      <a16:colId xmlns:a16="http://schemas.microsoft.com/office/drawing/2014/main" val="2485861207"/>
                    </a:ext>
                  </a:extLst>
                </a:gridCol>
              </a:tblGrid>
              <a:tr h="190500">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FCP 403</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9094623"/>
                  </a:ext>
                </a:extLst>
              </a:tr>
              <a:tr h="255270">
                <a:tc>
                  <a:txBody>
                    <a:bodyPr/>
                    <a:lstStyle/>
                    <a:p>
                      <a:pPr algn="l" fontAlgn="b"/>
                      <a:r>
                        <a:rPr lang="en-US" sz="1100" u="none" strike="noStrike">
                          <a:effectLst/>
                        </a:rPr>
                        <a:t>PP 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87331.43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2624421"/>
                  </a:ext>
                </a:extLst>
              </a:tr>
              <a:tr h="255270">
                <a:tc>
                  <a:txBody>
                    <a:bodyPr/>
                    <a:lstStyle/>
                    <a:p>
                      <a:pPr algn="l" fontAlgn="b"/>
                      <a:r>
                        <a:rPr lang="en-US" sz="1100" u="none" strike="noStrike">
                          <a:effectLst/>
                        </a:rPr>
                        <a:t>PP 20 Split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-43775.08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733562"/>
                  </a:ext>
                </a:extLst>
              </a:tr>
              <a:tr h="255270">
                <a:tc>
                  <a:txBody>
                    <a:bodyPr/>
                    <a:lstStyle/>
                    <a:p>
                      <a:pPr algn="l" fontAlgn="b"/>
                      <a:r>
                        <a:rPr lang="en-US" sz="1100" u="none" strike="noStrike">
                          <a:effectLst/>
                        </a:rPr>
                        <a:t>PP 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87561.46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0287723"/>
                  </a:ext>
                </a:extLst>
              </a:tr>
              <a:tr h="255270">
                <a:tc>
                  <a:txBody>
                    <a:bodyPr/>
                    <a:lstStyle/>
                    <a:p>
                      <a:pPr algn="l" fontAlgn="b"/>
                      <a:r>
                        <a:rPr lang="en-US" sz="1100" u="none" strike="noStrike">
                          <a:effectLst/>
                        </a:rPr>
                        <a:t>TB4017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5329577"/>
                  </a:ext>
                </a:extLst>
              </a:tr>
              <a:tr h="255270">
                <a:tc>
                  <a:txBody>
                    <a:bodyPr/>
                    <a:lstStyle/>
                    <a:p>
                      <a:pPr algn="l" fontAlgn="b"/>
                      <a:r>
                        <a:rPr lang="en-US" sz="1100" u="none" strike="noStrike">
                          <a:effectLst/>
                        </a:rPr>
                        <a:t>PP 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87366.72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6018662"/>
                  </a:ext>
                </a:extLst>
              </a:tr>
              <a:tr h="255270">
                <a:tc>
                  <a:txBody>
                    <a:bodyPr/>
                    <a:lstStyle/>
                    <a:p>
                      <a:pPr algn="l" fontAlgn="b"/>
                      <a:r>
                        <a:rPr lang="en-US" sz="1100" u="none" strike="noStrike">
                          <a:effectLst/>
                        </a:rPr>
                        <a:t>EW 636JI4167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-66377.15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6046540"/>
                  </a:ext>
                </a:extLst>
              </a:tr>
              <a:tr h="255270">
                <a:tc>
                  <a:txBody>
                    <a:bodyPr/>
                    <a:lstStyle/>
                    <a:p>
                      <a:pPr algn="l" fontAlgn="b"/>
                      <a:r>
                        <a:rPr lang="en-US" sz="1100" u="none" strike="noStrike">
                          <a:effectLst/>
                        </a:rPr>
                        <a:t>PR 999TSP2404G</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35.23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2846672"/>
                  </a:ext>
                </a:extLst>
              </a:tr>
              <a:tr h="255270">
                <a:tc>
                  <a:txBody>
                    <a:bodyPr/>
                    <a:lstStyle/>
                    <a:p>
                      <a:pPr algn="l"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152142.61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27139371"/>
                  </a:ext>
                </a:extLst>
              </a:tr>
            </a:tbl>
          </a:graphicData>
        </a:graphic>
      </p:graphicFrame>
      <p:cxnSp>
        <p:nvCxnSpPr>
          <p:cNvPr id="10" name="Straight Arrow Connector 9">
            <a:extLst>
              <a:ext uri="{FF2B5EF4-FFF2-40B4-BE49-F238E27FC236}">
                <a16:creationId xmlns:a16="http://schemas.microsoft.com/office/drawing/2014/main" id="{A1928662-D0E3-21E5-3022-5435AEDD5141}"/>
              </a:ext>
            </a:extLst>
          </p:cNvPr>
          <p:cNvCxnSpPr/>
          <p:nvPr/>
        </p:nvCxnSpPr>
        <p:spPr>
          <a:xfrm>
            <a:off x="2481943" y="4903496"/>
            <a:ext cx="1651518" cy="629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C027FA6-DB96-24AC-7A04-82A967B531A0}"/>
              </a:ext>
            </a:extLst>
          </p:cNvPr>
          <p:cNvPicPr>
            <a:picLocks noChangeAspect="1"/>
          </p:cNvPicPr>
          <p:nvPr/>
        </p:nvPicPr>
        <p:blipFill>
          <a:blip r:embed="rId2"/>
          <a:stretch>
            <a:fillRect/>
          </a:stretch>
        </p:blipFill>
        <p:spPr>
          <a:xfrm>
            <a:off x="5251850" y="3819896"/>
            <a:ext cx="6411220" cy="1295581"/>
          </a:xfrm>
          <a:prstGeom prst="rect">
            <a:avLst/>
          </a:prstGeom>
        </p:spPr>
      </p:pic>
      <p:cxnSp>
        <p:nvCxnSpPr>
          <p:cNvPr id="14" name="Straight Arrow Connector 13">
            <a:extLst>
              <a:ext uri="{FF2B5EF4-FFF2-40B4-BE49-F238E27FC236}">
                <a16:creationId xmlns:a16="http://schemas.microsoft.com/office/drawing/2014/main" id="{E67DFF7D-9E00-790C-30BD-3D145FECCADE}"/>
              </a:ext>
            </a:extLst>
          </p:cNvPr>
          <p:cNvCxnSpPr/>
          <p:nvPr/>
        </p:nvCxnSpPr>
        <p:spPr>
          <a:xfrm>
            <a:off x="9037468" y="3364637"/>
            <a:ext cx="861134" cy="10830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77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36BA-FC4C-935C-53E5-3F58BF42632D}"/>
              </a:ext>
            </a:extLst>
          </p:cNvPr>
          <p:cNvSpPr>
            <a:spLocks noGrp="1"/>
          </p:cNvSpPr>
          <p:nvPr>
            <p:ph type="title"/>
          </p:nvPr>
        </p:nvSpPr>
        <p:spPr/>
        <p:txBody>
          <a:bodyPr/>
          <a:lstStyle/>
          <a:p>
            <a:r>
              <a:rPr lang="en-US">
                <a:ea typeface="+mj-lt"/>
                <a:cs typeface="+mj-lt"/>
              </a:rPr>
              <a:t>Section 2: Balancing to the SOA - Salaries</a:t>
            </a:r>
            <a:endParaRPr lang="en-US"/>
          </a:p>
        </p:txBody>
      </p:sp>
      <p:sp>
        <p:nvSpPr>
          <p:cNvPr id="3" name="Content Placeholder 2">
            <a:extLst>
              <a:ext uri="{FF2B5EF4-FFF2-40B4-BE49-F238E27FC236}">
                <a16:creationId xmlns:a16="http://schemas.microsoft.com/office/drawing/2014/main" id="{E5FC6DC6-2292-7AA9-A2F5-8600955921E3}"/>
              </a:ext>
            </a:extLst>
          </p:cNvPr>
          <p:cNvSpPr>
            <a:spLocks noGrp="1"/>
          </p:cNvSpPr>
          <p:nvPr>
            <p:ph idx="1"/>
          </p:nvPr>
        </p:nvSpPr>
        <p:spPr/>
        <p:txBody>
          <a:bodyPr/>
          <a:lstStyle/>
          <a:p>
            <a:r>
              <a:rPr lang="en-US">
                <a:ea typeface="+mn-lt"/>
                <a:cs typeface="+mn-lt"/>
              </a:rPr>
              <a:t>If you don't balance, check the PAID report and Daily F20 report (in the VSSC) to see if you can determine why you don't balance. </a:t>
            </a:r>
          </a:p>
          <a:p>
            <a:r>
              <a:rPr lang="en-US">
                <a:ea typeface="+mn-lt"/>
                <a:cs typeface="+mn-lt"/>
              </a:rPr>
              <a:t>Things to look for:</a:t>
            </a:r>
          </a:p>
          <a:p>
            <a:pPr lvl="1"/>
            <a:r>
              <a:rPr lang="en-US">
                <a:ea typeface="+mn-lt"/>
                <a:cs typeface="+mn-lt"/>
              </a:rPr>
              <a:t>TSP Transactions</a:t>
            </a:r>
          </a:p>
          <a:p>
            <a:pPr lvl="1"/>
            <a:r>
              <a:rPr lang="en-US">
                <a:ea typeface="+mn-lt"/>
                <a:cs typeface="+mn-lt"/>
              </a:rPr>
              <a:t>Transit Benefit charges</a:t>
            </a:r>
          </a:p>
          <a:p>
            <a:pPr lvl="1"/>
            <a:r>
              <a:rPr lang="en-US">
                <a:ea typeface="+mn-lt"/>
                <a:cs typeface="+mn-lt"/>
              </a:rPr>
              <a:t>Prior Year – </a:t>
            </a:r>
            <a:r>
              <a:rPr lang="en-US" err="1">
                <a:ea typeface="+mn-lt"/>
                <a:cs typeface="+mn-lt"/>
              </a:rPr>
              <a:t>WinRMS</a:t>
            </a:r>
            <a:r>
              <a:rPr lang="en-US">
                <a:ea typeface="+mn-lt"/>
                <a:cs typeface="+mn-lt"/>
              </a:rPr>
              <a:t> does not decipher between fiscal years when it does a salary download.  The F20 will tell you if a portion of the salary was actually charged to prior year FCP.</a:t>
            </a:r>
          </a:p>
          <a:p>
            <a:pPr lvl="1"/>
            <a:r>
              <a:rPr lang="en-US">
                <a:ea typeface="+mn-lt"/>
                <a:cs typeface="+mn-lt"/>
              </a:rPr>
              <a:t>Fiscal Adjustments</a:t>
            </a:r>
          </a:p>
          <a:p>
            <a:endParaRPr lang="en-US"/>
          </a:p>
        </p:txBody>
      </p:sp>
      <p:sp>
        <p:nvSpPr>
          <p:cNvPr id="4" name="Slide Number Placeholder 3">
            <a:extLst>
              <a:ext uri="{FF2B5EF4-FFF2-40B4-BE49-F238E27FC236}">
                <a16:creationId xmlns:a16="http://schemas.microsoft.com/office/drawing/2014/main" id="{05B3140D-4F2B-E340-0B71-E5BB83F825E5}"/>
              </a:ext>
            </a:extLst>
          </p:cNvPr>
          <p:cNvSpPr>
            <a:spLocks noGrp="1"/>
          </p:cNvSpPr>
          <p:nvPr>
            <p:ph type="sldNum" sz="quarter" idx="12"/>
          </p:nvPr>
        </p:nvSpPr>
        <p:spPr/>
        <p:txBody>
          <a:bodyPr/>
          <a:lstStyle/>
          <a:p>
            <a:fld id="{670A9334-4E67-F94F-A05E-0CE8B74A054E}" type="slidenum">
              <a:rPr lang="en-US" smtClean="0"/>
              <a:t>21</a:t>
            </a:fld>
            <a:endParaRPr lang="en-US"/>
          </a:p>
        </p:txBody>
      </p:sp>
    </p:spTree>
    <p:extLst>
      <p:ext uri="{BB962C8B-B14F-4D97-AF65-F5344CB8AC3E}">
        <p14:creationId xmlns:p14="http://schemas.microsoft.com/office/powerpoint/2010/main" val="1205581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F169-B671-C4E5-4DCC-056487976B0B}"/>
              </a:ext>
            </a:extLst>
          </p:cNvPr>
          <p:cNvSpPr>
            <a:spLocks noGrp="1"/>
          </p:cNvSpPr>
          <p:nvPr>
            <p:ph type="title"/>
          </p:nvPr>
        </p:nvSpPr>
        <p:spPr/>
        <p:txBody>
          <a:bodyPr/>
          <a:lstStyle/>
          <a:p>
            <a:r>
              <a:rPr lang="en-US">
                <a:ea typeface="+mj-lt"/>
                <a:cs typeface="+mj-lt"/>
              </a:rPr>
              <a:t>Section 2: Balancing to the SOA – All Other Expenditures</a:t>
            </a:r>
            <a:endParaRPr lang="en-US"/>
          </a:p>
        </p:txBody>
      </p:sp>
      <p:sp>
        <p:nvSpPr>
          <p:cNvPr id="3" name="Content Placeholder 2">
            <a:extLst>
              <a:ext uri="{FF2B5EF4-FFF2-40B4-BE49-F238E27FC236}">
                <a16:creationId xmlns:a16="http://schemas.microsoft.com/office/drawing/2014/main" id="{A3C9A6C5-4304-3D3F-9639-6E8AD82A7D69}"/>
              </a:ext>
            </a:extLst>
          </p:cNvPr>
          <p:cNvSpPr>
            <a:spLocks noGrp="1"/>
          </p:cNvSpPr>
          <p:nvPr>
            <p:ph idx="1"/>
          </p:nvPr>
        </p:nvSpPr>
        <p:spPr>
          <a:xfrm>
            <a:off x="371475" y="994299"/>
            <a:ext cx="10515600" cy="4718660"/>
          </a:xfrm>
        </p:spPr>
        <p:txBody>
          <a:bodyPr/>
          <a:lstStyle/>
          <a:p>
            <a:r>
              <a:rPr lang="en-US">
                <a:cs typeface="Calibri"/>
              </a:rPr>
              <a:t>Like Salary Expenditures, whatever tool you use to manage your budget needs to be rolled up to the FCP level so you can balance your expenditures to the SOA.</a:t>
            </a:r>
          </a:p>
          <a:p>
            <a:r>
              <a:rPr lang="en-US">
                <a:cs typeface="Calibri"/>
              </a:rPr>
              <a:t>The first step is to determine the total amount of expenditures for the FCP in your budget tracking database (</a:t>
            </a:r>
            <a:r>
              <a:rPr lang="en-US" err="1">
                <a:cs typeface="Calibri"/>
              </a:rPr>
              <a:t>WinRMS</a:t>
            </a:r>
            <a:r>
              <a:rPr lang="en-US">
                <a:cs typeface="Calibri"/>
              </a:rPr>
              <a:t>/Excel). This should include all obligated and committed/pending orders.  </a:t>
            </a:r>
          </a:p>
          <a:p>
            <a:r>
              <a:rPr lang="en-US">
                <a:cs typeface="Calibri"/>
              </a:rPr>
              <a:t>The second step is to pull the FMS Obligated amount from the SOA and add the committed/pending total from IFCAP.  </a:t>
            </a:r>
          </a:p>
          <a:p>
            <a:pPr lvl="1"/>
            <a:r>
              <a:rPr lang="en-US">
                <a:ea typeface="+mn-lt"/>
                <a:cs typeface="+mn-lt"/>
              </a:rPr>
              <a:t>Unless your Fiscal provides you with IFCAP pending on the SOA, you will need to determine the pending amount in IFCAP to balance.</a:t>
            </a:r>
          </a:p>
          <a:p>
            <a:pPr lvl="1"/>
            <a:r>
              <a:rPr lang="en-US">
                <a:ea typeface="+mn-lt"/>
                <a:cs typeface="+mn-lt"/>
              </a:rPr>
              <a:t>You can determine the Pending Amount by using the Running Balance menu in IFCAP.</a:t>
            </a:r>
            <a:endParaRPr lang="en-US"/>
          </a:p>
        </p:txBody>
      </p:sp>
      <p:sp>
        <p:nvSpPr>
          <p:cNvPr id="4" name="Slide Number Placeholder 3">
            <a:extLst>
              <a:ext uri="{FF2B5EF4-FFF2-40B4-BE49-F238E27FC236}">
                <a16:creationId xmlns:a16="http://schemas.microsoft.com/office/drawing/2014/main" id="{85DCFC1B-28FF-336F-3DA8-7141559D2640}"/>
              </a:ext>
            </a:extLst>
          </p:cNvPr>
          <p:cNvSpPr>
            <a:spLocks noGrp="1"/>
          </p:cNvSpPr>
          <p:nvPr>
            <p:ph type="sldNum" sz="quarter" idx="12"/>
          </p:nvPr>
        </p:nvSpPr>
        <p:spPr/>
        <p:txBody>
          <a:bodyPr/>
          <a:lstStyle/>
          <a:p>
            <a:fld id="{670A9334-4E67-F94F-A05E-0CE8B74A054E}" type="slidenum">
              <a:rPr lang="en-US" smtClean="0"/>
              <a:t>22</a:t>
            </a:fld>
            <a:endParaRPr lang="en-US"/>
          </a:p>
        </p:txBody>
      </p:sp>
    </p:spTree>
    <p:extLst>
      <p:ext uri="{BB962C8B-B14F-4D97-AF65-F5344CB8AC3E}">
        <p14:creationId xmlns:p14="http://schemas.microsoft.com/office/powerpoint/2010/main" val="1532078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1EE55-ECDF-802F-CE7E-9F8DDD078F1B}"/>
              </a:ext>
            </a:extLst>
          </p:cNvPr>
          <p:cNvSpPr>
            <a:spLocks noGrp="1"/>
          </p:cNvSpPr>
          <p:nvPr>
            <p:ph type="title"/>
          </p:nvPr>
        </p:nvSpPr>
        <p:spPr/>
        <p:txBody>
          <a:bodyPr/>
          <a:lstStyle/>
          <a:p>
            <a:r>
              <a:rPr lang="en-US">
                <a:ea typeface="+mj-lt"/>
                <a:cs typeface="+mj-lt"/>
              </a:rPr>
              <a:t>Section 2: Balancing to the SOA – All Other Expenditures</a:t>
            </a:r>
            <a:endParaRPr lang="en-US"/>
          </a:p>
        </p:txBody>
      </p:sp>
      <p:sp>
        <p:nvSpPr>
          <p:cNvPr id="3" name="Content Placeholder 2">
            <a:extLst>
              <a:ext uri="{FF2B5EF4-FFF2-40B4-BE49-F238E27FC236}">
                <a16:creationId xmlns:a16="http://schemas.microsoft.com/office/drawing/2014/main" id="{A70174BD-FE7D-B3E4-E899-6B0E0632CA06}"/>
              </a:ext>
            </a:extLst>
          </p:cNvPr>
          <p:cNvSpPr>
            <a:spLocks noGrp="1"/>
          </p:cNvSpPr>
          <p:nvPr>
            <p:ph idx="1"/>
          </p:nvPr>
        </p:nvSpPr>
        <p:spPr/>
        <p:txBody>
          <a:bodyPr/>
          <a:lstStyle/>
          <a:p>
            <a:r>
              <a:rPr lang="en-US">
                <a:cs typeface="Calibri"/>
              </a:rPr>
              <a:t>The amounts from Step 1 and 2 should match to ensure you are balancing to the SOA and IFCAP.</a:t>
            </a:r>
          </a:p>
          <a:p>
            <a:r>
              <a:rPr lang="en-US">
                <a:cs typeface="Calibri"/>
              </a:rPr>
              <a:t>Example Step 1 – Expenditure Amount from </a:t>
            </a:r>
            <a:r>
              <a:rPr lang="en-US" err="1">
                <a:cs typeface="Calibri"/>
              </a:rPr>
              <a:t>WinRMS</a:t>
            </a:r>
            <a:r>
              <a:rPr lang="en-US">
                <a:cs typeface="Calibri"/>
              </a:rPr>
              <a:t> (or your tracking database) for All Other FCP = $1,469,116.03. </a:t>
            </a:r>
          </a:p>
          <a:p>
            <a:r>
              <a:rPr lang="en-US">
                <a:cs typeface="Calibri"/>
              </a:rPr>
              <a:t>This amount includes all obligated and committed expenditures.</a:t>
            </a:r>
          </a:p>
          <a:p>
            <a:endParaRPr lang="en-US"/>
          </a:p>
        </p:txBody>
      </p:sp>
      <p:sp>
        <p:nvSpPr>
          <p:cNvPr id="4" name="Slide Number Placeholder 3">
            <a:extLst>
              <a:ext uri="{FF2B5EF4-FFF2-40B4-BE49-F238E27FC236}">
                <a16:creationId xmlns:a16="http://schemas.microsoft.com/office/drawing/2014/main" id="{89C1FD03-1DD0-415E-D4EC-120B1CCCF77D}"/>
              </a:ext>
            </a:extLst>
          </p:cNvPr>
          <p:cNvSpPr>
            <a:spLocks noGrp="1"/>
          </p:cNvSpPr>
          <p:nvPr>
            <p:ph type="sldNum" sz="quarter" idx="12"/>
          </p:nvPr>
        </p:nvSpPr>
        <p:spPr/>
        <p:txBody>
          <a:bodyPr/>
          <a:lstStyle/>
          <a:p>
            <a:fld id="{670A9334-4E67-F94F-A05E-0CE8B74A054E}" type="slidenum">
              <a:rPr lang="en-US" smtClean="0"/>
              <a:t>23</a:t>
            </a:fld>
            <a:endParaRPr lang="en-US"/>
          </a:p>
        </p:txBody>
      </p:sp>
      <p:pic>
        <p:nvPicPr>
          <p:cNvPr id="5" name="Picture 8">
            <a:extLst>
              <a:ext uri="{FF2B5EF4-FFF2-40B4-BE49-F238E27FC236}">
                <a16:creationId xmlns:a16="http://schemas.microsoft.com/office/drawing/2014/main" id="{A948CAF6-41AD-1037-76D2-95071CA316BD}"/>
              </a:ext>
            </a:extLst>
          </p:cNvPr>
          <p:cNvPicPr>
            <a:picLocks noChangeAspect="1"/>
          </p:cNvPicPr>
          <p:nvPr/>
        </p:nvPicPr>
        <p:blipFill>
          <a:blip r:embed="rId2"/>
          <a:stretch>
            <a:fillRect/>
          </a:stretch>
        </p:blipFill>
        <p:spPr>
          <a:xfrm>
            <a:off x="1304925" y="3909533"/>
            <a:ext cx="9728198" cy="1290988"/>
          </a:xfrm>
          <a:prstGeom prst="rect">
            <a:avLst/>
          </a:prstGeom>
          <a:ln w="38100">
            <a:solidFill>
              <a:schemeClr val="accent1">
                <a:shade val="50000"/>
              </a:schemeClr>
            </a:solidFill>
          </a:ln>
        </p:spPr>
      </p:pic>
      <p:sp>
        <p:nvSpPr>
          <p:cNvPr id="6" name="Oval 5">
            <a:extLst>
              <a:ext uri="{FF2B5EF4-FFF2-40B4-BE49-F238E27FC236}">
                <a16:creationId xmlns:a16="http://schemas.microsoft.com/office/drawing/2014/main" id="{DB85F961-A2F1-E3CD-9EB6-91E72665AD24}"/>
              </a:ext>
            </a:extLst>
          </p:cNvPr>
          <p:cNvSpPr/>
          <p:nvPr/>
        </p:nvSpPr>
        <p:spPr>
          <a:xfrm>
            <a:off x="9862126" y="4129502"/>
            <a:ext cx="1251857" cy="4989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146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A3074-811C-8AAF-2443-F2FA2A7699A4}"/>
              </a:ext>
            </a:extLst>
          </p:cNvPr>
          <p:cNvSpPr>
            <a:spLocks noGrp="1"/>
          </p:cNvSpPr>
          <p:nvPr>
            <p:ph type="title"/>
          </p:nvPr>
        </p:nvSpPr>
        <p:spPr/>
        <p:txBody>
          <a:bodyPr/>
          <a:lstStyle/>
          <a:p>
            <a:r>
              <a:rPr lang="en-US">
                <a:ea typeface="+mj-lt"/>
                <a:cs typeface="+mj-lt"/>
              </a:rPr>
              <a:t>Section 2: Balancing to the SOA – All Other Expenditures</a:t>
            </a:r>
            <a:endParaRPr lang="en-US"/>
          </a:p>
        </p:txBody>
      </p:sp>
      <p:sp>
        <p:nvSpPr>
          <p:cNvPr id="3" name="Content Placeholder 2">
            <a:extLst>
              <a:ext uri="{FF2B5EF4-FFF2-40B4-BE49-F238E27FC236}">
                <a16:creationId xmlns:a16="http://schemas.microsoft.com/office/drawing/2014/main" id="{3B0CE17F-EA90-3CD7-3132-0A3E0DF1193C}"/>
              </a:ext>
            </a:extLst>
          </p:cNvPr>
          <p:cNvSpPr>
            <a:spLocks noGrp="1"/>
          </p:cNvSpPr>
          <p:nvPr>
            <p:ph idx="1"/>
          </p:nvPr>
        </p:nvSpPr>
        <p:spPr>
          <a:xfrm>
            <a:off x="286327" y="941242"/>
            <a:ext cx="11808587" cy="4351338"/>
          </a:xfrm>
        </p:spPr>
        <p:txBody>
          <a:bodyPr/>
          <a:lstStyle/>
          <a:p>
            <a:pPr marL="0" indent="0">
              <a:buNone/>
            </a:pPr>
            <a:r>
              <a:rPr lang="en-US" sz="2200">
                <a:cs typeface="Calibri"/>
              </a:rPr>
              <a:t>Step 2: If Fiscal does not provide you with the IFCAP pending amount, you can pull it from the Running Balance in IFCAP. Note: The Fiscal IFCAP pending amount on the SOA will only include pending items in the current quarter. You may need to go to the Running Balance if you have pending items in future quarters.</a:t>
            </a:r>
          </a:p>
          <a:p>
            <a:pPr marL="0" indent="0">
              <a:buNone/>
            </a:pPr>
            <a:r>
              <a:rPr lang="en-US" sz="2200">
                <a:cs typeface="Calibri"/>
              </a:rPr>
              <a:t>IFCAP Pending Amount = $80,156.87+1,103,258.74 = $1,183,415.61</a:t>
            </a:r>
          </a:p>
          <a:p>
            <a:pPr marL="457200" lvl="1" indent="0">
              <a:buNone/>
            </a:pPr>
            <a:endParaRPr lang="en-US"/>
          </a:p>
        </p:txBody>
      </p:sp>
      <p:sp>
        <p:nvSpPr>
          <p:cNvPr id="4" name="Slide Number Placeholder 3">
            <a:extLst>
              <a:ext uri="{FF2B5EF4-FFF2-40B4-BE49-F238E27FC236}">
                <a16:creationId xmlns:a16="http://schemas.microsoft.com/office/drawing/2014/main" id="{440327B1-7A82-7BE1-BFBD-157C09575113}"/>
              </a:ext>
            </a:extLst>
          </p:cNvPr>
          <p:cNvSpPr>
            <a:spLocks noGrp="1"/>
          </p:cNvSpPr>
          <p:nvPr>
            <p:ph type="sldNum" sz="quarter" idx="12"/>
          </p:nvPr>
        </p:nvSpPr>
        <p:spPr/>
        <p:txBody>
          <a:bodyPr/>
          <a:lstStyle/>
          <a:p>
            <a:fld id="{670A9334-4E67-F94F-A05E-0CE8B74A054E}" type="slidenum">
              <a:rPr lang="en-US" smtClean="0"/>
              <a:t>24</a:t>
            </a:fld>
            <a:endParaRPr lang="en-US"/>
          </a:p>
        </p:txBody>
      </p:sp>
      <p:pic>
        <p:nvPicPr>
          <p:cNvPr id="5" name="Picture 17">
            <a:extLst>
              <a:ext uri="{FF2B5EF4-FFF2-40B4-BE49-F238E27FC236}">
                <a16:creationId xmlns:a16="http://schemas.microsoft.com/office/drawing/2014/main" id="{ECBF3EEC-2FFD-F6EC-36C2-23D29A36FD9F}"/>
              </a:ext>
            </a:extLst>
          </p:cNvPr>
          <p:cNvPicPr>
            <a:picLocks noChangeAspect="1"/>
          </p:cNvPicPr>
          <p:nvPr/>
        </p:nvPicPr>
        <p:blipFill>
          <a:blip r:embed="rId2"/>
          <a:stretch>
            <a:fillRect/>
          </a:stretch>
        </p:blipFill>
        <p:spPr>
          <a:xfrm>
            <a:off x="1006711" y="3008406"/>
            <a:ext cx="10515600" cy="2036472"/>
          </a:xfrm>
          <a:prstGeom prst="rect">
            <a:avLst/>
          </a:prstGeom>
          <a:ln w="38100">
            <a:solidFill>
              <a:schemeClr val="accent1">
                <a:shade val="50000"/>
              </a:schemeClr>
            </a:solidFill>
          </a:ln>
        </p:spPr>
      </p:pic>
    </p:spTree>
    <p:extLst>
      <p:ext uri="{BB962C8B-B14F-4D97-AF65-F5344CB8AC3E}">
        <p14:creationId xmlns:p14="http://schemas.microsoft.com/office/powerpoint/2010/main" val="372442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91C6-DC0F-CC3E-B374-66BDF0C25E9C}"/>
              </a:ext>
            </a:extLst>
          </p:cNvPr>
          <p:cNvSpPr>
            <a:spLocks noGrp="1"/>
          </p:cNvSpPr>
          <p:nvPr>
            <p:ph type="title"/>
          </p:nvPr>
        </p:nvSpPr>
        <p:spPr/>
        <p:txBody>
          <a:bodyPr/>
          <a:lstStyle/>
          <a:p>
            <a:r>
              <a:rPr lang="en-US">
                <a:ea typeface="+mj-lt"/>
                <a:cs typeface="+mj-lt"/>
              </a:rPr>
              <a:t>Section 2: Balancing to the SOA – All Other Expenditures</a:t>
            </a:r>
            <a:endParaRPr lang="en-US"/>
          </a:p>
        </p:txBody>
      </p:sp>
      <p:sp>
        <p:nvSpPr>
          <p:cNvPr id="3" name="Content Placeholder 2">
            <a:extLst>
              <a:ext uri="{FF2B5EF4-FFF2-40B4-BE49-F238E27FC236}">
                <a16:creationId xmlns:a16="http://schemas.microsoft.com/office/drawing/2014/main" id="{8A00F9EF-7FA7-6027-EB93-07DF71C4CF08}"/>
              </a:ext>
            </a:extLst>
          </p:cNvPr>
          <p:cNvSpPr>
            <a:spLocks noGrp="1"/>
          </p:cNvSpPr>
          <p:nvPr>
            <p:ph idx="1"/>
          </p:nvPr>
        </p:nvSpPr>
        <p:spPr/>
        <p:txBody>
          <a:bodyPr/>
          <a:lstStyle/>
          <a:p>
            <a:pPr lvl="1"/>
            <a:r>
              <a:rPr lang="en-US" sz="2800">
                <a:cs typeface="Calibri"/>
              </a:rPr>
              <a:t>IFCAP Pending Amount = $1,183,415.61</a:t>
            </a:r>
          </a:p>
          <a:p>
            <a:pPr lvl="1"/>
            <a:r>
              <a:rPr lang="en-US" sz="2800">
                <a:cs typeface="Calibri"/>
              </a:rPr>
              <a:t>SOA FMS Obligated Amount = $285,700.42</a:t>
            </a:r>
          </a:p>
          <a:p>
            <a:pPr lvl="1"/>
            <a:r>
              <a:rPr lang="en-US" sz="2800">
                <a:cs typeface="Calibri"/>
              </a:rPr>
              <a:t>Total Expenditures = $1,469,116.03</a:t>
            </a:r>
          </a:p>
          <a:p>
            <a:endParaRPr lang="en-US"/>
          </a:p>
          <a:p>
            <a:endParaRPr lang="en-US"/>
          </a:p>
          <a:p>
            <a:endParaRPr lang="en-US"/>
          </a:p>
          <a:p>
            <a:r>
              <a:rPr lang="en-US"/>
              <a:t>The total expenditures amount matches the amount in step 1. This gives you confidence in the data that you have in your project tracking database.</a:t>
            </a:r>
          </a:p>
          <a:p>
            <a:endParaRPr lang="en-US"/>
          </a:p>
          <a:p>
            <a:pPr marL="0" indent="0">
              <a:buNone/>
            </a:pPr>
            <a:endParaRPr lang="en-US"/>
          </a:p>
        </p:txBody>
      </p:sp>
      <p:sp>
        <p:nvSpPr>
          <p:cNvPr id="4" name="Slide Number Placeholder 3">
            <a:extLst>
              <a:ext uri="{FF2B5EF4-FFF2-40B4-BE49-F238E27FC236}">
                <a16:creationId xmlns:a16="http://schemas.microsoft.com/office/drawing/2014/main" id="{C27FACFA-3FC1-4A0E-E242-9B86116D1DBD}"/>
              </a:ext>
            </a:extLst>
          </p:cNvPr>
          <p:cNvSpPr>
            <a:spLocks noGrp="1"/>
          </p:cNvSpPr>
          <p:nvPr>
            <p:ph type="sldNum" sz="quarter" idx="12"/>
          </p:nvPr>
        </p:nvSpPr>
        <p:spPr/>
        <p:txBody>
          <a:bodyPr/>
          <a:lstStyle/>
          <a:p>
            <a:fld id="{670A9334-4E67-F94F-A05E-0CE8B74A054E}" type="slidenum">
              <a:rPr lang="en-US" smtClean="0"/>
              <a:t>25</a:t>
            </a:fld>
            <a:endParaRPr lang="en-US"/>
          </a:p>
        </p:txBody>
      </p:sp>
      <p:pic>
        <p:nvPicPr>
          <p:cNvPr id="5" name="Picture 10">
            <a:extLst>
              <a:ext uri="{FF2B5EF4-FFF2-40B4-BE49-F238E27FC236}">
                <a16:creationId xmlns:a16="http://schemas.microsoft.com/office/drawing/2014/main" id="{3B8F1774-376D-2649-2930-B05D5CAF0109}"/>
              </a:ext>
            </a:extLst>
          </p:cNvPr>
          <p:cNvPicPr>
            <a:picLocks noChangeAspect="1"/>
          </p:cNvPicPr>
          <p:nvPr/>
        </p:nvPicPr>
        <p:blipFill>
          <a:blip r:embed="rId2"/>
          <a:stretch>
            <a:fillRect/>
          </a:stretch>
        </p:blipFill>
        <p:spPr>
          <a:xfrm>
            <a:off x="1962392" y="2929223"/>
            <a:ext cx="7744772" cy="1216134"/>
          </a:xfrm>
          <a:prstGeom prst="rect">
            <a:avLst/>
          </a:prstGeom>
          <a:ln w="38100">
            <a:solidFill>
              <a:schemeClr val="accent1">
                <a:shade val="50000"/>
              </a:schemeClr>
            </a:solidFill>
          </a:ln>
        </p:spPr>
      </p:pic>
      <p:sp>
        <p:nvSpPr>
          <p:cNvPr id="6" name="Oval 5">
            <a:extLst>
              <a:ext uri="{FF2B5EF4-FFF2-40B4-BE49-F238E27FC236}">
                <a16:creationId xmlns:a16="http://schemas.microsoft.com/office/drawing/2014/main" id="{0FE0C592-31CB-899F-B71C-DDB2855B7813}"/>
              </a:ext>
            </a:extLst>
          </p:cNvPr>
          <p:cNvSpPr/>
          <p:nvPr/>
        </p:nvSpPr>
        <p:spPr>
          <a:xfrm>
            <a:off x="7495074" y="3537290"/>
            <a:ext cx="1159175" cy="3788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8225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47C33-D442-C9C7-29D6-A9E9E0918D59}"/>
              </a:ext>
            </a:extLst>
          </p:cNvPr>
          <p:cNvSpPr>
            <a:spLocks noGrp="1"/>
          </p:cNvSpPr>
          <p:nvPr>
            <p:ph type="title"/>
          </p:nvPr>
        </p:nvSpPr>
        <p:spPr/>
        <p:txBody>
          <a:bodyPr/>
          <a:lstStyle/>
          <a:p>
            <a:r>
              <a:rPr lang="en-US">
                <a:ea typeface="+mj-lt"/>
                <a:cs typeface="+mj-lt"/>
              </a:rPr>
              <a:t>Section 2: Balancing to the SOA – All Other Expenditures</a:t>
            </a:r>
            <a:endParaRPr lang="en-US"/>
          </a:p>
        </p:txBody>
      </p:sp>
      <p:sp>
        <p:nvSpPr>
          <p:cNvPr id="3" name="Content Placeholder 2">
            <a:extLst>
              <a:ext uri="{FF2B5EF4-FFF2-40B4-BE49-F238E27FC236}">
                <a16:creationId xmlns:a16="http://schemas.microsoft.com/office/drawing/2014/main" id="{EFB8694B-1683-8090-B538-3BF4306F8A15}"/>
              </a:ext>
            </a:extLst>
          </p:cNvPr>
          <p:cNvSpPr>
            <a:spLocks noGrp="1"/>
          </p:cNvSpPr>
          <p:nvPr>
            <p:ph idx="1"/>
          </p:nvPr>
        </p:nvSpPr>
        <p:spPr/>
        <p:txBody>
          <a:bodyPr/>
          <a:lstStyle/>
          <a:p>
            <a:pPr marL="0" indent="0">
              <a:buNone/>
            </a:pPr>
            <a:r>
              <a:rPr lang="en-US" sz="3200">
                <a:cs typeface="Calibri"/>
              </a:rPr>
              <a:t>What to do if you don't balance.</a:t>
            </a:r>
          </a:p>
          <a:p>
            <a:pPr lvl="1"/>
            <a:r>
              <a:rPr lang="en-US" sz="2800">
                <a:cs typeface="Calibri"/>
              </a:rPr>
              <a:t>Check the Running Balance Report in VISTA</a:t>
            </a:r>
          </a:p>
          <a:p>
            <a:pPr lvl="1"/>
            <a:r>
              <a:rPr lang="en-US" sz="2800">
                <a:cs typeface="Calibri"/>
              </a:rPr>
              <a:t>Check the F20 FMS Daily Report in the VSSC</a:t>
            </a:r>
          </a:p>
          <a:p>
            <a:pPr lvl="1"/>
            <a:r>
              <a:rPr lang="en-US" sz="2800">
                <a:cs typeface="Calibri"/>
              </a:rPr>
              <a:t>Compare the data in your tracking database (</a:t>
            </a:r>
            <a:r>
              <a:rPr lang="en-US" sz="2800" err="1">
                <a:cs typeface="Calibri"/>
              </a:rPr>
              <a:t>WinRMS</a:t>
            </a:r>
            <a:r>
              <a:rPr lang="en-US" sz="2800">
                <a:cs typeface="Calibri"/>
              </a:rPr>
              <a:t>/excel) to look for discrepancies with the reports above.</a:t>
            </a:r>
          </a:p>
          <a:p>
            <a:r>
              <a:rPr lang="en-US" sz="3200">
                <a:cs typeface="Calibri"/>
              </a:rPr>
              <a:t>Talk to your Purchase Card Holders – Did they do an adjustment to a purchase card order?</a:t>
            </a:r>
          </a:p>
          <a:p>
            <a:r>
              <a:rPr lang="en-US" sz="3200">
                <a:cs typeface="Calibri"/>
              </a:rPr>
              <a:t>If you can't find the discrepancy, you can also reach out to your Fiscal Office for assistance.  </a:t>
            </a:r>
          </a:p>
          <a:p>
            <a:endParaRPr lang="en-US"/>
          </a:p>
        </p:txBody>
      </p:sp>
      <p:sp>
        <p:nvSpPr>
          <p:cNvPr id="4" name="Slide Number Placeholder 3">
            <a:extLst>
              <a:ext uri="{FF2B5EF4-FFF2-40B4-BE49-F238E27FC236}">
                <a16:creationId xmlns:a16="http://schemas.microsoft.com/office/drawing/2014/main" id="{48935A06-BDCA-C462-7DDE-85707B36DFB0}"/>
              </a:ext>
            </a:extLst>
          </p:cNvPr>
          <p:cNvSpPr>
            <a:spLocks noGrp="1"/>
          </p:cNvSpPr>
          <p:nvPr>
            <p:ph type="sldNum" sz="quarter" idx="12"/>
          </p:nvPr>
        </p:nvSpPr>
        <p:spPr/>
        <p:txBody>
          <a:bodyPr/>
          <a:lstStyle/>
          <a:p>
            <a:fld id="{670A9334-4E67-F94F-A05E-0CE8B74A054E}" type="slidenum">
              <a:rPr lang="en-US" smtClean="0"/>
              <a:t>26</a:t>
            </a:fld>
            <a:endParaRPr lang="en-US"/>
          </a:p>
        </p:txBody>
      </p:sp>
    </p:spTree>
    <p:extLst>
      <p:ext uri="{BB962C8B-B14F-4D97-AF65-F5344CB8AC3E}">
        <p14:creationId xmlns:p14="http://schemas.microsoft.com/office/powerpoint/2010/main" val="1480361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3378-6B7A-86E9-ED68-506C862F95C9}"/>
              </a:ext>
            </a:extLst>
          </p:cNvPr>
          <p:cNvSpPr>
            <a:spLocks noGrp="1"/>
          </p:cNvSpPr>
          <p:nvPr>
            <p:ph type="title"/>
          </p:nvPr>
        </p:nvSpPr>
        <p:spPr/>
        <p:txBody>
          <a:bodyPr/>
          <a:lstStyle/>
          <a:p>
            <a:r>
              <a:rPr lang="en-US"/>
              <a:t>Section 3: </a:t>
            </a:r>
            <a:r>
              <a:rPr lang="en-US" err="1"/>
              <a:t>Qtr</a:t>
            </a:r>
            <a:r>
              <a:rPr lang="en-US"/>
              <a:t> 3 RAFT Execution Report</a:t>
            </a:r>
          </a:p>
        </p:txBody>
      </p:sp>
      <p:sp>
        <p:nvSpPr>
          <p:cNvPr id="4" name="Slide Number Placeholder 3">
            <a:extLst>
              <a:ext uri="{FF2B5EF4-FFF2-40B4-BE49-F238E27FC236}">
                <a16:creationId xmlns:a16="http://schemas.microsoft.com/office/drawing/2014/main" id="{DCB39E25-3C8D-259E-AEE3-5A79E125998B}"/>
              </a:ext>
            </a:extLst>
          </p:cNvPr>
          <p:cNvSpPr>
            <a:spLocks noGrp="1"/>
          </p:cNvSpPr>
          <p:nvPr>
            <p:ph type="sldNum" sz="quarter" idx="12"/>
          </p:nvPr>
        </p:nvSpPr>
        <p:spPr/>
        <p:txBody>
          <a:bodyPr/>
          <a:lstStyle/>
          <a:p>
            <a:fld id="{670A9334-4E67-F94F-A05E-0CE8B74A054E}" type="slidenum">
              <a:rPr lang="en-US" smtClean="0"/>
              <a:t>27</a:t>
            </a:fld>
            <a:endParaRPr lang="en-US"/>
          </a:p>
        </p:txBody>
      </p:sp>
      <p:pic>
        <p:nvPicPr>
          <p:cNvPr id="8" name="Picture 7" descr="43 Best Budget quotes ideas | quotes, budget quotes, great quotes">
            <a:extLst>
              <a:ext uri="{FF2B5EF4-FFF2-40B4-BE49-F238E27FC236}">
                <a16:creationId xmlns:a16="http://schemas.microsoft.com/office/drawing/2014/main" id="{2B4DCFCF-8C1B-CCCA-A449-72CE8683AD81}"/>
              </a:ext>
            </a:extLst>
          </p:cNvPr>
          <p:cNvPicPr>
            <a:picLocks noChangeAspect="1"/>
          </p:cNvPicPr>
          <p:nvPr/>
        </p:nvPicPr>
        <p:blipFill>
          <a:blip r:embed="rId2"/>
          <a:stretch>
            <a:fillRect/>
          </a:stretch>
        </p:blipFill>
        <p:spPr>
          <a:xfrm>
            <a:off x="3141393" y="1884556"/>
            <a:ext cx="5556094" cy="3265448"/>
          </a:xfrm>
          <a:prstGeom prst="rect">
            <a:avLst/>
          </a:prstGeom>
        </p:spPr>
      </p:pic>
    </p:spTree>
    <p:extLst>
      <p:ext uri="{BB962C8B-B14F-4D97-AF65-F5344CB8AC3E}">
        <p14:creationId xmlns:p14="http://schemas.microsoft.com/office/powerpoint/2010/main" val="1047883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A3F6-5B53-F26C-56D8-5829FA358AB7}"/>
              </a:ext>
            </a:extLst>
          </p:cNvPr>
          <p:cNvSpPr>
            <a:spLocks noGrp="1"/>
          </p:cNvSpPr>
          <p:nvPr>
            <p:ph type="title"/>
          </p:nvPr>
        </p:nvSpPr>
        <p:spPr/>
        <p:txBody>
          <a:bodyPr/>
          <a:lstStyle/>
          <a:p>
            <a:r>
              <a:rPr lang="en-US"/>
              <a:t>Section 3: </a:t>
            </a:r>
            <a:r>
              <a:rPr lang="en-US" err="1"/>
              <a:t>Qtr</a:t>
            </a:r>
            <a:r>
              <a:rPr lang="en-US"/>
              <a:t> 3 RAFT Execution Report</a:t>
            </a:r>
          </a:p>
        </p:txBody>
      </p:sp>
      <p:sp>
        <p:nvSpPr>
          <p:cNvPr id="3" name="Content Placeholder 2">
            <a:extLst>
              <a:ext uri="{FF2B5EF4-FFF2-40B4-BE49-F238E27FC236}">
                <a16:creationId xmlns:a16="http://schemas.microsoft.com/office/drawing/2014/main" id="{60761B3D-B7C5-E8A9-A73F-46B6D0DC1228}"/>
              </a:ext>
            </a:extLst>
          </p:cNvPr>
          <p:cNvSpPr>
            <a:spLocks noGrp="1"/>
          </p:cNvSpPr>
          <p:nvPr>
            <p:ph idx="1"/>
          </p:nvPr>
        </p:nvSpPr>
        <p:spPr/>
        <p:txBody>
          <a:bodyPr/>
          <a:lstStyle/>
          <a:p>
            <a:r>
              <a:rPr lang="en-US"/>
              <a:t>It is important that you are balancing your ceilings and expenditures by FCP to the SOA as described in Section 2.</a:t>
            </a:r>
          </a:p>
          <a:p>
            <a:r>
              <a:rPr lang="en-US"/>
              <a:t>This allows you to ensure the integrity of the data that you are reporting on the RAFT Execution Report.</a:t>
            </a:r>
          </a:p>
          <a:p>
            <a:r>
              <a:rPr lang="en-US"/>
              <a:t>There are key things to consider on what should be and should not be included on the RAFT Execution Report. </a:t>
            </a:r>
          </a:p>
          <a:p>
            <a:r>
              <a:rPr lang="en-US"/>
              <a:t>Now that you have balanced, how do you use that data in reporting?</a:t>
            </a:r>
          </a:p>
        </p:txBody>
      </p:sp>
      <p:sp>
        <p:nvSpPr>
          <p:cNvPr id="4" name="Slide Number Placeholder 3">
            <a:extLst>
              <a:ext uri="{FF2B5EF4-FFF2-40B4-BE49-F238E27FC236}">
                <a16:creationId xmlns:a16="http://schemas.microsoft.com/office/drawing/2014/main" id="{DFEF8885-5F95-B862-7BA4-61E58B71426A}"/>
              </a:ext>
            </a:extLst>
          </p:cNvPr>
          <p:cNvSpPr>
            <a:spLocks noGrp="1"/>
          </p:cNvSpPr>
          <p:nvPr>
            <p:ph type="sldNum" sz="quarter" idx="12"/>
          </p:nvPr>
        </p:nvSpPr>
        <p:spPr/>
        <p:txBody>
          <a:bodyPr/>
          <a:lstStyle/>
          <a:p>
            <a:fld id="{670A9334-4E67-F94F-A05E-0CE8B74A054E}" type="slidenum">
              <a:rPr lang="en-US" smtClean="0"/>
              <a:t>28</a:t>
            </a:fld>
            <a:endParaRPr lang="en-US"/>
          </a:p>
        </p:txBody>
      </p:sp>
    </p:spTree>
    <p:extLst>
      <p:ext uri="{BB962C8B-B14F-4D97-AF65-F5344CB8AC3E}">
        <p14:creationId xmlns:p14="http://schemas.microsoft.com/office/powerpoint/2010/main" val="4035444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74DB-E1D5-1886-04FE-80D5EBCB2A00}"/>
              </a:ext>
            </a:extLst>
          </p:cNvPr>
          <p:cNvSpPr>
            <a:spLocks noGrp="1"/>
          </p:cNvSpPr>
          <p:nvPr>
            <p:ph type="title"/>
          </p:nvPr>
        </p:nvSpPr>
        <p:spPr/>
        <p:txBody>
          <a:bodyPr/>
          <a:lstStyle/>
          <a:p>
            <a:r>
              <a:rPr lang="en-US"/>
              <a:t>Section 3: </a:t>
            </a:r>
            <a:r>
              <a:rPr lang="en-US" err="1"/>
              <a:t>Qtr</a:t>
            </a:r>
            <a:r>
              <a:rPr lang="en-US"/>
              <a:t> 3 RAFT Execution Report</a:t>
            </a:r>
          </a:p>
        </p:txBody>
      </p:sp>
      <p:sp>
        <p:nvSpPr>
          <p:cNvPr id="4" name="Slide Number Placeholder 3">
            <a:extLst>
              <a:ext uri="{FF2B5EF4-FFF2-40B4-BE49-F238E27FC236}">
                <a16:creationId xmlns:a16="http://schemas.microsoft.com/office/drawing/2014/main" id="{4673EB86-94B3-AABA-BE18-B14E5231A33F}"/>
              </a:ext>
            </a:extLst>
          </p:cNvPr>
          <p:cNvSpPr>
            <a:spLocks noGrp="1"/>
          </p:cNvSpPr>
          <p:nvPr>
            <p:ph type="sldNum" sz="quarter" idx="12"/>
          </p:nvPr>
        </p:nvSpPr>
        <p:spPr/>
        <p:txBody>
          <a:bodyPr/>
          <a:lstStyle/>
          <a:p>
            <a:fld id="{670A9334-4E67-F94F-A05E-0CE8B74A054E}" type="slidenum">
              <a:rPr lang="en-US" smtClean="0"/>
              <a:t>29</a:t>
            </a:fld>
            <a:endParaRPr lang="en-US"/>
          </a:p>
        </p:txBody>
      </p:sp>
      <p:graphicFrame>
        <p:nvGraphicFramePr>
          <p:cNvPr id="5" name="Table 4">
            <a:extLst>
              <a:ext uri="{FF2B5EF4-FFF2-40B4-BE49-F238E27FC236}">
                <a16:creationId xmlns:a16="http://schemas.microsoft.com/office/drawing/2014/main" id="{7BCD4C4F-AE1B-DE89-C248-735015B7F623}"/>
              </a:ext>
            </a:extLst>
          </p:cNvPr>
          <p:cNvGraphicFramePr>
            <a:graphicFrameLocks noGrp="1"/>
          </p:cNvGraphicFramePr>
          <p:nvPr>
            <p:extLst>
              <p:ext uri="{D42A27DB-BD31-4B8C-83A1-F6EECF244321}">
                <p14:modId xmlns:p14="http://schemas.microsoft.com/office/powerpoint/2010/main" val="57209825"/>
              </p:ext>
            </p:extLst>
          </p:nvPr>
        </p:nvGraphicFramePr>
        <p:xfrm>
          <a:off x="482600" y="1082187"/>
          <a:ext cx="11555520" cy="4714044"/>
        </p:xfrm>
        <a:graphic>
          <a:graphicData uri="http://schemas.openxmlformats.org/drawingml/2006/table">
            <a:tbl>
              <a:tblPr firstRow="1" bandRow="1">
                <a:tableStyleId>{5C22544A-7EE6-4342-B048-85BDC9FD1C3A}</a:tableStyleId>
              </a:tblPr>
              <a:tblGrid>
                <a:gridCol w="5777760">
                  <a:extLst>
                    <a:ext uri="{9D8B030D-6E8A-4147-A177-3AD203B41FA5}">
                      <a16:colId xmlns:a16="http://schemas.microsoft.com/office/drawing/2014/main" val="362756606"/>
                    </a:ext>
                  </a:extLst>
                </a:gridCol>
                <a:gridCol w="5777760">
                  <a:extLst>
                    <a:ext uri="{9D8B030D-6E8A-4147-A177-3AD203B41FA5}">
                      <a16:colId xmlns:a16="http://schemas.microsoft.com/office/drawing/2014/main" val="2949448551"/>
                    </a:ext>
                  </a:extLst>
                </a:gridCol>
              </a:tblGrid>
              <a:tr h="1302305">
                <a:tc>
                  <a:txBody>
                    <a:bodyPr/>
                    <a:lstStyle/>
                    <a:p>
                      <a:r>
                        <a:rPr lang="en-US"/>
                        <a:t>Expenditures that should be included in your RAFT Execution Report.</a:t>
                      </a:r>
                    </a:p>
                    <a:p>
                      <a:endParaRPr lang="en-US"/>
                    </a:p>
                  </a:txBody>
                  <a:tcPr/>
                </a:tc>
                <a:tc>
                  <a:txBody>
                    <a:bodyPr/>
                    <a:lstStyle/>
                    <a:p>
                      <a:r>
                        <a:rPr lang="en-US"/>
                        <a:t>Expenditures that should </a:t>
                      </a:r>
                      <a:r>
                        <a:rPr lang="en-US" u="sng"/>
                        <a:t>NOT</a:t>
                      </a:r>
                      <a:r>
                        <a:rPr lang="en-US"/>
                        <a:t> be included in your RAFT Execution Report.</a:t>
                      </a:r>
                    </a:p>
                  </a:txBody>
                  <a:tcPr/>
                </a:tc>
                <a:extLst>
                  <a:ext uri="{0D108BD9-81ED-4DB2-BD59-A6C34878D82A}">
                    <a16:rowId xmlns:a16="http://schemas.microsoft.com/office/drawing/2014/main" val="2709232469"/>
                  </a:ext>
                </a:extLst>
              </a:tr>
              <a:tr h="372074">
                <a:tc>
                  <a:txBody>
                    <a:bodyPr/>
                    <a:lstStyle/>
                    <a:p>
                      <a:r>
                        <a:rPr lang="en-US"/>
                        <a:t>Current Year FCP Transactions</a:t>
                      </a:r>
                    </a:p>
                  </a:txBody>
                  <a:tcPr/>
                </a:tc>
                <a:tc>
                  <a:txBody>
                    <a:bodyPr/>
                    <a:lstStyle/>
                    <a:p>
                      <a:pPr marL="0" indent="0">
                        <a:buFont typeface="Arial" panose="020B0604020202020204" pitchFamily="34" charset="0"/>
                        <a:buNone/>
                      </a:pPr>
                      <a:r>
                        <a:rPr lang="en-US"/>
                        <a:t>Prior Year FCP Transactions</a:t>
                      </a:r>
                    </a:p>
                  </a:txBody>
                  <a:tcPr/>
                </a:tc>
                <a:extLst>
                  <a:ext uri="{0D108BD9-81ED-4DB2-BD59-A6C34878D82A}">
                    <a16:rowId xmlns:a16="http://schemas.microsoft.com/office/drawing/2014/main" val="2309416454"/>
                  </a:ext>
                </a:extLst>
              </a:tr>
              <a:tr h="372074">
                <a:tc>
                  <a:txBody>
                    <a:bodyPr/>
                    <a:lstStyle/>
                    <a:p>
                      <a:pPr marL="0" lvl="0" indent="0">
                        <a:buFont typeface="Arial" panose="020B0604020202020204" pitchFamily="34" charset="0"/>
                        <a:buNone/>
                      </a:pPr>
                      <a:r>
                        <a:rPr lang="en-US">
                          <a:cs typeface="Calibri"/>
                        </a:rPr>
                        <a:t>Items that are obligated and included in the balance in the FMS Obligated column of the SOA. </a:t>
                      </a:r>
                    </a:p>
                    <a:p>
                      <a:pPr lvl="1"/>
                      <a:endParaRPr lang="en-US">
                        <a:cs typeface="Calibri"/>
                      </a:endParaRPr>
                    </a:p>
                    <a:p>
                      <a:endParaRPr lang="en-US"/>
                    </a:p>
                  </a:txBody>
                  <a:tcPr/>
                </a:tc>
                <a:tc>
                  <a:txBody>
                    <a:bodyPr/>
                    <a:lstStyle/>
                    <a:p>
                      <a:pPr marL="0" indent="0">
                        <a:buFont typeface="Arial" panose="020B0604020202020204" pitchFamily="34" charset="0"/>
                        <a:buNone/>
                      </a:pPr>
                      <a:r>
                        <a:rPr lang="en-US"/>
                        <a:t>Items that are committed (pending) and included in the IFCAP pending column of the Running Balance. This includes:</a:t>
                      </a:r>
                    </a:p>
                    <a:p>
                      <a:pPr marL="285750" indent="-285750">
                        <a:buFont typeface="Arial" panose="020B0604020202020204" pitchFamily="34" charset="0"/>
                        <a:buChar char="•"/>
                      </a:pPr>
                      <a:r>
                        <a:rPr lang="en-US"/>
                        <a:t>Purchase card orders that have not been reconciled.</a:t>
                      </a:r>
                    </a:p>
                    <a:p>
                      <a:pPr marL="285750" indent="-285750">
                        <a:buFont typeface="Arial" panose="020B0604020202020204" pitchFamily="34" charset="0"/>
                        <a:buChar char="•"/>
                      </a:pPr>
                      <a:r>
                        <a:rPr lang="en-US"/>
                        <a:t>Contracts that have not been completed by Contracting</a:t>
                      </a:r>
                    </a:p>
                    <a:p>
                      <a:pPr marL="285750" indent="-285750">
                        <a:buFont typeface="Arial" panose="020B0604020202020204" pitchFamily="34" charset="0"/>
                        <a:buChar char="•"/>
                      </a:pPr>
                      <a:r>
                        <a:rPr lang="en-US"/>
                        <a:t>1358’s that have not been obligated by Fiscal</a:t>
                      </a:r>
                    </a:p>
                  </a:txBody>
                  <a:tcPr/>
                </a:tc>
                <a:extLst>
                  <a:ext uri="{0D108BD9-81ED-4DB2-BD59-A6C34878D82A}">
                    <a16:rowId xmlns:a16="http://schemas.microsoft.com/office/drawing/2014/main" val="4009086896"/>
                  </a:ext>
                </a:extLst>
              </a:tr>
              <a:tr h="1302305">
                <a:tc>
                  <a:txBody>
                    <a:bodyPr/>
                    <a:lstStyle/>
                    <a:p>
                      <a:r>
                        <a:rPr lang="en-US"/>
                        <a:t>Cost Transfers that have been completed.</a:t>
                      </a:r>
                    </a:p>
                  </a:txBody>
                  <a:tcPr/>
                </a:tc>
                <a:tc>
                  <a:txBody>
                    <a:bodyPr/>
                    <a:lstStyle/>
                    <a:p>
                      <a:pPr marL="0" indent="0">
                        <a:buFont typeface="Arial" panose="020B0604020202020204" pitchFamily="34" charset="0"/>
                        <a:buNone/>
                      </a:pPr>
                      <a:r>
                        <a:rPr lang="en-US"/>
                        <a:t>Cost Transfers that are planned but have not been completed yet. Note: If this causes you to be below the threshold in the RAFT report, make a note that cost transfers will be completed.</a:t>
                      </a:r>
                    </a:p>
                  </a:txBody>
                  <a:tcPr/>
                </a:tc>
                <a:extLst>
                  <a:ext uri="{0D108BD9-81ED-4DB2-BD59-A6C34878D82A}">
                    <a16:rowId xmlns:a16="http://schemas.microsoft.com/office/drawing/2014/main" val="940088720"/>
                  </a:ext>
                </a:extLst>
              </a:tr>
            </a:tbl>
          </a:graphicData>
        </a:graphic>
      </p:graphicFrame>
    </p:spTree>
    <p:extLst>
      <p:ext uri="{BB962C8B-B14F-4D97-AF65-F5344CB8AC3E}">
        <p14:creationId xmlns:p14="http://schemas.microsoft.com/office/powerpoint/2010/main" val="146383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1770-791E-F53E-1A5A-46F9EE112AB6}"/>
              </a:ext>
            </a:extLst>
          </p:cNvPr>
          <p:cNvSpPr>
            <a:spLocks noGrp="1"/>
          </p:cNvSpPr>
          <p:nvPr>
            <p:ph type="title"/>
          </p:nvPr>
        </p:nvSpPr>
        <p:spPr/>
        <p:txBody>
          <a:bodyPr/>
          <a:lstStyle/>
          <a:p>
            <a:r>
              <a:rPr lang="en-US" sz="3200"/>
              <a:t>Section 1: The Importance of the Status of Allowance (SOA)</a:t>
            </a:r>
          </a:p>
        </p:txBody>
      </p:sp>
      <p:sp>
        <p:nvSpPr>
          <p:cNvPr id="4" name="Slide Number Placeholder 3">
            <a:extLst>
              <a:ext uri="{FF2B5EF4-FFF2-40B4-BE49-F238E27FC236}">
                <a16:creationId xmlns:a16="http://schemas.microsoft.com/office/drawing/2014/main" id="{A681F11D-AAF0-B9F1-CB6C-3B4C204F0426}"/>
              </a:ext>
            </a:extLst>
          </p:cNvPr>
          <p:cNvSpPr>
            <a:spLocks noGrp="1"/>
          </p:cNvSpPr>
          <p:nvPr>
            <p:ph type="sldNum" sz="quarter" idx="12"/>
          </p:nvPr>
        </p:nvSpPr>
        <p:spPr/>
        <p:txBody>
          <a:bodyPr/>
          <a:lstStyle/>
          <a:p>
            <a:fld id="{670A9334-4E67-F94F-A05E-0CE8B74A054E}" type="slidenum">
              <a:rPr lang="en-US" smtClean="0"/>
              <a:t>3</a:t>
            </a:fld>
            <a:endParaRPr lang="en-US"/>
          </a:p>
        </p:txBody>
      </p:sp>
      <p:pic>
        <p:nvPicPr>
          <p:cNvPr id="3" name="Picture 2" descr="Finance Memes / finance memes #finance Balancing Act: I dont balance ...">
            <a:extLst>
              <a:ext uri="{FF2B5EF4-FFF2-40B4-BE49-F238E27FC236}">
                <a16:creationId xmlns:a16="http://schemas.microsoft.com/office/drawing/2014/main" id="{3385ECE2-17A9-46DA-FF7B-4FFB9EECE681}"/>
              </a:ext>
            </a:extLst>
          </p:cNvPr>
          <p:cNvPicPr>
            <a:picLocks noChangeAspect="1"/>
          </p:cNvPicPr>
          <p:nvPr/>
        </p:nvPicPr>
        <p:blipFill>
          <a:blip r:embed="rId2"/>
          <a:stretch>
            <a:fillRect/>
          </a:stretch>
        </p:blipFill>
        <p:spPr>
          <a:xfrm>
            <a:off x="2138015" y="1054837"/>
            <a:ext cx="7953140" cy="4757619"/>
          </a:xfrm>
          <a:prstGeom prst="rect">
            <a:avLst/>
          </a:prstGeom>
        </p:spPr>
      </p:pic>
    </p:spTree>
    <p:extLst>
      <p:ext uri="{BB962C8B-B14F-4D97-AF65-F5344CB8AC3E}">
        <p14:creationId xmlns:p14="http://schemas.microsoft.com/office/powerpoint/2010/main" val="3049744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94E3-C12C-57E1-D534-3D0BDADFDD44}"/>
              </a:ext>
            </a:extLst>
          </p:cNvPr>
          <p:cNvSpPr>
            <a:spLocks noGrp="1"/>
          </p:cNvSpPr>
          <p:nvPr>
            <p:ph type="title"/>
          </p:nvPr>
        </p:nvSpPr>
        <p:spPr/>
        <p:txBody>
          <a:bodyPr/>
          <a:lstStyle/>
          <a:p>
            <a:r>
              <a:rPr lang="en-US"/>
              <a:t>Section 3: </a:t>
            </a:r>
            <a:r>
              <a:rPr lang="en-US" err="1"/>
              <a:t>Qtr</a:t>
            </a:r>
            <a:r>
              <a:rPr lang="en-US"/>
              <a:t> 3 RAFT Execution Report and the SOA</a:t>
            </a:r>
          </a:p>
        </p:txBody>
      </p:sp>
      <p:sp>
        <p:nvSpPr>
          <p:cNvPr id="3" name="Content Placeholder 2">
            <a:extLst>
              <a:ext uri="{FF2B5EF4-FFF2-40B4-BE49-F238E27FC236}">
                <a16:creationId xmlns:a16="http://schemas.microsoft.com/office/drawing/2014/main" id="{C7EC939E-C89D-9E48-DACE-301FD0202204}"/>
              </a:ext>
            </a:extLst>
          </p:cNvPr>
          <p:cNvSpPr>
            <a:spLocks noGrp="1"/>
          </p:cNvSpPr>
          <p:nvPr>
            <p:ph idx="1"/>
          </p:nvPr>
        </p:nvSpPr>
        <p:spPr>
          <a:xfrm>
            <a:off x="371475" y="976544"/>
            <a:ext cx="10515600" cy="4736415"/>
          </a:xfrm>
        </p:spPr>
        <p:txBody>
          <a:bodyPr/>
          <a:lstStyle/>
          <a:p>
            <a:r>
              <a:rPr lang="en-US"/>
              <a:t>When you have completed your RAFT execution report, compare it to the SOA FMS Obligated column to see if you are close in your data being reported.</a:t>
            </a:r>
          </a:p>
          <a:p>
            <a:r>
              <a:rPr lang="en-US"/>
              <a:t>Click the Export XLS option on the top right of your screen in the Expenditure module in RAFT once you have entered your data.</a:t>
            </a:r>
          </a:p>
          <a:p>
            <a:endParaRPr lang="en-US"/>
          </a:p>
          <a:p>
            <a:endParaRPr lang="en-US"/>
          </a:p>
          <a:p>
            <a:r>
              <a:rPr lang="en-US"/>
              <a:t>Sort the projects by program so that you can compare the expenditures by program to the SOA program total for FMS Obligated Expenditures.</a:t>
            </a:r>
          </a:p>
          <a:p>
            <a:endParaRPr lang="en-US"/>
          </a:p>
        </p:txBody>
      </p:sp>
      <p:sp>
        <p:nvSpPr>
          <p:cNvPr id="4" name="Slide Number Placeholder 3">
            <a:extLst>
              <a:ext uri="{FF2B5EF4-FFF2-40B4-BE49-F238E27FC236}">
                <a16:creationId xmlns:a16="http://schemas.microsoft.com/office/drawing/2014/main" id="{9EEE4368-EA2B-F6AC-3FE1-8197E3E4A538}"/>
              </a:ext>
            </a:extLst>
          </p:cNvPr>
          <p:cNvSpPr>
            <a:spLocks noGrp="1"/>
          </p:cNvSpPr>
          <p:nvPr>
            <p:ph type="sldNum" sz="quarter" idx="12"/>
          </p:nvPr>
        </p:nvSpPr>
        <p:spPr/>
        <p:txBody>
          <a:bodyPr/>
          <a:lstStyle/>
          <a:p>
            <a:fld id="{670A9334-4E67-F94F-A05E-0CE8B74A054E}" type="slidenum">
              <a:rPr lang="en-US" smtClean="0"/>
              <a:t>30</a:t>
            </a:fld>
            <a:endParaRPr lang="en-US"/>
          </a:p>
        </p:txBody>
      </p:sp>
      <p:pic>
        <p:nvPicPr>
          <p:cNvPr id="6" name="Picture 5">
            <a:extLst>
              <a:ext uri="{FF2B5EF4-FFF2-40B4-BE49-F238E27FC236}">
                <a16:creationId xmlns:a16="http://schemas.microsoft.com/office/drawing/2014/main" id="{860A40E1-53E7-D449-5FFD-78DD5AF8349B}"/>
              </a:ext>
            </a:extLst>
          </p:cNvPr>
          <p:cNvPicPr>
            <a:picLocks noChangeAspect="1"/>
          </p:cNvPicPr>
          <p:nvPr/>
        </p:nvPicPr>
        <p:blipFill>
          <a:blip r:embed="rId2"/>
          <a:stretch>
            <a:fillRect/>
          </a:stretch>
        </p:blipFill>
        <p:spPr>
          <a:xfrm>
            <a:off x="4789412" y="3206244"/>
            <a:ext cx="2648320" cy="1066949"/>
          </a:xfrm>
          <a:prstGeom prst="rect">
            <a:avLst/>
          </a:prstGeom>
        </p:spPr>
      </p:pic>
    </p:spTree>
    <p:extLst>
      <p:ext uri="{BB962C8B-B14F-4D97-AF65-F5344CB8AC3E}">
        <p14:creationId xmlns:p14="http://schemas.microsoft.com/office/powerpoint/2010/main" val="3594990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9CEF-D4FC-DBA7-5365-E83874FAACAD}"/>
              </a:ext>
            </a:extLst>
          </p:cNvPr>
          <p:cNvSpPr>
            <a:spLocks noGrp="1"/>
          </p:cNvSpPr>
          <p:nvPr>
            <p:ph type="title"/>
          </p:nvPr>
        </p:nvSpPr>
        <p:spPr/>
        <p:txBody>
          <a:bodyPr/>
          <a:lstStyle/>
          <a:p>
            <a:r>
              <a:rPr lang="en-US"/>
              <a:t>Section 3: </a:t>
            </a:r>
            <a:r>
              <a:rPr lang="en-US" err="1"/>
              <a:t>Qtr</a:t>
            </a:r>
            <a:r>
              <a:rPr lang="en-US"/>
              <a:t> 3 RAFT Execution Report and the SOA</a:t>
            </a:r>
          </a:p>
        </p:txBody>
      </p:sp>
      <p:sp>
        <p:nvSpPr>
          <p:cNvPr id="3" name="Content Placeholder 2">
            <a:extLst>
              <a:ext uri="{FF2B5EF4-FFF2-40B4-BE49-F238E27FC236}">
                <a16:creationId xmlns:a16="http://schemas.microsoft.com/office/drawing/2014/main" id="{D3F53FA2-8284-04CF-08F1-145ACDED2CA1}"/>
              </a:ext>
            </a:extLst>
          </p:cNvPr>
          <p:cNvSpPr>
            <a:spLocks noGrp="1"/>
          </p:cNvSpPr>
          <p:nvPr>
            <p:ph idx="1"/>
          </p:nvPr>
        </p:nvSpPr>
        <p:spPr/>
        <p:txBody>
          <a:bodyPr vert="horz" lIns="91440" tIns="45720" rIns="91440" bIns="45720" rtlCol="0" anchor="t">
            <a:noAutofit/>
          </a:bodyPr>
          <a:lstStyle/>
          <a:p>
            <a:r>
              <a:rPr lang="en-US"/>
              <a:t>Determine how close you are to the actual FMS Obligated number on the SOA by program.</a:t>
            </a:r>
          </a:p>
          <a:p>
            <a:r>
              <a:rPr lang="en-US"/>
              <a:t>On the SOA below, reported expenditures for Program 820 (includes cc101) and 821 projects should be close to the $4,837,294.06 amount.</a:t>
            </a:r>
          </a:p>
          <a:p>
            <a:r>
              <a:rPr lang="en-US"/>
              <a:t>We don’t expect perfection, but the amounts should be within reason. </a:t>
            </a:r>
            <a:endParaRPr lang="en-US">
              <a:cs typeface="Calibri"/>
            </a:endParaRPr>
          </a:p>
        </p:txBody>
      </p:sp>
      <p:sp>
        <p:nvSpPr>
          <p:cNvPr id="4" name="Slide Number Placeholder 3">
            <a:extLst>
              <a:ext uri="{FF2B5EF4-FFF2-40B4-BE49-F238E27FC236}">
                <a16:creationId xmlns:a16="http://schemas.microsoft.com/office/drawing/2014/main" id="{B41EDE2D-2AB2-9B54-3A4B-CA5A030693EF}"/>
              </a:ext>
            </a:extLst>
          </p:cNvPr>
          <p:cNvSpPr>
            <a:spLocks noGrp="1"/>
          </p:cNvSpPr>
          <p:nvPr>
            <p:ph type="sldNum" sz="quarter" idx="12"/>
          </p:nvPr>
        </p:nvSpPr>
        <p:spPr/>
        <p:txBody>
          <a:bodyPr/>
          <a:lstStyle/>
          <a:p>
            <a:fld id="{670A9334-4E67-F94F-A05E-0CE8B74A054E}" type="slidenum">
              <a:rPr lang="en-US" smtClean="0"/>
              <a:t>31</a:t>
            </a:fld>
            <a:endParaRPr lang="en-US"/>
          </a:p>
        </p:txBody>
      </p:sp>
      <p:pic>
        <p:nvPicPr>
          <p:cNvPr id="5" name="Picture 4">
            <a:extLst>
              <a:ext uri="{FF2B5EF4-FFF2-40B4-BE49-F238E27FC236}">
                <a16:creationId xmlns:a16="http://schemas.microsoft.com/office/drawing/2014/main" id="{2994D66D-0193-0A3C-3366-8E7CF0C26A83}"/>
              </a:ext>
            </a:extLst>
          </p:cNvPr>
          <p:cNvPicPr>
            <a:picLocks noChangeAspect="1"/>
          </p:cNvPicPr>
          <p:nvPr/>
        </p:nvPicPr>
        <p:blipFill>
          <a:blip r:embed="rId2"/>
          <a:stretch>
            <a:fillRect/>
          </a:stretch>
        </p:blipFill>
        <p:spPr>
          <a:xfrm>
            <a:off x="1018531" y="4386861"/>
            <a:ext cx="9221487" cy="1400370"/>
          </a:xfrm>
          <a:prstGeom prst="rect">
            <a:avLst/>
          </a:prstGeom>
        </p:spPr>
      </p:pic>
    </p:spTree>
    <p:extLst>
      <p:ext uri="{BB962C8B-B14F-4D97-AF65-F5344CB8AC3E}">
        <p14:creationId xmlns:p14="http://schemas.microsoft.com/office/powerpoint/2010/main" val="2246584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4617-DB0F-F78E-1199-087C09733807}"/>
              </a:ext>
            </a:extLst>
          </p:cNvPr>
          <p:cNvSpPr>
            <a:spLocks noGrp="1"/>
          </p:cNvSpPr>
          <p:nvPr>
            <p:ph type="title"/>
          </p:nvPr>
        </p:nvSpPr>
        <p:spPr/>
        <p:txBody>
          <a:bodyPr/>
          <a:lstStyle/>
          <a:p>
            <a:r>
              <a:rPr lang="en-US" dirty="0">
                <a:cs typeface="Calibri Light"/>
              </a:rPr>
              <a:t>Section 3: RAFT Pink Sheet Bulk Downloads</a:t>
            </a:r>
            <a:endParaRPr lang="en-US" dirty="0"/>
          </a:p>
        </p:txBody>
      </p:sp>
      <p:sp>
        <p:nvSpPr>
          <p:cNvPr id="3" name="Content Placeholder 2">
            <a:extLst>
              <a:ext uri="{FF2B5EF4-FFF2-40B4-BE49-F238E27FC236}">
                <a16:creationId xmlns:a16="http://schemas.microsoft.com/office/drawing/2014/main" id="{5C03AAD8-0645-8193-6818-6DD937801FB4}"/>
              </a:ext>
            </a:extLst>
          </p:cNvPr>
          <p:cNvSpPr>
            <a:spLocks noGrp="1"/>
          </p:cNvSpPr>
          <p:nvPr>
            <p:ph idx="1"/>
          </p:nvPr>
        </p:nvSpPr>
        <p:spPr/>
        <p:txBody>
          <a:bodyPr vert="horz" lIns="91440" tIns="45720" rIns="91440" bIns="45720" rtlCol="0" anchor="t">
            <a:noAutofit/>
          </a:bodyPr>
          <a:lstStyle/>
          <a:p>
            <a:r>
              <a:rPr lang="en-US" dirty="0">
                <a:cs typeface="Calibri"/>
              </a:rPr>
              <a:t>There is a way in RAFT to pull all your active pink sheets at one. </a:t>
            </a:r>
          </a:p>
          <a:p>
            <a:pPr marL="514350" indent="-514350">
              <a:buAutoNum type="arabicParenR"/>
            </a:pPr>
            <a:r>
              <a:rPr lang="en-US" dirty="0">
                <a:cs typeface="Calibri"/>
              </a:rPr>
              <a:t>From the RAFT main page, click on Modules and select Investigator Tracking:</a:t>
            </a:r>
          </a:p>
        </p:txBody>
      </p:sp>
      <p:sp>
        <p:nvSpPr>
          <p:cNvPr id="4" name="Slide Number Placeholder 3">
            <a:extLst>
              <a:ext uri="{FF2B5EF4-FFF2-40B4-BE49-F238E27FC236}">
                <a16:creationId xmlns:a16="http://schemas.microsoft.com/office/drawing/2014/main" id="{A155B98E-FFB7-DD96-2277-0ADEE913D9B3}"/>
              </a:ext>
            </a:extLst>
          </p:cNvPr>
          <p:cNvSpPr>
            <a:spLocks noGrp="1"/>
          </p:cNvSpPr>
          <p:nvPr>
            <p:ph type="sldNum" sz="quarter" idx="12"/>
          </p:nvPr>
        </p:nvSpPr>
        <p:spPr/>
        <p:txBody>
          <a:bodyPr/>
          <a:lstStyle/>
          <a:p>
            <a:fld id="{670A9334-4E67-F94F-A05E-0CE8B74A054E}" type="slidenum">
              <a:rPr lang="en-US" smtClean="0"/>
              <a:t>32</a:t>
            </a:fld>
            <a:endParaRPr lang="en-US"/>
          </a:p>
        </p:txBody>
      </p:sp>
      <p:pic>
        <p:nvPicPr>
          <p:cNvPr id="5" name="Picture 4">
            <a:extLst>
              <a:ext uri="{FF2B5EF4-FFF2-40B4-BE49-F238E27FC236}">
                <a16:creationId xmlns:a16="http://schemas.microsoft.com/office/drawing/2014/main" id="{308A0976-61A9-1F6F-9BB7-6697A6E08AA6}"/>
              </a:ext>
            </a:extLst>
          </p:cNvPr>
          <p:cNvPicPr>
            <a:picLocks noChangeAspect="1"/>
          </p:cNvPicPr>
          <p:nvPr/>
        </p:nvPicPr>
        <p:blipFill>
          <a:blip r:embed="rId2"/>
          <a:stretch>
            <a:fillRect/>
          </a:stretch>
        </p:blipFill>
        <p:spPr>
          <a:xfrm>
            <a:off x="817562" y="2742520"/>
            <a:ext cx="9286875" cy="3495675"/>
          </a:xfrm>
          <a:prstGeom prst="rect">
            <a:avLst/>
          </a:prstGeom>
        </p:spPr>
      </p:pic>
      <p:cxnSp>
        <p:nvCxnSpPr>
          <p:cNvPr id="6" name="Straight Arrow Connector 5">
            <a:extLst>
              <a:ext uri="{FF2B5EF4-FFF2-40B4-BE49-F238E27FC236}">
                <a16:creationId xmlns:a16="http://schemas.microsoft.com/office/drawing/2014/main" id="{F7F0E207-969A-69B1-D354-08DE24F7EC57}"/>
              </a:ext>
            </a:extLst>
          </p:cNvPr>
          <p:cNvCxnSpPr/>
          <p:nvPr/>
        </p:nvCxnSpPr>
        <p:spPr>
          <a:xfrm flipH="1">
            <a:off x="9183913" y="2391227"/>
            <a:ext cx="582386" cy="70575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40695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4B76-8B49-A674-461F-FC7A4F4A4BF8}"/>
              </a:ext>
            </a:extLst>
          </p:cNvPr>
          <p:cNvSpPr>
            <a:spLocks noGrp="1"/>
          </p:cNvSpPr>
          <p:nvPr>
            <p:ph type="title"/>
          </p:nvPr>
        </p:nvSpPr>
        <p:spPr/>
        <p:txBody>
          <a:bodyPr/>
          <a:lstStyle/>
          <a:p>
            <a:r>
              <a:rPr lang="en-US" sz="3800" dirty="0">
                <a:cs typeface="Calibri Light"/>
              </a:rPr>
              <a:t>Section 3: RAFT Pink Sheet Bulk Downloads</a:t>
            </a:r>
            <a:endParaRPr lang="en-US" dirty="0"/>
          </a:p>
        </p:txBody>
      </p:sp>
      <p:sp>
        <p:nvSpPr>
          <p:cNvPr id="3" name="Content Placeholder 2">
            <a:extLst>
              <a:ext uri="{FF2B5EF4-FFF2-40B4-BE49-F238E27FC236}">
                <a16:creationId xmlns:a16="http://schemas.microsoft.com/office/drawing/2014/main" id="{7807B570-D99D-2501-C187-EC2D77DAE375}"/>
              </a:ext>
            </a:extLst>
          </p:cNvPr>
          <p:cNvSpPr>
            <a:spLocks noGrp="1"/>
          </p:cNvSpPr>
          <p:nvPr>
            <p:ph idx="1"/>
          </p:nvPr>
        </p:nvSpPr>
        <p:spPr>
          <a:xfrm>
            <a:off x="278548" y="906279"/>
            <a:ext cx="11785599" cy="4351338"/>
          </a:xfrm>
        </p:spPr>
        <p:txBody>
          <a:bodyPr vert="horz" lIns="91440" tIns="45720" rIns="91440" bIns="45720" rtlCol="0" anchor="t">
            <a:noAutofit/>
          </a:bodyPr>
          <a:lstStyle/>
          <a:p>
            <a:pPr marL="0" indent="0">
              <a:buNone/>
            </a:pPr>
            <a:r>
              <a:rPr lang="en-US" dirty="0">
                <a:cs typeface="Calibri" panose="020F0502020204030204"/>
              </a:rPr>
              <a:t>2) </a:t>
            </a:r>
            <a:r>
              <a:rPr lang="en-US" dirty="0">
                <a:ea typeface="+mn-lt"/>
                <a:cs typeface="+mn-lt"/>
              </a:rPr>
              <a:t>On the search screen select the Med Center, select Status as ‘Active’ and RD Status as ‘Active in R&amp;D’.</a:t>
            </a:r>
            <a:endParaRPr lang="en-US" dirty="0"/>
          </a:p>
          <a:p>
            <a:pPr>
              <a:buNone/>
            </a:pPr>
            <a:r>
              <a:rPr lang="en-US" dirty="0">
                <a:ea typeface="+mn-lt"/>
                <a:cs typeface="+mn-lt"/>
              </a:rPr>
              <a:t>3) The top left PDF icon allows you to download all the Pink Sheets that are in the result set. Note: the PDF icon under the </a:t>
            </a:r>
            <a:r>
              <a:rPr lang="en-US" dirty="0" err="1">
                <a:ea typeface="+mn-lt"/>
                <a:cs typeface="+mn-lt"/>
              </a:rPr>
              <a:t>Pinksheet</a:t>
            </a:r>
            <a:r>
              <a:rPr lang="en-US" dirty="0">
                <a:ea typeface="+mn-lt"/>
                <a:cs typeface="+mn-lt"/>
              </a:rPr>
              <a:t> column (right side on the screen) allows you to download individual </a:t>
            </a:r>
            <a:r>
              <a:rPr lang="en-US" dirty="0" err="1">
                <a:ea typeface="+mn-lt"/>
                <a:cs typeface="+mn-lt"/>
              </a:rPr>
              <a:t>Pinksheets</a:t>
            </a:r>
            <a:r>
              <a:rPr lang="en-US" dirty="0">
                <a:ea typeface="+mn-lt"/>
                <a:cs typeface="+mn-lt"/>
              </a:rPr>
              <a:t>.</a:t>
            </a:r>
            <a:endParaRPr lang="en-US" dirty="0"/>
          </a:p>
          <a:p>
            <a:pPr marL="0" indent="0">
              <a:buNone/>
            </a:pPr>
            <a:endParaRPr lang="en-US" dirty="0">
              <a:cs typeface="Calibri" panose="020F0502020204030204"/>
            </a:endParaRPr>
          </a:p>
        </p:txBody>
      </p:sp>
      <p:sp>
        <p:nvSpPr>
          <p:cNvPr id="4" name="Slide Number Placeholder 3">
            <a:extLst>
              <a:ext uri="{FF2B5EF4-FFF2-40B4-BE49-F238E27FC236}">
                <a16:creationId xmlns:a16="http://schemas.microsoft.com/office/drawing/2014/main" id="{FF8C06B2-BB1C-6722-05CC-1FA1B1B29DEB}"/>
              </a:ext>
            </a:extLst>
          </p:cNvPr>
          <p:cNvSpPr>
            <a:spLocks noGrp="1"/>
          </p:cNvSpPr>
          <p:nvPr>
            <p:ph type="sldNum" sz="quarter" idx="12"/>
          </p:nvPr>
        </p:nvSpPr>
        <p:spPr/>
        <p:txBody>
          <a:bodyPr/>
          <a:lstStyle/>
          <a:p>
            <a:fld id="{670A9334-4E67-F94F-A05E-0CE8B74A054E}" type="slidenum">
              <a:rPr lang="en-US" smtClean="0"/>
              <a:t>33</a:t>
            </a:fld>
            <a:endParaRPr lang="en-US"/>
          </a:p>
        </p:txBody>
      </p:sp>
      <p:pic>
        <p:nvPicPr>
          <p:cNvPr id="5" name="Picture 4">
            <a:extLst>
              <a:ext uri="{FF2B5EF4-FFF2-40B4-BE49-F238E27FC236}">
                <a16:creationId xmlns:a16="http://schemas.microsoft.com/office/drawing/2014/main" id="{24734109-DFCF-F601-8F00-9809BFC81093}"/>
              </a:ext>
            </a:extLst>
          </p:cNvPr>
          <p:cNvPicPr>
            <a:picLocks noChangeAspect="1"/>
          </p:cNvPicPr>
          <p:nvPr/>
        </p:nvPicPr>
        <p:blipFill>
          <a:blip r:embed="rId2"/>
          <a:stretch>
            <a:fillRect/>
          </a:stretch>
        </p:blipFill>
        <p:spPr>
          <a:xfrm>
            <a:off x="1882902" y="2983858"/>
            <a:ext cx="8800337" cy="3874120"/>
          </a:xfrm>
          <a:prstGeom prst="rect">
            <a:avLst/>
          </a:prstGeom>
        </p:spPr>
      </p:pic>
      <p:cxnSp>
        <p:nvCxnSpPr>
          <p:cNvPr id="6" name="Straight Arrow Connector 5">
            <a:extLst>
              <a:ext uri="{FF2B5EF4-FFF2-40B4-BE49-F238E27FC236}">
                <a16:creationId xmlns:a16="http://schemas.microsoft.com/office/drawing/2014/main" id="{99A4DC2E-47EC-7C15-258C-19B8F40ADF09}"/>
              </a:ext>
            </a:extLst>
          </p:cNvPr>
          <p:cNvCxnSpPr/>
          <p:nvPr/>
        </p:nvCxnSpPr>
        <p:spPr>
          <a:xfrm>
            <a:off x="830944" y="3171370"/>
            <a:ext cx="1984827" cy="889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C09965B-8FAE-67C5-FFFE-0AFB8C908CBE}"/>
              </a:ext>
            </a:extLst>
          </p:cNvPr>
          <p:cNvCxnSpPr/>
          <p:nvPr/>
        </p:nvCxnSpPr>
        <p:spPr>
          <a:xfrm flipH="1">
            <a:off x="6950074" y="4067174"/>
            <a:ext cx="709386" cy="887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B4EC8A7-34D9-758A-003D-7C1B2E117D07}"/>
              </a:ext>
            </a:extLst>
          </p:cNvPr>
          <p:cNvCxnSpPr/>
          <p:nvPr/>
        </p:nvCxnSpPr>
        <p:spPr>
          <a:xfrm>
            <a:off x="4237264" y="4699906"/>
            <a:ext cx="914399" cy="914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4AD59D0-8816-CCB8-B62E-4ED812E7A7AF}"/>
              </a:ext>
            </a:extLst>
          </p:cNvPr>
          <p:cNvCxnSpPr/>
          <p:nvPr/>
        </p:nvCxnSpPr>
        <p:spPr>
          <a:xfrm flipH="1">
            <a:off x="6872967" y="4969782"/>
            <a:ext cx="527958" cy="923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681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2DC61-186D-9869-9863-8BC780D8781E}"/>
              </a:ext>
            </a:extLst>
          </p:cNvPr>
          <p:cNvSpPr>
            <a:spLocks noGrp="1"/>
          </p:cNvSpPr>
          <p:nvPr>
            <p:ph type="title"/>
          </p:nvPr>
        </p:nvSpPr>
        <p:spPr/>
        <p:txBody>
          <a:bodyPr/>
          <a:lstStyle/>
          <a:p>
            <a:r>
              <a:rPr lang="en-US"/>
              <a:t>Questions and Additional Resources</a:t>
            </a:r>
          </a:p>
        </p:txBody>
      </p:sp>
      <p:sp>
        <p:nvSpPr>
          <p:cNvPr id="3" name="Content Placeholder 2">
            <a:extLst>
              <a:ext uri="{FF2B5EF4-FFF2-40B4-BE49-F238E27FC236}">
                <a16:creationId xmlns:a16="http://schemas.microsoft.com/office/drawing/2014/main" id="{2D3A5142-C5DD-85EB-117F-9281D60F114E}"/>
              </a:ext>
            </a:extLst>
          </p:cNvPr>
          <p:cNvSpPr>
            <a:spLocks noGrp="1"/>
          </p:cNvSpPr>
          <p:nvPr>
            <p:ph idx="1"/>
          </p:nvPr>
        </p:nvSpPr>
        <p:spPr/>
        <p:txBody>
          <a:bodyPr vert="horz" lIns="91440" tIns="45720" rIns="91440" bIns="45720" rtlCol="0" anchor="t">
            <a:noAutofit/>
          </a:bodyPr>
          <a:lstStyle/>
          <a:p>
            <a:r>
              <a:rPr lang="en-US">
                <a:cs typeface="Calibri"/>
              </a:rPr>
              <a:t>Attend July's Office Hours for a VSSC demo and get your questions answered!</a:t>
            </a:r>
          </a:p>
          <a:p>
            <a:r>
              <a:rPr lang="en-US">
                <a:cs typeface="Calibri"/>
              </a:rPr>
              <a:t>You may email questions ahead of time if you prefer: </a:t>
            </a:r>
            <a:r>
              <a:rPr lang="en-US" dirty="0">
                <a:cs typeface="Calibri"/>
                <a:hlinkClick r:id="rId2"/>
              </a:rPr>
              <a:t>Kari.Points@va.gov</a:t>
            </a:r>
            <a:r>
              <a:rPr lang="en-US" dirty="0">
                <a:cs typeface="Calibri"/>
              </a:rPr>
              <a:t> </a:t>
            </a:r>
          </a:p>
          <a:p>
            <a:r>
              <a:rPr lang="en-US">
                <a:cs typeface="Calibri"/>
              </a:rPr>
              <a:t>Review December 2022 training for a deeper dive into RAFT, Running Balance and VSSC: </a:t>
            </a:r>
            <a:r>
              <a:rPr lang="en-US" dirty="0">
                <a:ea typeface="+mn-lt"/>
                <a:cs typeface="+mn-lt"/>
                <a:hlinkClick r:id="rId3"/>
              </a:rPr>
              <a:t>Understanding and Balancing the Status of Allowance (va.gov)</a:t>
            </a:r>
          </a:p>
          <a:p>
            <a:endParaRPr lang="en-US">
              <a:cs typeface="Calibri"/>
            </a:endParaRPr>
          </a:p>
        </p:txBody>
      </p:sp>
      <p:sp>
        <p:nvSpPr>
          <p:cNvPr id="4" name="Slide Number Placeholder 3">
            <a:extLst>
              <a:ext uri="{FF2B5EF4-FFF2-40B4-BE49-F238E27FC236}">
                <a16:creationId xmlns:a16="http://schemas.microsoft.com/office/drawing/2014/main" id="{47E8FCB1-32CB-6863-6C9F-203CFBCE858B}"/>
              </a:ext>
            </a:extLst>
          </p:cNvPr>
          <p:cNvSpPr>
            <a:spLocks noGrp="1"/>
          </p:cNvSpPr>
          <p:nvPr>
            <p:ph type="sldNum" sz="quarter" idx="12"/>
          </p:nvPr>
        </p:nvSpPr>
        <p:spPr/>
        <p:txBody>
          <a:bodyPr/>
          <a:lstStyle/>
          <a:p>
            <a:fld id="{670A9334-4E67-F94F-A05E-0CE8B74A054E}" type="slidenum">
              <a:rPr lang="en-US" smtClean="0"/>
              <a:t>34</a:t>
            </a:fld>
            <a:endParaRPr lang="en-US"/>
          </a:p>
        </p:txBody>
      </p:sp>
    </p:spTree>
    <p:extLst>
      <p:ext uri="{BB962C8B-B14F-4D97-AF65-F5344CB8AC3E}">
        <p14:creationId xmlns:p14="http://schemas.microsoft.com/office/powerpoint/2010/main" val="193626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2713-13C3-5CC5-3C16-A02486C1FFDB}"/>
              </a:ext>
            </a:extLst>
          </p:cNvPr>
          <p:cNvSpPr>
            <a:spLocks noGrp="1"/>
          </p:cNvSpPr>
          <p:nvPr>
            <p:ph type="title"/>
          </p:nvPr>
        </p:nvSpPr>
        <p:spPr/>
        <p:txBody>
          <a:bodyPr/>
          <a:lstStyle/>
          <a:p>
            <a:r>
              <a:rPr lang="en-US"/>
              <a:t>Section 1: Key Terms </a:t>
            </a:r>
          </a:p>
        </p:txBody>
      </p:sp>
      <p:sp>
        <p:nvSpPr>
          <p:cNvPr id="3" name="Content Placeholder 2">
            <a:extLst>
              <a:ext uri="{FF2B5EF4-FFF2-40B4-BE49-F238E27FC236}">
                <a16:creationId xmlns:a16="http://schemas.microsoft.com/office/drawing/2014/main" id="{D1598FAB-DB47-C2E5-EB34-ACFF540AA33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7A8D815-2C8D-1B0F-D82D-DE1950CE91D8}"/>
              </a:ext>
            </a:extLst>
          </p:cNvPr>
          <p:cNvSpPr>
            <a:spLocks noGrp="1"/>
          </p:cNvSpPr>
          <p:nvPr>
            <p:ph type="sldNum" sz="quarter" idx="12"/>
          </p:nvPr>
        </p:nvSpPr>
        <p:spPr/>
        <p:txBody>
          <a:bodyPr/>
          <a:lstStyle/>
          <a:p>
            <a:fld id="{670A9334-4E67-F94F-A05E-0CE8B74A054E}" type="slidenum">
              <a:rPr lang="en-US" smtClean="0"/>
              <a:t>4</a:t>
            </a:fld>
            <a:endParaRPr lang="en-US"/>
          </a:p>
        </p:txBody>
      </p:sp>
      <p:graphicFrame>
        <p:nvGraphicFramePr>
          <p:cNvPr id="5" name="Table 5">
            <a:extLst>
              <a:ext uri="{FF2B5EF4-FFF2-40B4-BE49-F238E27FC236}">
                <a16:creationId xmlns:a16="http://schemas.microsoft.com/office/drawing/2014/main" id="{E94B9345-778F-E299-C257-51E1091C65AD}"/>
              </a:ext>
            </a:extLst>
          </p:cNvPr>
          <p:cNvGraphicFramePr>
            <a:graphicFrameLocks noGrp="1"/>
          </p:cNvGraphicFramePr>
          <p:nvPr>
            <p:extLst>
              <p:ext uri="{D42A27DB-BD31-4B8C-83A1-F6EECF244321}">
                <p14:modId xmlns:p14="http://schemas.microsoft.com/office/powerpoint/2010/main" val="4081887936"/>
              </p:ext>
            </p:extLst>
          </p:nvPr>
        </p:nvGraphicFramePr>
        <p:xfrm>
          <a:off x="275573" y="1041762"/>
          <a:ext cx="11613773" cy="4774474"/>
        </p:xfrm>
        <a:graphic>
          <a:graphicData uri="http://schemas.openxmlformats.org/drawingml/2006/table">
            <a:tbl>
              <a:tblPr firstRow="1" bandRow="1">
                <a:tableStyleId>{5C22544A-7EE6-4342-B048-85BDC9FD1C3A}</a:tableStyleId>
              </a:tblPr>
              <a:tblGrid>
                <a:gridCol w="2447636">
                  <a:extLst>
                    <a:ext uri="{9D8B030D-6E8A-4147-A177-3AD203B41FA5}">
                      <a16:colId xmlns:a16="http://schemas.microsoft.com/office/drawing/2014/main" val="3611433325"/>
                    </a:ext>
                  </a:extLst>
                </a:gridCol>
                <a:gridCol w="9166137">
                  <a:extLst>
                    <a:ext uri="{9D8B030D-6E8A-4147-A177-3AD203B41FA5}">
                      <a16:colId xmlns:a16="http://schemas.microsoft.com/office/drawing/2014/main" val="3341286332"/>
                    </a:ext>
                  </a:extLst>
                </a:gridCol>
              </a:tblGrid>
              <a:tr h="330274">
                <a:tc>
                  <a:txBody>
                    <a:bodyPr/>
                    <a:lstStyle/>
                    <a:p>
                      <a:r>
                        <a:rPr lang="en-US"/>
                        <a:t>Term </a:t>
                      </a:r>
                    </a:p>
                  </a:txBody>
                  <a:tcPr/>
                </a:tc>
                <a:tc>
                  <a:txBody>
                    <a:bodyPr/>
                    <a:lstStyle/>
                    <a:p>
                      <a:r>
                        <a:rPr lang="en-US"/>
                        <a:t>Definition</a:t>
                      </a:r>
                    </a:p>
                  </a:txBody>
                  <a:tcPr/>
                </a:tc>
                <a:extLst>
                  <a:ext uri="{0D108BD9-81ED-4DB2-BD59-A6C34878D82A}">
                    <a16:rowId xmlns:a16="http://schemas.microsoft.com/office/drawing/2014/main" val="3330296025"/>
                  </a:ext>
                </a:extLst>
              </a:tr>
              <a:tr h="396328">
                <a:tc>
                  <a:txBody>
                    <a:bodyPr/>
                    <a:lstStyle/>
                    <a:p>
                      <a:r>
                        <a:rPr lang="en-US" sz="1400" b="1"/>
                        <a:t>Status of Allowance</a:t>
                      </a:r>
                      <a:endParaRPr lang="en-US" sz="1400"/>
                    </a:p>
                  </a:txBody>
                  <a:tcPr/>
                </a:tc>
                <a:tc>
                  <a:txBody>
                    <a:bodyPr/>
                    <a:lstStyle/>
                    <a:p>
                      <a:r>
                        <a:rPr lang="en-US" sz="1400" kern="1200">
                          <a:solidFill>
                            <a:schemeClr val="dk1"/>
                          </a:solidFill>
                          <a:latin typeface="+mn-lt"/>
                          <a:ea typeface="+mn-ea"/>
                          <a:cs typeface="+mn-cs"/>
                        </a:rPr>
                        <a:t>Report provided by Fiscal or within VSSC that gives you total Ceiling, total Obligations and  Current Balance information for each program and fund control point (ACC) by Fiscal year.  </a:t>
                      </a:r>
                    </a:p>
                  </a:txBody>
                  <a:tcPr/>
                </a:tc>
                <a:extLst>
                  <a:ext uri="{0D108BD9-81ED-4DB2-BD59-A6C34878D82A}">
                    <a16:rowId xmlns:a16="http://schemas.microsoft.com/office/drawing/2014/main" val="2244034406"/>
                  </a:ext>
                </a:extLst>
              </a:tr>
              <a:tr h="875226">
                <a:tc>
                  <a:txBody>
                    <a:bodyPr/>
                    <a:lstStyle/>
                    <a:p>
                      <a:r>
                        <a:rPr lang="en-US" sz="1400" b="1"/>
                        <a:t>Committed Expenditures</a:t>
                      </a:r>
                    </a:p>
                  </a:txBody>
                  <a:tcPr/>
                </a:tc>
                <a:tc>
                  <a:txBody>
                    <a:bodyPr/>
                    <a:lstStyle/>
                    <a:p>
                      <a:r>
                        <a:rPr lang="en-US" sz="1400" kern="1200">
                          <a:solidFill>
                            <a:schemeClr val="dk1"/>
                          </a:solidFill>
                          <a:latin typeface="+mn-lt"/>
                          <a:ea typeface="+mn-ea"/>
                          <a:cs typeface="+mn-cs"/>
                        </a:rPr>
                        <a:t>Orders that have been placed in VISTA that have received a transaction number but have not yet been obligated or in the case of Purchase Cards, reconciled and approved)</a:t>
                      </a:r>
                    </a:p>
                    <a:p>
                      <a:endParaRPr lang="en-US" sz="1400"/>
                    </a:p>
                  </a:txBody>
                  <a:tcPr/>
                </a:tc>
                <a:extLst>
                  <a:ext uri="{0D108BD9-81ED-4DB2-BD59-A6C34878D82A}">
                    <a16:rowId xmlns:a16="http://schemas.microsoft.com/office/drawing/2014/main" val="2351363432"/>
                  </a:ext>
                </a:extLst>
              </a:tr>
              <a:tr h="875226">
                <a:tc>
                  <a:txBody>
                    <a:bodyPr/>
                    <a:lstStyle/>
                    <a:p>
                      <a:r>
                        <a:rPr lang="en-US" sz="1400" b="1"/>
                        <a:t>PAID </a:t>
                      </a: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n-lt"/>
                          <a:ea typeface="+mn-ea"/>
                          <a:cs typeface="+mn-cs"/>
                        </a:rPr>
                        <a:t>Personnel and Accounting Integrated Data (PAID) System. VA’s mainframe application that supports VA HR and payroll and benefits processes. For payroll purposes, PAID is used to process data for time and attendance and current VA payroll reporting requirements. PAID is a batch-driven system with nightly data processing runs and biweekly payroll runs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p>
                  </a:txBody>
                  <a:tcPr/>
                </a:tc>
                <a:extLst>
                  <a:ext uri="{0D108BD9-81ED-4DB2-BD59-A6C34878D82A}">
                    <a16:rowId xmlns:a16="http://schemas.microsoft.com/office/drawing/2014/main" val="1560213748"/>
                  </a:ext>
                </a:extLst>
              </a:tr>
              <a:tr h="677062">
                <a:tc>
                  <a:txBody>
                    <a:bodyPr/>
                    <a:lstStyle/>
                    <a:p>
                      <a:r>
                        <a:rPr lang="en-US" sz="1400" b="1"/>
                        <a:t>F20D Report</a:t>
                      </a:r>
                    </a:p>
                  </a:txBody>
                  <a:tcPr/>
                </a:tc>
                <a:tc>
                  <a:txBody>
                    <a:bodyPr/>
                    <a:lstStyle/>
                    <a:p>
                      <a:r>
                        <a:rPr lang="en-US" sz="1400" kern="1200">
                          <a:solidFill>
                            <a:schemeClr val="dk1"/>
                          </a:solidFill>
                          <a:effectLst/>
                          <a:latin typeface="+mn-lt"/>
                          <a:ea typeface="+mn-ea"/>
                          <a:cs typeface="+mn-cs"/>
                        </a:rPr>
                        <a:t>Daily Activity by Account Classification Code report:  lists all FMS activity by ACC code for a period of time in the fiscal year.</a:t>
                      </a:r>
                      <a:endParaRPr lang="en-US" sz="1400"/>
                    </a:p>
                  </a:txBody>
                  <a:tcPr/>
                </a:tc>
                <a:extLst>
                  <a:ext uri="{0D108BD9-81ED-4DB2-BD59-A6C34878D82A}">
                    <a16:rowId xmlns:a16="http://schemas.microsoft.com/office/drawing/2014/main" val="951891592"/>
                  </a:ext>
                </a:extLst>
              </a:tr>
              <a:tr h="478897">
                <a:tc>
                  <a:txBody>
                    <a:bodyPr/>
                    <a:lstStyle/>
                    <a:p>
                      <a:r>
                        <a:rPr lang="en-US" sz="1400" b="1"/>
                        <a:t>AACS - Automated Allotment Control System</a:t>
                      </a:r>
                    </a:p>
                  </a:txBody>
                  <a:tcPr/>
                </a:tc>
                <a:tc>
                  <a:txBody>
                    <a:bodyPr/>
                    <a:lstStyle/>
                    <a:p>
                      <a:r>
                        <a:rPr lang="en-US" sz="1400"/>
                        <a:t>The program in which to pull a list of TDAs, used to track the budget and allocations to Program Offices and VHA facilities.</a:t>
                      </a:r>
                    </a:p>
                  </a:txBody>
                  <a:tcPr/>
                </a:tc>
                <a:extLst>
                  <a:ext uri="{0D108BD9-81ED-4DB2-BD59-A6C34878D82A}">
                    <a16:rowId xmlns:a16="http://schemas.microsoft.com/office/drawing/2014/main" val="327668059"/>
                  </a:ext>
                </a:extLst>
              </a:tr>
              <a:tr h="875226">
                <a:tc>
                  <a:txBody>
                    <a:bodyPr/>
                    <a:lstStyle/>
                    <a:p>
                      <a:r>
                        <a:rPr lang="en-US" sz="1400" b="1"/>
                        <a:t>RAFT - Research Analysis Forecasting Tool</a:t>
                      </a:r>
                    </a:p>
                  </a:txBody>
                  <a:tcPr/>
                </a:tc>
                <a:tc>
                  <a:txBody>
                    <a:bodyPr/>
                    <a:lstStyle/>
                    <a:p>
                      <a:r>
                        <a:rPr lang="en-US" sz="1400"/>
                        <a:t>This is a web-based software program that will help track all ORD allocated funds distributed to your facility. This is where you can access your pink sheets and ITA Budget Memo.</a:t>
                      </a:r>
                    </a:p>
                  </a:txBody>
                  <a:tcPr/>
                </a:tc>
                <a:extLst>
                  <a:ext uri="{0D108BD9-81ED-4DB2-BD59-A6C34878D82A}">
                    <a16:rowId xmlns:a16="http://schemas.microsoft.com/office/drawing/2014/main" val="1854681424"/>
                  </a:ext>
                </a:extLst>
              </a:tr>
            </a:tbl>
          </a:graphicData>
        </a:graphic>
      </p:graphicFrame>
    </p:spTree>
    <p:extLst>
      <p:ext uri="{BB962C8B-B14F-4D97-AF65-F5344CB8AC3E}">
        <p14:creationId xmlns:p14="http://schemas.microsoft.com/office/powerpoint/2010/main" val="1228618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B700-C6E8-CF49-633C-EE61EAA7C9F2}"/>
              </a:ext>
            </a:extLst>
          </p:cNvPr>
          <p:cNvSpPr>
            <a:spLocks noGrp="1"/>
          </p:cNvSpPr>
          <p:nvPr>
            <p:ph type="title"/>
          </p:nvPr>
        </p:nvSpPr>
        <p:spPr/>
        <p:txBody>
          <a:bodyPr/>
          <a:lstStyle/>
          <a:p>
            <a:r>
              <a:rPr lang="en-US" sz="3600" b="1">
                <a:solidFill>
                  <a:schemeClr val="bg1"/>
                </a:solidFill>
                <a:latin typeface="+mj-lt"/>
                <a:ea typeface="+mj-ea"/>
                <a:cs typeface="+mj-cs"/>
              </a:rPr>
              <a:t>Section 1: Keeping up with the SOA</a:t>
            </a:r>
            <a:endParaRPr lang="en-US"/>
          </a:p>
        </p:txBody>
      </p:sp>
      <p:sp>
        <p:nvSpPr>
          <p:cNvPr id="3" name="Content Placeholder 2">
            <a:extLst>
              <a:ext uri="{FF2B5EF4-FFF2-40B4-BE49-F238E27FC236}">
                <a16:creationId xmlns:a16="http://schemas.microsoft.com/office/drawing/2014/main" id="{72779269-DEA5-5B85-9892-49C22B6140A7}"/>
              </a:ext>
            </a:extLst>
          </p:cNvPr>
          <p:cNvSpPr>
            <a:spLocks noGrp="1"/>
          </p:cNvSpPr>
          <p:nvPr>
            <p:ph idx="1"/>
          </p:nvPr>
        </p:nvSpPr>
        <p:spPr>
          <a:xfrm>
            <a:off x="371475" y="932155"/>
            <a:ext cx="10515600" cy="4780804"/>
          </a:xfrm>
        </p:spPr>
        <p:txBody>
          <a:bodyPr vert="horz" lIns="91440" tIns="45720" rIns="91440" bIns="45720" rtlCol="0" anchor="t">
            <a:noAutofit/>
          </a:bodyPr>
          <a:lstStyle/>
          <a:p>
            <a:r>
              <a:rPr lang="en-US"/>
              <a:t>The SOA is the singular most important report available to provide you a picture of where your funds currently stand.</a:t>
            </a:r>
          </a:p>
          <a:p>
            <a:r>
              <a:rPr lang="en-US"/>
              <a:t>The SOA ties to the F20D and in some cases the Running Balances (the VISTA/IFCAP Checkbook).</a:t>
            </a:r>
          </a:p>
          <a:p>
            <a:r>
              <a:rPr lang="en-US"/>
              <a:t>It should be reviewed no less than weekly for the following:</a:t>
            </a:r>
          </a:p>
          <a:p>
            <a:pPr lvl="1"/>
            <a:r>
              <a:rPr lang="en-US"/>
              <a:t>Items in undistributed</a:t>
            </a:r>
          </a:p>
          <a:p>
            <a:pPr lvl="1"/>
            <a:r>
              <a:rPr lang="en-US"/>
              <a:t>Large balance changes</a:t>
            </a:r>
          </a:p>
          <a:p>
            <a:pPr lvl="1"/>
            <a:r>
              <a:rPr lang="en-US"/>
              <a:t>Payroll distributions</a:t>
            </a:r>
          </a:p>
          <a:p>
            <a:pPr lvl="1"/>
            <a:r>
              <a:rPr lang="en-US"/>
              <a:t>Accruals</a:t>
            </a:r>
          </a:p>
          <a:p>
            <a:r>
              <a:rPr lang="en-US"/>
              <a:t>As you get closer to the end of the year it becomes very important (this is what ORD Finance looks at).</a:t>
            </a:r>
          </a:p>
          <a:p>
            <a:r>
              <a:rPr lang="en-US"/>
              <a:t>The "pretty effect"– keeping a clean status.</a:t>
            </a:r>
            <a:endParaRPr lang="en-US">
              <a:cs typeface="Calibri"/>
            </a:endParaRPr>
          </a:p>
          <a:p>
            <a:endParaRPr lang="en-US"/>
          </a:p>
        </p:txBody>
      </p:sp>
      <p:sp>
        <p:nvSpPr>
          <p:cNvPr id="4" name="Slide Number Placeholder 3">
            <a:extLst>
              <a:ext uri="{FF2B5EF4-FFF2-40B4-BE49-F238E27FC236}">
                <a16:creationId xmlns:a16="http://schemas.microsoft.com/office/drawing/2014/main" id="{B32A40ED-118B-BA4A-EB34-34DB54CCBC1C}"/>
              </a:ext>
            </a:extLst>
          </p:cNvPr>
          <p:cNvSpPr>
            <a:spLocks noGrp="1"/>
          </p:cNvSpPr>
          <p:nvPr>
            <p:ph type="sldNum" sz="quarter" idx="12"/>
          </p:nvPr>
        </p:nvSpPr>
        <p:spPr/>
        <p:txBody>
          <a:bodyPr/>
          <a:lstStyle/>
          <a:p>
            <a:fld id="{670A9334-4E67-F94F-A05E-0CE8B74A054E}" type="slidenum">
              <a:rPr lang="en-US" smtClean="0"/>
              <a:t>5</a:t>
            </a:fld>
            <a:endParaRPr lang="en-US"/>
          </a:p>
        </p:txBody>
      </p:sp>
    </p:spTree>
    <p:extLst>
      <p:ext uri="{BB962C8B-B14F-4D97-AF65-F5344CB8AC3E}">
        <p14:creationId xmlns:p14="http://schemas.microsoft.com/office/powerpoint/2010/main" val="219958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C171-D6C5-480B-0A1C-1A0D5BEB2F92}"/>
              </a:ext>
            </a:extLst>
          </p:cNvPr>
          <p:cNvSpPr>
            <a:spLocks noGrp="1"/>
          </p:cNvSpPr>
          <p:nvPr>
            <p:ph type="title"/>
          </p:nvPr>
        </p:nvSpPr>
        <p:spPr/>
        <p:txBody>
          <a:bodyPr/>
          <a:lstStyle/>
          <a:p>
            <a:r>
              <a:rPr lang="en-US"/>
              <a:t>Section 1: Where can I find the SOA?</a:t>
            </a:r>
          </a:p>
        </p:txBody>
      </p:sp>
      <p:sp>
        <p:nvSpPr>
          <p:cNvPr id="3" name="Content Placeholder 2">
            <a:extLst>
              <a:ext uri="{FF2B5EF4-FFF2-40B4-BE49-F238E27FC236}">
                <a16:creationId xmlns:a16="http://schemas.microsoft.com/office/drawing/2014/main" id="{4BC27235-E313-5584-5AEE-98062E69C5AA}"/>
              </a:ext>
            </a:extLst>
          </p:cNvPr>
          <p:cNvSpPr>
            <a:spLocks noGrp="1"/>
          </p:cNvSpPr>
          <p:nvPr>
            <p:ph idx="1"/>
          </p:nvPr>
        </p:nvSpPr>
        <p:spPr/>
        <p:txBody>
          <a:bodyPr/>
          <a:lstStyle/>
          <a:p>
            <a:pPr marL="0" indent="0">
              <a:buNone/>
            </a:pPr>
            <a:r>
              <a:rPr lang="en-US">
                <a:cs typeface="Calibri"/>
              </a:rPr>
              <a:t>The SOA can be found two different ways:</a:t>
            </a:r>
          </a:p>
          <a:p>
            <a:pPr lvl="1"/>
            <a:endParaRPr lang="en-US" b="1">
              <a:cs typeface="Calibri"/>
            </a:endParaRPr>
          </a:p>
          <a:p>
            <a:pPr marL="0" indent="0">
              <a:buNone/>
            </a:pPr>
            <a:endParaRPr lang="en-US"/>
          </a:p>
        </p:txBody>
      </p:sp>
      <p:sp>
        <p:nvSpPr>
          <p:cNvPr id="4" name="Slide Number Placeholder 3">
            <a:extLst>
              <a:ext uri="{FF2B5EF4-FFF2-40B4-BE49-F238E27FC236}">
                <a16:creationId xmlns:a16="http://schemas.microsoft.com/office/drawing/2014/main" id="{8E1C6336-B2F2-7BF7-8803-E58BD2CCF850}"/>
              </a:ext>
            </a:extLst>
          </p:cNvPr>
          <p:cNvSpPr>
            <a:spLocks noGrp="1"/>
          </p:cNvSpPr>
          <p:nvPr>
            <p:ph type="sldNum" sz="quarter" idx="12"/>
          </p:nvPr>
        </p:nvSpPr>
        <p:spPr/>
        <p:txBody>
          <a:bodyPr/>
          <a:lstStyle/>
          <a:p>
            <a:fld id="{670A9334-4E67-F94F-A05E-0CE8B74A054E}" type="slidenum">
              <a:rPr lang="en-US" smtClean="0"/>
              <a:t>6</a:t>
            </a:fld>
            <a:endParaRPr lang="en-US"/>
          </a:p>
        </p:txBody>
      </p:sp>
      <p:graphicFrame>
        <p:nvGraphicFramePr>
          <p:cNvPr id="7" name="Table 6">
            <a:extLst>
              <a:ext uri="{FF2B5EF4-FFF2-40B4-BE49-F238E27FC236}">
                <a16:creationId xmlns:a16="http://schemas.microsoft.com/office/drawing/2014/main" id="{2F617BF2-58B1-3D56-B8CE-CAC25CEBE613}"/>
              </a:ext>
            </a:extLst>
          </p:cNvPr>
          <p:cNvGraphicFramePr>
            <a:graphicFrameLocks noGrp="1"/>
          </p:cNvGraphicFramePr>
          <p:nvPr>
            <p:extLst>
              <p:ext uri="{D42A27DB-BD31-4B8C-83A1-F6EECF244321}">
                <p14:modId xmlns:p14="http://schemas.microsoft.com/office/powerpoint/2010/main" val="539338801"/>
              </p:ext>
            </p:extLst>
          </p:nvPr>
        </p:nvGraphicFramePr>
        <p:xfrm>
          <a:off x="1565275" y="2103120"/>
          <a:ext cx="8128000" cy="2651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2756606"/>
                    </a:ext>
                  </a:extLst>
                </a:gridCol>
                <a:gridCol w="4064000">
                  <a:extLst>
                    <a:ext uri="{9D8B030D-6E8A-4147-A177-3AD203B41FA5}">
                      <a16:colId xmlns:a16="http://schemas.microsoft.com/office/drawing/2014/main" val="294944855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From the VSSC:</a:t>
                      </a:r>
                      <a:endParaRPr lang="en-US">
                        <a:ea typeface="+mn-lt"/>
                        <a:cs typeface="+mn-lt"/>
                      </a:endParaRPr>
                    </a:p>
                    <a:p>
                      <a:endParaRPr lang="en-US"/>
                    </a:p>
                  </a:txBody>
                  <a:tcPr/>
                </a:tc>
                <a:tc>
                  <a:txBody>
                    <a:bodyPr/>
                    <a:lstStyle/>
                    <a:p>
                      <a:r>
                        <a:rPr lang="en-US" b="1">
                          <a:cs typeface="Calibri"/>
                        </a:rPr>
                        <a:t>From your Budget (Fiscal) Office: </a:t>
                      </a:r>
                      <a:endParaRPr lang="en-US"/>
                    </a:p>
                  </a:txBody>
                  <a:tcPr/>
                </a:tc>
                <a:extLst>
                  <a:ext uri="{0D108BD9-81ED-4DB2-BD59-A6C34878D82A}">
                    <a16:rowId xmlns:a16="http://schemas.microsoft.com/office/drawing/2014/main" val="2709232469"/>
                  </a:ext>
                </a:extLst>
              </a:tr>
              <a:tr h="370840">
                <a:tc>
                  <a:txBody>
                    <a:bodyPr/>
                    <a:lstStyle/>
                    <a:p>
                      <a:pPr marL="283464" lvl="2" indent="-285750">
                        <a:buFont typeface="Arial" panose="020B0604020202020204" pitchFamily="34" charset="0"/>
                        <a:buChar char="•"/>
                      </a:pPr>
                      <a:r>
                        <a:rPr lang="en-US">
                          <a:ea typeface="+mn-lt"/>
                          <a:cs typeface="+mn-lt"/>
                        </a:rPr>
                        <a:t>VSSC Link: </a:t>
                      </a:r>
                      <a:r>
                        <a:rPr lang="fr-FR">
                          <a:ea typeface="+mn-lt"/>
                          <a:cs typeface="+mn-lt"/>
                          <a:hlinkClick r:id="rId2"/>
                        </a:rPr>
                        <a:t>VSSC - VHA Support Service Center </a:t>
                      </a:r>
                      <a:endParaRPr lang="en-US">
                        <a:ea typeface="+mn-lt"/>
                        <a:cs typeface="+mn-lt"/>
                      </a:endParaRPr>
                    </a:p>
                    <a:p>
                      <a:pPr marL="283464" lvl="2" indent="-285750">
                        <a:buFont typeface="Arial" panose="020B0604020202020204" pitchFamily="34" charset="0"/>
                        <a:buChar char="•"/>
                      </a:pPr>
                      <a:r>
                        <a:rPr lang="en-US">
                          <a:ea typeface="+mn-lt"/>
                          <a:cs typeface="+mn-lt"/>
                        </a:rPr>
                        <a:t>SOA Link: </a:t>
                      </a:r>
                      <a:r>
                        <a:rPr lang="en-US" err="1">
                          <a:ea typeface="+mn-lt"/>
                          <a:cs typeface="+mn-lt"/>
                          <a:hlinkClick r:id="rId3"/>
                        </a:rPr>
                        <a:t>SOACreateRpt</a:t>
                      </a:r>
                      <a:r>
                        <a:rPr lang="en-US">
                          <a:ea typeface="+mn-lt"/>
                          <a:cs typeface="+mn-lt"/>
                          <a:hlinkClick r:id="rId3"/>
                        </a:rPr>
                        <a:t> - Report Viewer </a:t>
                      </a:r>
                      <a:endParaRPr lang="en-US">
                        <a:cs typeface="Calibri"/>
                      </a:endParaRPr>
                    </a:p>
                    <a:p>
                      <a:pPr lvl="1"/>
                      <a:endParaRPr lang="en-US">
                        <a:cs typeface="Calibri"/>
                      </a:endParaRPr>
                    </a:p>
                    <a:p>
                      <a:pPr lvl="1"/>
                      <a:endParaRPr lang="en-US">
                        <a:cs typeface="Calibri"/>
                      </a:endParaRPr>
                    </a:p>
                    <a:p>
                      <a:endParaRPr lang="en-US"/>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Your Budget Office can provide you with the SOA. Some sites have set-up SharePoint or shared folders for the SOA to be placed in daily. Others request the SOA via e-mail as needed.</a:t>
                      </a:r>
                    </a:p>
                    <a:p>
                      <a:endParaRPr lang="en-US"/>
                    </a:p>
                  </a:txBody>
                  <a:tcPr/>
                </a:tc>
                <a:extLst>
                  <a:ext uri="{0D108BD9-81ED-4DB2-BD59-A6C34878D82A}">
                    <a16:rowId xmlns:a16="http://schemas.microsoft.com/office/drawing/2014/main" val="4009086896"/>
                  </a:ext>
                </a:extLst>
              </a:tr>
            </a:tbl>
          </a:graphicData>
        </a:graphic>
      </p:graphicFrame>
    </p:spTree>
    <p:extLst>
      <p:ext uri="{BB962C8B-B14F-4D97-AF65-F5344CB8AC3E}">
        <p14:creationId xmlns:p14="http://schemas.microsoft.com/office/powerpoint/2010/main" val="141142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7E0F-7879-EBF0-56AD-4E6D2A81C0BC}"/>
              </a:ext>
            </a:extLst>
          </p:cNvPr>
          <p:cNvSpPr>
            <a:spLocks noGrp="1"/>
          </p:cNvSpPr>
          <p:nvPr>
            <p:ph type="title"/>
          </p:nvPr>
        </p:nvSpPr>
        <p:spPr/>
        <p:txBody>
          <a:bodyPr/>
          <a:lstStyle/>
          <a:p>
            <a:r>
              <a:rPr lang="en-US"/>
              <a:t>Section 1: </a:t>
            </a:r>
            <a:r>
              <a:rPr lang="en-US">
                <a:cs typeface="Calibri Light"/>
              </a:rPr>
              <a:t>What are the differences in VSSC and Budget?</a:t>
            </a:r>
            <a:endParaRPr lang="en-US"/>
          </a:p>
        </p:txBody>
      </p:sp>
      <p:sp>
        <p:nvSpPr>
          <p:cNvPr id="4" name="Slide Number Placeholder 3">
            <a:extLst>
              <a:ext uri="{FF2B5EF4-FFF2-40B4-BE49-F238E27FC236}">
                <a16:creationId xmlns:a16="http://schemas.microsoft.com/office/drawing/2014/main" id="{754AC939-1C6E-B2C4-E710-35E9603DAC9B}"/>
              </a:ext>
            </a:extLst>
          </p:cNvPr>
          <p:cNvSpPr>
            <a:spLocks noGrp="1"/>
          </p:cNvSpPr>
          <p:nvPr>
            <p:ph type="sldNum" sz="quarter" idx="12"/>
          </p:nvPr>
        </p:nvSpPr>
        <p:spPr/>
        <p:txBody>
          <a:bodyPr/>
          <a:lstStyle/>
          <a:p>
            <a:fld id="{670A9334-4E67-F94F-A05E-0CE8B74A054E}" type="slidenum">
              <a:rPr lang="en-US" smtClean="0"/>
              <a:t>7</a:t>
            </a:fld>
            <a:endParaRPr lang="en-US"/>
          </a:p>
        </p:txBody>
      </p:sp>
      <p:graphicFrame>
        <p:nvGraphicFramePr>
          <p:cNvPr id="11" name="Table 6">
            <a:extLst>
              <a:ext uri="{FF2B5EF4-FFF2-40B4-BE49-F238E27FC236}">
                <a16:creationId xmlns:a16="http://schemas.microsoft.com/office/drawing/2014/main" id="{50A7BB84-51EB-31A5-3A21-D6D863D1B728}"/>
              </a:ext>
            </a:extLst>
          </p:cNvPr>
          <p:cNvGraphicFramePr>
            <a:graphicFrameLocks noGrp="1"/>
          </p:cNvGraphicFramePr>
          <p:nvPr>
            <p:extLst>
              <p:ext uri="{D42A27DB-BD31-4B8C-83A1-F6EECF244321}">
                <p14:modId xmlns:p14="http://schemas.microsoft.com/office/powerpoint/2010/main" val="2174198310"/>
              </p:ext>
            </p:extLst>
          </p:nvPr>
        </p:nvGraphicFramePr>
        <p:xfrm>
          <a:off x="1958109" y="1068770"/>
          <a:ext cx="7995010" cy="4724400"/>
        </p:xfrm>
        <a:graphic>
          <a:graphicData uri="http://schemas.openxmlformats.org/drawingml/2006/table">
            <a:tbl>
              <a:tblPr firstRow="1" bandRow="1">
                <a:tableStyleId>{5C22544A-7EE6-4342-B048-85BDC9FD1C3A}</a:tableStyleId>
              </a:tblPr>
              <a:tblGrid>
                <a:gridCol w="3997505">
                  <a:extLst>
                    <a:ext uri="{9D8B030D-6E8A-4147-A177-3AD203B41FA5}">
                      <a16:colId xmlns:a16="http://schemas.microsoft.com/office/drawing/2014/main" val="4109974152"/>
                    </a:ext>
                  </a:extLst>
                </a:gridCol>
                <a:gridCol w="3997505">
                  <a:extLst>
                    <a:ext uri="{9D8B030D-6E8A-4147-A177-3AD203B41FA5}">
                      <a16:colId xmlns:a16="http://schemas.microsoft.com/office/drawing/2014/main" val="1462523809"/>
                    </a:ext>
                  </a:extLst>
                </a:gridCol>
              </a:tblGrid>
              <a:tr h="247128">
                <a:tc>
                  <a:txBody>
                    <a:bodyPr/>
                    <a:lstStyle/>
                    <a:p>
                      <a:r>
                        <a:rPr lang="en-US"/>
                        <a:t>VSSC</a:t>
                      </a:r>
                    </a:p>
                  </a:txBody>
                  <a:tcPr/>
                </a:tc>
                <a:tc>
                  <a:txBody>
                    <a:bodyPr/>
                    <a:lstStyle/>
                    <a:p>
                      <a:r>
                        <a:rPr lang="en-US"/>
                        <a:t>Budget Office/FISCAL</a:t>
                      </a:r>
                    </a:p>
                  </a:txBody>
                  <a:tcPr/>
                </a:tc>
                <a:extLst>
                  <a:ext uri="{0D108BD9-81ED-4DB2-BD59-A6C34878D82A}">
                    <a16:rowId xmlns:a16="http://schemas.microsoft.com/office/drawing/2014/main" val="1904914549"/>
                  </a:ext>
                </a:extLst>
              </a:tr>
              <a:tr h="370840">
                <a:tc>
                  <a:txBody>
                    <a:bodyPr/>
                    <a:lstStyle/>
                    <a:p>
                      <a:pPr marL="283464" lvl="1" indent="-285750">
                        <a:buFont typeface="Arial" panose="020B0604020202020204" pitchFamily="34" charset="0"/>
                        <a:buChar char="•"/>
                      </a:pPr>
                      <a:r>
                        <a:rPr lang="en-US" sz="2000">
                          <a:cs typeface="Calibri"/>
                        </a:rPr>
                        <a:t>Will only show FMS data. It will not show any funds that are committed but not obligated. </a:t>
                      </a:r>
                      <a:r>
                        <a:rPr lang="en-US" sz="2000">
                          <a:ea typeface="+mn-lt"/>
                          <a:cs typeface="+mn-lt"/>
                        </a:rPr>
                        <a:t>Remember: Committed funds include contracts not yet awarded and obligated, 1358 transactions not yet obligated by Fiscal and purchase card transactions that have not been reconciled.</a:t>
                      </a:r>
                    </a:p>
                    <a:p>
                      <a:pPr marL="283464" lvl="1" indent="-285750">
                        <a:buFont typeface="Arial" panose="020B0604020202020204" pitchFamily="34" charset="0"/>
                        <a:buChar char="•"/>
                      </a:pPr>
                      <a:r>
                        <a:rPr lang="en-US" sz="2000">
                          <a:cs typeface="Calibri"/>
                        </a:rPr>
                        <a:t>Will only show the ACC number assigned to the FCP. It will not have the FCP number.</a:t>
                      </a:r>
                      <a:endParaRPr lang="en-US" sz="2000">
                        <a:ea typeface="Calibri"/>
                        <a:cs typeface="Calibri"/>
                      </a:endParaRPr>
                    </a:p>
                    <a:p>
                      <a:endParaRPr lang="en-US" sz="2000"/>
                    </a:p>
                  </a:txBody>
                  <a:tcPr/>
                </a:tc>
                <a:tc>
                  <a:txBody>
                    <a:bodyPr/>
                    <a:lstStyle/>
                    <a:p>
                      <a:pPr marL="283464" lvl="1" indent="-285750">
                        <a:buFont typeface="Arial" panose="020B0604020202020204" pitchFamily="34" charset="0"/>
                        <a:buChar char="•"/>
                      </a:pPr>
                      <a:r>
                        <a:rPr lang="en-US" sz="2000">
                          <a:cs typeface="Calibri"/>
                        </a:rPr>
                        <a:t>Should show the committed (IFCAP pending) amounts if your Fiscal balances to IFCAP. This will only be for the quarter that you are in and will not show committed items for future quarters.</a:t>
                      </a:r>
                    </a:p>
                    <a:p>
                      <a:pPr marL="283464" lvl="1" indent="-285750">
                        <a:buFont typeface="Arial" panose="020B0604020202020204" pitchFamily="34" charset="0"/>
                        <a:buChar char="•"/>
                      </a:pPr>
                      <a:r>
                        <a:rPr lang="en-US" sz="2000">
                          <a:cs typeface="Calibri"/>
                        </a:rPr>
                        <a:t>It will also show the FCP numbers.</a:t>
                      </a:r>
                      <a:endParaRPr lang="en-US" sz="2000">
                        <a:ea typeface="Calibri" panose="020F0502020204030204"/>
                        <a:cs typeface="Calibri" panose="020F0502020204030204"/>
                      </a:endParaRPr>
                    </a:p>
                  </a:txBody>
                  <a:tcPr/>
                </a:tc>
                <a:extLst>
                  <a:ext uri="{0D108BD9-81ED-4DB2-BD59-A6C34878D82A}">
                    <a16:rowId xmlns:a16="http://schemas.microsoft.com/office/drawing/2014/main" val="1902209341"/>
                  </a:ext>
                </a:extLst>
              </a:tr>
            </a:tbl>
          </a:graphicData>
        </a:graphic>
      </p:graphicFrame>
    </p:spTree>
    <p:extLst>
      <p:ext uri="{BB962C8B-B14F-4D97-AF65-F5344CB8AC3E}">
        <p14:creationId xmlns:p14="http://schemas.microsoft.com/office/powerpoint/2010/main" val="2612118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D26C-56F6-2440-FDF3-00ED891F9E7A}"/>
              </a:ext>
            </a:extLst>
          </p:cNvPr>
          <p:cNvSpPr>
            <a:spLocks noGrp="1"/>
          </p:cNvSpPr>
          <p:nvPr>
            <p:ph type="title"/>
          </p:nvPr>
        </p:nvSpPr>
        <p:spPr/>
        <p:txBody>
          <a:bodyPr/>
          <a:lstStyle/>
          <a:p>
            <a:r>
              <a:rPr lang="en-US"/>
              <a:t>Section 1: Using the VSSC</a:t>
            </a:r>
          </a:p>
        </p:txBody>
      </p:sp>
      <p:sp>
        <p:nvSpPr>
          <p:cNvPr id="4" name="Slide Number Placeholder 3">
            <a:extLst>
              <a:ext uri="{FF2B5EF4-FFF2-40B4-BE49-F238E27FC236}">
                <a16:creationId xmlns:a16="http://schemas.microsoft.com/office/drawing/2014/main" id="{4022FC31-6749-600B-5BD3-005DC8693680}"/>
              </a:ext>
            </a:extLst>
          </p:cNvPr>
          <p:cNvSpPr>
            <a:spLocks noGrp="1"/>
          </p:cNvSpPr>
          <p:nvPr>
            <p:ph type="sldNum" sz="quarter" idx="12"/>
          </p:nvPr>
        </p:nvSpPr>
        <p:spPr/>
        <p:txBody>
          <a:bodyPr/>
          <a:lstStyle/>
          <a:p>
            <a:fld id="{670A9334-4E67-F94F-A05E-0CE8B74A054E}" type="slidenum">
              <a:rPr lang="en-US" smtClean="0"/>
              <a:t>8</a:t>
            </a:fld>
            <a:endParaRPr lang="en-US"/>
          </a:p>
        </p:txBody>
      </p:sp>
      <p:pic>
        <p:nvPicPr>
          <p:cNvPr id="5" name="Picture 6">
            <a:extLst>
              <a:ext uri="{FF2B5EF4-FFF2-40B4-BE49-F238E27FC236}">
                <a16:creationId xmlns:a16="http://schemas.microsoft.com/office/drawing/2014/main" id="{EA123BE6-DB5C-09A8-FB9C-C013CD46CCC2}"/>
              </a:ext>
            </a:extLst>
          </p:cNvPr>
          <p:cNvPicPr>
            <a:picLocks noGrp="1" noChangeAspect="1"/>
          </p:cNvPicPr>
          <p:nvPr>
            <p:ph idx="1"/>
          </p:nvPr>
        </p:nvPicPr>
        <p:blipFill>
          <a:blip r:embed="rId2"/>
          <a:stretch>
            <a:fillRect/>
          </a:stretch>
        </p:blipFill>
        <p:spPr>
          <a:xfrm>
            <a:off x="2786279" y="1362075"/>
            <a:ext cx="5685992" cy="4351338"/>
          </a:xfrm>
          <a:ln w="38100">
            <a:solidFill>
              <a:schemeClr val="accent1"/>
            </a:solidFill>
          </a:ln>
        </p:spPr>
      </p:pic>
    </p:spTree>
    <p:extLst>
      <p:ext uri="{BB962C8B-B14F-4D97-AF65-F5344CB8AC3E}">
        <p14:creationId xmlns:p14="http://schemas.microsoft.com/office/powerpoint/2010/main" val="1461351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2A3C5-66EF-2B9F-4BE6-E8FBA2F0AD75}"/>
              </a:ext>
            </a:extLst>
          </p:cNvPr>
          <p:cNvSpPr>
            <a:spLocks noGrp="1"/>
          </p:cNvSpPr>
          <p:nvPr>
            <p:ph type="title"/>
          </p:nvPr>
        </p:nvSpPr>
        <p:spPr/>
        <p:txBody>
          <a:bodyPr/>
          <a:lstStyle/>
          <a:p>
            <a:r>
              <a:rPr lang="en-US"/>
              <a:t>Section 1: Using the VSSC</a:t>
            </a:r>
          </a:p>
        </p:txBody>
      </p:sp>
      <p:pic>
        <p:nvPicPr>
          <p:cNvPr id="6" name="Content Placeholder 5">
            <a:extLst>
              <a:ext uri="{FF2B5EF4-FFF2-40B4-BE49-F238E27FC236}">
                <a16:creationId xmlns:a16="http://schemas.microsoft.com/office/drawing/2014/main" id="{6B4A2B57-F490-2880-9A9B-6193B0F56544}"/>
              </a:ext>
            </a:extLst>
          </p:cNvPr>
          <p:cNvPicPr>
            <a:picLocks noGrp="1" noChangeAspect="1"/>
          </p:cNvPicPr>
          <p:nvPr>
            <p:ph idx="1"/>
          </p:nvPr>
        </p:nvPicPr>
        <p:blipFill>
          <a:blip r:embed="rId2"/>
          <a:stretch>
            <a:fillRect/>
          </a:stretch>
        </p:blipFill>
        <p:spPr>
          <a:xfrm>
            <a:off x="1139946" y="1091487"/>
            <a:ext cx="9947252" cy="4351338"/>
          </a:xfrm>
        </p:spPr>
      </p:pic>
      <p:sp>
        <p:nvSpPr>
          <p:cNvPr id="4" name="Slide Number Placeholder 3">
            <a:extLst>
              <a:ext uri="{FF2B5EF4-FFF2-40B4-BE49-F238E27FC236}">
                <a16:creationId xmlns:a16="http://schemas.microsoft.com/office/drawing/2014/main" id="{CEFD4677-647A-BB1B-11BC-910376C865DA}"/>
              </a:ext>
            </a:extLst>
          </p:cNvPr>
          <p:cNvSpPr>
            <a:spLocks noGrp="1"/>
          </p:cNvSpPr>
          <p:nvPr>
            <p:ph type="sldNum" sz="quarter" idx="12"/>
          </p:nvPr>
        </p:nvSpPr>
        <p:spPr/>
        <p:txBody>
          <a:bodyPr/>
          <a:lstStyle/>
          <a:p>
            <a:fld id="{670A9334-4E67-F94F-A05E-0CE8B74A054E}" type="slidenum">
              <a:rPr lang="en-US" smtClean="0"/>
              <a:t>9</a:t>
            </a:fld>
            <a:endParaRPr lang="en-US"/>
          </a:p>
        </p:txBody>
      </p:sp>
      <p:graphicFrame>
        <p:nvGraphicFramePr>
          <p:cNvPr id="7" name="Table 6">
            <a:extLst>
              <a:ext uri="{FF2B5EF4-FFF2-40B4-BE49-F238E27FC236}">
                <a16:creationId xmlns:a16="http://schemas.microsoft.com/office/drawing/2014/main" id="{38889B21-63BC-5149-CF97-890A35293B09}"/>
              </a:ext>
            </a:extLst>
          </p:cNvPr>
          <p:cNvGraphicFramePr>
            <a:graphicFrameLocks noGrp="1"/>
          </p:cNvGraphicFramePr>
          <p:nvPr>
            <p:extLst>
              <p:ext uri="{D42A27DB-BD31-4B8C-83A1-F6EECF244321}">
                <p14:modId xmlns:p14="http://schemas.microsoft.com/office/powerpoint/2010/main" val="3945829986"/>
              </p:ext>
            </p:extLst>
          </p:nvPr>
        </p:nvGraphicFramePr>
        <p:xfrm>
          <a:off x="779180" y="3126345"/>
          <a:ext cx="5152820" cy="2316480"/>
        </p:xfrm>
        <a:graphic>
          <a:graphicData uri="http://schemas.openxmlformats.org/drawingml/2006/table">
            <a:tbl>
              <a:tblPr firstRow="1" bandRow="1">
                <a:tableStyleId>{5C22544A-7EE6-4342-B048-85BDC9FD1C3A}</a:tableStyleId>
              </a:tblPr>
              <a:tblGrid>
                <a:gridCol w="5152820">
                  <a:extLst>
                    <a:ext uri="{9D8B030D-6E8A-4147-A177-3AD203B41FA5}">
                      <a16:colId xmlns:a16="http://schemas.microsoft.com/office/drawing/2014/main" val="1985512441"/>
                    </a:ext>
                  </a:extLst>
                </a:gridCol>
              </a:tblGrid>
              <a:tr h="0">
                <a:tc>
                  <a:txBody>
                    <a:bodyPr/>
                    <a:lstStyle/>
                    <a:p>
                      <a:r>
                        <a:rPr lang="en-US" sz="2000">
                          <a:ea typeface="+mn-lt"/>
                          <a:cs typeface="+mn-lt"/>
                        </a:rPr>
                        <a:t>To view entire SOA for Research appropriation</a:t>
                      </a:r>
                      <a:endParaRPr lang="en-US" sz="2000"/>
                    </a:p>
                  </a:txBody>
                  <a:tcPr/>
                </a:tc>
                <a:extLst>
                  <a:ext uri="{0D108BD9-81ED-4DB2-BD59-A6C34878D82A}">
                    <a16:rowId xmlns:a16="http://schemas.microsoft.com/office/drawing/2014/main" val="1676054144"/>
                  </a:ext>
                </a:extLst>
              </a:tr>
              <a:tr h="1853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ea typeface="+mn-lt"/>
                          <a:cs typeface="+mn-lt"/>
                        </a:rPr>
                        <a:t>You will want to select "Select All" for Select BFY, Select Program Code, Select ACC No, and Break out separately by. You can narrow it down by program and ACC code if you want to view only that specific information.</a:t>
                      </a:r>
                      <a:endParaRPr lang="en-US" sz="2000"/>
                    </a:p>
                    <a:p>
                      <a:endParaRPr lang="en-US" sz="2000"/>
                    </a:p>
                  </a:txBody>
                  <a:tcPr/>
                </a:tc>
                <a:extLst>
                  <a:ext uri="{0D108BD9-81ED-4DB2-BD59-A6C34878D82A}">
                    <a16:rowId xmlns:a16="http://schemas.microsoft.com/office/drawing/2014/main" val="3951915660"/>
                  </a:ext>
                </a:extLst>
              </a:tr>
            </a:tbl>
          </a:graphicData>
        </a:graphic>
      </p:graphicFrame>
    </p:spTree>
    <p:extLst>
      <p:ext uri="{BB962C8B-B14F-4D97-AF65-F5344CB8AC3E}">
        <p14:creationId xmlns:p14="http://schemas.microsoft.com/office/powerpoint/2010/main" val="3319401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70B8C538AFB24B91BAB31B557F509C" ma:contentTypeVersion="14" ma:contentTypeDescription="Create a new document." ma:contentTypeScope="" ma:versionID="5174bd0660296d88cb28d060e4008f6c">
  <xsd:schema xmlns:xsd="http://www.w3.org/2001/XMLSchema" xmlns:xs="http://www.w3.org/2001/XMLSchema" xmlns:p="http://schemas.microsoft.com/office/2006/metadata/properties" xmlns:ns2="82a4c570-96aa-4e7e-95a1-f651dcacea28" xmlns:ns3="d84e0ee5-8f79-4036-b05d-88e91c74e162" targetNamespace="http://schemas.microsoft.com/office/2006/metadata/properties" ma:root="true" ma:fieldsID="ebeb40b06b1216898024849a84e652b1" ns2:_="" ns3:_="">
    <xsd:import namespace="82a4c570-96aa-4e7e-95a1-f651dcacea28"/>
    <xsd:import namespace="d84e0ee5-8f79-4036-b05d-88e91c74e1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4c570-96aa-4e7e-95a1-f651dcace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4e0ee5-8f79-4036-b05d-88e91c74e16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64d9338-b83d-4731-bfaa-a167149304d4}" ma:internalName="TaxCatchAll" ma:showField="CatchAllData" ma:web="d84e0ee5-8f79-4036-b05d-88e91c74e1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84e0ee5-8f79-4036-b05d-88e91c74e162">
      <UserInfo>
        <DisplayName>Rababy, Laura  (WMC)</DisplayName>
        <AccountId>145</AccountId>
        <AccountType/>
      </UserInfo>
      <UserInfo>
        <DisplayName>Grunfeld, Carl</DisplayName>
        <AccountId>1740</AccountId>
        <AccountType/>
      </UserInfo>
      <UserInfo>
        <DisplayName>Mahon, Michael J. (Cognosante Mvh, Llc)</DisplayName>
        <AccountId>1303</AccountId>
        <AccountType/>
      </UserInfo>
      <UserInfo>
        <DisplayName>Jasany, Joseph A. (VHACLE)</DisplayName>
        <AccountId>1608</AccountId>
        <AccountType/>
      </UserInfo>
      <UserInfo>
        <DisplayName>Hamrick, Phillip L.</DisplayName>
        <AccountId>1824</AccountId>
        <AccountType/>
      </UserInfo>
      <UserInfo>
        <DisplayName>Points, Kari</DisplayName>
        <AccountId>30</AccountId>
        <AccountType/>
      </UserInfo>
      <UserInfo>
        <DisplayName>Laracuente, Antonio J</DisplayName>
        <AccountId>24</AccountId>
        <AccountType/>
      </UserInfo>
      <UserInfo>
        <DisplayName>Allen, Deborah (VHACO)</DisplayName>
        <AccountId>33</AccountId>
        <AccountType/>
      </UserInfo>
      <UserInfo>
        <DisplayName>Murphy, Diane E.</DisplayName>
        <AccountId>15</AccountId>
        <AccountType/>
      </UserInfo>
      <UserInfo>
        <DisplayName>Verwiel, John M.</DisplayName>
        <AccountId>23</AccountId>
        <AccountType/>
      </UserInfo>
      <UserInfo>
        <DisplayName>Verna, Matthew</DisplayName>
        <AccountId>14</AccountId>
        <AccountType/>
      </UserInfo>
      <UserInfo>
        <DisplayName>Byfield, Tanya N.</DisplayName>
        <AccountId>16</AccountId>
        <AccountType/>
      </UserInfo>
      <UserInfo>
        <DisplayName>Howell, Markesia D.</DisplayName>
        <AccountId>22</AccountId>
        <AccountType/>
      </UserInfo>
      <UserInfo>
        <DisplayName>Lallier, Amy L.</DisplayName>
        <AccountId>3562</AccountId>
        <AccountType/>
      </UserInfo>
      <UserInfo>
        <DisplayName>Berlow, Jason</DisplayName>
        <AccountId>13</AccountId>
        <AccountType/>
      </UserInfo>
    </SharedWithUsers>
    <lcf76f155ced4ddcb4097134ff3c332f xmlns="82a4c570-96aa-4e7e-95a1-f651dcacea28">
      <Terms xmlns="http://schemas.microsoft.com/office/infopath/2007/PartnerControls"/>
    </lcf76f155ced4ddcb4097134ff3c332f>
    <TaxCatchAll xmlns="d84e0ee5-8f79-4036-b05d-88e91c74e162" xsi:nil="true"/>
  </documentManagement>
</p:properties>
</file>

<file path=customXml/itemProps1.xml><?xml version="1.0" encoding="utf-8"?>
<ds:datastoreItem xmlns:ds="http://schemas.openxmlformats.org/officeDocument/2006/customXml" ds:itemID="{2CE7A368-5A67-4BBF-A23F-5434F9FA08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a4c570-96aa-4e7e-95a1-f651dcacea28"/>
    <ds:schemaRef ds:uri="d84e0ee5-8f79-4036-b05d-88e91c74e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481603-5F97-4818-BCBB-2C8C61BB28F5}">
  <ds:schemaRefs>
    <ds:schemaRef ds:uri="http://schemas.microsoft.com/sharepoint/v3/contenttype/forms"/>
  </ds:schemaRefs>
</ds:datastoreItem>
</file>

<file path=customXml/itemProps3.xml><?xml version="1.0" encoding="utf-8"?>
<ds:datastoreItem xmlns:ds="http://schemas.openxmlformats.org/officeDocument/2006/customXml" ds:itemID="{AEFBD2F8-80F4-47CA-A626-F42A0487501B}">
  <ds:schemaRef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d84e0ee5-8f79-4036-b05d-88e91c74e162"/>
    <ds:schemaRef ds:uri="http://schemas.microsoft.com/office/2006/metadata/properties"/>
    <ds:schemaRef ds:uri="82a4c570-96aa-4e7e-95a1-f651dcacea28"/>
    <ds:schemaRef ds:uri="http://www.w3.org/XML/1998/namespace"/>
    <ds:schemaRef ds:uri="http://purl.org/dc/dcmitype/"/>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0</TotalTime>
  <Words>2864</Words>
  <Application>Microsoft Office PowerPoint</Application>
  <PresentationFormat>Widescreen</PresentationFormat>
  <Paragraphs>293</Paragraphs>
  <Slides>34</Slides>
  <Notes>2</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0" baseType="lpstr">
      <vt:lpstr>Arial</vt:lpstr>
      <vt:lpstr>Calibri</vt:lpstr>
      <vt:lpstr>Calibri Light</vt:lpstr>
      <vt:lpstr>1_Office Theme</vt:lpstr>
      <vt:lpstr>1_Office Theme</vt:lpstr>
      <vt:lpstr>think-cell Slide</vt:lpstr>
      <vt:lpstr>PowerPoint Presentation</vt:lpstr>
      <vt:lpstr>Objectives of Today’s Presentation</vt:lpstr>
      <vt:lpstr>Section 1: The Importance of the Status of Allowance (SOA)</vt:lpstr>
      <vt:lpstr>Section 1: Key Terms </vt:lpstr>
      <vt:lpstr>Section 1: Keeping up with the SOA</vt:lpstr>
      <vt:lpstr>Section 1: Where can I find the SOA?</vt:lpstr>
      <vt:lpstr>Section 1: What are the differences in VSSC and Budget?</vt:lpstr>
      <vt:lpstr>Section 1: Using the VSSC</vt:lpstr>
      <vt:lpstr>Section 1: Using the VSSC</vt:lpstr>
      <vt:lpstr>Section 1: Using the VSSC</vt:lpstr>
      <vt:lpstr>Section 1: Using the VSSC</vt:lpstr>
      <vt:lpstr>Section 1: Using the VSSC</vt:lpstr>
      <vt:lpstr>Section 1: Using the VSSC</vt:lpstr>
      <vt:lpstr>Section 1: Using Budget SOA</vt:lpstr>
      <vt:lpstr>Section 2: Balancing to the SOA</vt:lpstr>
      <vt:lpstr>Section 2: Balancing to the SOA - Ceilings</vt:lpstr>
      <vt:lpstr>Section 2: Balancing to the SOA - Ceilings</vt:lpstr>
      <vt:lpstr>Section 2: Balancing to the SOA - Salaries</vt:lpstr>
      <vt:lpstr>Section 2: Balancing to the SOA - Salaries</vt:lpstr>
      <vt:lpstr>Section 2: Balancing to the SOA - Salaries</vt:lpstr>
      <vt:lpstr>Section 2: Balancing to the SOA - Salaries</vt:lpstr>
      <vt:lpstr>Section 2: Balancing to the SOA – All Other Expenditures</vt:lpstr>
      <vt:lpstr>Section 2: Balancing to the SOA – All Other Expenditures</vt:lpstr>
      <vt:lpstr>Section 2: Balancing to the SOA – All Other Expenditures</vt:lpstr>
      <vt:lpstr>Section 2: Balancing to the SOA – All Other Expenditures</vt:lpstr>
      <vt:lpstr>Section 2: Balancing to the SOA – All Other Expenditures</vt:lpstr>
      <vt:lpstr>Section 3: Qtr 3 RAFT Execution Report</vt:lpstr>
      <vt:lpstr>Section 3: Qtr 3 RAFT Execution Report</vt:lpstr>
      <vt:lpstr>Section 3: Qtr 3 RAFT Execution Report</vt:lpstr>
      <vt:lpstr>Section 3: Qtr 3 RAFT Execution Report and the SOA</vt:lpstr>
      <vt:lpstr>Section 3: Qtr 3 RAFT Execution Report and the SOA</vt:lpstr>
      <vt:lpstr>Section 3: RAFT Pink Sheet Bulk Downloads</vt:lpstr>
      <vt:lpstr>Section 3: RAFT Pink Sheet Bulk Downloads</vt:lpstr>
      <vt:lpstr>Questions and Additional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Finance Training: RAFT and Balancing to the Status of Allowance</dc:title>
  <dc:subject>Field Finance Training: RAFT and Balancing to the Status of Allowance</dc:subject>
  <dc:creator>VA ORD</dc:creator>
  <cp:keywords>Field Finance Training: RAFT and Balancing to the Status of Allowance</cp:keywords>
  <dc:description/>
  <cp:lastModifiedBy>Rivera, Portia T</cp:lastModifiedBy>
  <cp:revision>72</cp:revision>
  <dcterms:created xsi:type="dcterms:W3CDTF">2020-12-10T21:28:24Z</dcterms:created>
  <dcterms:modified xsi:type="dcterms:W3CDTF">2024-06-27T11:54:09Z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0x0101004270B8C538AFB24B91BAB31B557F509C</vt:lpwstr>
  </property>
  <property fmtid="{D5CDD505-2E9C-101B-9397-08002B2CF9AE}" pid="3" name="MSIP_Label_7f97ea9d-daff-4c91-a4f1-55d953dbb0fc_Enabled">
    <vt:lpwstr>true</vt:lpwstr>
  </property>
  <property fmtid="{D5CDD505-2E9C-101B-9397-08002B2CF9AE}" pid="4" name="MSIP_Label_7f97ea9d-daff-4c91-a4f1-55d953dbb0fc_SetDate">
    <vt:lpwstr>2022-07-14T16:51:24Z</vt:lpwstr>
  </property>
  <property fmtid="{D5CDD505-2E9C-101B-9397-08002B2CF9AE}" pid="5" name="MSIP_Label_7f97ea9d-daff-4c91-a4f1-55d953dbb0fc_Method">
    <vt:lpwstr>Standard</vt:lpwstr>
  </property>
  <property fmtid="{D5CDD505-2E9C-101B-9397-08002B2CF9AE}" pid="6" name="MSIP_Label_7f97ea9d-daff-4c91-a4f1-55d953dbb0fc_Name">
    <vt:lpwstr>Public</vt:lpwstr>
  </property>
  <property fmtid="{D5CDD505-2E9C-101B-9397-08002B2CF9AE}" pid="7" name="MSIP_Label_7f97ea9d-daff-4c91-a4f1-55d953dbb0fc_SiteId">
    <vt:lpwstr>58196b33-812d-4eb0-ad27-fc2dd9de53eb</vt:lpwstr>
  </property>
  <property fmtid="{D5CDD505-2E9C-101B-9397-08002B2CF9AE}" pid="8" name="MSIP_Label_7f97ea9d-daff-4c91-a4f1-55d953dbb0fc_ActionId">
    <vt:lpwstr>fb91e766-bad5-4876-ba42-946cbd00db6a</vt:lpwstr>
  </property>
  <property fmtid="{D5CDD505-2E9C-101B-9397-08002B2CF9AE}" pid="9" name="MSIP_Label_7f97ea9d-daff-4c91-a4f1-55d953dbb0fc_ContentBits">
    <vt:lpwstr>0</vt:lpwstr>
  </property>
  <property fmtid="{D5CDD505-2E9C-101B-9397-08002B2CF9AE}" pid="10" name="MediaServiceImageTags">
    <vt:lpwstr/>
  </property>
</Properties>
</file>