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7"/>
  </p:notesMasterIdLst>
  <p:handoutMasterIdLst>
    <p:handoutMasterId r:id="rId38"/>
  </p:handoutMasterIdLst>
  <p:sldIdLst>
    <p:sldId id="327" r:id="rId5"/>
    <p:sldId id="328" r:id="rId6"/>
    <p:sldId id="330" r:id="rId7"/>
    <p:sldId id="350" r:id="rId8"/>
    <p:sldId id="337" r:id="rId9"/>
    <p:sldId id="338" r:id="rId10"/>
    <p:sldId id="339" r:id="rId11"/>
    <p:sldId id="348" r:id="rId12"/>
    <p:sldId id="341" r:id="rId13"/>
    <p:sldId id="342" r:id="rId14"/>
    <p:sldId id="347" r:id="rId15"/>
    <p:sldId id="351" r:id="rId16"/>
    <p:sldId id="352" r:id="rId17"/>
    <p:sldId id="343" r:id="rId18"/>
    <p:sldId id="344" r:id="rId19"/>
    <p:sldId id="355" r:id="rId20"/>
    <p:sldId id="358" r:id="rId21"/>
    <p:sldId id="346" r:id="rId22"/>
    <p:sldId id="359" r:id="rId23"/>
    <p:sldId id="356" r:id="rId24"/>
    <p:sldId id="357" r:id="rId25"/>
    <p:sldId id="345" r:id="rId26"/>
    <p:sldId id="349" r:id="rId27"/>
    <p:sldId id="360" r:id="rId28"/>
    <p:sldId id="361" r:id="rId29"/>
    <p:sldId id="362" r:id="rId30"/>
    <p:sldId id="335" r:id="rId31"/>
    <p:sldId id="336" r:id="rId32"/>
    <p:sldId id="363" r:id="rId33"/>
    <p:sldId id="364" r:id="rId34"/>
    <p:sldId id="365" r:id="rId35"/>
    <p:sldId id="366" r:id="rId36"/>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F"/>
    <a:srgbClr val="009BD0"/>
    <a:srgbClr val="E5F9FF"/>
    <a:srgbClr val="D5F5FF"/>
    <a:srgbClr val="009FD3"/>
    <a:srgbClr val="3333FF"/>
    <a:srgbClr val="003399"/>
    <a:srgbClr val="000099"/>
    <a:srgbClr val="0066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93E6D-8714-4F53-A826-10309077C68C}" v="3" dt="2023-01-31T15:30:49.913"/>
    <p1510:client id="{865601AB-EDE1-C2F3-BD88-AFC8178CE819}" v="63" dt="2023-02-01T17:49:52.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81" autoAdjust="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9E0E2-47AB-4100-9373-452F6C47AC7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85AFFE2-8C50-4AF5-AAB7-4F3FE6B0778F}">
      <dgm:prSet/>
      <dgm:spPr/>
      <dgm:t>
        <a:bodyPr/>
        <a:lstStyle/>
        <a:p>
          <a:r>
            <a:rPr lang="en-US"/>
            <a:t>IRBNet Insight Reports</a:t>
          </a:r>
        </a:p>
      </dgm:t>
    </dgm:pt>
    <dgm:pt modelId="{CF6D4B40-E584-4859-A827-24143A910379}" type="parTrans" cxnId="{CEC2F115-7125-49F9-894D-26413E60EF63}">
      <dgm:prSet/>
      <dgm:spPr/>
      <dgm:t>
        <a:bodyPr/>
        <a:lstStyle/>
        <a:p>
          <a:endParaRPr lang="en-US"/>
        </a:p>
      </dgm:t>
    </dgm:pt>
    <dgm:pt modelId="{B5434AC7-43C3-42D7-A8C8-8607C89AABE7}" type="sibTrans" cxnId="{CEC2F115-7125-49F9-894D-26413E60EF63}">
      <dgm:prSet/>
      <dgm:spPr/>
      <dgm:t>
        <a:bodyPr/>
        <a:lstStyle/>
        <a:p>
          <a:endParaRPr lang="en-US"/>
        </a:p>
      </dgm:t>
    </dgm:pt>
    <dgm:pt modelId="{F074109D-BE76-464F-B282-02B5D47E1ECF}">
      <dgm:prSet/>
      <dgm:spPr/>
      <dgm:t>
        <a:bodyPr/>
        <a:lstStyle/>
        <a:p>
          <a:r>
            <a:rPr lang="en-US"/>
            <a:t>VAIRRS Dashboards	</a:t>
          </a:r>
        </a:p>
      </dgm:t>
    </dgm:pt>
    <dgm:pt modelId="{09F3EB86-AAA3-4665-91E8-F81A8FF7CBDB}" type="parTrans" cxnId="{BCD42C13-A104-4CFB-B93D-E4F7C298FF1E}">
      <dgm:prSet/>
      <dgm:spPr/>
      <dgm:t>
        <a:bodyPr/>
        <a:lstStyle/>
        <a:p>
          <a:endParaRPr lang="en-US"/>
        </a:p>
      </dgm:t>
    </dgm:pt>
    <dgm:pt modelId="{4F221943-3D65-46C2-9F49-BEE995A15B25}" type="sibTrans" cxnId="{BCD42C13-A104-4CFB-B93D-E4F7C298FF1E}">
      <dgm:prSet/>
      <dgm:spPr/>
      <dgm:t>
        <a:bodyPr/>
        <a:lstStyle/>
        <a:p>
          <a:endParaRPr lang="en-US"/>
        </a:p>
      </dgm:t>
    </dgm:pt>
    <dgm:pt modelId="{98F3B28A-B49A-402F-82AD-7D1939B567C0}" type="pres">
      <dgm:prSet presAssocID="{0E69E0E2-47AB-4100-9373-452F6C47AC7E}" presName="root" presStyleCnt="0">
        <dgm:presLayoutVars>
          <dgm:dir/>
          <dgm:resizeHandles val="exact"/>
        </dgm:presLayoutVars>
      </dgm:prSet>
      <dgm:spPr/>
    </dgm:pt>
    <dgm:pt modelId="{7061856C-7AA0-48B2-B4FD-4FDC8C727976}" type="pres">
      <dgm:prSet presAssocID="{885AFFE2-8C50-4AF5-AAB7-4F3FE6B0778F}" presName="compNode" presStyleCnt="0"/>
      <dgm:spPr/>
    </dgm:pt>
    <dgm:pt modelId="{BBDC5037-47D9-4551-A023-DC2838206A55}" type="pres">
      <dgm:prSet presAssocID="{885AFFE2-8C50-4AF5-AAB7-4F3FE6B077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EB050377-D8AC-4FD2-9593-38E06BA61218}" type="pres">
      <dgm:prSet presAssocID="{885AFFE2-8C50-4AF5-AAB7-4F3FE6B0778F}" presName="spaceRect" presStyleCnt="0"/>
      <dgm:spPr/>
    </dgm:pt>
    <dgm:pt modelId="{BAE63D6D-2230-4B42-9491-C983E4154922}" type="pres">
      <dgm:prSet presAssocID="{885AFFE2-8C50-4AF5-AAB7-4F3FE6B0778F}" presName="textRect" presStyleLbl="revTx" presStyleIdx="0" presStyleCnt="2">
        <dgm:presLayoutVars>
          <dgm:chMax val="1"/>
          <dgm:chPref val="1"/>
        </dgm:presLayoutVars>
      </dgm:prSet>
      <dgm:spPr/>
    </dgm:pt>
    <dgm:pt modelId="{660D4842-3AF8-44D4-B70E-246953ACC13F}" type="pres">
      <dgm:prSet presAssocID="{B5434AC7-43C3-42D7-A8C8-8607C89AABE7}" presName="sibTrans" presStyleCnt="0"/>
      <dgm:spPr/>
    </dgm:pt>
    <dgm:pt modelId="{163F6313-1C9D-46D6-98DC-F4851C35CBE1}" type="pres">
      <dgm:prSet presAssocID="{F074109D-BE76-464F-B282-02B5D47E1ECF}" presName="compNode" presStyleCnt="0"/>
      <dgm:spPr/>
    </dgm:pt>
    <dgm:pt modelId="{FB9D05EF-9479-4603-9A47-2126D3101B8D}" type="pres">
      <dgm:prSet presAssocID="{F074109D-BE76-464F-B282-02B5D47E1E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D02FAD67-E655-4680-8148-6F7ED5906337}" type="pres">
      <dgm:prSet presAssocID="{F074109D-BE76-464F-B282-02B5D47E1ECF}" presName="spaceRect" presStyleCnt="0"/>
      <dgm:spPr/>
    </dgm:pt>
    <dgm:pt modelId="{2BC16EFC-3314-4AD9-89D4-157217DCC685}" type="pres">
      <dgm:prSet presAssocID="{F074109D-BE76-464F-B282-02B5D47E1ECF}" presName="textRect" presStyleLbl="revTx" presStyleIdx="1" presStyleCnt="2">
        <dgm:presLayoutVars>
          <dgm:chMax val="1"/>
          <dgm:chPref val="1"/>
        </dgm:presLayoutVars>
      </dgm:prSet>
      <dgm:spPr/>
    </dgm:pt>
  </dgm:ptLst>
  <dgm:cxnLst>
    <dgm:cxn modelId="{BCD42C13-A104-4CFB-B93D-E4F7C298FF1E}" srcId="{0E69E0E2-47AB-4100-9373-452F6C47AC7E}" destId="{F074109D-BE76-464F-B282-02B5D47E1ECF}" srcOrd="1" destOrd="0" parTransId="{09F3EB86-AAA3-4665-91E8-F81A8FF7CBDB}" sibTransId="{4F221943-3D65-46C2-9F49-BEE995A15B25}"/>
    <dgm:cxn modelId="{CEC2F115-7125-49F9-894D-26413E60EF63}" srcId="{0E69E0E2-47AB-4100-9373-452F6C47AC7E}" destId="{885AFFE2-8C50-4AF5-AAB7-4F3FE6B0778F}" srcOrd="0" destOrd="0" parTransId="{CF6D4B40-E584-4859-A827-24143A910379}" sibTransId="{B5434AC7-43C3-42D7-A8C8-8607C89AABE7}"/>
    <dgm:cxn modelId="{B2F43053-567A-451A-9908-AC5658051A5E}" type="presOf" srcId="{F074109D-BE76-464F-B282-02B5D47E1ECF}" destId="{2BC16EFC-3314-4AD9-89D4-157217DCC685}" srcOrd="0" destOrd="0" presId="urn:microsoft.com/office/officeart/2018/2/layout/IconLabelList"/>
    <dgm:cxn modelId="{DD6A8853-1009-4B44-80C6-4198805D14C9}" type="presOf" srcId="{0E69E0E2-47AB-4100-9373-452F6C47AC7E}" destId="{98F3B28A-B49A-402F-82AD-7D1939B567C0}" srcOrd="0" destOrd="0" presId="urn:microsoft.com/office/officeart/2018/2/layout/IconLabelList"/>
    <dgm:cxn modelId="{36B6A092-1CA9-487D-AA24-7A2F9FE3A8AD}" type="presOf" srcId="{885AFFE2-8C50-4AF5-AAB7-4F3FE6B0778F}" destId="{BAE63D6D-2230-4B42-9491-C983E4154922}" srcOrd="0" destOrd="0" presId="urn:microsoft.com/office/officeart/2018/2/layout/IconLabelList"/>
    <dgm:cxn modelId="{6AF0EBC1-6868-4931-9B92-33636893CEC1}" type="presParOf" srcId="{98F3B28A-B49A-402F-82AD-7D1939B567C0}" destId="{7061856C-7AA0-48B2-B4FD-4FDC8C727976}" srcOrd="0" destOrd="0" presId="urn:microsoft.com/office/officeart/2018/2/layout/IconLabelList"/>
    <dgm:cxn modelId="{58257C29-0C09-4442-9A58-62CD4EA3778B}" type="presParOf" srcId="{7061856C-7AA0-48B2-B4FD-4FDC8C727976}" destId="{BBDC5037-47D9-4551-A023-DC2838206A55}" srcOrd="0" destOrd="0" presId="urn:microsoft.com/office/officeart/2018/2/layout/IconLabelList"/>
    <dgm:cxn modelId="{535C86AF-9701-45E6-999B-03F6DA12682D}" type="presParOf" srcId="{7061856C-7AA0-48B2-B4FD-4FDC8C727976}" destId="{EB050377-D8AC-4FD2-9593-38E06BA61218}" srcOrd="1" destOrd="0" presId="urn:microsoft.com/office/officeart/2018/2/layout/IconLabelList"/>
    <dgm:cxn modelId="{3F93E6BE-53BC-44D8-BD32-902F4DD7C8FF}" type="presParOf" srcId="{7061856C-7AA0-48B2-B4FD-4FDC8C727976}" destId="{BAE63D6D-2230-4B42-9491-C983E4154922}" srcOrd="2" destOrd="0" presId="urn:microsoft.com/office/officeart/2018/2/layout/IconLabelList"/>
    <dgm:cxn modelId="{905417A0-1FAD-4930-8960-031356AB19B9}" type="presParOf" srcId="{98F3B28A-B49A-402F-82AD-7D1939B567C0}" destId="{660D4842-3AF8-44D4-B70E-246953ACC13F}" srcOrd="1" destOrd="0" presId="urn:microsoft.com/office/officeart/2018/2/layout/IconLabelList"/>
    <dgm:cxn modelId="{DC945C9C-358C-4820-BBFF-BF434AB23434}" type="presParOf" srcId="{98F3B28A-B49A-402F-82AD-7D1939B567C0}" destId="{163F6313-1C9D-46D6-98DC-F4851C35CBE1}" srcOrd="2" destOrd="0" presId="urn:microsoft.com/office/officeart/2018/2/layout/IconLabelList"/>
    <dgm:cxn modelId="{90E547AE-36EF-4134-9DDF-F5A7DE28C065}" type="presParOf" srcId="{163F6313-1C9D-46D6-98DC-F4851C35CBE1}" destId="{FB9D05EF-9479-4603-9A47-2126D3101B8D}" srcOrd="0" destOrd="0" presId="urn:microsoft.com/office/officeart/2018/2/layout/IconLabelList"/>
    <dgm:cxn modelId="{F0E963A7-C8DF-4BF5-81A6-90FA9E3E2606}" type="presParOf" srcId="{163F6313-1C9D-46D6-98DC-F4851C35CBE1}" destId="{D02FAD67-E655-4680-8148-6F7ED5906337}" srcOrd="1" destOrd="0" presId="urn:microsoft.com/office/officeart/2018/2/layout/IconLabelList"/>
    <dgm:cxn modelId="{9E61E724-6A87-4FE8-AD5B-AE866D64D6B4}" type="presParOf" srcId="{163F6313-1C9D-46D6-98DC-F4851C35CBE1}" destId="{2BC16EFC-3314-4AD9-89D4-157217DCC68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C546A-9E33-4FE2-AF6C-3211E555710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963BDC4-E402-48C6-858F-28244DFC2988}">
      <dgm:prSet phldrT="[Text]"/>
      <dgm:spPr/>
      <dgm:t>
        <a:bodyPr/>
        <a:lstStyle/>
        <a:p>
          <a:pPr>
            <a:lnSpc>
              <a:spcPct val="100000"/>
            </a:lnSpc>
            <a:defRPr b="1"/>
          </a:pPr>
          <a:r>
            <a:rPr lang="en-US" dirty="0"/>
            <a:t>Review Process</a:t>
          </a:r>
        </a:p>
      </dgm:t>
    </dgm:pt>
    <dgm:pt modelId="{5B0AAE4B-5EAF-411A-AFD0-47F2927BFCB6}" type="parTrans" cxnId="{C6DF87CE-7D97-4923-AFEE-1CF0AAB3CFB8}">
      <dgm:prSet/>
      <dgm:spPr/>
      <dgm:t>
        <a:bodyPr/>
        <a:lstStyle/>
        <a:p>
          <a:endParaRPr lang="en-US"/>
        </a:p>
      </dgm:t>
    </dgm:pt>
    <dgm:pt modelId="{118F851B-F07D-4EF0-9AD7-1559017293A5}" type="sibTrans" cxnId="{C6DF87CE-7D97-4923-AFEE-1CF0AAB3CFB8}">
      <dgm:prSet/>
      <dgm:spPr/>
      <dgm:t>
        <a:bodyPr/>
        <a:lstStyle/>
        <a:p>
          <a:endParaRPr lang="en-US"/>
        </a:p>
      </dgm:t>
    </dgm:pt>
    <dgm:pt modelId="{E910CFF9-525D-4CD8-9172-86834F78E757}">
      <dgm:prSet phldrT="[Text]"/>
      <dgm:spPr/>
      <dgm:t>
        <a:bodyPr/>
        <a:lstStyle/>
        <a:p>
          <a:pPr algn="ctr">
            <a:lnSpc>
              <a:spcPct val="100000"/>
            </a:lnSpc>
          </a:pPr>
          <a:r>
            <a:rPr lang="en-US" dirty="0"/>
            <a:t>All packages and key dates</a:t>
          </a:r>
        </a:p>
      </dgm:t>
    </dgm:pt>
    <dgm:pt modelId="{B7A022CD-F5E7-4493-8712-D2DEB554FD72}" type="parTrans" cxnId="{78E441A3-CF50-4AF3-A801-9C2C74E0303C}">
      <dgm:prSet/>
      <dgm:spPr/>
      <dgm:t>
        <a:bodyPr/>
        <a:lstStyle/>
        <a:p>
          <a:endParaRPr lang="en-US"/>
        </a:p>
      </dgm:t>
    </dgm:pt>
    <dgm:pt modelId="{E9B3F11C-6742-46CF-924F-9E0888B3B3C0}" type="sibTrans" cxnId="{78E441A3-CF50-4AF3-A801-9C2C74E0303C}">
      <dgm:prSet/>
      <dgm:spPr/>
      <dgm:t>
        <a:bodyPr/>
        <a:lstStyle/>
        <a:p>
          <a:endParaRPr lang="en-US"/>
        </a:p>
      </dgm:t>
    </dgm:pt>
    <dgm:pt modelId="{9EA42321-8F72-4E4D-BD30-9E4D522E3096}">
      <dgm:prSet phldrT="[Text]"/>
      <dgm:spPr/>
      <dgm:t>
        <a:bodyPr/>
        <a:lstStyle/>
        <a:p>
          <a:pPr>
            <a:lnSpc>
              <a:spcPct val="100000"/>
            </a:lnSpc>
            <a:defRPr b="1"/>
          </a:pPr>
          <a:r>
            <a:rPr lang="en-US"/>
            <a:t>Pending Review</a:t>
          </a:r>
        </a:p>
      </dgm:t>
    </dgm:pt>
    <dgm:pt modelId="{ABF8DBB0-9A36-4780-8EEE-55D87142C8AF}" type="parTrans" cxnId="{7D60BDE5-63B3-4FFD-B980-AA7618D31A3A}">
      <dgm:prSet/>
      <dgm:spPr/>
      <dgm:t>
        <a:bodyPr/>
        <a:lstStyle/>
        <a:p>
          <a:endParaRPr lang="en-US"/>
        </a:p>
      </dgm:t>
    </dgm:pt>
    <dgm:pt modelId="{91C83374-03B9-46E9-8415-61ECE39A0E98}" type="sibTrans" cxnId="{7D60BDE5-63B3-4FFD-B980-AA7618D31A3A}">
      <dgm:prSet/>
      <dgm:spPr/>
      <dgm:t>
        <a:bodyPr/>
        <a:lstStyle/>
        <a:p>
          <a:endParaRPr lang="en-US"/>
        </a:p>
      </dgm:t>
    </dgm:pt>
    <dgm:pt modelId="{DF94E343-7EE9-48F4-A705-415403F763CF}">
      <dgm:prSet phldrT="[Text]"/>
      <dgm:spPr/>
      <dgm:t>
        <a:bodyPr/>
        <a:lstStyle/>
        <a:p>
          <a:pPr algn="ctr">
            <a:lnSpc>
              <a:spcPct val="100000"/>
            </a:lnSpc>
          </a:pPr>
          <a:r>
            <a:rPr lang="en-US" dirty="0"/>
            <a:t>All packages pending review</a:t>
          </a:r>
        </a:p>
      </dgm:t>
    </dgm:pt>
    <dgm:pt modelId="{E65D94B6-2C7E-4F57-B0B1-39972C31FEE4}" type="parTrans" cxnId="{F654B831-4523-43D9-8D54-36B0AFCE2FE2}">
      <dgm:prSet/>
      <dgm:spPr/>
      <dgm:t>
        <a:bodyPr/>
        <a:lstStyle/>
        <a:p>
          <a:endParaRPr lang="en-US"/>
        </a:p>
      </dgm:t>
    </dgm:pt>
    <dgm:pt modelId="{D43FE5F8-B53C-4D13-8EA4-20B7DD167BAD}" type="sibTrans" cxnId="{F654B831-4523-43D9-8D54-36B0AFCE2FE2}">
      <dgm:prSet/>
      <dgm:spPr/>
      <dgm:t>
        <a:bodyPr/>
        <a:lstStyle/>
        <a:p>
          <a:endParaRPr lang="en-US"/>
        </a:p>
      </dgm:t>
    </dgm:pt>
    <dgm:pt modelId="{8DB9C051-B300-4DA3-B31B-76ED50619452}">
      <dgm:prSet phldrT="[Text]"/>
      <dgm:spPr/>
      <dgm:t>
        <a:bodyPr/>
        <a:lstStyle/>
        <a:p>
          <a:pPr>
            <a:lnSpc>
              <a:spcPct val="100000"/>
            </a:lnSpc>
            <a:defRPr b="1"/>
          </a:pPr>
          <a:r>
            <a:rPr lang="en-US"/>
            <a:t>Reviewer Activity</a:t>
          </a:r>
        </a:p>
      </dgm:t>
    </dgm:pt>
    <dgm:pt modelId="{DB9A03FE-148C-42B4-99C9-AFC16F3862B6}" type="parTrans" cxnId="{DBAB9FFF-B4FA-4123-AD45-118F75E11959}">
      <dgm:prSet/>
      <dgm:spPr/>
      <dgm:t>
        <a:bodyPr/>
        <a:lstStyle/>
        <a:p>
          <a:endParaRPr lang="en-US"/>
        </a:p>
      </dgm:t>
    </dgm:pt>
    <dgm:pt modelId="{A38C745A-D2C4-4C3C-B8AB-F8C95377A92D}" type="sibTrans" cxnId="{DBAB9FFF-B4FA-4123-AD45-118F75E11959}">
      <dgm:prSet/>
      <dgm:spPr/>
      <dgm:t>
        <a:bodyPr/>
        <a:lstStyle/>
        <a:p>
          <a:endParaRPr lang="en-US"/>
        </a:p>
      </dgm:t>
    </dgm:pt>
    <dgm:pt modelId="{EC5AB2A8-E0A0-4CBE-A898-4C73B1FDEBED}">
      <dgm:prSet phldrT="[Text]"/>
      <dgm:spPr/>
      <dgm:t>
        <a:bodyPr/>
        <a:lstStyle/>
        <a:p>
          <a:pPr algn="ctr">
            <a:lnSpc>
              <a:spcPct val="100000"/>
            </a:lnSpc>
          </a:pPr>
          <a:r>
            <a:rPr lang="en-US" dirty="0"/>
            <a:t>Detailed activity report for each reviewer</a:t>
          </a:r>
        </a:p>
      </dgm:t>
    </dgm:pt>
    <dgm:pt modelId="{D1AFCBE5-9CFF-4510-A31C-FA9B510B7C52}" type="parTrans" cxnId="{D717C36C-3777-40BF-8608-0A615911CEB7}">
      <dgm:prSet/>
      <dgm:spPr/>
      <dgm:t>
        <a:bodyPr/>
        <a:lstStyle/>
        <a:p>
          <a:endParaRPr lang="en-US"/>
        </a:p>
      </dgm:t>
    </dgm:pt>
    <dgm:pt modelId="{20BBA2C3-E689-4214-8B1F-65DE72DEFC66}" type="sibTrans" cxnId="{D717C36C-3777-40BF-8608-0A615911CEB7}">
      <dgm:prSet/>
      <dgm:spPr/>
      <dgm:t>
        <a:bodyPr/>
        <a:lstStyle/>
        <a:p>
          <a:endParaRPr lang="en-US"/>
        </a:p>
      </dgm:t>
    </dgm:pt>
    <dgm:pt modelId="{87AD5C14-9A97-48F4-94FB-EA0057DB2929}">
      <dgm:prSet phldrT="[Text]"/>
      <dgm:spPr/>
      <dgm:t>
        <a:bodyPr/>
        <a:lstStyle/>
        <a:p>
          <a:pPr algn="ctr">
            <a:lnSpc>
              <a:spcPct val="100000"/>
            </a:lnSpc>
            <a:defRPr b="1"/>
          </a:pPr>
          <a:r>
            <a:rPr lang="en-US" dirty="0"/>
            <a:t>Meeting Attendance</a:t>
          </a:r>
        </a:p>
      </dgm:t>
    </dgm:pt>
    <dgm:pt modelId="{AC727F9B-78DA-486E-8282-11AB08C458CF}" type="parTrans" cxnId="{08779DF2-9460-4604-A0F3-DE72DE2FBCF7}">
      <dgm:prSet/>
      <dgm:spPr/>
      <dgm:t>
        <a:bodyPr/>
        <a:lstStyle/>
        <a:p>
          <a:endParaRPr lang="en-US"/>
        </a:p>
      </dgm:t>
    </dgm:pt>
    <dgm:pt modelId="{C7FC74ED-52D6-48D4-A9B3-192306E031B6}" type="sibTrans" cxnId="{08779DF2-9460-4604-A0F3-DE72DE2FBCF7}">
      <dgm:prSet/>
      <dgm:spPr/>
      <dgm:t>
        <a:bodyPr/>
        <a:lstStyle/>
        <a:p>
          <a:endParaRPr lang="en-US"/>
        </a:p>
      </dgm:t>
    </dgm:pt>
    <dgm:pt modelId="{B52DE096-ED3B-4287-BA20-86BE8720D83C}">
      <dgm:prSet phldrT="[Text]"/>
      <dgm:spPr/>
      <dgm:t>
        <a:bodyPr/>
        <a:lstStyle/>
        <a:p>
          <a:pPr algn="ctr">
            <a:lnSpc>
              <a:spcPct val="100000"/>
            </a:lnSpc>
          </a:pPr>
          <a:r>
            <a:rPr lang="en-US" dirty="0"/>
            <a:t>Detailed listing of meeting attendees</a:t>
          </a:r>
        </a:p>
      </dgm:t>
    </dgm:pt>
    <dgm:pt modelId="{023A0BD8-B2AC-4E9E-8050-00AE19B4CF32}" type="parTrans" cxnId="{60E69C08-1722-4EDC-868B-A2FCD7978787}">
      <dgm:prSet/>
      <dgm:spPr/>
      <dgm:t>
        <a:bodyPr/>
        <a:lstStyle/>
        <a:p>
          <a:endParaRPr lang="en-US"/>
        </a:p>
      </dgm:t>
    </dgm:pt>
    <dgm:pt modelId="{0C43D7B7-B0FB-46B8-8549-61C96F2EDED7}" type="sibTrans" cxnId="{60E69C08-1722-4EDC-868B-A2FCD7978787}">
      <dgm:prSet/>
      <dgm:spPr/>
      <dgm:t>
        <a:bodyPr/>
        <a:lstStyle/>
        <a:p>
          <a:endParaRPr lang="en-US"/>
        </a:p>
      </dgm:t>
    </dgm:pt>
    <dgm:pt modelId="{847601D2-938B-4A66-8921-75F02B286FAF}">
      <dgm:prSet phldrT="[Text]"/>
      <dgm:spPr/>
      <dgm:t>
        <a:bodyPr/>
        <a:lstStyle/>
        <a:p>
          <a:pPr algn="ctr"/>
          <a:r>
            <a:rPr lang="en-US" dirty="0"/>
            <a:t>Submission date</a:t>
          </a:r>
        </a:p>
      </dgm:t>
    </dgm:pt>
    <dgm:pt modelId="{402744C2-6D6D-461A-8138-A60A5B2736A7}" type="parTrans" cxnId="{37150574-C9A7-4FE8-A60D-AC0060D7C777}">
      <dgm:prSet/>
      <dgm:spPr/>
      <dgm:t>
        <a:bodyPr/>
        <a:lstStyle/>
        <a:p>
          <a:endParaRPr lang="en-US"/>
        </a:p>
      </dgm:t>
    </dgm:pt>
    <dgm:pt modelId="{FAE4B017-7EC1-493B-B17E-EEA2898DF2D5}" type="sibTrans" cxnId="{37150574-C9A7-4FE8-A60D-AC0060D7C777}">
      <dgm:prSet/>
      <dgm:spPr/>
      <dgm:t>
        <a:bodyPr/>
        <a:lstStyle/>
        <a:p>
          <a:endParaRPr lang="en-US"/>
        </a:p>
      </dgm:t>
    </dgm:pt>
    <dgm:pt modelId="{A874FCD3-8533-4870-ABC3-65865F7C64F3}">
      <dgm:prSet phldrT="[Text]"/>
      <dgm:spPr/>
      <dgm:t>
        <a:bodyPr/>
        <a:lstStyle/>
        <a:p>
          <a:pPr algn="ctr"/>
          <a:r>
            <a:rPr lang="en-US" dirty="0"/>
            <a:t>Effective date</a:t>
          </a:r>
        </a:p>
      </dgm:t>
    </dgm:pt>
    <dgm:pt modelId="{E01B0632-88CD-494A-ACDE-694A5BD9D59B}" type="sibTrans" cxnId="{CDB62428-70EB-48CB-8716-7E58C3667110}">
      <dgm:prSet/>
      <dgm:spPr/>
      <dgm:t>
        <a:bodyPr/>
        <a:lstStyle/>
        <a:p>
          <a:endParaRPr lang="en-US"/>
        </a:p>
      </dgm:t>
    </dgm:pt>
    <dgm:pt modelId="{57F0280D-FBB0-43D7-B9D6-5C4A7D2EDFB0}" type="parTrans" cxnId="{CDB62428-70EB-48CB-8716-7E58C3667110}">
      <dgm:prSet/>
      <dgm:spPr/>
      <dgm:t>
        <a:bodyPr/>
        <a:lstStyle/>
        <a:p>
          <a:endParaRPr lang="en-US"/>
        </a:p>
      </dgm:t>
    </dgm:pt>
    <dgm:pt modelId="{5A685129-23C0-4883-8D47-00DC5665490B}">
      <dgm:prSet phldrT="[Text]"/>
      <dgm:spPr/>
      <dgm:t>
        <a:bodyPr/>
        <a:lstStyle/>
        <a:p>
          <a:pPr algn="ctr"/>
          <a:r>
            <a:rPr lang="en-US" dirty="0"/>
            <a:t>Share Dates</a:t>
          </a:r>
        </a:p>
      </dgm:t>
    </dgm:pt>
    <dgm:pt modelId="{7617AD6D-CA07-4BBC-9C65-CB628702FFDD}" type="sibTrans" cxnId="{31BEA7C1-C1D1-4F23-9EB4-44DD3CD137F1}">
      <dgm:prSet/>
      <dgm:spPr/>
      <dgm:t>
        <a:bodyPr/>
        <a:lstStyle/>
        <a:p>
          <a:endParaRPr lang="en-US"/>
        </a:p>
      </dgm:t>
    </dgm:pt>
    <dgm:pt modelId="{C3DDDB48-636A-48A1-B86B-E845DFC4E166}" type="parTrans" cxnId="{31BEA7C1-C1D1-4F23-9EB4-44DD3CD137F1}">
      <dgm:prSet/>
      <dgm:spPr/>
      <dgm:t>
        <a:bodyPr/>
        <a:lstStyle/>
        <a:p>
          <a:endParaRPr lang="en-US"/>
        </a:p>
      </dgm:t>
    </dgm:pt>
    <dgm:pt modelId="{C007AEBE-2F21-4DDF-8A15-AA46619A248F}">
      <dgm:prSet phldrT="[Text]"/>
      <dgm:spPr/>
      <dgm:t>
        <a:bodyPr/>
        <a:lstStyle/>
        <a:p>
          <a:pPr algn="ctr"/>
          <a:r>
            <a:rPr lang="en-US" dirty="0"/>
            <a:t>Review completion dates</a:t>
          </a:r>
        </a:p>
      </dgm:t>
    </dgm:pt>
    <dgm:pt modelId="{C9CF5D3A-865C-4A0E-989E-170E0B73D376}" type="sibTrans" cxnId="{BC25F564-A238-494A-971B-89F67213C5D8}">
      <dgm:prSet/>
      <dgm:spPr/>
      <dgm:t>
        <a:bodyPr/>
        <a:lstStyle/>
        <a:p>
          <a:endParaRPr lang="en-US"/>
        </a:p>
      </dgm:t>
    </dgm:pt>
    <dgm:pt modelId="{00F4A653-80EA-48E0-8ADE-1A40BD205111}" type="parTrans" cxnId="{BC25F564-A238-494A-971B-89F67213C5D8}">
      <dgm:prSet/>
      <dgm:spPr/>
      <dgm:t>
        <a:bodyPr/>
        <a:lstStyle/>
        <a:p>
          <a:endParaRPr lang="en-US"/>
        </a:p>
      </dgm:t>
    </dgm:pt>
    <dgm:pt modelId="{EAE3A856-C912-4063-A983-0712E0E235D9}">
      <dgm:prSet phldrT="[Text]"/>
      <dgm:spPr/>
      <dgm:t>
        <a:bodyPr/>
        <a:lstStyle/>
        <a:p>
          <a:pPr algn="ctr"/>
          <a:r>
            <a:rPr lang="en-US" dirty="0"/>
            <a:t>Agenda date</a:t>
          </a:r>
        </a:p>
      </dgm:t>
    </dgm:pt>
    <dgm:pt modelId="{33B95E8D-4334-4803-969C-E0FC34CC4083}" type="sibTrans" cxnId="{59309ED2-6251-4665-8A11-73EA27A5E3D4}">
      <dgm:prSet/>
      <dgm:spPr/>
      <dgm:t>
        <a:bodyPr/>
        <a:lstStyle/>
        <a:p>
          <a:endParaRPr lang="en-US"/>
        </a:p>
      </dgm:t>
    </dgm:pt>
    <dgm:pt modelId="{4FBA45AB-1551-420D-99CF-27AE7518EC1A}" type="parTrans" cxnId="{59309ED2-6251-4665-8A11-73EA27A5E3D4}">
      <dgm:prSet/>
      <dgm:spPr/>
      <dgm:t>
        <a:bodyPr/>
        <a:lstStyle/>
        <a:p>
          <a:endParaRPr lang="en-US"/>
        </a:p>
      </dgm:t>
    </dgm:pt>
    <dgm:pt modelId="{FE4BF9CF-5ECE-4A55-8A6F-ED7BE751D468}">
      <dgm:prSet/>
      <dgm:spPr/>
      <dgm:t>
        <a:bodyPr/>
        <a:lstStyle/>
        <a:p>
          <a:pPr algn="ctr"/>
          <a:r>
            <a:rPr lang="en-US" dirty="0"/>
            <a:t>Only includes packages pending review</a:t>
          </a:r>
        </a:p>
      </dgm:t>
    </dgm:pt>
    <dgm:pt modelId="{77D03484-6A5D-4FB9-9D9E-B161B99F86B0}" type="parTrans" cxnId="{5319F925-9F56-4223-B850-2676A4D3AB5C}">
      <dgm:prSet/>
      <dgm:spPr/>
      <dgm:t>
        <a:bodyPr/>
        <a:lstStyle/>
        <a:p>
          <a:endParaRPr lang="en-US"/>
        </a:p>
      </dgm:t>
    </dgm:pt>
    <dgm:pt modelId="{A1895509-095A-4EC6-9292-BFD1CF601786}" type="sibTrans" cxnId="{5319F925-9F56-4223-B850-2676A4D3AB5C}">
      <dgm:prSet/>
      <dgm:spPr/>
      <dgm:t>
        <a:bodyPr/>
        <a:lstStyle/>
        <a:p>
          <a:endParaRPr lang="en-US"/>
        </a:p>
      </dgm:t>
    </dgm:pt>
    <dgm:pt modelId="{4E1E6D5C-F07F-4BE7-89DC-C039ECDF0247}">
      <dgm:prSet/>
      <dgm:spPr/>
      <dgm:t>
        <a:bodyPr/>
        <a:lstStyle/>
        <a:p>
          <a:pPr algn="ctr"/>
          <a:r>
            <a:rPr lang="en-US" dirty="0"/>
            <a:t>Submission date</a:t>
          </a:r>
        </a:p>
      </dgm:t>
    </dgm:pt>
    <dgm:pt modelId="{544049F8-A007-4E42-B222-937EDDB99D00}" type="parTrans" cxnId="{48966BC7-7116-44A4-9B97-253545D9969E}">
      <dgm:prSet/>
      <dgm:spPr/>
      <dgm:t>
        <a:bodyPr/>
        <a:lstStyle/>
        <a:p>
          <a:endParaRPr lang="en-US"/>
        </a:p>
      </dgm:t>
    </dgm:pt>
    <dgm:pt modelId="{79C3E94A-E003-4364-A152-E77EC495302D}" type="sibTrans" cxnId="{48966BC7-7116-44A4-9B97-253545D9969E}">
      <dgm:prSet/>
      <dgm:spPr/>
      <dgm:t>
        <a:bodyPr/>
        <a:lstStyle/>
        <a:p>
          <a:endParaRPr lang="en-US"/>
        </a:p>
      </dgm:t>
    </dgm:pt>
    <dgm:pt modelId="{6E999EBF-09B2-4111-8E2F-4411181737F8}">
      <dgm:prSet/>
      <dgm:spPr/>
      <dgm:t>
        <a:bodyPr/>
        <a:lstStyle/>
        <a:p>
          <a:pPr algn="ctr"/>
          <a:r>
            <a:rPr lang="en-US" dirty="0"/>
            <a:t>Share date</a:t>
          </a:r>
        </a:p>
      </dgm:t>
    </dgm:pt>
    <dgm:pt modelId="{F500C3E2-8873-4EA8-A0DD-612CB216C229}" type="parTrans" cxnId="{FE5D3C59-A7C5-49EE-A8F5-879FB2D097AB}">
      <dgm:prSet/>
      <dgm:spPr/>
      <dgm:t>
        <a:bodyPr/>
        <a:lstStyle/>
        <a:p>
          <a:endParaRPr lang="en-US"/>
        </a:p>
      </dgm:t>
    </dgm:pt>
    <dgm:pt modelId="{C8889028-FF07-4344-8C2E-1E42557DDD2E}" type="sibTrans" cxnId="{FE5D3C59-A7C5-49EE-A8F5-879FB2D097AB}">
      <dgm:prSet/>
      <dgm:spPr/>
      <dgm:t>
        <a:bodyPr/>
        <a:lstStyle/>
        <a:p>
          <a:endParaRPr lang="en-US"/>
        </a:p>
      </dgm:t>
    </dgm:pt>
    <dgm:pt modelId="{5D1576C1-FB0F-422D-928C-8E9588D42CCF}">
      <dgm:prSet/>
      <dgm:spPr/>
      <dgm:t>
        <a:bodyPr/>
        <a:lstStyle/>
        <a:p>
          <a:pPr algn="ctr"/>
          <a:r>
            <a:rPr lang="en-US" dirty="0"/>
            <a:t>Agenda date</a:t>
          </a:r>
        </a:p>
      </dgm:t>
    </dgm:pt>
    <dgm:pt modelId="{ED47CD21-8AEA-4125-9682-10EDCEA9690A}" type="parTrans" cxnId="{C9787C4A-F89C-47C0-B297-5D634E235A46}">
      <dgm:prSet/>
      <dgm:spPr/>
      <dgm:t>
        <a:bodyPr/>
        <a:lstStyle/>
        <a:p>
          <a:endParaRPr lang="en-US"/>
        </a:p>
      </dgm:t>
    </dgm:pt>
    <dgm:pt modelId="{A7BFE178-501F-4964-98A3-0B33DDAFA9D7}" type="sibTrans" cxnId="{C9787C4A-F89C-47C0-B297-5D634E235A46}">
      <dgm:prSet/>
      <dgm:spPr/>
      <dgm:t>
        <a:bodyPr/>
        <a:lstStyle/>
        <a:p>
          <a:endParaRPr lang="en-US"/>
        </a:p>
      </dgm:t>
    </dgm:pt>
    <dgm:pt modelId="{E79FACFA-317C-4D98-95F5-5D5FF7FF730A}">
      <dgm:prSet/>
      <dgm:spPr/>
      <dgm:t>
        <a:bodyPr/>
        <a:lstStyle/>
        <a:p>
          <a:pPr algn="ctr"/>
          <a:r>
            <a:rPr lang="en-US" dirty="0"/>
            <a:t>Share date</a:t>
          </a:r>
        </a:p>
      </dgm:t>
    </dgm:pt>
    <dgm:pt modelId="{43ACF7B3-7F17-41E3-9EFA-862F3D2682D1}" type="parTrans" cxnId="{002F9CCB-EDD4-4943-8F7C-864D410440DD}">
      <dgm:prSet/>
      <dgm:spPr/>
      <dgm:t>
        <a:bodyPr/>
        <a:lstStyle/>
        <a:p>
          <a:endParaRPr lang="en-US"/>
        </a:p>
      </dgm:t>
    </dgm:pt>
    <dgm:pt modelId="{8570CCD9-3C92-4E7A-8ED6-81951DDB9256}" type="sibTrans" cxnId="{002F9CCB-EDD4-4943-8F7C-864D410440DD}">
      <dgm:prSet/>
      <dgm:spPr/>
      <dgm:t>
        <a:bodyPr/>
        <a:lstStyle/>
        <a:p>
          <a:endParaRPr lang="en-US"/>
        </a:p>
      </dgm:t>
    </dgm:pt>
    <dgm:pt modelId="{10C5C83E-9AB1-49BE-8782-BCE5C90BF53A}">
      <dgm:prSet/>
      <dgm:spPr/>
      <dgm:t>
        <a:bodyPr/>
        <a:lstStyle/>
        <a:p>
          <a:pPr algn="ctr"/>
          <a:r>
            <a:rPr lang="en-US" dirty="0"/>
            <a:t>Reviewer comment date</a:t>
          </a:r>
        </a:p>
      </dgm:t>
    </dgm:pt>
    <dgm:pt modelId="{16ED3D79-F4D0-4CDE-8696-8F6169908EE9}" type="parTrans" cxnId="{1A814441-14DF-4433-BA4F-AD3C5E917B31}">
      <dgm:prSet/>
      <dgm:spPr/>
      <dgm:t>
        <a:bodyPr/>
        <a:lstStyle/>
        <a:p>
          <a:endParaRPr lang="en-US"/>
        </a:p>
      </dgm:t>
    </dgm:pt>
    <dgm:pt modelId="{ED20A606-6B84-498D-841D-4581B9339F19}" type="sibTrans" cxnId="{1A814441-14DF-4433-BA4F-AD3C5E917B31}">
      <dgm:prSet/>
      <dgm:spPr/>
      <dgm:t>
        <a:bodyPr/>
        <a:lstStyle/>
        <a:p>
          <a:endParaRPr lang="en-US"/>
        </a:p>
      </dgm:t>
    </dgm:pt>
    <dgm:pt modelId="{353416AA-E46C-4C12-8360-CE83FABF6D35}">
      <dgm:prSet/>
      <dgm:spPr/>
      <dgm:t>
        <a:bodyPr/>
        <a:lstStyle/>
        <a:p>
          <a:pPr algn="ctr"/>
          <a:r>
            <a:rPr lang="en-US" dirty="0"/>
            <a:t>Reviewer completion date</a:t>
          </a:r>
        </a:p>
      </dgm:t>
    </dgm:pt>
    <dgm:pt modelId="{3EAFFA0D-8DD2-4224-983A-3CB4E0904FA6}" type="parTrans" cxnId="{A47FCE74-792A-495E-93F0-5C8928835F6D}">
      <dgm:prSet/>
      <dgm:spPr/>
      <dgm:t>
        <a:bodyPr/>
        <a:lstStyle/>
        <a:p>
          <a:endParaRPr lang="en-US"/>
        </a:p>
      </dgm:t>
    </dgm:pt>
    <dgm:pt modelId="{431E6B05-85C0-472A-88D1-7CF4487430C6}" type="sibTrans" cxnId="{A47FCE74-792A-495E-93F0-5C8928835F6D}">
      <dgm:prSet/>
      <dgm:spPr/>
      <dgm:t>
        <a:bodyPr/>
        <a:lstStyle/>
        <a:p>
          <a:endParaRPr lang="en-US"/>
        </a:p>
      </dgm:t>
    </dgm:pt>
    <dgm:pt modelId="{DB060222-86D6-4801-B1CE-471E7BA0BCD7}">
      <dgm:prSet/>
      <dgm:spPr/>
      <dgm:t>
        <a:bodyPr/>
        <a:lstStyle/>
        <a:p>
          <a:pPr algn="ctr"/>
          <a:r>
            <a:rPr lang="en-US" dirty="0"/>
            <a:t>Agenda date</a:t>
          </a:r>
        </a:p>
      </dgm:t>
    </dgm:pt>
    <dgm:pt modelId="{B9C2B234-2360-4C79-8CD1-3EB97A3F5DA2}" type="parTrans" cxnId="{195508FF-28AD-4F4B-B651-69B3CC3769CB}">
      <dgm:prSet/>
      <dgm:spPr/>
      <dgm:t>
        <a:bodyPr/>
        <a:lstStyle/>
        <a:p>
          <a:endParaRPr lang="en-US"/>
        </a:p>
      </dgm:t>
    </dgm:pt>
    <dgm:pt modelId="{3AA36FC5-D3B6-4694-AB6C-2967694A8065}" type="sibTrans" cxnId="{195508FF-28AD-4F4B-B651-69B3CC3769CB}">
      <dgm:prSet/>
      <dgm:spPr/>
      <dgm:t>
        <a:bodyPr/>
        <a:lstStyle/>
        <a:p>
          <a:endParaRPr lang="en-US"/>
        </a:p>
      </dgm:t>
    </dgm:pt>
    <dgm:pt modelId="{35CC117B-4424-441D-8050-933EDD903948}">
      <dgm:prSet/>
      <dgm:spPr/>
      <dgm:t>
        <a:bodyPr/>
        <a:lstStyle/>
        <a:p>
          <a:pPr algn="ctr"/>
          <a:r>
            <a:rPr lang="en-US" dirty="0"/>
            <a:t>Attendee list</a:t>
          </a:r>
        </a:p>
      </dgm:t>
    </dgm:pt>
    <dgm:pt modelId="{8F4508AA-ED66-4BC7-8930-46C12FF88CC4}" type="parTrans" cxnId="{D9FAE57F-9767-4401-85BA-012AF97FA821}">
      <dgm:prSet/>
      <dgm:spPr/>
      <dgm:t>
        <a:bodyPr/>
        <a:lstStyle/>
        <a:p>
          <a:endParaRPr lang="en-US"/>
        </a:p>
      </dgm:t>
    </dgm:pt>
    <dgm:pt modelId="{77290665-7718-469E-9FCC-48692DF710E4}" type="sibTrans" cxnId="{D9FAE57F-9767-4401-85BA-012AF97FA821}">
      <dgm:prSet/>
      <dgm:spPr/>
      <dgm:t>
        <a:bodyPr/>
        <a:lstStyle/>
        <a:p>
          <a:endParaRPr lang="en-US"/>
        </a:p>
      </dgm:t>
    </dgm:pt>
    <dgm:pt modelId="{5C8D6F3A-DF12-4E26-AF44-59310703B931}" type="pres">
      <dgm:prSet presAssocID="{960C546A-9E33-4FE2-AF6C-3211E555710E}" presName="root" presStyleCnt="0">
        <dgm:presLayoutVars>
          <dgm:dir/>
          <dgm:resizeHandles val="exact"/>
        </dgm:presLayoutVars>
      </dgm:prSet>
      <dgm:spPr/>
    </dgm:pt>
    <dgm:pt modelId="{6A198C94-28DC-4365-98B4-1381622DDD39}" type="pres">
      <dgm:prSet presAssocID="{F963BDC4-E402-48C6-858F-28244DFC2988}" presName="compNode" presStyleCnt="0"/>
      <dgm:spPr/>
    </dgm:pt>
    <dgm:pt modelId="{F99FB1DB-2F1E-46FB-A38F-B6C71E3C0D27}" type="pres">
      <dgm:prSet presAssocID="{F963BDC4-E402-48C6-858F-28244DFC2988}" presName="iconRect" presStyleLbl="node1" presStyleIdx="0" presStyleCnt="4" custLinFactNeighborX="83934" custLinFactNeighborY="71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41F9C56-DF08-4C06-B840-4AE7030E3338}" type="pres">
      <dgm:prSet presAssocID="{F963BDC4-E402-48C6-858F-28244DFC2988}" presName="iconSpace" presStyleCnt="0"/>
      <dgm:spPr/>
    </dgm:pt>
    <dgm:pt modelId="{7C9C6DB6-1D06-468B-97F8-23A34ED8B0A8}" type="pres">
      <dgm:prSet presAssocID="{F963BDC4-E402-48C6-858F-28244DFC2988}" presName="parTx" presStyleLbl="revTx" presStyleIdx="0" presStyleCnt="8">
        <dgm:presLayoutVars>
          <dgm:chMax val="0"/>
          <dgm:chPref val="0"/>
        </dgm:presLayoutVars>
      </dgm:prSet>
      <dgm:spPr/>
    </dgm:pt>
    <dgm:pt modelId="{EA9F882F-B011-4A59-A379-2D80EB01CEE3}" type="pres">
      <dgm:prSet presAssocID="{F963BDC4-E402-48C6-858F-28244DFC2988}" presName="txSpace" presStyleCnt="0"/>
      <dgm:spPr/>
    </dgm:pt>
    <dgm:pt modelId="{AA4D0796-B1D9-4BA9-8160-C18DEBA742A6}" type="pres">
      <dgm:prSet presAssocID="{F963BDC4-E402-48C6-858F-28244DFC2988}" presName="desTx" presStyleLbl="revTx" presStyleIdx="1" presStyleCnt="8">
        <dgm:presLayoutVars/>
      </dgm:prSet>
      <dgm:spPr/>
    </dgm:pt>
    <dgm:pt modelId="{BAB21A2A-F4DF-412B-B7B2-C45FBBA1677D}" type="pres">
      <dgm:prSet presAssocID="{118F851B-F07D-4EF0-9AD7-1559017293A5}" presName="sibTrans" presStyleCnt="0"/>
      <dgm:spPr/>
    </dgm:pt>
    <dgm:pt modelId="{7BDD75CF-FBED-41FE-B700-9780956B8FA2}" type="pres">
      <dgm:prSet presAssocID="{9EA42321-8F72-4E4D-BD30-9E4D522E3096}" presName="compNode" presStyleCnt="0"/>
      <dgm:spPr/>
    </dgm:pt>
    <dgm:pt modelId="{5A51B71C-6767-4BDC-882A-130D5427A657}" type="pres">
      <dgm:prSet presAssocID="{9EA42321-8F72-4E4D-BD30-9E4D522E3096}" presName="iconRect" presStyleLbl="node1" presStyleIdx="1" presStyleCnt="4" custLinFactNeighborX="61172" custLinFactNeighborY="-14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4E82C88-DD6F-4C09-9A82-A54A9D0B6073}" type="pres">
      <dgm:prSet presAssocID="{9EA42321-8F72-4E4D-BD30-9E4D522E3096}" presName="iconSpace" presStyleCnt="0"/>
      <dgm:spPr/>
    </dgm:pt>
    <dgm:pt modelId="{367B338A-A849-4368-8326-E7C84EA7FCC3}" type="pres">
      <dgm:prSet presAssocID="{9EA42321-8F72-4E4D-BD30-9E4D522E3096}" presName="parTx" presStyleLbl="revTx" presStyleIdx="2" presStyleCnt="8">
        <dgm:presLayoutVars>
          <dgm:chMax val="0"/>
          <dgm:chPref val="0"/>
        </dgm:presLayoutVars>
      </dgm:prSet>
      <dgm:spPr/>
    </dgm:pt>
    <dgm:pt modelId="{EE775DEC-FF17-40E7-89DB-68EACA35A832}" type="pres">
      <dgm:prSet presAssocID="{9EA42321-8F72-4E4D-BD30-9E4D522E3096}" presName="txSpace" presStyleCnt="0"/>
      <dgm:spPr/>
    </dgm:pt>
    <dgm:pt modelId="{A5F6CCA9-8210-49A5-A673-8B5069AB4E94}" type="pres">
      <dgm:prSet presAssocID="{9EA42321-8F72-4E4D-BD30-9E4D522E3096}" presName="desTx" presStyleLbl="revTx" presStyleIdx="3" presStyleCnt="8">
        <dgm:presLayoutVars/>
      </dgm:prSet>
      <dgm:spPr/>
    </dgm:pt>
    <dgm:pt modelId="{BE973930-B9F4-4838-95F6-BE2E1DB207B8}" type="pres">
      <dgm:prSet presAssocID="{91C83374-03B9-46E9-8415-61ECE39A0E98}" presName="sibTrans" presStyleCnt="0"/>
      <dgm:spPr/>
    </dgm:pt>
    <dgm:pt modelId="{9E2170BB-7E37-4556-81B9-720298A4AC31}" type="pres">
      <dgm:prSet presAssocID="{8DB9C051-B300-4DA3-B31B-76ED50619452}" presName="compNode" presStyleCnt="0"/>
      <dgm:spPr/>
    </dgm:pt>
    <dgm:pt modelId="{63F7AEED-80CF-4BAD-BC04-6CD5A0B624F9}" type="pres">
      <dgm:prSet presAssocID="{8DB9C051-B300-4DA3-B31B-76ED50619452}" presName="iconRect" presStyleLbl="node1" presStyleIdx="2" presStyleCnt="4" custLinFactNeighborX="76821" custLinFactNeighborY="171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D137D18D-02E7-4ED0-AC3E-7628DFDFB1CD}" type="pres">
      <dgm:prSet presAssocID="{8DB9C051-B300-4DA3-B31B-76ED50619452}" presName="iconSpace" presStyleCnt="0"/>
      <dgm:spPr/>
    </dgm:pt>
    <dgm:pt modelId="{5C4B55C3-7D95-41C7-9AB3-5783CDC1CE8F}" type="pres">
      <dgm:prSet presAssocID="{8DB9C051-B300-4DA3-B31B-76ED50619452}" presName="parTx" presStyleLbl="revTx" presStyleIdx="4" presStyleCnt="8">
        <dgm:presLayoutVars>
          <dgm:chMax val="0"/>
          <dgm:chPref val="0"/>
        </dgm:presLayoutVars>
      </dgm:prSet>
      <dgm:spPr/>
    </dgm:pt>
    <dgm:pt modelId="{D80130F2-3D1A-4534-8FA7-705AC4E57F8C}" type="pres">
      <dgm:prSet presAssocID="{8DB9C051-B300-4DA3-B31B-76ED50619452}" presName="txSpace" presStyleCnt="0"/>
      <dgm:spPr/>
    </dgm:pt>
    <dgm:pt modelId="{91B99804-F59E-4162-8CC4-E1776A09F4A8}" type="pres">
      <dgm:prSet presAssocID="{8DB9C051-B300-4DA3-B31B-76ED50619452}" presName="desTx" presStyleLbl="revTx" presStyleIdx="5" presStyleCnt="8">
        <dgm:presLayoutVars/>
      </dgm:prSet>
      <dgm:spPr/>
    </dgm:pt>
    <dgm:pt modelId="{59743F81-2CFB-43AF-B9E7-7CD932D11537}" type="pres">
      <dgm:prSet presAssocID="{A38C745A-D2C4-4C3C-B8AB-F8C95377A92D}" presName="sibTrans" presStyleCnt="0"/>
      <dgm:spPr/>
    </dgm:pt>
    <dgm:pt modelId="{D8C9ADFA-52A8-4BFD-896F-61187F782EC9}" type="pres">
      <dgm:prSet presAssocID="{87AD5C14-9A97-48F4-94FB-EA0057DB2929}" presName="compNode" presStyleCnt="0"/>
      <dgm:spPr/>
    </dgm:pt>
    <dgm:pt modelId="{9B1AA50C-E05B-4066-BFD7-93DFEE446FED}" type="pres">
      <dgm:prSet presAssocID="{87AD5C14-9A97-48F4-94FB-EA0057DB2929}" presName="iconRect" presStyleLbl="node1" presStyleIdx="3" presStyleCnt="4" custLinFactNeighborX="81752" custLinFactNeighborY="3310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C5D0C2FA-CA09-4F68-9A36-48EE0351AFE3}" type="pres">
      <dgm:prSet presAssocID="{87AD5C14-9A97-48F4-94FB-EA0057DB2929}" presName="iconSpace" presStyleCnt="0"/>
      <dgm:spPr/>
    </dgm:pt>
    <dgm:pt modelId="{0A7C937C-B70B-4135-AB6A-0969C8B462FE}" type="pres">
      <dgm:prSet presAssocID="{87AD5C14-9A97-48F4-94FB-EA0057DB2929}" presName="parTx" presStyleLbl="revTx" presStyleIdx="6" presStyleCnt="8">
        <dgm:presLayoutVars>
          <dgm:chMax val="0"/>
          <dgm:chPref val="0"/>
        </dgm:presLayoutVars>
      </dgm:prSet>
      <dgm:spPr/>
    </dgm:pt>
    <dgm:pt modelId="{98FFA85E-39F3-4C2E-B156-9F5A31745CD5}" type="pres">
      <dgm:prSet presAssocID="{87AD5C14-9A97-48F4-94FB-EA0057DB2929}" presName="txSpace" presStyleCnt="0"/>
      <dgm:spPr/>
    </dgm:pt>
    <dgm:pt modelId="{6935418E-31BD-4EBA-BFA2-8664EF84B906}" type="pres">
      <dgm:prSet presAssocID="{87AD5C14-9A97-48F4-94FB-EA0057DB2929}" presName="desTx" presStyleLbl="revTx" presStyleIdx="7" presStyleCnt="8">
        <dgm:presLayoutVars/>
      </dgm:prSet>
      <dgm:spPr/>
    </dgm:pt>
  </dgm:ptLst>
  <dgm:cxnLst>
    <dgm:cxn modelId="{60E69C08-1722-4EDC-868B-A2FCD7978787}" srcId="{87AD5C14-9A97-48F4-94FB-EA0057DB2929}" destId="{B52DE096-ED3B-4287-BA20-86BE8720D83C}" srcOrd="0" destOrd="0" parTransId="{023A0BD8-B2AC-4E9E-8050-00AE19B4CF32}" sibTransId="{0C43D7B7-B0FB-46B8-8549-61C96F2EDED7}"/>
    <dgm:cxn modelId="{A2934118-FBCA-49E0-96C0-26BDCE36C458}" type="presOf" srcId="{DF94E343-7EE9-48F4-A705-415403F763CF}" destId="{A5F6CCA9-8210-49A5-A673-8B5069AB4E94}" srcOrd="0" destOrd="0" presId="urn:microsoft.com/office/officeart/2018/2/layout/IconLabelDescriptionList"/>
    <dgm:cxn modelId="{8008A519-C232-4A58-93AD-17DEDC1661DD}" type="presOf" srcId="{4E1E6D5C-F07F-4BE7-89DC-C039ECDF0247}" destId="{A5F6CCA9-8210-49A5-A673-8B5069AB4E94}" srcOrd="0" destOrd="2" presId="urn:microsoft.com/office/officeart/2018/2/layout/IconLabelDescriptionList"/>
    <dgm:cxn modelId="{5319F925-9F56-4223-B850-2676A4D3AB5C}" srcId="{DF94E343-7EE9-48F4-A705-415403F763CF}" destId="{FE4BF9CF-5ECE-4A55-8A6F-ED7BE751D468}" srcOrd="0" destOrd="0" parTransId="{77D03484-6A5D-4FB9-9D9E-B161B99F86B0}" sibTransId="{A1895509-095A-4EC6-9292-BFD1CF601786}"/>
    <dgm:cxn modelId="{CDB62428-70EB-48CB-8716-7E58C3667110}" srcId="{E910CFF9-525D-4CD8-9172-86834F78E757}" destId="{A874FCD3-8533-4870-ABC3-65865F7C64F3}" srcOrd="4" destOrd="0" parTransId="{57F0280D-FBB0-43D7-B9D6-5C4A7D2EDFB0}" sibTransId="{E01B0632-88CD-494A-ACDE-694A5BD9D59B}"/>
    <dgm:cxn modelId="{FD2C3A2B-5746-46D3-9D00-64CBD208B526}" type="presOf" srcId="{E79FACFA-317C-4D98-95F5-5D5FF7FF730A}" destId="{91B99804-F59E-4162-8CC4-E1776A09F4A8}" srcOrd="0" destOrd="1" presId="urn:microsoft.com/office/officeart/2018/2/layout/IconLabelDescriptionList"/>
    <dgm:cxn modelId="{F654B831-4523-43D9-8D54-36B0AFCE2FE2}" srcId="{9EA42321-8F72-4E4D-BD30-9E4D522E3096}" destId="{DF94E343-7EE9-48F4-A705-415403F763CF}" srcOrd="0" destOrd="0" parTransId="{E65D94B6-2C7E-4F57-B0B1-39972C31FEE4}" sibTransId="{D43FE5F8-B53C-4D13-8EA4-20B7DD167BAD}"/>
    <dgm:cxn modelId="{F816AF34-C4FB-4D7E-93AB-D70E2A4B03A5}" type="presOf" srcId="{8DB9C051-B300-4DA3-B31B-76ED50619452}" destId="{5C4B55C3-7D95-41C7-9AB3-5783CDC1CE8F}" srcOrd="0" destOrd="0" presId="urn:microsoft.com/office/officeart/2018/2/layout/IconLabelDescriptionList"/>
    <dgm:cxn modelId="{A36CF735-121A-4A17-8AF2-33B848292017}" type="presOf" srcId="{FE4BF9CF-5ECE-4A55-8A6F-ED7BE751D468}" destId="{A5F6CCA9-8210-49A5-A673-8B5069AB4E94}" srcOrd="0" destOrd="1" presId="urn:microsoft.com/office/officeart/2018/2/layout/IconLabelDescriptionList"/>
    <dgm:cxn modelId="{2192CB3E-0FEC-4A6D-94B7-7266D09E4105}" type="presOf" srcId="{A874FCD3-8533-4870-ABC3-65865F7C64F3}" destId="{AA4D0796-B1D9-4BA9-8160-C18DEBA742A6}" srcOrd="0" destOrd="5" presId="urn:microsoft.com/office/officeart/2018/2/layout/IconLabelDescriptionList"/>
    <dgm:cxn modelId="{0C3FDF5E-8E56-43AB-9B39-588099CB643C}" type="presOf" srcId="{EAE3A856-C912-4063-A983-0712E0E235D9}" destId="{AA4D0796-B1D9-4BA9-8160-C18DEBA742A6}" srcOrd="0" destOrd="4" presId="urn:microsoft.com/office/officeart/2018/2/layout/IconLabelDescriptionList"/>
    <dgm:cxn modelId="{1A814441-14DF-4433-BA4F-AD3C5E917B31}" srcId="{EC5AB2A8-E0A0-4CBE-A898-4C73B1FDEBED}" destId="{10C5C83E-9AB1-49BE-8782-BCE5C90BF53A}" srcOrd="1" destOrd="0" parTransId="{16ED3D79-F4D0-4CDE-8696-8F6169908EE9}" sibTransId="{ED20A606-6B84-498D-841D-4581B9339F19}"/>
    <dgm:cxn modelId="{BC25F564-A238-494A-971B-89F67213C5D8}" srcId="{E910CFF9-525D-4CD8-9172-86834F78E757}" destId="{C007AEBE-2F21-4DDF-8A15-AA46619A248F}" srcOrd="2" destOrd="0" parTransId="{00F4A653-80EA-48E0-8ADE-1A40BD205111}" sibTransId="{C9CF5D3A-865C-4A0E-989E-170E0B73D376}"/>
    <dgm:cxn modelId="{39EF4E46-497D-47FD-94FE-6D743294210A}" type="presOf" srcId="{87AD5C14-9A97-48F4-94FB-EA0057DB2929}" destId="{0A7C937C-B70B-4135-AB6A-0969C8B462FE}" srcOrd="0" destOrd="0" presId="urn:microsoft.com/office/officeart/2018/2/layout/IconLabelDescriptionList"/>
    <dgm:cxn modelId="{400B9E49-4458-4277-BE18-CB45BAFE670D}" type="presOf" srcId="{C007AEBE-2F21-4DDF-8A15-AA46619A248F}" destId="{AA4D0796-B1D9-4BA9-8160-C18DEBA742A6}" srcOrd="0" destOrd="3" presId="urn:microsoft.com/office/officeart/2018/2/layout/IconLabelDescriptionList"/>
    <dgm:cxn modelId="{C9787C4A-F89C-47C0-B297-5D634E235A46}" srcId="{DF94E343-7EE9-48F4-A705-415403F763CF}" destId="{5D1576C1-FB0F-422D-928C-8E9588D42CCF}" srcOrd="3" destOrd="0" parTransId="{ED47CD21-8AEA-4125-9682-10EDCEA9690A}" sibTransId="{A7BFE178-501F-4964-98A3-0B33DDAFA9D7}"/>
    <dgm:cxn modelId="{D717C36C-3777-40BF-8608-0A615911CEB7}" srcId="{8DB9C051-B300-4DA3-B31B-76ED50619452}" destId="{EC5AB2A8-E0A0-4CBE-A898-4C73B1FDEBED}" srcOrd="0" destOrd="0" parTransId="{D1AFCBE5-9CFF-4510-A31C-FA9B510B7C52}" sibTransId="{20BBA2C3-E689-4214-8B1F-65DE72DEFC66}"/>
    <dgm:cxn modelId="{4990D352-4511-43EF-BACD-BB313AEC5B14}" type="presOf" srcId="{35CC117B-4424-441D-8050-933EDD903948}" destId="{6935418E-31BD-4EBA-BFA2-8664EF84B906}" srcOrd="0" destOrd="2" presId="urn:microsoft.com/office/officeart/2018/2/layout/IconLabelDescriptionList"/>
    <dgm:cxn modelId="{37150574-C9A7-4FE8-A60D-AC0060D7C777}" srcId="{E910CFF9-525D-4CD8-9172-86834F78E757}" destId="{847601D2-938B-4A66-8921-75F02B286FAF}" srcOrd="0" destOrd="0" parTransId="{402744C2-6D6D-461A-8138-A60A5B2736A7}" sibTransId="{FAE4B017-7EC1-493B-B17E-EEA2898DF2D5}"/>
    <dgm:cxn modelId="{A47FCE74-792A-495E-93F0-5C8928835F6D}" srcId="{EC5AB2A8-E0A0-4CBE-A898-4C73B1FDEBED}" destId="{353416AA-E46C-4C12-8360-CE83FABF6D35}" srcOrd="2" destOrd="0" parTransId="{3EAFFA0D-8DD2-4224-983A-3CB4E0904FA6}" sibTransId="{431E6B05-85C0-472A-88D1-7CF4487430C6}"/>
    <dgm:cxn modelId="{FE5D3C59-A7C5-49EE-A8F5-879FB2D097AB}" srcId="{DF94E343-7EE9-48F4-A705-415403F763CF}" destId="{6E999EBF-09B2-4111-8E2F-4411181737F8}" srcOrd="2" destOrd="0" parTransId="{F500C3E2-8873-4EA8-A0DD-612CB216C229}" sibTransId="{C8889028-FF07-4344-8C2E-1E42557DDD2E}"/>
    <dgm:cxn modelId="{81C9477B-2056-4597-A47A-F92E1D682A93}" type="presOf" srcId="{847601D2-938B-4A66-8921-75F02B286FAF}" destId="{AA4D0796-B1D9-4BA9-8160-C18DEBA742A6}" srcOrd="0" destOrd="1" presId="urn:microsoft.com/office/officeart/2018/2/layout/IconLabelDescriptionList"/>
    <dgm:cxn modelId="{D9FAE57F-9767-4401-85BA-012AF97FA821}" srcId="{B52DE096-ED3B-4287-BA20-86BE8720D83C}" destId="{35CC117B-4424-441D-8050-933EDD903948}" srcOrd="1" destOrd="0" parTransId="{8F4508AA-ED66-4BC7-8930-46C12FF88CC4}" sibTransId="{77290665-7718-469E-9FCC-48692DF710E4}"/>
    <dgm:cxn modelId="{C6855B81-F55B-4467-9801-7F044A2BF725}" type="presOf" srcId="{5A685129-23C0-4883-8D47-00DC5665490B}" destId="{AA4D0796-B1D9-4BA9-8160-C18DEBA742A6}" srcOrd="0" destOrd="2" presId="urn:microsoft.com/office/officeart/2018/2/layout/IconLabelDescriptionList"/>
    <dgm:cxn modelId="{79C61486-BCDE-4790-9A9B-74E2A20DE8C1}" type="presOf" srcId="{9EA42321-8F72-4E4D-BD30-9E4D522E3096}" destId="{367B338A-A849-4368-8326-E7C84EA7FCC3}" srcOrd="0" destOrd="0" presId="urn:microsoft.com/office/officeart/2018/2/layout/IconLabelDescriptionList"/>
    <dgm:cxn modelId="{63ED5495-9909-41DB-9C71-33EC19AD9B55}" type="presOf" srcId="{B52DE096-ED3B-4287-BA20-86BE8720D83C}" destId="{6935418E-31BD-4EBA-BFA2-8664EF84B906}" srcOrd="0" destOrd="0" presId="urn:microsoft.com/office/officeart/2018/2/layout/IconLabelDescriptionList"/>
    <dgm:cxn modelId="{A8B4269B-85EF-4318-9D68-6B73C8423E58}" type="presOf" srcId="{10C5C83E-9AB1-49BE-8782-BCE5C90BF53A}" destId="{91B99804-F59E-4162-8CC4-E1776A09F4A8}" srcOrd="0" destOrd="2" presId="urn:microsoft.com/office/officeart/2018/2/layout/IconLabelDescriptionList"/>
    <dgm:cxn modelId="{7C18FE9D-8804-4FAE-A298-7B9542DD6344}" type="presOf" srcId="{EC5AB2A8-E0A0-4CBE-A898-4C73B1FDEBED}" destId="{91B99804-F59E-4162-8CC4-E1776A09F4A8}" srcOrd="0" destOrd="0" presId="urn:microsoft.com/office/officeart/2018/2/layout/IconLabelDescriptionList"/>
    <dgm:cxn modelId="{78E441A3-CF50-4AF3-A801-9C2C74E0303C}" srcId="{F963BDC4-E402-48C6-858F-28244DFC2988}" destId="{E910CFF9-525D-4CD8-9172-86834F78E757}" srcOrd="0" destOrd="0" parTransId="{B7A022CD-F5E7-4493-8712-D2DEB554FD72}" sibTransId="{E9B3F11C-6742-46CF-924F-9E0888B3B3C0}"/>
    <dgm:cxn modelId="{C85A10B4-B18C-45B2-AE2C-DCA041C2EA91}" type="presOf" srcId="{5D1576C1-FB0F-422D-928C-8E9588D42CCF}" destId="{A5F6CCA9-8210-49A5-A673-8B5069AB4E94}" srcOrd="0" destOrd="4" presId="urn:microsoft.com/office/officeart/2018/2/layout/IconLabelDescriptionList"/>
    <dgm:cxn modelId="{49DFC8BE-780A-443E-80B8-78C1180A1D61}" type="presOf" srcId="{6E999EBF-09B2-4111-8E2F-4411181737F8}" destId="{A5F6CCA9-8210-49A5-A673-8B5069AB4E94}" srcOrd="0" destOrd="3" presId="urn:microsoft.com/office/officeart/2018/2/layout/IconLabelDescriptionList"/>
    <dgm:cxn modelId="{31BEA7C1-C1D1-4F23-9EB4-44DD3CD137F1}" srcId="{E910CFF9-525D-4CD8-9172-86834F78E757}" destId="{5A685129-23C0-4883-8D47-00DC5665490B}" srcOrd="1" destOrd="0" parTransId="{C3DDDB48-636A-48A1-B86B-E845DFC4E166}" sibTransId="{7617AD6D-CA07-4BBC-9C65-CB628702FFDD}"/>
    <dgm:cxn modelId="{48966BC7-7116-44A4-9B97-253545D9969E}" srcId="{DF94E343-7EE9-48F4-A705-415403F763CF}" destId="{4E1E6D5C-F07F-4BE7-89DC-C039ECDF0247}" srcOrd="1" destOrd="0" parTransId="{544049F8-A007-4E42-B222-937EDDB99D00}" sibTransId="{79C3E94A-E003-4364-A152-E77EC495302D}"/>
    <dgm:cxn modelId="{002F9CCB-EDD4-4943-8F7C-864D410440DD}" srcId="{EC5AB2A8-E0A0-4CBE-A898-4C73B1FDEBED}" destId="{E79FACFA-317C-4D98-95F5-5D5FF7FF730A}" srcOrd="0" destOrd="0" parTransId="{43ACF7B3-7F17-41E3-9EFA-862F3D2682D1}" sibTransId="{8570CCD9-3C92-4E7A-8ED6-81951DDB9256}"/>
    <dgm:cxn modelId="{C6DF87CE-7D97-4923-AFEE-1CF0AAB3CFB8}" srcId="{960C546A-9E33-4FE2-AF6C-3211E555710E}" destId="{F963BDC4-E402-48C6-858F-28244DFC2988}" srcOrd="0" destOrd="0" parTransId="{5B0AAE4B-5EAF-411A-AFD0-47F2927BFCB6}" sibTransId="{118F851B-F07D-4EF0-9AD7-1559017293A5}"/>
    <dgm:cxn modelId="{AC4449D0-092A-4BB3-A7C9-A29D3AE8169E}" type="presOf" srcId="{F963BDC4-E402-48C6-858F-28244DFC2988}" destId="{7C9C6DB6-1D06-468B-97F8-23A34ED8B0A8}" srcOrd="0" destOrd="0" presId="urn:microsoft.com/office/officeart/2018/2/layout/IconLabelDescriptionList"/>
    <dgm:cxn modelId="{59309ED2-6251-4665-8A11-73EA27A5E3D4}" srcId="{E910CFF9-525D-4CD8-9172-86834F78E757}" destId="{EAE3A856-C912-4063-A983-0712E0E235D9}" srcOrd="3" destOrd="0" parTransId="{4FBA45AB-1551-420D-99CF-27AE7518EC1A}" sibTransId="{33B95E8D-4334-4803-969C-E0FC34CC4083}"/>
    <dgm:cxn modelId="{AE5094E0-4139-490F-8285-167CFC2A80FF}" type="presOf" srcId="{DB060222-86D6-4801-B1CE-471E7BA0BCD7}" destId="{6935418E-31BD-4EBA-BFA2-8664EF84B906}" srcOrd="0" destOrd="1" presId="urn:microsoft.com/office/officeart/2018/2/layout/IconLabelDescriptionList"/>
    <dgm:cxn modelId="{7D60BDE5-63B3-4FFD-B980-AA7618D31A3A}" srcId="{960C546A-9E33-4FE2-AF6C-3211E555710E}" destId="{9EA42321-8F72-4E4D-BD30-9E4D522E3096}" srcOrd="1" destOrd="0" parTransId="{ABF8DBB0-9A36-4780-8EEE-55D87142C8AF}" sibTransId="{91C83374-03B9-46E9-8415-61ECE39A0E98}"/>
    <dgm:cxn modelId="{655DE2E8-B9B3-4304-B539-8F45D9264666}" type="presOf" srcId="{353416AA-E46C-4C12-8360-CE83FABF6D35}" destId="{91B99804-F59E-4162-8CC4-E1776A09F4A8}" srcOrd="0" destOrd="3" presId="urn:microsoft.com/office/officeart/2018/2/layout/IconLabelDescriptionList"/>
    <dgm:cxn modelId="{08779DF2-9460-4604-A0F3-DE72DE2FBCF7}" srcId="{960C546A-9E33-4FE2-AF6C-3211E555710E}" destId="{87AD5C14-9A97-48F4-94FB-EA0057DB2929}" srcOrd="3" destOrd="0" parTransId="{AC727F9B-78DA-486E-8282-11AB08C458CF}" sibTransId="{C7FC74ED-52D6-48D4-A9B3-192306E031B6}"/>
    <dgm:cxn modelId="{522480F7-EF31-431B-B5F0-2603AF5E294D}" type="presOf" srcId="{960C546A-9E33-4FE2-AF6C-3211E555710E}" destId="{5C8D6F3A-DF12-4E26-AF44-59310703B931}" srcOrd="0" destOrd="0" presId="urn:microsoft.com/office/officeart/2018/2/layout/IconLabelDescriptionList"/>
    <dgm:cxn modelId="{0BD3E3FB-C5F1-4BC8-B59E-4FB5EEE4E6FE}" type="presOf" srcId="{E910CFF9-525D-4CD8-9172-86834F78E757}" destId="{AA4D0796-B1D9-4BA9-8160-C18DEBA742A6}" srcOrd="0" destOrd="0" presId="urn:microsoft.com/office/officeart/2018/2/layout/IconLabelDescriptionList"/>
    <dgm:cxn modelId="{195508FF-28AD-4F4B-B651-69B3CC3769CB}" srcId="{B52DE096-ED3B-4287-BA20-86BE8720D83C}" destId="{DB060222-86D6-4801-B1CE-471E7BA0BCD7}" srcOrd="0" destOrd="0" parTransId="{B9C2B234-2360-4C79-8CD1-3EB97A3F5DA2}" sibTransId="{3AA36FC5-D3B6-4694-AB6C-2967694A8065}"/>
    <dgm:cxn modelId="{DBAB9FFF-B4FA-4123-AD45-118F75E11959}" srcId="{960C546A-9E33-4FE2-AF6C-3211E555710E}" destId="{8DB9C051-B300-4DA3-B31B-76ED50619452}" srcOrd="2" destOrd="0" parTransId="{DB9A03FE-148C-42B4-99C9-AFC16F3862B6}" sibTransId="{A38C745A-D2C4-4C3C-B8AB-F8C95377A92D}"/>
    <dgm:cxn modelId="{B1608790-9803-4E71-A9F2-2271A2D72C62}" type="presParOf" srcId="{5C8D6F3A-DF12-4E26-AF44-59310703B931}" destId="{6A198C94-28DC-4365-98B4-1381622DDD39}" srcOrd="0" destOrd="0" presId="urn:microsoft.com/office/officeart/2018/2/layout/IconLabelDescriptionList"/>
    <dgm:cxn modelId="{9C0F50EB-81E2-4FE2-B849-820261373719}" type="presParOf" srcId="{6A198C94-28DC-4365-98B4-1381622DDD39}" destId="{F99FB1DB-2F1E-46FB-A38F-B6C71E3C0D27}" srcOrd="0" destOrd="0" presId="urn:microsoft.com/office/officeart/2018/2/layout/IconLabelDescriptionList"/>
    <dgm:cxn modelId="{01A049B4-C2E1-477B-AC07-A6A5ECEE939C}" type="presParOf" srcId="{6A198C94-28DC-4365-98B4-1381622DDD39}" destId="{841F9C56-DF08-4C06-B840-4AE7030E3338}" srcOrd="1" destOrd="0" presId="urn:microsoft.com/office/officeart/2018/2/layout/IconLabelDescriptionList"/>
    <dgm:cxn modelId="{9845CCE4-704A-413C-B3CA-C0A1F8AC4C77}" type="presParOf" srcId="{6A198C94-28DC-4365-98B4-1381622DDD39}" destId="{7C9C6DB6-1D06-468B-97F8-23A34ED8B0A8}" srcOrd="2" destOrd="0" presId="urn:microsoft.com/office/officeart/2018/2/layout/IconLabelDescriptionList"/>
    <dgm:cxn modelId="{E0428BBD-EF74-4522-9B2F-26D97A19D024}" type="presParOf" srcId="{6A198C94-28DC-4365-98B4-1381622DDD39}" destId="{EA9F882F-B011-4A59-A379-2D80EB01CEE3}" srcOrd="3" destOrd="0" presId="urn:microsoft.com/office/officeart/2018/2/layout/IconLabelDescriptionList"/>
    <dgm:cxn modelId="{6C0466BA-F023-4940-B9C6-C4A89ACAF43A}" type="presParOf" srcId="{6A198C94-28DC-4365-98B4-1381622DDD39}" destId="{AA4D0796-B1D9-4BA9-8160-C18DEBA742A6}" srcOrd="4" destOrd="0" presId="urn:microsoft.com/office/officeart/2018/2/layout/IconLabelDescriptionList"/>
    <dgm:cxn modelId="{4829D122-170E-4CE9-B4BD-CC95DFFF3656}" type="presParOf" srcId="{5C8D6F3A-DF12-4E26-AF44-59310703B931}" destId="{BAB21A2A-F4DF-412B-B7B2-C45FBBA1677D}" srcOrd="1" destOrd="0" presId="urn:microsoft.com/office/officeart/2018/2/layout/IconLabelDescriptionList"/>
    <dgm:cxn modelId="{75387D84-F622-4815-A2C8-184FF3D6185A}" type="presParOf" srcId="{5C8D6F3A-DF12-4E26-AF44-59310703B931}" destId="{7BDD75CF-FBED-41FE-B700-9780956B8FA2}" srcOrd="2" destOrd="0" presId="urn:microsoft.com/office/officeart/2018/2/layout/IconLabelDescriptionList"/>
    <dgm:cxn modelId="{268F49C4-DA6F-433D-9924-ECCD2B768943}" type="presParOf" srcId="{7BDD75CF-FBED-41FE-B700-9780956B8FA2}" destId="{5A51B71C-6767-4BDC-882A-130D5427A657}" srcOrd="0" destOrd="0" presId="urn:microsoft.com/office/officeart/2018/2/layout/IconLabelDescriptionList"/>
    <dgm:cxn modelId="{FE2061B1-3C45-4D07-B101-0D6E1FDE651F}" type="presParOf" srcId="{7BDD75CF-FBED-41FE-B700-9780956B8FA2}" destId="{54E82C88-DD6F-4C09-9A82-A54A9D0B6073}" srcOrd="1" destOrd="0" presId="urn:microsoft.com/office/officeart/2018/2/layout/IconLabelDescriptionList"/>
    <dgm:cxn modelId="{A4505F89-54B9-4685-A46D-4C06A29B0E3F}" type="presParOf" srcId="{7BDD75CF-FBED-41FE-B700-9780956B8FA2}" destId="{367B338A-A849-4368-8326-E7C84EA7FCC3}" srcOrd="2" destOrd="0" presId="urn:microsoft.com/office/officeart/2018/2/layout/IconLabelDescriptionList"/>
    <dgm:cxn modelId="{0924B032-DC22-40B6-934B-9912650C825B}" type="presParOf" srcId="{7BDD75CF-FBED-41FE-B700-9780956B8FA2}" destId="{EE775DEC-FF17-40E7-89DB-68EACA35A832}" srcOrd="3" destOrd="0" presId="urn:microsoft.com/office/officeart/2018/2/layout/IconLabelDescriptionList"/>
    <dgm:cxn modelId="{38713B78-2D52-4142-9672-AABC03676142}" type="presParOf" srcId="{7BDD75CF-FBED-41FE-B700-9780956B8FA2}" destId="{A5F6CCA9-8210-49A5-A673-8B5069AB4E94}" srcOrd="4" destOrd="0" presId="urn:microsoft.com/office/officeart/2018/2/layout/IconLabelDescriptionList"/>
    <dgm:cxn modelId="{732F5DEA-ADB6-4F50-B80C-204C8B70C6CA}" type="presParOf" srcId="{5C8D6F3A-DF12-4E26-AF44-59310703B931}" destId="{BE973930-B9F4-4838-95F6-BE2E1DB207B8}" srcOrd="3" destOrd="0" presId="urn:microsoft.com/office/officeart/2018/2/layout/IconLabelDescriptionList"/>
    <dgm:cxn modelId="{E14B1B9A-F5B2-4BF5-89FC-FA3E4BF40881}" type="presParOf" srcId="{5C8D6F3A-DF12-4E26-AF44-59310703B931}" destId="{9E2170BB-7E37-4556-81B9-720298A4AC31}" srcOrd="4" destOrd="0" presId="urn:microsoft.com/office/officeart/2018/2/layout/IconLabelDescriptionList"/>
    <dgm:cxn modelId="{B700F148-9E3F-467C-82FA-3928ED887F4F}" type="presParOf" srcId="{9E2170BB-7E37-4556-81B9-720298A4AC31}" destId="{63F7AEED-80CF-4BAD-BC04-6CD5A0B624F9}" srcOrd="0" destOrd="0" presId="urn:microsoft.com/office/officeart/2018/2/layout/IconLabelDescriptionList"/>
    <dgm:cxn modelId="{2F3F7E60-2010-48DB-8F4B-54297716346D}" type="presParOf" srcId="{9E2170BB-7E37-4556-81B9-720298A4AC31}" destId="{D137D18D-02E7-4ED0-AC3E-7628DFDFB1CD}" srcOrd="1" destOrd="0" presId="urn:microsoft.com/office/officeart/2018/2/layout/IconLabelDescriptionList"/>
    <dgm:cxn modelId="{8A9191F3-9C62-4884-B640-E7CB56E97FC3}" type="presParOf" srcId="{9E2170BB-7E37-4556-81B9-720298A4AC31}" destId="{5C4B55C3-7D95-41C7-9AB3-5783CDC1CE8F}" srcOrd="2" destOrd="0" presId="urn:microsoft.com/office/officeart/2018/2/layout/IconLabelDescriptionList"/>
    <dgm:cxn modelId="{F61712BB-91DD-47EB-8B99-8B416CCA2FD4}" type="presParOf" srcId="{9E2170BB-7E37-4556-81B9-720298A4AC31}" destId="{D80130F2-3D1A-4534-8FA7-705AC4E57F8C}" srcOrd="3" destOrd="0" presId="urn:microsoft.com/office/officeart/2018/2/layout/IconLabelDescriptionList"/>
    <dgm:cxn modelId="{DC7B2CA7-6557-4D12-A400-00F82FE1C28C}" type="presParOf" srcId="{9E2170BB-7E37-4556-81B9-720298A4AC31}" destId="{91B99804-F59E-4162-8CC4-E1776A09F4A8}" srcOrd="4" destOrd="0" presId="urn:microsoft.com/office/officeart/2018/2/layout/IconLabelDescriptionList"/>
    <dgm:cxn modelId="{90EA7BFE-2A58-494A-B6F3-74BE027E4BF3}" type="presParOf" srcId="{5C8D6F3A-DF12-4E26-AF44-59310703B931}" destId="{59743F81-2CFB-43AF-B9E7-7CD932D11537}" srcOrd="5" destOrd="0" presId="urn:microsoft.com/office/officeart/2018/2/layout/IconLabelDescriptionList"/>
    <dgm:cxn modelId="{D057402B-0331-485C-B530-8BBD769349F7}" type="presParOf" srcId="{5C8D6F3A-DF12-4E26-AF44-59310703B931}" destId="{D8C9ADFA-52A8-4BFD-896F-61187F782EC9}" srcOrd="6" destOrd="0" presId="urn:microsoft.com/office/officeart/2018/2/layout/IconLabelDescriptionList"/>
    <dgm:cxn modelId="{5CD2262D-8D9D-45D4-81C1-88B5DCC7F7E0}" type="presParOf" srcId="{D8C9ADFA-52A8-4BFD-896F-61187F782EC9}" destId="{9B1AA50C-E05B-4066-BFD7-93DFEE446FED}" srcOrd="0" destOrd="0" presId="urn:microsoft.com/office/officeart/2018/2/layout/IconLabelDescriptionList"/>
    <dgm:cxn modelId="{EEECFED9-0187-4792-A2D2-87B80D633256}" type="presParOf" srcId="{D8C9ADFA-52A8-4BFD-896F-61187F782EC9}" destId="{C5D0C2FA-CA09-4F68-9A36-48EE0351AFE3}" srcOrd="1" destOrd="0" presId="urn:microsoft.com/office/officeart/2018/2/layout/IconLabelDescriptionList"/>
    <dgm:cxn modelId="{119E3849-0371-4646-AAA9-C6FBE1283F0F}" type="presParOf" srcId="{D8C9ADFA-52A8-4BFD-896F-61187F782EC9}" destId="{0A7C937C-B70B-4135-AB6A-0969C8B462FE}" srcOrd="2" destOrd="0" presId="urn:microsoft.com/office/officeart/2018/2/layout/IconLabelDescriptionList"/>
    <dgm:cxn modelId="{A95DCCED-3457-4E58-BFA8-792826E37796}" type="presParOf" srcId="{D8C9ADFA-52A8-4BFD-896F-61187F782EC9}" destId="{98FFA85E-39F3-4C2E-B156-9F5A31745CD5}" srcOrd="3" destOrd="0" presId="urn:microsoft.com/office/officeart/2018/2/layout/IconLabelDescriptionList"/>
    <dgm:cxn modelId="{B62730A7-2E8A-4277-90E2-3DCA05AC9ACD}" type="presParOf" srcId="{D8C9ADFA-52A8-4BFD-896F-61187F782EC9}" destId="{6935418E-31BD-4EBA-BFA2-8664EF84B90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C5037-47D9-4551-A023-DC2838206A55}">
      <dsp:nvSpPr>
        <dsp:cNvPr id="0" name=""/>
        <dsp:cNvSpPr/>
      </dsp:nvSpPr>
      <dsp:spPr>
        <a:xfrm>
          <a:off x="1099810" y="696102"/>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E63D6D-2230-4B42-9491-C983E4154922}">
      <dsp:nvSpPr>
        <dsp:cNvPr id="0" name=""/>
        <dsp:cNvSpPr/>
      </dsp:nvSpPr>
      <dsp:spPr>
        <a:xfrm>
          <a:off x="8506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IRBNet Insight Reports</a:t>
          </a:r>
        </a:p>
      </dsp:txBody>
      <dsp:txXfrm>
        <a:off x="85060" y="2776702"/>
        <a:ext cx="3690000" cy="720000"/>
      </dsp:txXfrm>
    </dsp:sp>
    <dsp:sp modelId="{FB9D05EF-9479-4603-9A47-2126D3101B8D}">
      <dsp:nvSpPr>
        <dsp:cNvPr id="0" name=""/>
        <dsp:cNvSpPr/>
      </dsp:nvSpPr>
      <dsp:spPr>
        <a:xfrm>
          <a:off x="5435560" y="696102"/>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C16EFC-3314-4AD9-89D4-157217DCC685}">
      <dsp:nvSpPr>
        <dsp:cNvPr id="0" name=""/>
        <dsp:cNvSpPr/>
      </dsp:nvSpPr>
      <dsp:spPr>
        <a:xfrm>
          <a:off x="442081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VAIRRS Dashboards	</a:t>
          </a:r>
        </a:p>
      </dsp:txBody>
      <dsp:txXfrm>
        <a:off x="4420810" y="2776702"/>
        <a:ext cx="369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FB1DB-2F1E-46FB-A38F-B6C71E3C0D27}">
      <dsp:nvSpPr>
        <dsp:cNvPr id="0" name=""/>
        <dsp:cNvSpPr/>
      </dsp:nvSpPr>
      <dsp:spPr>
        <a:xfrm>
          <a:off x="550484" y="878852"/>
          <a:ext cx="653378" cy="653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C6DB6-1D06-468B-97F8-23A34ED8B0A8}">
      <dsp:nvSpPr>
        <dsp:cNvPr id="0" name=""/>
        <dsp:cNvSpPr/>
      </dsp:nvSpPr>
      <dsp:spPr>
        <a:xfrm>
          <a:off x="2077" y="1594384"/>
          <a:ext cx="1866796" cy="43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Review Process</a:t>
          </a:r>
        </a:p>
      </dsp:txBody>
      <dsp:txXfrm>
        <a:off x="2077" y="1594384"/>
        <a:ext cx="1866796" cy="437530"/>
      </dsp:txXfrm>
    </dsp:sp>
    <dsp:sp modelId="{AA4D0796-B1D9-4BA9-8160-C18DEBA742A6}">
      <dsp:nvSpPr>
        <dsp:cNvPr id="0" name=""/>
        <dsp:cNvSpPr/>
      </dsp:nvSpPr>
      <dsp:spPr>
        <a:xfrm>
          <a:off x="2077" y="2082440"/>
          <a:ext cx="1866796" cy="127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All packages and key dates</a:t>
          </a:r>
        </a:p>
        <a:p>
          <a:pPr marL="57150" lvl="1" indent="-57150" algn="ctr" defTabSz="488950">
            <a:lnSpc>
              <a:spcPct val="90000"/>
            </a:lnSpc>
            <a:spcBef>
              <a:spcPct val="0"/>
            </a:spcBef>
            <a:spcAft>
              <a:spcPct val="15000"/>
            </a:spcAft>
            <a:buChar char="•"/>
          </a:pPr>
          <a:r>
            <a:rPr lang="en-US" sz="1100" kern="1200" dirty="0"/>
            <a:t>Submission date</a:t>
          </a:r>
        </a:p>
        <a:p>
          <a:pPr marL="57150" lvl="1" indent="-57150" algn="ctr" defTabSz="488950">
            <a:lnSpc>
              <a:spcPct val="90000"/>
            </a:lnSpc>
            <a:spcBef>
              <a:spcPct val="0"/>
            </a:spcBef>
            <a:spcAft>
              <a:spcPct val="15000"/>
            </a:spcAft>
            <a:buChar char="•"/>
          </a:pPr>
          <a:r>
            <a:rPr lang="en-US" sz="1100" kern="1200" dirty="0"/>
            <a:t>Share Dates</a:t>
          </a:r>
        </a:p>
        <a:p>
          <a:pPr marL="57150" lvl="1" indent="-57150" algn="ctr" defTabSz="488950">
            <a:lnSpc>
              <a:spcPct val="90000"/>
            </a:lnSpc>
            <a:spcBef>
              <a:spcPct val="0"/>
            </a:spcBef>
            <a:spcAft>
              <a:spcPct val="15000"/>
            </a:spcAft>
            <a:buChar char="•"/>
          </a:pPr>
          <a:r>
            <a:rPr lang="en-US" sz="1100" kern="1200" dirty="0"/>
            <a:t>Review completion dates</a:t>
          </a:r>
        </a:p>
        <a:p>
          <a:pPr marL="57150" lvl="1" indent="-57150" algn="ctr" defTabSz="488950">
            <a:lnSpc>
              <a:spcPct val="90000"/>
            </a:lnSpc>
            <a:spcBef>
              <a:spcPct val="0"/>
            </a:spcBef>
            <a:spcAft>
              <a:spcPct val="15000"/>
            </a:spcAft>
            <a:buChar char="•"/>
          </a:pPr>
          <a:r>
            <a:rPr lang="en-US" sz="1100" kern="1200" dirty="0"/>
            <a:t>Agenda date</a:t>
          </a:r>
        </a:p>
        <a:p>
          <a:pPr marL="57150" lvl="1" indent="-57150" algn="ctr" defTabSz="488950">
            <a:lnSpc>
              <a:spcPct val="90000"/>
            </a:lnSpc>
            <a:spcBef>
              <a:spcPct val="0"/>
            </a:spcBef>
            <a:spcAft>
              <a:spcPct val="15000"/>
            </a:spcAft>
            <a:buChar char="•"/>
          </a:pPr>
          <a:r>
            <a:rPr lang="en-US" sz="1100" kern="1200" dirty="0"/>
            <a:t>Effective date</a:t>
          </a:r>
        </a:p>
      </dsp:txBody>
      <dsp:txXfrm>
        <a:off x="2077" y="2082440"/>
        <a:ext cx="1866796" cy="1276182"/>
      </dsp:txXfrm>
    </dsp:sp>
    <dsp:sp modelId="{5A51B71C-6767-4BDC-882A-130D5427A657}">
      <dsp:nvSpPr>
        <dsp:cNvPr id="0" name=""/>
        <dsp:cNvSpPr/>
      </dsp:nvSpPr>
      <dsp:spPr>
        <a:xfrm>
          <a:off x="2595248" y="823079"/>
          <a:ext cx="653378" cy="653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7B338A-A849-4368-8326-E7C84EA7FCC3}">
      <dsp:nvSpPr>
        <dsp:cNvPr id="0" name=""/>
        <dsp:cNvSpPr/>
      </dsp:nvSpPr>
      <dsp:spPr>
        <a:xfrm>
          <a:off x="2195563" y="1594384"/>
          <a:ext cx="1866796" cy="43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Pending Review</a:t>
          </a:r>
        </a:p>
      </dsp:txBody>
      <dsp:txXfrm>
        <a:off x="2195563" y="1594384"/>
        <a:ext cx="1866796" cy="437530"/>
      </dsp:txXfrm>
    </dsp:sp>
    <dsp:sp modelId="{A5F6CCA9-8210-49A5-A673-8B5069AB4E94}">
      <dsp:nvSpPr>
        <dsp:cNvPr id="0" name=""/>
        <dsp:cNvSpPr/>
      </dsp:nvSpPr>
      <dsp:spPr>
        <a:xfrm>
          <a:off x="2195563" y="2082440"/>
          <a:ext cx="1866796" cy="127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All packages pending review</a:t>
          </a:r>
        </a:p>
        <a:p>
          <a:pPr marL="57150" lvl="1" indent="-57150" algn="ctr" defTabSz="488950">
            <a:lnSpc>
              <a:spcPct val="90000"/>
            </a:lnSpc>
            <a:spcBef>
              <a:spcPct val="0"/>
            </a:spcBef>
            <a:spcAft>
              <a:spcPct val="15000"/>
            </a:spcAft>
            <a:buChar char="•"/>
          </a:pPr>
          <a:r>
            <a:rPr lang="en-US" sz="1100" kern="1200" dirty="0"/>
            <a:t>Only includes packages pending review</a:t>
          </a:r>
        </a:p>
        <a:p>
          <a:pPr marL="57150" lvl="1" indent="-57150" algn="ctr" defTabSz="488950">
            <a:lnSpc>
              <a:spcPct val="90000"/>
            </a:lnSpc>
            <a:spcBef>
              <a:spcPct val="0"/>
            </a:spcBef>
            <a:spcAft>
              <a:spcPct val="15000"/>
            </a:spcAft>
            <a:buChar char="•"/>
          </a:pPr>
          <a:r>
            <a:rPr lang="en-US" sz="1100" kern="1200" dirty="0"/>
            <a:t>Submission date</a:t>
          </a:r>
        </a:p>
        <a:p>
          <a:pPr marL="57150" lvl="1" indent="-57150" algn="ctr" defTabSz="488950">
            <a:lnSpc>
              <a:spcPct val="90000"/>
            </a:lnSpc>
            <a:spcBef>
              <a:spcPct val="0"/>
            </a:spcBef>
            <a:spcAft>
              <a:spcPct val="15000"/>
            </a:spcAft>
            <a:buChar char="•"/>
          </a:pPr>
          <a:r>
            <a:rPr lang="en-US" sz="1100" kern="1200" dirty="0"/>
            <a:t>Share date</a:t>
          </a:r>
        </a:p>
        <a:p>
          <a:pPr marL="57150" lvl="1" indent="-57150" algn="ctr" defTabSz="488950">
            <a:lnSpc>
              <a:spcPct val="90000"/>
            </a:lnSpc>
            <a:spcBef>
              <a:spcPct val="0"/>
            </a:spcBef>
            <a:spcAft>
              <a:spcPct val="15000"/>
            </a:spcAft>
            <a:buChar char="•"/>
          </a:pPr>
          <a:r>
            <a:rPr lang="en-US" sz="1100" kern="1200" dirty="0"/>
            <a:t>Agenda date</a:t>
          </a:r>
        </a:p>
      </dsp:txBody>
      <dsp:txXfrm>
        <a:off x="2195563" y="2082440"/>
        <a:ext cx="1866796" cy="1276182"/>
      </dsp:txXfrm>
    </dsp:sp>
    <dsp:sp modelId="{63F7AEED-80CF-4BAD-BC04-6CD5A0B624F9}">
      <dsp:nvSpPr>
        <dsp:cNvPr id="0" name=""/>
        <dsp:cNvSpPr/>
      </dsp:nvSpPr>
      <dsp:spPr>
        <a:xfrm>
          <a:off x="4890981" y="944588"/>
          <a:ext cx="653378" cy="653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B55C3-7D95-41C7-9AB3-5783CDC1CE8F}">
      <dsp:nvSpPr>
        <dsp:cNvPr id="0" name=""/>
        <dsp:cNvSpPr/>
      </dsp:nvSpPr>
      <dsp:spPr>
        <a:xfrm>
          <a:off x="4389049" y="1594384"/>
          <a:ext cx="1866796" cy="43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Reviewer Activity</a:t>
          </a:r>
        </a:p>
      </dsp:txBody>
      <dsp:txXfrm>
        <a:off x="4389049" y="1594384"/>
        <a:ext cx="1866796" cy="437530"/>
      </dsp:txXfrm>
    </dsp:sp>
    <dsp:sp modelId="{91B99804-F59E-4162-8CC4-E1776A09F4A8}">
      <dsp:nvSpPr>
        <dsp:cNvPr id="0" name=""/>
        <dsp:cNvSpPr/>
      </dsp:nvSpPr>
      <dsp:spPr>
        <a:xfrm>
          <a:off x="4389049" y="2082440"/>
          <a:ext cx="1866796" cy="127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Detailed activity report for each reviewer</a:t>
          </a:r>
        </a:p>
        <a:p>
          <a:pPr marL="57150" lvl="1" indent="-57150" algn="ctr" defTabSz="488950">
            <a:lnSpc>
              <a:spcPct val="90000"/>
            </a:lnSpc>
            <a:spcBef>
              <a:spcPct val="0"/>
            </a:spcBef>
            <a:spcAft>
              <a:spcPct val="15000"/>
            </a:spcAft>
            <a:buChar char="•"/>
          </a:pPr>
          <a:r>
            <a:rPr lang="en-US" sz="1100" kern="1200" dirty="0"/>
            <a:t>Share date</a:t>
          </a:r>
        </a:p>
        <a:p>
          <a:pPr marL="57150" lvl="1" indent="-57150" algn="ctr" defTabSz="488950">
            <a:lnSpc>
              <a:spcPct val="90000"/>
            </a:lnSpc>
            <a:spcBef>
              <a:spcPct val="0"/>
            </a:spcBef>
            <a:spcAft>
              <a:spcPct val="15000"/>
            </a:spcAft>
            <a:buChar char="•"/>
          </a:pPr>
          <a:r>
            <a:rPr lang="en-US" sz="1100" kern="1200" dirty="0"/>
            <a:t>Reviewer comment date</a:t>
          </a:r>
        </a:p>
        <a:p>
          <a:pPr marL="57150" lvl="1" indent="-57150" algn="ctr" defTabSz="488950">
            <a:lnSpc>
              <a:spcPct val="90000"/>
            </a:lnSpc>
            <a:spcBef>
              <a:spcPct val="0"/>
            </a:spcBef>
            <a:spcAft>
              <a:spcPct val="15000"/>
            </a:spcAft>
            <a:buChar char="•"/>
          </a:pPr>
          <a:r>
            <a:rPr lang="en-US" sz="1100" kern="1200" dirty="0"/>
            <a:t>Reviewer completion date</a:t>
          </a:r>
        </a:p>
      </dsp:txBody>
      <dsp:txXfrm>
        <a:off x="4389049" y="2082440"/>
        <a:ext cx="1866796" cy="1276182"/>
      </dsp:txXfrm>
    </dsp:sp>
    <dsp:sp modelId="{9B1AA50C-E05B-4066-BFD7-93DFEE446FED}">
      <dsp:nvSpPr>
        <dsp:cNvPr id="0" name=""/>
        <dsp:cNvSpPr/>
      </dsp:nvSpPr>
      <dsp:spPr>
        <a:xfrm>
          <a:off x="7116686" y="1048691"/>
          <a:ext cx="653378" cy="6533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7C937C-B70B-4135-AB6A-0969C8B462FE}">
      <dsp:nvSpPr>
        <dsp:cNvPr id="0" name=""/>
        <dsp:cNvSpPr/>
      </dsp:nvSpPr>
      <dsp:spPr>
        <a:xfrm>
          <a:off x="6582536" y="1594384"/>
          <a:ext cx="1866796" cy="43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Meeting Attendance</a:t>
          </a:r>
        </a:p>
      </dsp:txBody>
      <dsp:txXfrm>
        <a:off x="6582536" y="1594384"/>
        <a:ext cx="1866796" cy="437530"/>
      </dsp:txXfrm>
    </dsp:sp>
    <dsp:sp modelId="{6935418E-31BD-4EBA-BFA2-8664EF84B906}">
      <dsp:nvSpPr>
        <dsp:cNvPr id="0" name=""/>
        <dsp:cNvSpPr/>
      </dsp:nvSpPr>
      <dsp:spPr>
        <a:xfrm>
          <a:off x="6582536" y="2082440"/>
          <a:ext cx="1866796" cy="127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Detailed listing of meeting attendees</a:t>
          </a:r>
        </a:p>
        <a:p>
          <a:pPr marL="57150" lvl="1" indent="-57150" algn="ctr" defTabSz="488950">
            <a:lnSpc>
              <a:spcPct val="90000"/>
            </a:lnSpc>
            <a:spcBef>
              <a:spcPct val="0"/>
            </a:spcBef>
            <a:spcAft>
              <a:spcPct val="15000"/>
            </a:spcAft>
            <a:buChar char="•"/>
          </a:pPr>
          <a:r>
            <a:rPr lang="en-US" sz="1100" kern="1200" dirty="0"/>
            <a:t>Agenda date</a:t>
          </a:r>
        </a:p>
        <a:p>
          <a:pPr marL="57150" lvl="1" indent="-57150" algn="ctr" defTabSz="488950">
            <a:lnSpc>
              <a:spcPct val="90000"/>
            </a:lnSpc>
            <a:spcBef>
              <a:spcPct val="0"/>
            </a:spcBef>
            <a:spcAft>
              <a:spcPct val="15000"/>
            </a:spcAft>
            <a:buChar char="•"/>
          </a:pPr>
          <a:r>
            <a:rPr lang="en-US" sz="1100" kern="1200" dirty="0"/>
            <a:t>Attendee list</a:t>
          </a:r>
        </a:p>
      </dsp:txBody>
      <dsp:txXfrm>
        <a:off x="6582536" y="2082440"/>
        <a:ext cx="1866796" cy="12761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1193"/>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970734" y="1"/>
            <a:ext cx="3038145" cy="461193"/>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ADCE56C1-B30B-4E0B-B4AF-AA0A774A2B7A}" type="datetime1">
              <a:rPr lang="en-US"/>
              <a:pPr>
                <a:defRPr/>
              </a:pPr>
              <a:t>5/25/2023</a:t>
            </a:fld>
            <a:endParaRPr lang="en-US"/>
          </a:p>
        </p:txBody>
      </p:sp>
      <p:sp>
        <p:nvSpPr>
          <p:cNvPr id="4" name="Footer Placeholder 3"/>
          <p:cNvSpPr>
            <a:spLocks noGrp="1"/>
          </p:cNvSpPr>
          <p:nvPr>
            <p:ph type="ftr" sz="quarter" idx="2"/>
          </p:nvPr>
        </p:nvSpPr>
        <p:spPr>
          <a:xfrm>
            <a:off x="0" y="8773357"/>
            <a:ext cx="3038145" cy="461193"/>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970734" y="8773357"/>
            <a:ext cx="3038145" cy="461193"/>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2362057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1193"/>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3970734" y="1"/>
            <a:ext cx="3038145" cy="461193"/>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50F45370-6F28-403B-B7B2-95C1EE238BC8}" type="datetime1">
              <a:rPr lang="en-US"/>
              <a:pPr>
                <a:defRPr/>
              </a:pPr>
              <a:t>5/25/2023</a:t>
            </a:fld>
            <a:endParaRPr lang="en-US"/>
          </a:p>
        </p:txBody>
      </p:sp>
      <p:sp>
        <p:nvSpPr>
          <p:cNvPr id="4" name="Slide Image Placeholder 3"/>
          <p:cNvSpPr>
            <a:spLocks noGrp="1" noRot="1" noChangeAspect="1"/>
          </p:cNvSpPr>
          <p:nvPr>
            <p:ph type="sldImg" idx="2"/>
          </p:nvPr>
        </p:nvSpPr>
        <p:spPr>
          <a:xfrm>
            <a:off x="1196975" y="693738"/>
            <a:ext cx="4618038" cy="3463925"/>
          </a:xfrm>
          <a:prstGeom prst="rect">
            <a:avLst/>
          </a:prstGeom>
          <a:noFill/>
          <a:ln w="12700">
            <a:solidFill>
              <a:prstClr val="black"/>
            </a:solidFill>
          </a:ln>
        </p:spPr>
        <p:txBody>
          <a:bodyPr vert="horz" wrap="square" lIns="92302" tIns="46151" rIns="92302" bIns="4615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345" y="4387443"/>
            <a:ext cx="5607712" cy="4155317"/>
          </a:xfrm>
          <a:prstGeom prst="rect">
            <a:avLst/>
          </a:prstGeom>
        </p:spPr>
        <p:txBody>
          <a:bodyPr vert="horz" wrap="square" lIns="92302" tIns="46151" rIns="92302" bIns="4615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3357"/>
            <a:ext cx="3038145" cy="461193"/>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3970734" y="8773357"/>
            <a:ext cx="3038145" cy="461193"/>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35924100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11</a:t>
            </a:fld>
            <a:endParaRPr lang="en-US"/>
          </a:p>
        </p:txBody>
      </p:sp>
    </p:spTree>
    <p:extLst>
      <p:ext uri="{BB962C8B-B14F-4D97-AF65-F5344CB8AC3E}">
        <p14:creationId xmlns:p14="http://schemas.microsoft.com/office/powerpoint/2010/main" val="390889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13</a:t>
            </a:fld>
            <a:endParaRPr lang="en-US" dirty="0"/>
          </a:p>
        </p:txBody>
      </p:sp>
    </p:spTree>
    <p:extLst>
      <p:ext uri="{BB962C8B-B14F-4D97-AF65-F5344CB8AC3E}">
        <p14:creationId xmlns:p14="http://schemas.microsoft.com/office/powerpoint/2010/main" val="327697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Tahoma" pitchFamily="34" charset="0"/>
                <a:cs typeface="Tahoma" pitchFamily="34" charset="0"/>
              </a:defRPr>
            </a:lvl1pPr>
          </a:lstStyle>
          <a:p>
            <a:r>
              <a:rPr lang="en-US"/>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pic>
        <p:nvPicPr>
          <p:cNvPr id="9" name="Picture 8" descr="VA Central IRB identity dk blue small jpg 4-30-08.jpg"/>
          <p:cNvPicPr>
            <a:picLocks noChangeAspect="1"/>
          </p:cNvPicPr>
          <p:nvPr userDrawn="1"/>
        </p:nvPicPr>
        <p:blipFill>
          <a:blip r:embed="rId4"/>
          <a:stretch>
            <a:fillRect/>
          </a:stretch>
        </p:blipFill>
        <p:spPr>
          <a:xfrm>
            <a:off x="3939630" y="6196825"/>
            <a:ext cx="1264740" cy="54864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Georgia" pitchFamily="18" charset="0"/>
              </a:defRPr>
            </a:lvl1p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buFont typeface="Arial" pitchFamily="34" charset="0"/>
              <a:buChar char="•"/>
              <a:defRPr>
                <a:latin typeface="Tahoma" pitchFamily="34" charset="0"/>
                <a:cs typeface="Tahoma" pitchFamily="34" charset="0"/>
              </a:defRPr>
            </a:lvl1pPr>
            <a:lvl2pPr>
              <a:spcAft>
                <a:spcPts val="1200"/>
              </a:spcAft>
              <a:buFont typeface="Arial" pitchFamily="34" charset="0"/>
              <a:buChar char="•"/>
              <a:defRPr>
                <a:latin typeface="Tahoma" pitchFamily="34" charset="0"/>
                <a:cs typeface="Tahoma" pitchFamily="34" charset="0"/>
              </a:defRPr>
            </a:lvl2pPr>
            <a:lvl3pPr>
              <a:spcAft>
                <a:spcPts val="1200"/>
              </a:spcAft>
              <a:buFont typeface="Arial" pitchFamily="34" charset="0"/>
              <a:buChar char="•"/>
              <a:defRPr>
                <a:latin typeface="Tahoma" pitchFamily="34" charset="0"/>
                <a:cs typeface="Tahoma" pitchFamily="34" charset="0"/>
              </a:defRPr>
            </a:lvl3pPr>
            <a:lvl4pPr>
              <a:spcAft>
                <a:spcPts val="1200"/>
              </a:spcAft>
              <a:buFont typeface="Arial" pitchFamily="34" charset="0"/>
              <a:buChar char="•"/>
              <a:defRPr>
                <a:latin typeface="Tahoma" pitchFamily="34" charset="0"/>
                <a:cs typeface="Tahoma" pitchFamily="34" charset="0"/>
              </a:defRPr>
            </a:lvl4pPr>
            <a:lvl5pPr>
              <a:spcAft>
                <a:spcPts val="1200"/>
              </a:spcAft>
              <a:buFont typeface="Arial" pitchFamily="34" charset="0"/>
              <a:buChar char="•"/>
              <a:defRPr sz="2000">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98989"/>
              </a:solidFill>
              <a:effectLst/>
              <a:uLnTx/>
              <a:uFillTx/>
              <a:latin typeface="Georgia" pitchFamily="18"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98989"/>
              </a:solidFill>
              <a:effectLst/>
              <a:uLnTx/>
              <a:uFillTx/>
              <a:latin typeface="Georgia" pitchFamily="18" charset="0"/>
              <a:ea typeface="ＭＳ Ｐゴシック" charset="-128"/>
              <a:cs typeface="+mn-cs"/>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0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98989"/>
              </a:solidFill>
              <a:effectLst/>
              <a:uLnTx/>
              <a:uFillTx/>
              <a:latin typeface="Georgia" pitchFamily="18" charset="0"/>
              <a:ea typeface="ＭＳ Ｐゴシック" charset="-128"/>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452FDFF-9483-4A82-A0D2-0EFD9C982FB8}" type="slidenum">
              <a:rPr kumimoji="0" lang="en-US" sz="1200" b="0" i="0" u="none" strike="noStrike" kern="1200" cap="none" spc="0" normalizeH="0" baseline="0" noProof="0" smtClean="0">
                <a:ln>
                  <a:noFill/>
                </a:ln>
                <a:solidFill>
                  <a:srgbClr val="898989"/>
                </a:solidFill>
                <a:effectLst/>
                <a:uLnTx/>
                <a:uFillTx/>
                <a:latin typeface="Georgia" pitchFamily="18"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98989"/>
              </a:solidFill>
              <a:effectLst/>
              <a:uLnTx/>
              <a:uFillTx/>
              <a:latin typeface="Georgia" pitchFamily="18" charset="0"/>
              <a:ea typeface="ＭＳ Ｐゴシック" charset="-128"/>
              <a:cs typeface="+mn-cs"/>
            </a:endParaRPr>
          </a:p>
        </p:txBody>
      </p:sp>
      <p:pic>
        <p:nvPicPr>
          <p:cNvPr id="11" name="Picture 10" descr="VA Central IRB identity dk blue small jpg 4-30-08.jpg"/>
          <p:cNvPicPr>
            <a:picLocks noChangeAspect="1"/>
          </p:cNvPicPr>
          <p:nvPr userDrawn="1"/>
        </p:nvPicPr>
        <p:blipFill>
          <a:blip r:embed="rId11"/>
          <a:stretch>
            <a:fillRect/>
          </a:stretch>
        </p:blipFill>
        <p:spPr>
          <a:xfrm>
            <a:off x="7146050" y="6196825"/>
            <a:ext cx="1264740" cy="548640"/>
          </a:xfrm>
          <a:prstGeom prst="rect">
            <a:avLst/>
          </a:prstGeom>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90" r:id="rId5"/>
    <p:sldLayoutId id="2147483791" r:id="rId6"/>
    <p:sldLayoutId id="2147483795" r:id="rId7"/>
  </p:sldLayoutIdLst>
  <p:hf hdr="0" ftr="0" dt="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yes-cards-spiral-many-commitment-6848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vagov.sharepoint.com/sites/VHAORPPE/VAIRRS/SitePages/Dashboards.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va.gov/programs/orppe/education/ord_training/default.cfm" TargetMode="External"/><Relationship Id="rId2" Type="http://schemas.openxmlformats.org/officeDocument/2006/relationships/hyperlink" Target="https://gcc02.safelinks.protection.outlook.com/?url=https%3A%2F%2Fwww.hhs.gov%2Fsites%2Fdefault%2Ffiles%2Fchecklist-for-irb-member-general-final-508c.pdf&amp;data=05%7C01%7C%7C0a3c5aeee85743fa087608da23b93f2b%7Ce95f1b23abaf45ee821db7ab251ab3bf%7C0%7C0%7C637861575771148470%7CUnknown%7CTWFpbGZsb3d8eyJWIjoiMC4wLjAwMDAiLCJQIjoiV2luMzIiLCJBTiI6Ik1haWwiLCJXVCI6Mn0%3D%7C3000%7C%7C%7C&amp;sdata=gRTGCRD9trkK2YMeHMvjwhmWI3KXNmcqqIAFhx6shUI%3D&amp;reserved=0" TargetMode="External"/><Relationship Id="rId1" Type="http://schemas.openxmlformats.org/officeDocument/2006/relationships/slideLayout" Target="../slideLayouts/slideLayout2.xml"/><Relationship Id="rId4" Type="http://schemas.openxmlformats.org/officeDocument/2006/relationships/hyperlink" Target="https://www.research.va.gov/programs/orppe/education/webinars/archives.cf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880" y="3119761"/>
            <a:ext cx="7772400" cy="129858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pc="100" dirty="0"/>
            </a:br>
            <a:r>
              <a:rPr lang="en-US" spc="100" dirty="0"/>
              <a:t>Training IRB Members and Conducting Annual Evaluations</a:t>
            </a:r>
            <a:endParaRPr lang="en-US" sz="3400" spc="100" dirty="0">
              <a:latin typeface="Tahoma" pitchFamily="34" charset="0"/>
              <a:cs typeface="Tahoma" pitchFamily="34" charset="0"/>
            </a:endParaRPr>
          </a:p>
        </p:txBody>
      </p:sp>
      <p:sp>
        <p:nvSpPr>
          <p:cNvPr id="7171" name="Subtitle 2"/>
          <p:cNvSpPr>
            <a:spLocks noGrp="1"/>
          </p:cNvSpPr>
          <p:nvPr>
            <p:ph type="subTitle" idx="1"/>
          </p:nvPr>
        </p:nvSpPr>
        <p:spPr>
          <a:xfrm>
            <a:off x="338880" y="3908289"/>
            <a:ext cx="7771658" cy="743953"/>
          </a:xfrm>
        </p:spPr>
        <p:txBody>
          <a:bodyPr/>
          <a:lstStyle/>
          <a:p>
            <a:pPr eaLnBrk="1" hangingPunct="1">
              <a:buFont typeface="Arial" charset="0"/>
              <a:buNone/>
              <a:defRPr/>
            </a:pPr>
            <a:endParaRPr lang="en-US" sz="1800" spc="100" dirty="0">
              <a:cs typeface="Calibri"/>
            </a:endParaRPr>
          </a:p>
          <a:p>
            <a:pPr eaLnBrk="1" hangingPunct="1">
              <a:spcAft>
                <a:spcPts val="0"/>
              </a:spcAft>
              <a:buFont typeface="Arial" charset="0"/>
              <a:buNone/>
              <a:defRPr/>
            </a:pPr>
            <a:endParaRPr lang="en-US" sz="1000" spc="100" dirty="0">
              <a:latin typeface="Tahoma" pitchFamily="34" charset="0"/>
              <a:cs typeface="Tahoma" pitchFamily="34" charset="0"/>
            </a:endParaRPr>
          </a:p>
        </p:txBody>
      </p:sp>
      <p:sp>
        <p:nvSpPr>
          <p:cNvPr id="4" name="TextBox 3"/>
          <p:cNvSpPr txBox="1"/>
          <p:nvPr/>
        </p:nvSpPr>
        <p:spPr>
          <a:xfrm>
            <a:off x="4836527" y="5578364"/>
            <a:ext cx="4004797" cy="430887"/>
          </a:xfrm>
          <a:prstGeom prst="rect">
            <a:avLst/>
          </a:prstGeom>
          <a:noFill/>
        </p:spPr>
        <p:txBody>
          <a:bodyPr wrap="square" lIns="91440" tIns="45720" rIns="91440" bIns="45720" anchor="t">
            <a:spAutoFit/>
          </a:bodyPr>
          <a:lstStyle/>
          <a:p>
            <a:pPr>
              <a:defRPr/>
            </a:pPr>
            <a:r>
              <a:rPr lang="en-US" sz="2200">
                <a:solidFill>
                  <a:schemeClr val="bg1"/>
                </a:solidFill>
                <a:latin typeface="Tahoma"/>
                <a:ea typeface="ＭＳ Ｐゴシック"/>
                <a:cs typeface="Tahoma"/>
              </a:rPr>
              <a:t>                   </a:t>
            </a:r>
            <a:endParaRPr lang="en-US" sz="1200" i="1">
              <a:solidFill>
                <a:schemeClr val="bg1"/>
              </a:solidFill>
              <a:latin typeface="Tahoma" pitchFamily="34" charset="0"/>
              <a:ea typeface="ＭＳ Ｐゴシック" pitchFamily="1" charset="-128"/>
              <a:cs typeface="Tahoma" pitchFamily="34" charset="0"/>
            </a:endParaRPr>
          </a:p>
        </p:txBody>
      </p:sp>
      <p:sp>
        <p:nvSpPr>
          <p:cNvPr id="2" name="TextBox 1">
            <a:extLst>
              <a:ext uri="{FF2B5EF4-FFF2-40B4-BE49-F238E27FC236}">
                <a16:creationId xmlns:a16="http://schemas.microsoft.com/office/drawing/2014/main" id="{3EF46FAA-AA31-7C9B-2FFA-1BE06ABB1F00}"/>
              </a:ext>
            </a:extLst>
          </p:cNvPr>
          <p:cNvSpPr txBox="1"/>
          <p:nvPr/>
        </p:nvSpPr>
        <p:spPr>
          <a:xfrm>
            <a:off x="492240" y="4971633"/>
            <a:ext cx="72067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Arial"/>
                <a:ea typeface="ＭＳ Ｐゴシック"/>
                <a:cs typeface="Arial"/>
              </a:rPr>
              <a:t>Estela Hamblen, MHA – VA Central IRB Administrator</a:t>
            </a:r>
          </a:p>
          <a:p>
            <a:r>
              <a:rPr lang="en-US" b="1" dirty="0">
                <a:solidFill>
                  <a:schemeClr val="bg1"/>
                </a:solidFill>
                <a:latin typeface="Arial"/>
                <a:ea typeface="ＭＳ Ｐゴシック"/>
                <a:cs typeface="Arial"/>
              </a:rPr>
              <a:t>Christie O'Brien – VA Central IRB Administrator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01B9-F0ED-4E8B-94CC-CBB009376DA3}"/>
              </a:ext>
            </a:extLst>
          </p:cNvPr>
          <p:cNvSpPr>
            <a:spLocks noGrp="1"/>
          </p:cNvSpPr>
          <p:nvPr>
            <p:ph type="title"/>
          </p:nvPr>
        </p:nvSpPr>
        <p:spPr/>
        <p:txBody>
          <a:bodyPr/>
          <a:lstStyle/>
          <a:p>
            <a:pPr algn="ctr"/>
            <a:r>
              <a:rPr lang="en-US" dirty="0">
                <a:latin typeface="Georgia"/>
                <a:ea typeface="ＭＳ Ｐゴシック"/>
                <a:cs typeface="Tahoma"/>
              </a:rPr>
              <a:t>Program Assessment </a:t>
            </a:r>
            <a:endParaRPr lang="en-US" dirty="0"/>
          </a:p>
        </p:txBody>
      </p:sp>
      <p:sp>
        <p:nvSpPr>
          <p:cNvPr id="3" name="Content Placeholder 2">
            <a:extLst>
              <a:ext uri="{FF2B5EF4-FFF2-40B4-BE49-F238E27FC236}">
                <a16:creationId xmlns:a16="http://schemas.microsoft.com/office/drawing/2014/main" id="{FA5E45F9-383B-4268-9DF1-E3BD984F2A04}"/>
              </a:ext>
            </a:extLst>
          </p:cNvPr>
          <p:cNvSpPr>
            <a:spLocks noGrp="1"/>
          </p:cNvSpPr>
          <p:nvPr>
            <p:ph idx="1"/>
          </p:nvPr>
        </p:nvSpPr>
        <p:spPr>
          <a:xfrm>
            <a:off x="457200" y="1988674"/>
            <a:ext cx="8229600" cy="4190513"/>
          </a:xfrm>
        </p:spPr>
        <p:txBody>
          <a:bodyPr/>
          <a:lstStyle/>
          <a:p>
            <a:pPr marL="0" indent="0">
              <a:buNone/>
            </a:pPr>
            <a:r>
              <a:rPr lang="en-US" sz="2400" u="sng" dirty="0">
                <a:latin typeface="Sitka Text" panose="02000505000000020004" pitchFamily="2" charset="0"/>
                <a:ea typeface="Tahoma"/>
                <a:cs typeface="Tahoma"/>
              </a:rPr>
              <a:t>IRB Chairs and Leadership (IO) </a:t>
            </a:r>
            <a:endParaRPr lang="en-US" sz="2400" u="sng" dirty="0">
              <a:latin typeface="Sitka Text" panose="02000505000000020004" pitchFamily="2" charset="0"/>
            </a:endParaRPr>
          </a:p>
          <a:p>
            <a:pPr marL="0" indent="0">
              <a:buNone/>
            </a:pPr>
            <a:endParaRPr lang="en-US" sz="2400" dirty="0">
              <a:latin typeface="Sitka Text" panose="02000505000000020004" pitchFamily="2" charset="0"/>
              <a:ea typeface="Tahoma"/>
              <a:cs typeface="Tahoma"/>
            </a:endParaRPr>
          </a:p>
          <a:p>
            <a:pPr marL="0" indent="0">
              <a:buNone/>
            </a:pPr>
            <a:endParaRPr lang="en-US" sz="2400" dirty="0">
              <a:latin typeface="Sitka Text" panose="02000505000000020004" pitchFamily="2" charset="0"/>
              <a:ea typeface="Tahoma"/>
              <a:cs typeface="Tahoma"/>
            </a:endParaRPr>
          </a:p>
          <a:p>
            <a:pPr marL="0" indent="0">
              <a:buNone/>
            </a:pPr>
            <a:endParaRPr lang="en-US" sz="2400" dirty="0">
              <a:latin typeface="Sitka Text" panose="02000505000000020004" pitchFamily="2" charset="0"/>
              <a:ea typeface="Tahoma"/>
              <a:cs typeface="Tahoma"/>
            </a:endParaRPr>
          </a:p>
          <a:p>
            <a:pPr marL="0" indent="0">
              <a:buNone/>
            </a:pPr>
            <a:r>
              <a:rPr lang="en-US" sz="2400" u="sng" dirty="0">
                <a:latin typeface="Sitka Text" panose="02000505000000020004" pitchFamily="2" charset="0"/>
                <a:ea typeface="Tahoma"/>
                <a:cs typeface="Tahoma"/>
              </a:rPr>
              <a:t>Self-Evaluations and /or 360 Evaluations</a:t>
            </a:r>
            <a:endParaRPr lang="en-US" sz="2400" u="sng" dirty="0">
              <a:latin typeface="Sitka Text" panose="02000505000000020004" pitchFamily="2" charset="0"/>
            </a:endParaRPr>
          </a:p>
          <a:p>
            <a:pPr lvl="1"/>
            <a:r>
              <a:rPr lang="en-US" sz="2000" dirty="0">
                <a:latin typeface="Sitka Text" panose="02000505000000020004" pitchFamily="2" charset="0"/>
                <a:ea typeface="Tahoma"/>
                <a:cs typeface="Tahoma"/>
              </a:rPr>
              <a:t>IRB Administrative Support</a:t>
            </a:r>
            <a:endParaRPr lang="en-US" sz="2000" dirty="0">
              <a:latin typeface="Sitka Text" panose="02000505000000020004" pitchFamily="2" charset="0"/>
            </a:endParaRPr>
          </a:p>
          <a:p>
            <a:pPr lvl="1"/>
            <a:r>
              <a:rPr lang="en-US" sz="2000" dirty="0">
                <a:latin typeface="Sitka Text" panose="02000505000000020004" pitchFamily="2" charset="0"/>
                <a:ea typeface="Tahoma"/>
                <a:cs typeface="Tahoma"/>
              </a:rPr>
              <a:t>Leadership </a:t>
            </a:r>
          </a:p>
          <a:p>
            <a:pPr marL="0" indent="0">
              <a:buNone/>
            </a:pPr>
            <a:endParaRPr lang="en-US" sz="2400" dirty="0">
              <a:latin typeface="Sitka Text" panose="02000505000000020004" pitchFamily="2" charset="0"/>
              <a:ea typeface="Tahoma"/>
              <a:cs typeface="Tahoma"/>
            </a:endParaRPr>
          </a:p>
          <a:p>
            <a:endParaRPr lang="en-US" sz="2400" dirty="0">
              <a:latin typeface="Tahoma"/>
              <a:ea typeface="Tahoma"/>
              <a:cs typeface="Tahoma"/>
            </a:endParaRPr>
          </a:p>
          <a:p>
            <a:endParaRPr lang="en-US" dirty="0"/>
          </a:p>
        </p:txBody>
      </p:sp>
      <p:pic>
        <p:nvPicPr>
          <p:cNvPr id="7" name="Picture 7" descr="Smiling man in conference room">
            <a:extLst>
              <a:ext uri="{FF2B5EF4-FFF2-40B4-BE49-F238E27FC236}">
                <a16:creationId xmlns:a16="http://schemas.microsoft.com/office/drawing/2014/main" id="{D798DB41-03C9-84FF-1471-950DC3F26819}"/>
              </a:ext>
            </a:extLst>
          </p:cNvPr>
          <p:cNvPicPr>
            <a:picLocks noChangeAspect="1"/>
          </p:cNvPicPr>
          <p:nvPr/>
        </p:nvPicPr>
        <p:blipFill>
          <a:blip r:embed="rId2"/>
          <a:stretch>
            <a:fillRect/>
          </a:stretch>
        </p:blipFill>
        <p:spPr>
          <a:xfrm>
            <a:off x="4041492" y="2647506"/>
            <a:ext cx="1450025" cy="953795"/>
          </a:xfrm>
          <a:prstGeom prst="rect">
            <a:avLst/>
          </a:prstGeom>
        </p:spPr>
      </p:pic>
      <p:pic>
        <p:nvPicPr>
          <p:cNvPr id="19" name="Graphic 19" descr="Cycle with people outline">
            <a:extLst>
              <a:ext uri="{FF2B5EF4-FFF2-40B4-BE49-F238E27FC236}">
                <a16:creationId xmlns:a16="http://schemas.microsoft.com/office/drawing/2014/main" id="{7AFB655F-7DCC-DC23-F1F4-714FBB946A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3161" y="4817151"/>
            <a:ext cx="1239779" cy="1122976"/>
          </a:xfrm>
          <a:prstGeom prst="rect">
            <a:avLst/>
          </a:prstGeom>
        </p:spPr>
      </p:pic>
    </p:spTree>
    <p:extLst>
      <p:ext uri="{BB962C8B-B14F-4D97-AF65-F5344CB8AC3E}">
        <p14:creationId xmlns:p14="http://schemas.microsoft.com/office/powerpoint/2010/main" val="123489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FE23-926F-696A-416A-3E18E982487A}"/>
              </a:ext>
            </a:extLst>
          </p:cNvPr>
          <p:cNvSpPr>
            <a:spLocks noGrp="1"/>
          </p:cNvSpPr>
          <p:nvPr>
            <p:ph type="title"/>
          </p:nvPr>
        </p:nvSpPr>
        <p:spPr/>
        <p:txBody>
          <a:bodyPr/>
          <a:lstStyle/>
          <a:p>
            <a:pPr algn="ctr"/>
            <a:r>
              <a:rPr lang="en-US" dirty="0"/>
              <a:t>Example of a Tool </a:t>
            </a:r>
          </a:p>
        </p:txBody>
      </p:sp>
      <p:graphicFrame>
        <p:nvGraphicFramePr>
          <p:cNvPr id="16" name="Content Placeholder 15">
            <a:extLst>
              <a:ext uri="{FF2B5EF4-FFF2-40B4-BE49-F238E27FC236}">
                <a16:creationId xmlns:a16="http://schemas.microsoft.com/office/drawing/2014/main" id="{2486F2ED-C390-4BCD-A3E4-C244993FFBA8}"/>
              </a:ext>
            </a:extLst>
          </p:cNvPr>
          <p:cNvGraphicFramePr>
            <a:graphicFrameLocks noGrp="1"/>
          </p:cNvGraphicFramePr>
          <p:nvPr>
            <p:ph idx="1"/>
            <p:extLst>
              <p:ext uri="{D42A27DB-BD31-4B8C-83A1-F6EECF244321}">
                <p14:modId xmlns:p14="http://schemas.microsoft.com/office/powerpoint/2010/main" val="2296637719"/>
              </p:ext>
            </p:extLst>
          </p:nvPr>
        </p:nvGraphicFramePr>
        <p:xfrm>
          <a:off x="1125904" y="2229754"/>
          <a:ext cx="7250592" cy="4238962"/>
        </p:xfrm>
        <a:graphic>
          <a:graphicData uri="http://schemas.openxmlformats.org/drawingml/2006/table">
            <a:tbl>
              <a:tblPr/>
              <a:tblGrid>
                <a:gridCol w="541432">
                  <a:extLst>
                    <a:ext uri="{9D8B030D-6E8A-4147-A177-3AD203B41FA5}">
                      <a16:colId xmlns:a16="http://schemas.microsoft.com/office/drawing/2014/main" val="1807490365"/>
                    </a:ext>
                  </a:extLst>
                </a:gridCol>
                <a:gridCol w="200530">
                  <a:extLst>
                    <a:ext uri="{9D8B030D-6E8A-4147-A177-3AD203B41FA5}">
                      <a16:colId xmlns:a16="http://schemas.microsoft.com/office/drawing/2014/main" val="2426565384"/>
                    </a:ext>
                  </a:extLst>
                </a:gridCol>
                <a:gridCol w="208280">
                  <a:extLst>
                    <a:ext uri="{9D8B030D-6E8A-4147-A177-3AD203B41FA5}">
                      <a16:colId xmlns:a16="http://schemas.microsoft.com/office/drawing/2014/main" val="1401250753"/>
                    </a:ext>
                  </a:extLst>
                </a:gridCol>
                <a:gridCol w="208280">
                  <a:extLst>
                    <a:ext uri="{9D8B030D-6E8A-4147-A177-3AD203B41FA5}">
                      <a16:colId xmlns:a16="http://schemas.microsoft.com/office/drawing/2014/main" val="1975541274"/>
                    </a:ext>
                  </a:extLst>
                </a:gridCol>
                <a:gridCol w="208280">
                  <a:extLst>
                    <a:ext uri="{9D8B030D-6E8A-4147-A177-3AD203B41FA5}">
                      <a16:colId xmlns:a16="http://schemas.microsoft.com/office/drawing/2014/main" val="3279588508"/>
                    </a:ext>
                  </a:extLst>
                </a:gridCol>
                <a:gridCol w="208280">
                  <a:extLst>
                    <a:ext uri="{9D8B030D-6E8A-4147-A177-3AD203B41FA5}">
                      <a16:colId xmlns:a16="http://schemas.microsoft.com/office/drawing/2014/main" val="550754802"/>
                    </a:ext>
                  </a:extLst>
                </a:gridCol>
                <a:gridCol w="208280">
                  <a:extLst>
                    <a:ext uri="{9D8B030D-6E8A-4147-A177-3AD203B41FA5}">
                      <a16:colId xmlns:a16="http://schemas.microsoft.com/office/drawing/2014/main" val="1210004587"/>
                    </a:ext>
                  </a:extLst>
                </a:gridCol>
                <a:gridCol w="208280">
                  <a:extLst>
                    <a:ext uri="{9D8B030D-6E8A-4147-A177-3AD203B41FA5}">
                      <a16:colId xmlns:a16="http://schemas.microsoft.com/office/drawing/2014/main" val="2418575983"/>
                    </a:ext>
                  </a:extLst>
                </a:gridCol>
                <a:gridCol w="208280">
                  <a:extLst>
                    <a:ext uri="{9D8B030D-6E8A-4147-A177-3AD203B41FA5}">
                      <a16:colId xmlns:a16="http://schemas.microsoft.com/office/drawing/2014/main" val="4101241589"/>
                    </a:ext>
                  </a:extLst>
                </a:gridCol>
                <a:gridCol w="208280">
                  <a:extLst>
                    <a:ext uri="{9D8B030D-6E8A-4147-A177-3AD203B41FA5}">
                      <a16:colId xmlns:a16="http://schemas.microsoft.com/office/drawing/2014/main" val="3537477452"/>
                    </a:ext>
                  </a:extLst>
                </a:gridCol>
                <a:gridCol w="208280">
                  <a:extLst>
                    <a:ext uri="{9D8B030D-6E8A-4147-A177-3AD203B41FA5}">
                      <a16:colId xmlns:a16="http://schemas.microsoft.com/office/drawing/2014/main" val="3924037021"/>
                    </a:ext>
                  </a:extLst>
                </a:gridCol>
                <a:gridCol w="208280">
                  <a:extLst>
                    <a:ext uri="{9D8B030D-6E8A-4147-A177-3AD203B41FA5}">
                      <a16:colId xmlns:a16="http://schemas.microsoft.com/office/drawing/2014/main" val="3012404500"/>
                    </a:ext>
                  </a:extLst>
                </a:gridCol>
                <a:gridCol w="208280">
                  <a:extLst>
                    <a:ext uri="{9D8B030D-6E8A-4147-A177-3AD203B41FA5}">
                      <a16:colId xmlns:a16="http://schemas.microsoft.com/office/drawing/2014/main" val="1713599551"/>
                    </a:ext>
                  </a:extLst>
                </a:gridCol>
                <a:gridCol w="208280">
                  <a:extLst>
                    <a:ext uri="{9D8B030D-6E8A-4147-A177-3AD203B41FA5}">
                      <a16:colId xmlns:a16="http://schemas.microsoft.com/office/drawing/2014/main" val="641796144"/>
                    </a:ext>
                  </a:extLst>
                </a:gridCol>
                <a:gridCol w="208280">
                  <a:extLst>
                    <a:ext uri="{9D8B030D-6E8A-4147-A177-3AD203B41FA5}">
                      <a16:colId xmlns:a16="http://schemas.microsoft.com/office/drawing/2014/main" val="3145763024"/>
                    </a:ext>
                  </a:extLst>
                </a:gridCol>
                <a:gridCol w="208280">
                  <a:extLst>
                    <a:ext uri="{9D8B030D-6E8A-4147-A177-3AD203B41FA5}">
                      <a16:colId xmlns:a16="http://schemas.microsoft.com/office/drawing/2014/main" val="2120856307"/>
                    </a:ext>
                  </a:extLst>
                </a:gridCol>
                <a:gridCol w="208280">
                  <a:extLst>
                    <a:ext uri="{9D8B030D-6E8A-4147-A177-3AD203B41FA5}">
                      <a16:colId xmlns:a16="http://schemas.microsoft.com/office/drawing/2014/main" val="1517789770"/>
                    </a:ext>
                  </a:extLst>
                </a:gridCol>
                <a:gridCol w="208280">
                  <a:extLst>
                    <a:ext uri="{9D8B030D-6E8A-4147-A177-3AD203B41FA5}">
                      <a16:colId xmlns:a16="http://schemas.microsoft.com/office/drawing/2014/main" val="412219014"/>
                    </a:ext>
                  </a:extLst>
                </a:gridCol>
                <a:gridCol w="208280">
                  <a:extLst>
                    <a:ext uri="{9D8B030D-6E8A-4147-A177-3AD203B41FA5}">
                      <a16:colId xmlns:a16="http://schemas.microsoft.com/office/drawing/2014/main" val="2441265577"/>
                    </a:ext>
                  </a:extLst>
                </a:gridCol>
                <a:gridCol w="208280">
                  <a:extLst>
                    <a:ext uri="{9D8B030D-6E8A-4147-A177-3AD203B41FA5}">
                      <a16:colId xmlns:a16="http://schemas.microsoft.com/office/drawing/2014/main" val="2245440386"/>
                    </a:ext>
                  </a:extLst>
                </a:gridCol>
                <a:gridCol w="208280">
                  <a:extLst>
                    <a:ext uri="{9D8B030D-6E8A-4147-A177-3AD203B41FA5}">
                      <a16:colId xmlns:a16="http://schemas.microsoft.com/office/drawing/2014/main" val="1883613366"/>
                    </a:ext>
                  </a:extLst>
                </a:gridCol>
                <a:gridCol w="208280">
                  <a:extLst>
                    <a:ext uri="{9D8B030D-6E8A-4147-A177-3AD203B41FA5}">
                      <a16:colId xmlns:a16="http://schemas.microsoft.com/office/drawing/2014/main" val="2715109503"/>
                    </a:ext>
                  </a:extLst>
                </a:gridCol>
                <a:gridCol w="208280">
                  <a:extLst>
                    <a:ext uri="{9D8B030D-6E8A-4147-A177-3AD203B41FA5}">
                      <a16:colId xmlns:a16="http://schemas.microsoft.com/office/drawing/2014/main" val="3949311246"/>
                    </a:ext>
                  </a:extLst>
                </a:gridCol>
                <a:gridCol w="208280">
                  <a:extLst>
                    <a:ext uri="{9D8B030D-6E8A-4147-A177-3AD203B41FA5}">
                      <a16:colId xmlns:a16="http://schemas.microsoft.com/office/drawing/2014/main" val="3183041103"/>
                    </a:ext>
                  </a:extLst>
                </a:gridCol>
                <a:gridCol w="208280">
                  <a:extLst>
                    <a:ext uri="{9D8B030D-6E8A-4147-A177-3AD203B41FA5}">
                      <a16:colId xmlns:a16="http://schemas.microsoft.com/office/drawing/2014/main" val="2586946823"/>
                    </a:ext>
                  </a:extLst>
                </a:gridCol>
                <a:gridCol w="208280">
                  <a:extLst>
                    <a:ext uri="{9D8B030D-6E8A-4147-A177-3AD203B41FA5}">
                      <a16:colId xmlns:a16="http://schemas.microsoft.com/office/drawing/2014/main" val="4201624096"/>
                    </a:ext>
                  </a:extLst>
                </a:gridCol>
                <a:gridCol w="200530">
                  <a:extLst>
                    <a:ext uri="{9D8B030D-6E8A-4147-A177-3AD203B41FA5}">
                      <a16:colId xmlns:a16="http://schemas.microsoft.com/office/drawing/2014/main" val="3833375184"/>
                    </a:ext>
                  </a:extLst>
                </a:gridCol>
                <a:gridCol w="208280">
                  <a:extLst>
                    <a:ext uri="{9D8B030D-6E8A-4147-A177-3AD203B41FA5}">
                      <a16:colId xmlns:a16="http://schemas.microsoft.com/office/drawing/2014/main" val="3020575713"/>
                    </a:ext>
                  </a:extLst>
                </a:gridCol>
                <a:gridCol w="208280">
                  <a:extLst>
                    <a:ext uri="{9D8B030D-6E8A-4147-A177-3AD203B41FA5}">
                      <a16:colId xmlns:a16="http://schemas.microsoft.com/office/drawing/2014/main" val="3440731232"/>
                    </a:ext>
                  </a:extLst>
                </a:gridCol>
                <a:gridCol w="208280">
                  <a:extLst>
                    <a:ext uri="{9D8B030D-6E8A-4147-A177-3AD203B41FA5}">
                      <a16:colId xmlns:a16="http://schemas.microsoft.com/office/drawing/2014/main" val="136526808"/>
                    </a:ext>
                  </a:extLst>
                </a:gridCol>
                <a:gridCol w="208280">
                  <a:extLst>
                    <a:ext uri="{9D8B030D-6E8A-4147-A177-3AD203B41FA5}">
                      <a16:colId xmlns:a16="http://schemas.microsoft.com/office/drawing/2014/main" val="3124853047"/>
                    </a:ext>
                  </a:extLst>
                </a:gridCol>
                <a:gridCol w="476260">
                  <a:extLst>
                    <a:ext uri="{9D8B030D-6E8A-4147-A177-3AD203B41FA5}">
                      <a16:colId xmlns:a16="http://schemas.microsoft.com/office/drawing/2014/main" val="3021015213"/>
                    </a:ext>
                  </a:extLst>
                </a:gridCol>
              </a:tblGrid>
              <a:tr h="180596">
                <a:tc>
                  <a:txBody>
                    <a:bodyPr/>
                    <a:lstStyle/>
                    <a:p>
                      <a:pPr algn="ctr"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600" b="1" i="0" u="none" strike="noStrike" dirty="0">
                          <a:solidFill>
                            <a:srgbClr val="000000"/>
                          </a:solidFill>
                          <a:effectLst/>
                          <a:latin typeface="Calibri"/>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Element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1" i="0" u="none" strike="noStrike" dirty="0">
                          <a:solidFill>
                            <a:srgbClr val="000000"/>
                          </a:solidFill>
                          <a:effectLst/>
                          <a:latin typeface="Calibri"/>
                        </a:rPr>
                        <a:t>Element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2076461"/>
                  </a:ext>
                </a:extLst>
              </a:tr>
              <a:tr h="0">
                <a:tc>
                  <a:txBody>
                    <a:bodyPr/>
                    <a:lstStyle/>
                    <a:p>
                      <a:pPr algn="l" fontAlgn="b"/>
                      <a:r>
                        <a:rPr lang="en-US" sz="600" b="1" i="0" u="none" strike="noStrike">
                          <a:solidFill>
                            <a:srgbClr val="000000"/>
                          </a:solidFill>
                          <a:effectLst/>
                          <a:latin typeface="Calibri" panose="020F0502020204030204" pitchFamily="34" charset="0"/>
                        </a:rPr>
                        <a:t>Board Member</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5">
                  <a:txBody>
                    <a:bodyPr/>
                    <a:lstStyle/>
                    <a:p>
                      <a:pPr algn="ctr" fontAlgn="b"/>
                      <a:r>
                        <a:rPr lang="en-US" sz="600" b="1" i="0" u="none" strike="noStrike">
                          <a:solidFill>
                            <a:srgbClr val="000000"/>
                          </a:solidFill>
                          <a:effectLst/>
                          <a:latin typeface="Calibri" panose="020F0502020204030204" pitchFamily="34" charset="0"/>
                        </a:rPr>
                        <a:t>Survey Particpant #1</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600" b="1" i="0" u="none" strike="noStrike">
                          <a:solidFill>
                            <a:srgbClr val="000000"/>
                          </a:solidFill>
                          <a:effectLst/>
                          <a:latin typeface="Calibri" panose="020F0502020204030204" pitchFamily="34" charset="0"/>
                        </a:rPr>
                        <a:t>Survey Particpant #2</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600" b="1" i="0" u="none" strike="noStrike">
                          <a:solidFill>
                            <a:srgbClr val="000000"/>
                          </a:solidFill>
                          <a:effectLst/>
                          <a:latin typeface="Calibri" panose="020F0502020204030204" pitchFamily="34" charset="0"/>
                        </a:rPr>
                        <a:t>Survey Particpant #3</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600" b="1" i="0" u="none" strike="noStrike">
                          <a:solidFill>
                            <a:srgbClr val="000000"/>
                          </a:solidFill>
                          <a:effectLst/>
                          <a:latin typeface="Calibri" panose="020F0502020204030204" pitchFamily="34" charset="0"/>
                        </a:rPr>
                        <a:t>Survey Particpant #4</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600" b="1" i="0" u="none" strike="noStrike">
                          <a:solidFill>
                            <a:srgbClr val="000000"/>
                          </a:solidFill>
                          <a:effectLst/>
                          <a:latin typeface="Calibri" panose="020F0502020204030204" pitchFamily="34" charset="0"/>
                        </a:rPr>
                        <a:t>Survey Particpant #5</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600" b="1" i="0" u="none" strike="noStrike">
                          <a:solidFill>
                            <a:srgbClr val="000000"/>
                          </a:solidFill>
                          <a:effectLst/>
                          <a:latin typeface="Calibri" panose="020F0502020204030204" pitchFamily="34" charset="0"/>
                        </a:rPr>
                        <a:t>Survey Particpant #6</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effectLst/>
                          <a:latin typeface="Calibri" panose="020F0502020204030204" pitchFamily="34" charset="0"/>
                        </a:rPr>
                        <a:t>Average Score</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11632033"/>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75539941"/>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31924320"/>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68285102"/>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6977233"/>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479762738"/>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95451626"/>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71562349"/>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00329302"/>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90406363"/>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63708386"/>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462876867"/>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116010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06623089"/>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38481647"/>
                  </a:ext>
                </a:extLst>
              </a:tr>
              <a:tr h="0">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gridSpan="2">
                  <a:txBody>
                    <a:bodyPr/>
                    <a:lstStyle/>
                    <a:p>
                      <a:pPr algn="l" fontAlgn="b"/>
                      <a:r>
                        <a:rPr lang="en-US" sz="600" b="1" i="0" u="none" strike="noStrike">
                          <a:solidFill>
                            <a:srgbClr val="000000"/>
                          </a:solidFill>
                          <a:effectLst/>
                          <a:latin typeface="Calibri" panose="020F0502020204030204" pitchFamily="34" charset="0"/>
                        </a:rPr>
                        <a:t>Element 1:</a:t>
                      </a:r>
                    </a:p>
                  </a:txBody>
                  <a:tcPr marL="5014" marR="5014" marT="5014" marB="0" anchor="b">
                    <a:lnL>
                      <a:noFill/>
                    </a:lnL>
                    <a:lnR>
                      <a:noFill/>
                    </a:lnR>
                    <a:lnT>
                      <a:noFill/>
                    </a:lnT>
                    <a:lnB>
                      <a:noFill/>
                    </a:lnB>
                    <a:solidFill>
                      <a:srgbClr val="FFFFFF"/>
                    </a:solidFill>
                  </a:tcPr>
                </a:tc>
                <a:tc hMerge="1">
                  <a:txBody>
                    <a:bodyPr/>
                    <a:lstStyle/>
                    <a:p>
                      <a:endParaRPr lang="en-US"/>
                    </a:p>
                  </a:txBody>
                  <a:tcPr/>
                </a:tc>
                <a:tc gridSpan="19">
                  <a:txBody>
                    <a:bodyPr/>
                    <a:lstStyle/>
                    <a:p>
                      <a:pPr algn="l" fontAlgn="b"/>
                      <a:r>
                        <a:rPr lang="en-US" sz="600" b="0" i="0" u="none" strike="noStrike">
                          <a:solidFill>
                            <a:srgbClr val="000000"/>
                          </a:solidFill>
                          <a:effectLst/>
                          <a:latin typeface="Calibri" panose="020F0502020204030204" pitchFamily="34" charset="0"/>
                        </a:rPr>
                        <a:t>Knowledge and application of federal regulations and ethical principles for the protection of human subjects in research.  </a:t>
                      </a:r>
                    </a:p>
                  </a:txBody>
                  <a:tcPr marL="5014" marR="5014" marT="5014"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562783427"/>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971773167"/>
                  </a:ext>
                </a:extLst>
              </a:tr>
              <a:tr h="0">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gridSpan="2">
                  <a:txBody>
                    <a:bodyPr/>
                    <a:lstStyle/>
                    <a:p>
                      <a:pPr algn="l" fontAlgn="b"/>
                      <a:r>
                        <a:rPr lang="en-US" sz="600" b="1" i="0" u="none" strike="noStrike">
                          <a:solidFill>
                            <a:srgbClr val="000000"/>
                          </a:solidFill>
                          <a:effectLst/>
                          <a:latin typeface="Calibri" panose="020F0502020204030204" pitchFamily="34" charset="0"/>
                        </a:rPr>
                        <a:t>Element 2:</a:t>
                      </a:r>
                    </a:p>
                  </a:txBody>
                  <a:tcPr marL="5014" marR="5014" marT="5014" marB="0" anchor="b">
                    <a:lnL>
                      <a:noFill/>
                    </a:lnL>
                    <a:lnR>
                      <a:noFill/>
                    </a:lnR>
                    <a:lnT>
                      <a:noFill/>
                    </a:lnT>
                    <a:lnB>
                      <a:noFill/>
                    </a:lnB>
                    <a:solidFill>
                      <a:srgbClr val="FFFFFF"/>
                    </a:solidFill>
                  </a:tcPr>
                </a:tc>
                <a:tc hMerge="1">
                  <a:txBody>
                    <a:bodyPr/>
                    <a:lstStyle/>
                    <a:p>
                      <a:endParaRPr lang="en-US"/>
                    </a:p>
                  </a:txBody>
                  <a:tcPr/>
                </a:tc>
                <a:tc gridSpan="14">
                  <a:txBody>
                    <a:bodyPr/>
                    <a:lstStyle/>
                    <a:p>
                      <a:pPr algn="l" fontAlgn="b"/>
                      <a:r>
                        <a:rPr lang="en-US" sz="600" b="0" i="0" u="none" strike="noStrike">
                          <a:solidFill>
                            <a:srgbClr val="000000"/>
                          </a:solidFill>
                          <a:effectLst/>
                          <a:latin typeface="Calibri" panose="020F0502020204030204" pitchFamily="34" charset="0"/>
                        </a:rPr>
                        <a:t>Knowledge and application of VA – directives and policies in the review of research.   </a:t>
                      </a:r>
                    </a:p>
                  </a:txBody>
                  <a:tcPr marL="5014" marR="5014" marT="5014"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4292216483"/>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735129966"/>
                  </a:ext>
                </a:extLst>
              </a:tr>
              <a:tr h="0">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gridSpan="2">
                  <a:txBody>
                    <a:bodyPr/>
                    <a:lstStyle/>
                    <a:p>
                      <a:pPr algn="l" fontAlgn="b"/>
                      <a:r>
                        <a:rPr lang="en-US" sz="600" b="1" i="0" u="none" strike="noStrike">
                          <a:solidFill>
                            <a:srgbClr val="000000"/>
                          </a:solidFill>
                          <a:effectLst/>
                          <a:latin typeface="Calibri" panose="020F0502020204030204" pitchFamily="34" charset="0"/>
                        </a:rPr>
                        <a:t>Element 3:</a:t>
                      </a:r>
                    </a:p>
                  </a:txBody>
                  <a:tcPr marL="5014" marR="5014" marT="5014" marB="0" anchor="b">
                    <a:lnL>
                      <a:noFill/>
                    </a:lnL>
                    <a:lnR>
                      <a:noFill/>
                    </a:lnR>
                    <a:lnT>
                      <a:noFill/>
                    </a:lnT>
                    <a:lnB>
                      <a:noFill/>
                    </a:lnB>
                    <a:solidFill>
                      <a:srgbClr val="FFFFFF"/>
                    </a:solidFill>
                  </a:tcPr>
                </a:tc>
                <a:tc hMerge="1">
                  <a:txBody>
                    <a:bodyPr/>
                    <a:lstStyle/>
                    <a:p>
                      <a:endParaRPr lang="en-US"/>
                    </a:p>
                  </a:txBody>
                  <a:tcPr/>
                </a:tc>
                <a:tc gridSpan="20">
                  <a:txBody>
                    <a:bodyPr/>
                    <a:lstStyle/>
                    <a:p>
                      <a:pPr algn="l" fontAlgn="b"/>
                      <a:r>
                        <a:rPr lang="en-US" sz="600" b="0" i="0" u="none" strike="noStrike">
                          <a:solidFill>
                            <a:srgbClr val="000000"/>
                          </a:solidFill>
                          <a:effectLst/>
                          <a:latin typeface="Calibri" panose="020F0502020204030204" pitchFamily="34" charset="0"/>
                        </a:rPr>
                        <a:t>Meeting Preparedness:  Members are expected to be prepared for meetings for discussion and/or presenting to the Board. </a:t>
                      </a:r>
                    </a:p>
                  </a:txBody>
                  <a:tcPr marL="5014" marR="5014" marT="5014"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664378624"/>
                  </a:ext>
                </a:extLst>
              </a:tr>
              <a:tr h="0">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gridSpan="18">
                  <a:txBody>
                    <a:bodyPr/>
                    <a:lstStyle/>
                    <a:p>
                      <a:pPr algn="l" fontAlgn="b"/>
                      <a:r>
                        <a:rPr lang="en-US" sz="600" b="0" i="0" u="none" strike="noStrike">
                          <a:solidFill>
                            <a:srgbClr val="000000"/>
                          </a:solidFill>
                          <a:effectLst/>
                          <a:latin typeface="Calibri" panose="020F0502020204030204" pitchFamily="34" charset="0"/>
                        </a:rPr>
                        <a:t>Members present clearly aspects of the research and regulatory requirements in order to apply approval criteria.</a:t>
                      </a:r>
                    </a:p>
                  </a:txBody>
                  <a:tcPr marL="5014" marR="5014" marT="5014"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502142796"/>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30223997"/>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734831601"/>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6511667"/>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99630473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292963856"/>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365684468"/>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88894205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88341497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726231677"/>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311849526"/>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8928857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5452625"/>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582601931"/>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843993379"/>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945649335"/>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194880984"/>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426735082"/>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1332266045"/>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4135915732"/>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2412532819"/>
                  </a:ext>
                </a:extLst>
              </a:tr>
              <a:tr h="82089">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014" marR="5014" marT="5014" marB="0" anchor="b">
                    <a:lnL>
                      <a:noFill/>
                    </a:lnL>
                    <a:lnR>
                      <a:noFill/>
                    </a:lnR>
                    <a:lnT>
                      <a:noFill/>
                    </a:lnT>
                    <a:lnB>
                      <a:noFill/>
                    </a:lnB>
                    <a:solidFill>
                      <a:srgbClr val="FFFFFF"/>
                    </a:solidFill>
                  </a:tcPr>
                </a:tc>
                <a:extLst>
                  <a:ext uri="{0D108BD9-81ED-4DB2-BD59-A6C34878D82A}">
                    <a16:rowId xmlns:a16="http://schemas.microsoft.com/office/drawing/2014/main" val="3699161313"/>
                  </a:ext>
                </a:extLst>
              </a:tr>
            </a:tbl>
          </a:graphicData>
        </a:graphic>
      </p:graphicFrame>
    </p:spTree>
    <p:extLst>
      <p:ext uri="{BB962C8B-B14F-4D97-AF65-F5344CB8AC3E}">
        <p14:creationId xmlns:p14="http://schemas.microsoft.com/office/powerpoint/2010/main" val="126949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331-E6D9-EE87-DB88-AEFEFDE15B0B}"/>
              </a:ext>
            </a:extLst>
          </p:cNvPr>
          <p:cNvSpPr>
            <a:spLocks noGrp="1"/>
          </p:cNvSpPr>
          <p:nvPr>
            <p:ph type="title"/>
          </p:nvPr>
        </p:nvSpPr>
        <p:spPr/>
        <p:txBody>
          <a:bodyPr/>
          <a:lstStyle/>
          <a:p>
            <a:pPr algn="ctr"/>
            <a:r>
              <a:rPr lang="en-US" dirty="0">
                <a:latin typeface="Georgia"/>
                <a:ea typeface="ＭＳ Ｐゴシック"/>
                <a:cs typeface="Tahoma"/>
              </a:rPr>
              <a:t>Program Assessment </a:t>
            </a:r>
            <a:endParaRPr lang="en-US" dirty="0"/>
          </a:p>
        </p:txBody>
      </p:sp>
      <p:sp>
        <p:nvSpPr>
          <p:cNvPr id="3" name="Content Placeholder 2">
            <a:extLst>
              <a:ext uri="{FF2B5EF4-FFF2-40B4-BE49-F238E27FC236}">
                <a16:creationId xmlns:a16="http://schemas.microsoft.com/office/drawing/2014/main" id="{90B8F90E-1026-7DBE-3D9B-B0AF2742A154}"/>
              </a:ext>
            </a:extLst>
          </p:cNvPr>
          <p:cNvSpPr>
            <a:spLocks noGrp="1"/>
          </p:cNvSpPr>
          <p:nvPr>
            <p:ph idx="1"/>
          </p:nvPr>
        </p:nvSpPr>
        <p:spPr/>
        <p:txBody>
          <a:bodyPr/>
          <a:lstStyle/>
          <a:p>
            <a:pPr marL="0" indent="0">
              <a:buNone/>
            </a:pPr>
            <a:r>
              <a:rPr lang="en-US" sz="2400" dirty="0">
                <a:latin typeface="Sitka Text" panose="02000505000000020004" pitchFamily="2" charset="0"/>
                <a:ea typeface="Tahoma"/>
                <a:cs typeface="Tahoma"/>
              </a:rPr>
              <a:t>Internal Tracking / IRBNet Reports</a:t>
            </a:r>
            <a:endParaRPr lang="en-US" dirty="0">
              <a:latin typeface="Sitka Text" panose="02000505000000020004" pitchFamily="2" charset="0"/>
            </a:endParaRPr>
          </a:p>
          <a:p>
            <a:pPr lvl="1"/>
            <a:r>
              <a:rPr lang="en-US" sz="2000" dirty="0">
                <a:latin typeface="Sitka Text" panose="02000505000000020004" pitchFamily="2" charset="0"/>
                <a:ea typeface="Tahoma"/>
                <a:cs typeface="Tahoma"/>
              </a:rPr>
              <a:t>Attendance</a:t>
            </a:r>
          </a:p>
          <a:p>
            <a:pPr lvl="1"/>
            <a:r>
              <a:rPr lang="en-US" sz="2000" dirty="0">
                <a:latin typeface="Sitka Text" panose="02000505000000020004" pitchFamily="2" charset="0"/>
                <a:ea typeface="Tahoma"/>
                <a:cs typeface="Tahoma"/>
              </a:rPr>
              <a:t>Number of Assigned Reviews</a:t>
            </a:r>
          </a:p>
          <a:p>
            <a:pPr marL="457200" lvl="1" indent="0">
              <a:buNone/>
            </a:pPr>
            <a:endParaRPr lang="en-US" sz="2000" dirty="0">
              <a:latin typeface="Sitka Text" panose="02000505000000020004" pitchFamily="2" charset="0"/>
              <a:ea typeface="Tahoma"/>
              <a:cs typeface="Tahoma"/>
            </a:endParaRPr>
          </a:p>
          <a:p>
            <a:pPr lvl="1"/>
            <a:endParaRPr lang="en-US" sz="2000" dirty="0">
              <a:latin typeface="Sitka Text" panose="02000505000000020004" pitchFamily="2" charset="0"/>
              <a:ea typeface="Tahoma"/>
              <a:cs typeface="Tahoma"/>
            </a:endParaRPr>
          </a:p>
          <a:p>
            <a:endParaRPr lang="en-US" sz="2400" dirty="0">
              <a:latin typeface="Sitka Text" panose="02000505000000020004" pitchFamily="2" charset="0"/>
            </a:endParaRPr>
          </a:p>
        </p:txBody>
      </p:sp>
      <p:pic>
        <p:nvPicPr>
          <p:cNvPr id="4" name="Picture 6" descr="Magnifying glass showing decling performance">
            <a:extLst>
              <a:ext uri="{FF2B5EF4-FFF2-40B4-BE49-F238E27FC236}">
                <a16:creationId xmlns:a16="http://schemas.microsoft.com/office/drawing/2014/main" id="{67B9D481-12EA-4902-88A4-4604324606CB}"/>
              </a:ext>
            </a:extLst>
          </p:cNvPr>
          <p:cNvPicPr>
            <a:picLocks noChangeAspect="1"/>
          </p:cNvPicPr>
          <p:nvPr/>
        </p:nvPicPr>
        <p:blipFill>
          <a:blip r:embed="rId2"/>
          <a:stretch>
            <a:fillRect/>
          </a:stretch>
        </p:blipFill>
        <p:spPr>
          <a:xfrm>
            <a:off x="3590573" y="4372048"/>
            <a:ext cx="2217374" cy="1224883"/>
          </a:xfrm>
          <a:prstGeom prst="rect">
            <a:avLst/>
          </a:prstGeom>
        </p:spPr>
      </p:pic>
    </p:spTree>
    <p:extLst>
      <p:ext uri="{BB962C8B-B14F-4D97-AF65-F5344CB8AC3E}">
        <p14:creationId xmlns:p14="http://schemas.microsoft.com/office/powerpoint/2010/main" val="320271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23934" y="3614365"/>
            <a:ext cx="8696131" cy="743954"/>
          </a:xfrm>
        </p:spPr>
        <p:txBody>
          <a:bodyPr>
            <a:normAutofit fontScale="90000"/>
          </a:bodyPr>
          <a:lstStyle/>
          <a:p>
            <a:pPr marL="4763" indent="-4763" algn="ctr">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pc="100" dirty="0"/>
            </a:br>
            <a:r>
              <a:rPr lang="en-US" sz="4000" spc="100" dirty="0"/>
              <a:t>Viewing Turnaround Time (TAT)</a:t>
            </a:r>
            <a:br>
              <a:rPr lang="en-US" sz="3300" spc="100" dirty="0"/>
            </a:br>
            <a:r>
              <a:rPr lang="en-US" sz="2700" b="0" i="1" spc="100" dirty="0"/>
              <a:t>Standardizing Member Reviews to Support TAT </a:t>
            </a:r>
            <a:endParaRPr lang="en-US" sz="2700" b="0" i="1" spc="100" dirty="0">
              <a:latin typeface="Tahoma" pitchFamily="34" charset="0"/>
              <a:cs typeface="Tahoma" pitchFamily="34" charset="0"/>
            </a:endParaRPr>
          </a:p>
        </p:txBody>
      </p:sp>
      <p:sp>
        <p:nvSpPr>
          <p:cNvPr id="7171" name="Subtitle 2"/>
          <p:cNvSpPr>
            <a:spLocks noGrp="1"/>
          </p:cNvSpPr>
          <p:nvPr>
            <p:ph type="subTitle" idx="1"/>
          </p:nvPr>
        </p:nvSpPr>
        <p:spPr>
          <a:xfrm>
            <a:off x="1116496" y="4933205"/>
            <a:ext cx="6911006" cy="743953"/>
          </a:xfrm>
        </p:spPr>
        <p:txBody>
          <a:bodyPr/>
          <a:lstStyle/>
          <a:p>
            <a:pPr algn="ctr" eaLnBrk="1" hangingPunct="1">
              <a:spcAft>
                <a:spcPts val="0"/>
              </a:spcAft>
              <a:buFont typeface="Arial" charset="0"/>
              <a:buNone/>
              <a:defRPr/>
            </a:pPr>
            <a:r>
              <a:rPr lang="en-US" sz="1400" spc="100" dirty="0">
                <a:latin typeface="Tahoma" pitchFamily="34" charset="0"/>
                <a:cs typeface="Tahoma" pitchFamily="34" charset="0"/>
              </a:rPr>
              <a:t>Jessica Kroll, MA, CIP, </a:t>
            </a:r>
            <a:r>
              <a:rPr lang="en-US" sz="1400" spc="100" dirty="0"/>
              <a:t>VA Central IRB Administrator </a:t>
            </a:r>
          </a:p>
          <a:p>
            <a:pPr algn="ctr" eaLnBrk="1" hangingPunct="1">
              <a:spcAft>
                <a:spcPts val="0"/>
              </a:spcAft>
              <a:buFont typeface="Arial" charset="0"/>
              <a:buNone/>
              <a:defRPr/>
            </a:pPr>
            <a:endParaRPr lang="en-US" sz="1400" spc="100" dirty="0">
              <a:latin typeface="Tahoma" pitchFamily="34" charset="0"/>
              <a:cs typeface="Tahoma" pitchFamily="34" charset="0"/>
            </a:endParaRPr>
          </a:p>
        </p:txBody>
      </p:sp>
    </p:spTree>
    <p:extLst>
      <p:ext uri="{BB962C8B-B14F-4D97-AF65-F5344CB8AC3E}">
        <p14:creationId xmlns:p14="http://schemas.microsoft.com/office/powerpoint/2010/main" val="81019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Standardizing Member Reviews </a:t>
            </a:r>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p:txBody>
          <a:bodyPr/>
          <a:lstStyle/>
          <a:p>
            <a:pPr marL="0" indent="0">
              <a:buNone/>
            </a:pPr>
            <a:r>
              <a:rPr lang="en-US" sz="1800" dirty="0"/>
              <a:t>Research Administrations have an opportunity to develop a standardized process for documenting committee member reviews in IRBNet to be able to generate member turnaround times (TAT). </a:t>
            </a:r>
          </a:p>
          <a:p>
            <a:pPr marL="0" indent="0">
              <a:buNone/>
            </a:pPr>
            <a:endParaRPr lang="en-US" sz="1800" dirty="0"/>
          </a:p>
          <a:p>
            <a:pPr marL="0" indent="0">
              <a:buNone/>
            </a:pPr>
            <a:r>
              <a:rPr lang="en-US" sz="1800" b="1" dirty="0"/>
              <a:t>Why create a standardized process?</a:t>
            </a:r>
          </a:p>
          <a:p>
            <a:pPr lvl="1"/>
            <a:r>
              <a:rPr lang="en-US" sz="1800" dirty="0"/>
              <a:t>Ensure all members use are using IRBNet the same way</a:t>
            </a:r>
          </a:p>
          <a:p>
            <a:pPr lvl="1"/>
            <a:r>
              <a:rPr lang="en-US" sz="1800" dirty="0"/>
              <a:t>Allow for data to be captured in IRBNet consistently and reliably</a:t>
            </a:r>
          </a:p>
          <a:p>
            <a:pPr lvl="1"/>
            <a:r>
              <a:rPr lang="en-US" sz="1800" dirty="0"/>
              <a:t>Ability to utilize IRBNet reports and dashboards (i.e., capture TAT)</a:t>
            </a:r>
          </a:p>
          <a:p>
            <a:pPr lvl="1"/>
            <a:r>
              <a:rPr lang="en-US" sz="1800" dirty="0"/>
              <a:t>Support staff responsible for processing member reviews</a:t>
            </a:r>
          </a:p>
          <a:p>
            <a:pPr lvl="1"/>
            <a:r>
              <a:rPr lang="en-US" sz="1800" dirty="0"/>
              <a:t>Streamline training of new members </a:t>
            </a:r>
          </a:p>
          <a:p>
            <a:pPr marL="0" indent="0">
              <a:buNone/>
            </a:pPr>
            <a:endParaRPr lang="en-US" dirty="0"/>
          </a:p>
        </p:txBody>
      </p:sp>
    </p:spTree>
    <p:extLst>
      <p:ext uri="{BB962C8B-B14F-4D97-AF65-F5344CB8AC3E}">
        <p14:creationId xmlns:p14="http://schemas.microsoft.com/office/powerpoint/2010/main" val="5290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What should we standardize?  </a:t>
            </a:r>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a:xfrm>
            <a:off x="457200" y="1927124"/>
            <a:ext cx="8382000" cy="4199040"/>
          </a:xfrm>
        </p:spPr>
        <p:txBody>
          <a:bodyPr/>
          <a:lstStyle/>
          <a:p>
            <a:pPr marL="0" indent="0">
              <a:buNone/>
            </a:pPr>
            <a:r>
              <a:rPr lang="en-US" sz="1800" dirty="0"/>
              <a:t>IRBNet allows for some flexibility when it comes to documenting committee member reviews in the system. This provides the Research Administration with an opportunity to use the system in a way that best fits the local process and aligns with their standard operating procedures. </a:t>
            </a:r>
          </a:p>
          <a:p>
            <a:pPr marL="0" indent="0">
              <a:buNone/>
            </a:pPr>
            <a:endParaRPr lang="en-US" sz="1800" b="1" dirty="0"/>
          </a:p>
          <a:p>
            <a:pPr marL="0" indent="0">
              <a:buNone/>
            </a:pPr>
            <a:r>
              <a:rPr lang="en-US" sz="1800" b="1" dirty="0"/>
              <a:t>What should we standardize?</a:t>
            </a:r>
          </a:p>
          <a:p>
            <a:pPr lvl="1">
              <a:buFont typeface="+mj-lt"/>
              <a:buAutoNum type="arabicPeriod"/>
            </a:pPr>
            <a:r>
              <a:rPr lang="en-US" sz="1800" dirty="0"/>
              <a:t>Define terms in IRBNet </a:t>
            </a:r>
          </a:p>
          <a:p>
            <a:pPr lvl="1">
              <a:buFont typeface="+mj-lt"/>
              <a:buAutoNum type="arabicPeriod"/>
            </a:pPr>
            <a:r>
              <a:rPr lang="en-US" sz="1800" dirty="0"/>
              <a:t>Outline steps and order of actions to document a review in IRBNet</a:t>
            </a:r>
          </a:p>
          <a:p>
            <a:pPr lvl="1">
              <a:buFont typeface="+mj-lt"/>
              <a:buAutoNum type="arabicPeriod"/>
            </a:pPr>
            <a:r>
              <a:rPr lang="en-US" sz="1800" dirty="0"/>
              <a:t>Establish review TAT for members</a:t>
            </a:r>
          </a:p>
        </p:txBody>
      </p:sp>
    </p:spTree>
    <p:extLst>
      <p:ext uri="{BB962C8B-B14F-4D97-AF65-F5344CB8AC3E}">
        <p14:creationId xmlns:p14="http://schemas.microsoft.com/office/powerpoint/2010/main" val="96329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sz="4000" dirty="0"/>
              <a:t>Define Terms in IRBNet</a:t>
            </a:r>
            <a:endParaRPr lang="en-US" dirty="0"/>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p:txBody>
          <a:bodyPr/>
          <a:lstStyle/>
          <a:p>
            <a:pPr marL="0" indent="0">
              <a:buNone/>
            </a:pPr>
            <a:r>
              <a:rPr lang="en-US" sz="1800" dirty="0"/>
              <a:t>The Research Administration can define terms within IRBNet according to their local process and standard operating procedures. This will support consistency when a member provides a reviewer recommendation or determination. </a:t>
            </a:r>
          </a:p>
          <a:p>
            <a:pPr marL="0" indent="0">
              <a:buNone/>
            </a:pPr>
            <a:r>
              <a:rPr lang="en-US" sz="1800" dirty="0"/>
              <a:t>For example, defining Approve with Conditions vs. Modifications Required</a:t>
            </a:r>
          </a:p>
          <a:p>
            <a:pPr lvl="1"/>
            <a:r>
              <a:rPr lang="en-US" sz="1800" u="sng" dirty="0"/>
              <a:t>Approve with Conditions</a:t>
            </a:r>
            <a:r>
              <a:rPr lang="en-US" sz="1800" dirty="0"/>
              <a:t>: Determination that can be made during expedited review or a vote will be taken during a convened IRB meeting where minor modifications are required to secure approval.</a:t>
            </a:r>
          </a:p>
          <a:p>
            <a:pPr lvl="1"/>
            <a:r>
              <a:rPr lang="en-US" sz="1800" u="sng" dirty="0"/>
              <a:t>Modifications Required</a:t>
            </a:r>
            <a:r>
              <a:rPr lang="en-US" sz="1800" dirty="0"/>
              <a:t>: Member identified that modifications are required from the Investigator for the submission to be considered complete. When the Investigator responds and the package is complete, the RECOMMENDATION should be updated (i.e., Approve, Acknowledge, etc.)</a:t>
            </a:r>
          </a:p>
          <a:p>
            <a:pPr lvl="1"/>
            <a:endParaRPr lang="en-US" sz="1800" dirty="0"/>
          </a:p>
          <a:p>
            <a:pPr marL="0" indent="0">
              <a:buNone/>
            </a:pPr>
            <a:endParaRPr lang="en-US" dirty="0"/>
          </a:p>
        </p:txBody>
      </p:sp>
    </p:spTree>
    <p:extLst>
      <p:ext uri="{BB962C8B-B14F-4D97-AF65-F5344CB8AC3E}">
        <p14:creationId xmlns:p14="http://schemas.microsoft.com/office/powerpoint/2010/main" val="411003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p:txBody>
          <a:bodyPr/>
          <a:lstStyle/>
          <a:p>
            <a:pPr marL="0" indent="0">
              <a:buNone/>
            </a:pPr>
            <a:endParaRPr lang="en-US" sz="1800" dirty="0"/>
          </a:p>
          <a:p>
            <a:pPr marL="0" indent="0">
              <a:buNone/>
            </a:pPr>
            <a:endParaRPr lang="en-US" dirty="0"/>
          </a:p>
        </p:txBody>
      </p:sp>
      <p:pic>
        <p:nvPicPr>
          <p:cNvPr id="5" name="Picture 4">
            <a:extLst>
              <a:ext uri="{FF2B5EF4-FFF2-40B4-BE49-F238E27FC236}">
                <a16:creationId xmlns:a16="http://schemas.microsoft.com/office/drawing/2014/main" id="{223134D5-B3DA-4B81-BE11-F4D76DAA0FE5}"/>
              </a:ext>
            </a:extLst>
          </p:cNvPr>
          <p:cNvPicPr>
            <a:picLocks noChangeAspect="1"/>
          </p:cNvPicPr>
          <p:nvPr/>
        </p:nvPicPr>
        <p:blipFill>
          <a:blip r:embed="rId2"/>
          <a:stretch>
            <a:fillRect/>
          </a:stretch>
        </p:blipFill>
        <p:spPr>
          <a:xfrm>
            <a:off x="347847" y="325239"/>
            <a:ext cx="4580992" cy="6362398"/>
          </a:xfrm>
          <a:prstGeom prst="rect">
            <a:avLst/>
          </a:prstGeom>
        </p:spPr>
      </p:pic>
      <p:sp>
        <p:nvSpPr>
          <p:cNvPr id="8" name="TextBox 7">
            <a:extLst>
              <a:ext uri="{FF2B5EF4-FFF2-40B4-BE49-F238E27FC236}">
                <a16:creationId xmlns:a16="http://schemas.microsoft.com/office/drawing/2014/main" id="{5F4DC6FD-CC6F-4983-84AC-9079CF480F9D}"/>
              </a:ext>
            </a:extLst>
          </p:cNvPr>
          <p:cNvSpPr txBox="1"/>
          <p:nvPr/>
        </p:nvSpPr>
        <p:spPr>
          <a:xfrm>
            <a:off x="5452947" y="1895927"/>
            <a:ext cx="2497874" cy="2031325"/>
          </a:xfrm>
          <a:prstGeom prst="rect">
            <a:avLst/>
          </a:prstGeom>
          <a:noFill/>
        </p:spPr>
        <p:txBody>
          <a:bodyPr wrap="square" rtlCol="0">
            <a:spAutoFit/>
          </a:bodyPr>
          <a:lstStyle/>
          <a:p>
            <a:r>
              <a:rPr lang="en-US" dirty="0"/>
              <a:t>SAMPLE handout created by the VA Central IRB for members and staff to refer to when making a recommendation or determination. </a:t>
            </a:r>
          </a:p>
        </p:txBody>
      </p:sp>
      <p:sp>
        <p:nvSpPr>
          <p:cNvPr id="9" name="Title 1">
            <a:extLst>
              <a:ext uri="{FF2B5EF4-FFF2-40B4-BE49-F238E27FC236}">
                <a16:creationId xmlns:a16="http://schemas.microsoft.com/office/drawing/2014/main" id="{60E380F4-05D9-4A49-A5DE-355096E9EFAF}"/>
              </a:ext>
            </a:extLst>
          </p:cNvPr>
          <p:cNvSpPr>
            <a:spLocks noGrp="1"/>
          </p:cNvSpPr>
          <p:nvPr>
            <p:ph type="title"/>
          </p:nvPr>
        </p:nvSpPr>
        <p:spPr>
          <a:xfrm>
            <a:off x="5352586" y="274638"/>
            <a:ext cx="3334214" cy="1290637"/>
          </a:xfrm>
        </p:spPr>
        <p:txBody>
          <a:bodyPr/>
          <a:lstStyle/>
          <a:p>
            <a:r>
              <a:rPr lang="en-US" sz="4000" dirty="0"/>
              <a:t>CIRB Sample</a:t>
            </a:r>
            <a:endParaRPr lang="en-US" dirty="0"/>
          </a:p>
        </p:txBody>
      </p:sp>
    </p:spTree>
    <p:extLst>
      <p:ext uri="{BB962C8B-B14F-4D97-AF65-F5344CB8AC3E}">
        <p14:creationId xmlns:p14="http://schemas.microsoft.com/office/powerpoint/2010/main" val="155482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When should I…? </a:t>
            </a:r>
          </a:p>
        </p:txBody>
      </p:sp>
      <p:grpSp>
        <p:nvGrpSpPr>
          <p:cNvPr id="18" name="Group 17">
            <a:extLst>
              <a:ext uri="{FF2B5EF4-FFF2-40B4-BE49-F238E27FC236}">
                <a16:creationId xmlns:a16="http://schemas.microsoft.com/office/drawing/2014/main" id="{25A884CB-FAD7-449A-88D4-A452CFB7C836}"/>
              </a:ext>
            </a:extLst>
          </p:cNvPr>
          <p:cNvGrpSpPr/>
          <p:nvPr/>
        </p:nvGrpSpPr>
        <p:grpSpPr>
          <a:xfrm>
            <a:off x="1469572" y="1782375"/>
            <a:ext cx="6204856" cy="4655748"/>
            <a:chOff x="858416" y="1782375"/>
            <a:chExt cx="6204856" cy="4655748"/>
          </a:xfrm>
        </p:grpSpPr>
        <p:pic>
          <p:nvPicPr>
            <p:cNvPr id="11" name="Picture 10">
              <a:extLst>
                <a:ext uri="{FF2B5EF4-FFF2-40B4-BE49-F238E27FC236}">
                  <a16:creationId xmlns:a16="http://schemas.microsoft.com/office/drawing/2014/main" id="{1FF91781-BBA5-45B7-9DBB-D616A83A0208}"/>
                </a:ext>
              </a:extLst>
            </p:cNvPr>
            <p:cNvPicPr>
              <a:picLocks noChangeAspect="1"/>
            </p:cNvPicPr>
            <p:nvPr/>
          </p:nvPicPr>
          <p:blipFill rotWithShape="1">
            <a:blip r:embed="rId2"/>
            <a:srcRect l="4712" t="3262" r="5449" b="2354"/>
            <a:stretch/>
          </p:blipFill>
          <p:spPr>
            <a:xfrm>
              <a:off x="1231639" y="1782375"/>
              <a:ext cx="5831633" cy="4655748"/>
            </a:xfrm>
            <a:prstGeom prst="rect">
              <a:avLst/>
            </a:prstGeom>
          </p:spPr>
        </p:pic>
        <p:cxnSp>
          <p:nvCxnSpPr>
            <p:cNvPr id="15" name="Straight Arrow Connector 14">
              <a:extLst>
                <a:ext uri="{FF2B5EF4-FFF2-40B4-BE49-F238E27FC236}">
                  <a16:creationId xmlns:a16="http://schemas.microsoft.com/office/drawing/2014/main" id="{1CF2B76B-3D49-4800-BD4D-30806AF28A2C}"/>
                </a:ext>
              </a:extLst>
            </p:cNvPr>
            <p:cNvCxnSpPr/>
            <p:nvPr/>
          </p:nvCxnSpPr>
          <p:spPr>
            <a:xfrm flipH="1">
              <a:off x="4432041" y="5365102"/>
              <a:ext cx="475861" cy="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AE17E52-9D2B-4E29-9027-1A2F966AE113}"/>
                </a:ext>
              </a:extLst>
            </p:cNvPr>
            <p:cNvCxnSpPr>
              <a:cxnSpLocks/>
            </p:cNvCxnSpPr>
            <p:nvPr/>
          </p:nvCxnSpPr>
          <p:spPr>
            <a:xfrm>
              <a:off x="858416" y="5816081"/>
              <a:ext cx="447870" cy="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sp>
        <p:nvSpPr>
          <p:cNvPr id="19" name="Speech Bubble: Rectangle with Corners Rounded 18">
            <a:extLst>
              <a:ext uri="{FF2B5EF4-FFF2-40B4-BE49-F238E27FC236}">
                <a16:creationId xmlns:a16="http://schemas.microsoft.com/office/drawing/2014/main" id="{FFB0B868-4205-480F-9D97-D57AB703AEAC}"/>
              </a:ext>
            </a:extLst>
          </p:cNvPr>
          <p:cNvSpPr/>
          <p:nvPr/>
        </p:nvSpPr>
        <p:spPr>
          <a:xfrm>
            <a:off x="158622" y="3834882"/>
            <a:ext cx="1455574" cy="1691950"/>
          </a:xfrm>
          <a:prstGeom prst="wedgeRoundRectCallout">
            <a:avLst>
              <a:gd name="adj1" fmla="val 40785"/>
              <a:gd name="adj2" fmla="val 65809"/>
              <a:gd name="adj3" fmla="val 16667"/>
            </a:avLst>
          </a:prstGeom>
          <a:solidFill>
            <a:srgbClr val="F2FBE5"/>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When should I mark my review complete?</a:t>
            </a:r>
          </a:p>
        </p:txBody>
      </p:sp>
      <p:sp>
        <p:nvSpPr>
          <p:cNvPr id="20" name="Speech Bubble: Rectangle with Corners Rounded 19">
            <a:extLst>
              <a:ext uri="{FF2B5EF4-FFF2-40B4-BE49-F238E27FC236}">
                <a16:creationId xmlns:a16="http://schemas.microsoft.com/office/drawing/2014/main" id="{A2574C48-F5CB-4AAC-8AE2-464521B451AF}"/>
              </a:ext>
            </a:extLst>
          </p:cNvPr>
          <p:cNvSpPr/>
          <p:nvPr/>
        </p:nvSpPr>
        <p:spPr>
          <a:xfrm>
            <a:off x="6474543" y="3211551"/>
            <a:ext cx="2212257" cy="2053923"/>
          </a:xfrm>
          <a:prstGeom prst="wedgeRoundRectCallout">
            <a:avLst>
              <a:gd name="adj1" fmla="val -94457"/>
              <a:gd name="adj2" fmla="val 55732"/>
              <a:gd name="adj3" fmla="val 16667"/>
            </a:avLst>
          </a:prstGeom>
          <a:solidFill>
            <a:srgbClr val="E5F1FF"/>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Should I make a recommendation before it goes to the convened board for review?</a:t>
            </a:r>
          </a:p>
          <a:p>
            <a:pPr algn="ctr"/>
            <a:endParaRPr lang="en-US" sz="1500" b="1" dirty="0">
              <a:solidFill>
                <a:schemeClr val="tx1"/>
              </a:solidFill>
              <a:latin typeface="Arial" panose="020B0604020202020204" pitchFamily="34" charset="0"/>
              <a:cs typeface="Arial" panose="020B0604020202020204" pitchFamily="34" charset="0"/>
            </a:endParaRPr>
          </a:p>
          <a:p>
            <a:pPr algn="ctr"/>
            <a:r>
              <a:rPr lang="en-US" sz="1500" b="1" dirty="0">
                <a:solidFill>
                  <a:schemeClr val="tx1"/>
                </a:solidFill>
                <a:latin typeface="Arial" panose="020B0604020202020204" pitchFamily="34" charset="0"/>
                <a:cs typeface="Arial" panose="020B0604020202020204" pitchFamily="34" charset="0"/>
              </a:rPr>
              <a:t>Can I change my recommendation?</a:t>
            </a:r>
          </a:p>
        </p:txBody>
      </p:sp>
    </p:spTree>
    <p:extLst>
      <p:ext uri="{BB962C8B-B14F-4D97-AF65-F5344CB8AC3E}">
        <p14:creationId xmlns:p14="http://schemas.microsoft.com/office/powerpoint/2010/main" val="168414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Do my actions in IRBNet matter? </a:t>
            </a:r>
          </a:p>
        </p:txBody>
      </p:sp>
      <p:pic>
        <p:nvPicPr>
          <p:cNvPr id="5" name="Content Placeholder 4" descr="A picture containing text&#10;&#10;Description automatically generated">
            <a:extLst>
              <a:ext uri="{FF2B5EF4-FFF2-40B4-BE49-F238E27FC236}">
                <a16:creationId xmlns:a16="http://schemas.microsoft.com/office/drawing/2014/main" id="{D0BC23F3-028E-4BD7-BEA1-82BB2E7558C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3855" y="1958093"/>
            <a:ext cx="4844412" cy="3416320"/>
          </a:xfrm>
        </p:spPr>
      </p:pic>
      <p:sp>
        <p:nvSpPr>
          <p:cNvPr id="6" name="TextBox 5">
            <a:extLst>
              <a:ext uri="{FF2B5EF4-FFF2-40B4-BE49-F238E27FC236}">
                <a16:creationId xmlns:a16="http://schemas.microsoft.com/office/drawing/2014/main" id="{5BED42D2-11A3-4151-A308-3C6ADD763CC4}"/>
              </a:ext>
            </a:extLst>
          </p:cNvPr>
          <p:cNvSpPr txBox="1"/>
          <p:nvPr/>
        </p:nvSpPr>
        <p:spPr>
          <a:xfrm>
            <a:off x="5241073" y="1958093"/>
            <a:ext cx="3327739" cy="3416320"/>
          </a:xfrm>
          <a:prstGeom prst="rect">
            <a:avLst/>
          </a:prstGeom>
          <a:noFill/>
        </p:spPr>
        <p:txBody>
          <a:bodyPr wrap="square" rtlCol="0">
            <a:spAutoFit/>
          </a:bodyPr>
          <a:lstStyle/>
          <a:p>
            <a:r>
              <a:rPr lang="en-US" dirty="0"/>
              <a:t>Your actions matter!</a:t>
            </a:r>
          </a:p>
          <a:p>
            <a:endParaRPr lang="en-US" dirty="0"/>
          </a:p>
          <a:p>
            <a:r>
              <a:rPr lang="en-US" dirty="0"/>
              <a:t>Actions taken in IRBNet are captured behind the scenes and made available in IRBNet Insight Reports. </a:t>
            </a:r>
          </a:p>
          <a:p>
            <a:endParaRPr lang="en-US" dirty="0"/>
          </a:p>
          <a:p>
            <a:r>
              <a:rPr lang="en-US" dirty="0"/>
              <a:t>IRBNet Insight Reports provide timepoints based on specific reviewer actions that can be used to calculate TAT for a member’s review. </a:t>
            </a:r>
          </a:p>
        </p:txBody>
      </p:sp>
    </p:spTree>
    <p:extLst>
      <p:ext uri="{BB962C8B-B14F-4D97-AF65-F5344CB8AC3E}">
        <p14:creationId xmlns:p14="http://schemas.microsoft.com/office/powerpoint/2010/main" val="308229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endParaRPr lang="en-US" sz="4000" dirty="0">
              <a:latin typeface="Georgia" pitchFamily="18" charset="0"/>
            </a:endParaRPr>
          </a:p>
        </p:txBody>
      </p:sp>
      <p:sp>
        <p:nvSpPr>
          <p:cNvPr id="3" name="Content Placeholder 2"/>
          <p:cNvSpPr>
            <a:spLocks noGrp="1"/>
          </p:cNvSpPr>
          <p:nvPr>
            <p:ph idx="1"/>
          </p:nvPr>
        </p:nvSpPr>
        <p:spPr/>
        <p:txBody>
          <a:bodyPr/>
          <a:lstStyle/>
          <a:p>
            <a:pPr marL="0" indent="0">
              <a:buNone/>
            </a:pPr>
            <a:r>
              <a:rPr lang="en-US" sz="2600" u="sng" dirty="0">
                <a:latin typeface="Sitka Text" panose="02000505000000020004" pitchFamily="2" charset="0"/>
              </a:rPr>
              <a:t>Training IRB Members</a:t>
            </a:r>
          </a:p>
          <a:p>
            <a:pPr lvl="1"/>
            <a:r>
              <a:rPr lang="en-US" dirty="0">
                <a:latin typeface="Sitka Text" panose="02000505000000020004" pitchFamily="2" charset="0"/>
              </a:rPr>
              <a:t>New IRB Members </a:t>
            </a:r>
          </a:p>
          <a:p>
            <a:pPr lvl="1"/>
            <a:r>
              <a:rPr lang="en-US" dirty="0">
                <a:latin typeface="Sitka Text" panose="02000505000000020004" pitchFamily="2" charset="0"/>
              </a:rPr>
              <a:t>Continuing Education </a:t>
            </a:r>
          </a:p>
          <a:p>
            <a:pPr lvl="1"/>
            <a:r>
              <a:rPr lang="en-US" dirty="0">
                <a:latin typeface="Sitka Text" panose="02000505000000020004" pitchFamily="2" charset="0"/>
              </a:rPr>
              <a:t>Suggested Tools and Resources</a:t>
            </a:r>
          </a:p>
          <a:p>
            <a:pPr marL="0" indent="0">
              <a:buNone/>
            </a:pPr>
            <a:r>
              <a:rPr lang="en-US" sz="2600" u="sng" dirty="0">
                <a:latin typeface="Sitka Text" panose="02000505000000020004" pitchFamily="2" charset="0"/>
              </a:rPr>
              <a:t>Annual Evaluation of Member Performance</a:t>
            </a:r>
          </a:p>
          <a:p>
            <a:pPr lvl="1"/>
            <a:r>
              <a:rPr lang="en-US" dirty="0">
                <a:latin typeface="Sitka Text" panose="02000505000000020004" pitchFamily="2" charset="0"/>
              </a:rPr>
              <a:t>Performance Evaluation</a:t>
            </a:r>
          </a:p>
          <a:p>
            <a:pPr lvl="1"/>
            <a:r>
              <a:rPr lang="en-US" dirty="0">
                <a:latin typeface="Sitka Text" panose="02000505000000020004" pitchFamily="2" charset="0"/>
              </a:rPr>
              <a:t>How to conduct</a:t>
            </a:r>
          </a:p>
          <a:p>
            <a:pPr lvl="1"/>
            <a:r>
              <a:rPr lang="en-US" dirty="0">
                <a:latin typeface="Sitka Text" panose="02000505000000020004" pitchFamily="2" charset="0"/>
              </a:rPr>
              <a:t>Tools and Reports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sz="4000" dirty="0"/>
              <a:t>Documenting a Review</a:t>
            </a:r>
            <a:endParaRPr lang="en-US" dirty="0"/>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a:xfrm>
            <a:off x="4021393" y="1752713"/>
            <a:ext cx="4994787" cy="4434349"/>
          </a:xfrm>
        </p:spPr>
        <p:txBody>
          <a:bodyPr/>
          <a:lstStyle/>
          <a:p>
            <a:pPr marL="0" indent="0">
              <a:buNone/>
            </a:pPr>
            <a:r>
              <a:rPr lang="en-US" sz="1700" dirty="0"/>
              <a:t>The Research Administration can create instructions and order of actions a member needs to take to document their review in IRBNet. It is important to take into consideration how each of the actions will relate to capturing member TAT in IRBNet Insight Reports. </a:t>
            </a:r>
          </a:p>
          <a:p>
            <a:r>
              <a:rPr lang="en-US" sz="1700" dirty="0"/>
              <a:t>Staff assigning reviewer a designation (i.e., Primary, Secondary, or Expedited)</a:t>
            </a:r>
          </a:p>
          <a:p>
            <a:r>
              <a:rPr lang="en-US" sz="1700" dirty="0"/>
              <a:t>Adding comments at first review</a:t>
            </a:r>
          </a:p>
          <a:p>
            <a:r>
              <a:rPr lang="en-US" sz="1700" dirty="0"/>
              <a:t>When to check the box and “Mark personal review as complete.”</a:t>
            </a:r>
          </a:p>
          <a:p>
            <a:r>
              <a:rPr lang="en-US" sz="1700" dirty="0"/>
              <a:t>Uploading reviewer checklists and worksheets</a:t>
            </a:r>
          </a:p>
          <a:p>
            <a:r>
              <a:rPr lang="en-US" sz="1700" dirty="0"/>
              <a:t>Adding comments at final review</a:t>
            </a:r>
          </a:p>
          <a:p>
            <a:pPr marL="0" indent="0">
              <a:buNone/>
            </a:pPr>
            <a:endParaRPr lang="en-US" sz="1800" dirty="0"/>
          </a:p>
          <a:p>
            <a:pPr marL="0" indent="0">
              <a:buNone/>
            </a:pPr>
            <a:endParaRPr lang="en-US" dirty="0"/>
          </a:p>
        </p:txBody>
      </p:sp>
      <p:pic>
        <p:nvPicPr>
          <p:cNvPr id="5" name="Picture 4">
            <a:extLst>
              <a:ext uri="{FF2B5EF4-FFF2-40B4-BE49-F238E27FC236}">
                <a16:creationId xmlns:a16="http://schemas.microsoft.com/office/drawing/2014/main" id="{BBECF7D2-650D-4B71-8725-A73F40D26C30}"/>
              </a:ext>
            </a:extLst>
          </p:cNvPr>
          <p:cNvPicPr>
            <a:picLocks noChangeAspect="1"/>
          </p:cNvPicPr>
          <p:nvPr/>
        </p:nvPicPr>
        <p:blipFill rotWithShape="1">
          <a:blip r:embed="rId2"/>
          <a:srcRect r="4464"/>
          <a:stretch/>
        </p:blipFill>
        <p:spPr>
          <a:xfrm>
            <a:off x="255640" y="1853074"/>
            <a:ext cx="3617708" cy="3816859"/>
          </a:xfrm>
          <a:prstGeom prst="rect">
            <a:avLst/>
          </a:prstGeom>
          <a:ln w="12700">
            <a:solidFill>
              <a:schemeClr val="accent1">
                <a:lumMod val="50000"/>
              </a:schemeClr>
            </a:solidFill>
            <a:prstDash val="soli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47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sz="4000" dirty="0"/>
              <a:t>Establish Review TAT</a:t>
            </a:r>
            <a:endParaRPr lang="en-US" dirty="0"/>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p:txBody>
          <a:bodyPr/>
          <a:lstStyle/>
          <a:p>
            <a:pPr marL="0" indent="0">
              <a:buNone/>
            </a:pPr>
            <a:r>
              <a:rPr lang="en-US" sz="1800" dirty="0"/>
              <a:t>Establishing reviewer TAT expectations is key to measuring member performance and setting the framework for collecting metrics. </a:t>
            </a:r>
          </a:p>
          <a:p>
            <a:pPr marL="0" indent="0">
              <a:buNone/>
            </a:pPr>
            <a:r>
              <a:rPr lang="en-US" sz="1800" b="1" dirty="0"/>
              <a:t>Sample Reviewer TAT:</a:t>
            </a:r>
          </a:p>
          <a:p>
            <a:r>
              <a:rPr lang="en-US" sz="1800" dirty="0"/>
              <a:t>TAT starts when staff assign a member as a reviewer	</a:t>
            </a:r>
          </a:p>
          <a:p>
            <a:pPr lvl="1">
              <a:buFont typeface="Wingdings" panose="05000000000000000000" pitchFamily="2" charset="2"/>
              <a:buChar char="Ø"/>
            </a:pPr>
            <a:r>
              <a:rPr lang="en-US" sz="1800" dirty="0"/>
              <a:t>John is assigned an Amendment package as a Primary Reviewer </a:t>
            </a:r>
          </a:p>
          <a:p>
            <a:r>
              <a:rPr lang="en-US" sz="1800" dirty="0"/>
              <a:t>Member expectations are to complete first review within 7 days of assignment</a:t>
            </a:r>
          </a:p>
          <a:p>
            <a:r>
              <a:rPr lang="en-US" sz="1800" dirty="0"/>
              <a:t>Member expectations are to complete subsequent reviews (i.e., responses from study team) within 5 days</a:t>
            </a:r>
          </a:p>
          <a:p>
            <a:pPr marL="0" indent="0">
              <a:buNone/>
            </a:pPr>
            <a:endParaRPr lang="en-US" dirty="0"/>
          </a:p>
        </p:txBody>
      </p:sp>
    </p:spTree>
    <p:extLst>
      <p:ext uri="{BB962C8B-B14F-4D97-AF65-F5344CB8AC3E}">
        <p14:creationId xmlns:p14="http://schemas.microsoft.com/office/powerpoint/2010/main" val="171516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Viewing TAT</a:t>
            </a:r>
          </a:p>
        </p:txBody>
      </p:sp>
      <p:sp>
        <p:nvSpPr>
          <p:cNvPr id="3" name="Content Placeholder 2">
            <a:extLst>
              <a:ext uri="{FF2B5EF4-FFF2-40B4-BE49-F238E27FC236}">
                <a16:creationId xmlns:a16="http://schemas.microsoft.com/office/drawing/2014/main" id="{F2CCCBD9-64FE-417E-9EF8-D255EBB8E337}"/>
              </a:ext>
            </a:extLst>
          </p:cNvPr>
          <p:cNvSpPr>
            <a:spLocks noGrp="1"/>
          </p:cNvSpPr>
          <p:nvPr>
            <p:ph idx="1"/>
          </p:nvPr>
        </p:nvSpPr>
        <p:spPr>
          <a:xfrm>
            <a:off x="457200" y="1935651"/>
            <a:ext cx="8229600" cy="945202"/>
          </a:xfrm>
        </p:spPr>
        <p:txBody>
          <a:bodyPr/>
          <a:lstStyle/>
          <a:p>
            <a:pPr marL="0" indent="0">
              <a:buNone/>
            </a:pPr>
            <a:r>
              <a:rPr lang="en-US" sz="1800" dirty="0"/>
              <a:t>Once you have established a standardized process for members to document their reviews in IRBNet and have set expectations for review TAT, you can begin utilizing IRBNet Insight Reports with confidence. </a:t>
            </a:r>
          </a:p>
          <a:p>
            <a:pPr marL="0" indent="0">
              <a:buNone/>
            </a:pPr>
            <a:endParaRPr lang="en-US" sz="1800" dirty="0"/>
          </a:p>
        </p:txBody>
      </p:sp>
      <p:sp>
        <p:nvSpPr>
          <p:cNvPr id="4" name="TextBox 3">
            <a:extLst>
              <a:ext uri="{FF2B5EF4-FFF2-40B4-BE49-F238E27FC236}">
                <a16:creationId xmlns:a16="http://schemas.microsoft.com/office/drawing/2014/main" id="{93DA4A63-9411-4ACD-8890-D5FDC116A559}"/>
              </a:ext>
            </a:extLst>
          </p:cNvPr>
          <p:cNvSpPr txBox="1"/>
          <p:nvPr/>
        </p:nvSpPr>
        <p:spPr>
          <a:xfrm>
            <a:off x="457200" y="3238939"/>
            <a:ext cx="8151541" cy="2308324"/>
          </a:xfrm>
          <a:prstGeom prst="rect">
            <a:avLst/>
          </a:prstGeom>
          <a:solidFill>
            <a:schemeClr val="bg1">
              <a:lumMod val="95000"/>
            </a:schemeClr>
          </a:solidFill>
          <a:ln w="38100">
            <a:solidFill>
              <a:srgbClr val="009ACF"/>
            </a:solidFill>
          </a:ln>
        </p:spPr>
        <p:txBody>
          <a:bodyPr wrap="square" rtlCol="0">
            <a:spAutoFit/>
          </a:bodyPr>
          <a:lstStyle/>
          <a:p>
            <a:pPr marL="0" indent="0">
              <a:buNone/>
            </a:pPr>
            <a:r>
              <a:rPr lang="en-US" b="1" dirty="0"/>
              <a:t>H</a:t>
            </a:r>
            <a:r>
              <a:rPr lang="en-US" sz="1800" b="1" dirty="0"/>
              <a:t>ow many days does it take reviewer John to complete their first review?</a:t>
            </a:r>
          </a:p>
          <a:p>
            <a:pPr marL="0" indent="0">
              <a:buNone/>
            </a:pPr>
            <a:endParaRPr lang="en-US" sz="1800" b="1" dirty="0"/>
          </a:p>
          <a:p>
            <a:pPr marL="285750" indent="-285750">
              <a:buFont typeface="Arial" panose="020B0604020202020204" pitchFamily="34" charset="0"/>
              <a:buChar char="•"/>
            </a:pPr>
            <a:r>
              <a:rPr lang="en-US" sz="1800" dirty="0"/>
              <a:t>IRBNet Insight Report - Reviewer Activity</a:t>
            </a:r>
          </a:p>
          <a:p>
            <a:pPr marL="285750" indent="-285750">
              <a:buFont typeface="Arial" panose="020B0604020202020204" pitchFamily="34" charset="0"/>
              <a:buChar char="•"/>
            </a:pPr>
            <a:r>
              <a:rPr lang="en-US" sz="1800" dirty="0"/>
              <a:t>Date Member Assigned Review </a:t>
            </a:r>
            <a:r>
              <a:rPr lang="en-US" sz="1800" b="1" dirty="0">
                <a:solidFill>
                  <a:srgbClr val="009BD0"/>
                </a:solidFill>
              </a:rPr>
              <a:t>to</a:t>
            </a:r>
            <a:r>
              <a:rPr lang="en-US" sz="1800" dirty="0"/>
              <a:t> Date First Reviewer Comment </a:t>
            </a:r>
          </a:p>
          <a:p>
            <a:pPr marL="285750" indent="-285750">
              <a:buFont typeface="Arial" panose="020B0604020202020204" pitchFamily="34" charset="0"/>
              <a:buChar char="•"/>
            </a:pPr>
            <a:r>
              <a:rPr lang="en-US" sz="1800" dirty="0"/>
              <a:t>January 10, 2023 </a:t>
            </a:r>
            <a:r>
              <a:rPr lang="en-US" sz="1800" b="1" dirty="0">
                <a:solidFill>
                  <a:srgbClr val="009ACF"/>
                </a:solidFill>
              </a:rPr>
              <a:t>to</a:t>
            </a:r>
            <a:r>
              <a:rPr lang="en-US" sz="1800" dirty="0"/>
              <a:t> January 15, 2023</a:t>
            </a:r>
          </a:p>
          <a:p>
            <a:pPr marL="285750" indent="-285750">
              <a:buFont typeface="Arial" panose="020B0604020202020204" pitchFamily="34" charset="0"/>
              <a:buChar char="•"/>
            </a:pPr>
            <a:r>
              <a:rPr lang="en-US" sz="1800" dirty="0"/>
              <a:t>Equals 5 days to first review </a:t>
            </a:r>
          </a:p>
          <a:p>
            <a:pPr marL="285750" indent="-285750">
              <a:buFont typeface="Arial" panose="020B0604020202020204" pitchFamily="34" charset="0"/>
              <a:buChar char="•"/>
            </a:pPr>
            <a:r>
              <a:rPr lang="en-US" sz="1800" dirty="0"/>
              <a:t>Reviewer met the 7 TAT requirement for first review</a:t>
            </a:r>
          </a:p>
          <a:p>
            <a:endParaRPr lang="en-US" dirty="0"/>
          </a:p>
        </p:txBody>
      </p:sp>
    </p:spTree>
    <p:extLst>
      <p:ext uri="{BB962C8B-B14F-4D97-AF65-F5344CB8AC3E}">
        <p14:creationId xmlns:p14="http://schemas.microsoft.com/office/powerpoint/2010/main" val="12946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98EF-8CD6-4F6D-AE5A-770208DFDBA9}"/>
              </a:ext>
            </a:extLst>
          </p:cNvPr>
          <p:cNvSpPr>
            <a:spLocks noGrp="1"/>
          </p:cNvSpPr>
          <p:nvPr>
            <p:ph type="title"/>
          </p:nvPr>
        </p:nvSpPr>
        <p:spPr/>
        <p:txBody>
          <a:bodyPr/>
          <a:lstStyle/>
          <a:p>
            <a:r>
              <a:rPr lang="en-US" dirty="0"/>
              <a:t>Collecting Additional Metrics</a:t>
            </a:r>
          </a:p>
        </p:txBody>
      </p:sp>
      <p:pic>
        <p:nvPicPr>
          <p:cNvPr id="5" name="Content Placeholder 4">
            <a:extLst>
              <a:ext uri="{FF2B5EF4-FFF2-40B4-BE49-F238E27FC236}">
                <a16:creationId xmlns:a16="http://schemas.microsoft.com/office/drawing/2014/main" id="{9FB9B270-7260-4AF0-BCB7-287EBE71376A}"/>
              </a:ext>
            </a:extLst>
          </p:cNvPr>
          <p:cNvPicPr>
            <a:picLocks noGrp="1" noChangeAspect="1"/>
          </p:cNvPicPr>
          <p:nvPr>
            <p:ph idx="1"/>
          </p:nvPr>
        </p:nvPicPr>
        <p:blipFill rotWithShape="1">
          <a:blip r:embed="rId2"/>
          <a:srcRect l="898" r="1656"/>
          <a:stretch/>
        </p:blipFill>
        <p:spPr>
          <a:xfrm>
            <a:off x="245327" y="1883595"/>
            <a:ext cx="4686456" cy="4175659"/>
          </a:xfrm>
          <a:ln w="28575">
            <a:solidFill>
              <a:schemeClr val="accent1">
                <a:lumMod val="7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FF3B281-DBCD-4C84-9BC6-4D11EA873DC9}"/>
              </a:ext>
            </a:extLst>
          </p:cNvPr>
          <p:cNvSpPr txBox="1"/>
          <p:nvPr/>
        </p:nvSpPr>
        <p:spPr>
          <a:xfrm>
            <a:off x="5196469" y="1883595"/>
            <a:ext cx="3702204" cy="4524315"/>
          </a:xfrm>
          <a:prstGeom prst="rect">
            <a:avLst/>
          </a:prstGeom>
          <a:noFill/>
        </p:spPr>
        <p:txBody>
          <a:bodyPr wrap="square" rtlCol="0">
            <a:spAutoFit/>
          </a:bodyPr>
          <a:lstStyle/>
          <a:p>
            <a:r>
              <a:rPr lang="en-US" dirty="0"/>
              <a:t>Additional metrics can be collected by using IRBNet Insight Reports such as the Reviewer Activity Report. </a:t>
            </a:r>
          </a:p>
          <a:p>
            <a:endParaRPr lang="en-US" dirty="0"/>
          </a:p>
          <a:p>
            <a:r>
              <a:rPr lang="en-US" dirty="0"/>
              <a:t>The Reviewer Activity Report allows for basic TAT to be calculated along with number of reviews completed. </a:t>
            </a:r>
          </a:p>
          <a:p>
            <a:endParaRPr lang="en-US" dirty="0"/>
          </a:p>
          <a:p>
            <a:r>
              <a:rPr lang="en-US" dirty="0"/>
              <a:t>This data can easily be turned in to a pivot table and utilized when evaluating member workload and performance. </a:t>
            </a:r>
          </a:p>
          <a:p>
            <a:endParaRPr lang="en-US" dirty="0"/>
          </a:p>
          <a:p>
            <a:endParaRPr lang="en-US" dirty="0"/>
          </a:p>
        </p:txBody>
      </p:sp>
    </p:spTree>
    <p:extLst>
      <p:ext uri="{BB962C8B-B14F-4D97-AF65-F5344CB8AC3E}">
        <p14:creationId xmlns:p14="http://schemas.microsoft.com/office/powerpoint/2010/main" val="105154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normAutofit/>
          </a:bodyPr>
          <a:lstStyle/>
          <a:p>
            <a:pPr marL="4763" indent="-4763" algn="ctr">
              <a:spcBef>
                <a:spcPct val="20000"/>
              </a:spcBef>
              <a:defRPr/>
            </a:pPr>
            <a:r>
              <a:rPr lang="en-US" sz="3400" spc="100" dirty="0">
                <a:latin typeface="Tahoma" pitchFamily="34" charset="0"/>
                <a:cs typeface="Tahoma" pitchFamily="34" charset="0"/>
              </a:rPr>
              <a:t>VAIRRS Data Overview</a:t>
            </a:r>
          </a:p>
        </p:txBody>
      </p:sp>
      <p:sp>
        <p:nvSpPr>
          <p:cNvPr id="7171" name="Subtitle 2"/>
          <p:cNvSpPr>
            <a:spLocks noGrp="1"/>
          </p:cNvSpPr>
          <p:nvPr>
            <p:ph type="subTitle" idx="1"/>
          </p:nvPr>
        </p:nvSpPr>
        <p:spPr>
          <a:xfrm>
            <a:off x="338880" y="4015303"/>
            <a:ext cx="7771658" cy="743953"/>
          </a:xfrm>
        </p:spPr>
        <p:txBody>
          <a:bodyPr/>
          <a:lstStyle/>
          <a:p>
            <a:pPr algn="ctr" eaLnBrk="1" hangingPunct="1">
              <a:spcAft>
                <a:spcPts val="0"/>
              </a:spcAft>
              <a:buFont typeface="Arial" charset="0"/>
              <a:buNone/>
              <a:defRPr/>
            </a:pPr>
            <a:r>
              <a:rPr lang="en-US" sz="1400" spc="100" dirty="0">
                <a:cs typeface="Calibri"/>
              </a:rPr>
              <a:t>Angela Foster</a:t>
            </a:r>
          </a:p>
          <a:p>
            <a:pPr algn="ctr" eaLnBrk="1" hangingPunct="1">
              <a:spcAft>
                <a:spcPts val="0"/>
              </a:spcAft>
              <a:buFont typeface="Arial" charset="0"/>
              <a:buNone/>
              <a:defRPr/>
            </a:pPr>
            <a:r>
              <a:rPr lang="en-US" sz="1400" spc="100" dirty="0">
                <a:cs typeface="Calibri"/>
              </a:rPr>
              <a:t>Program Manager, Enterprise Data Research Systems</a:t>
            </a:r>
          </a:p>
          <a:p>
            <a:pPr algn="ctr" eaLnBrk="1" hangingPunct="1">
              <a:spcAft>
                <a:spcPts val="0"/>
              </a:spcAft>
              <a:buFont typeface="Arial" charset="0"/>
              <a:buNone/>
              <a:defRPr/>
            </a:pPr>
            <a:endParaRPr lang="en-US" sz="1400" spc="100" dirty="0">
              <a:cs typeface="Calibri"/>
            </a:endParaRPr>
          </a:p>
          <a:p>
            <a:pPr algn="ctr" eaLnBrk="1" hangingPunct="1">
              <a:spcAft>
                <a:spcPts val="0"/>
              </a:spcAft>
              <a:buFont typeface="Arial" charset="0"/>
              <a:buNone/>
              <a:defRPr/>
            </a:pPr>
            <a:endParaRPr lang="en-US" sz="1400" spc="100" dirty="0">
              <a:latin typeface="Tahoma" pitchFamily="34" charset="0"/>
              <a:cs typeface="Tahoma" pitchFamily="34" charset="0"/>
            </a:endParaRPr>
          </a:p>
          <a:p>
            <a:pPr algn="ctr" eaLnBrk="1" hangingPunct="1">
              <a:spcAft>
                <a:spcPts val="0"/>
              </a:spcAft>
              <a:buFont typeface="Arial" charset="0"/>
              <a:buNone/>
              <a:defRPr/>
            </a:pPr>
            <a:endParaRPr lang="en-US" sz="1400" spc="100" dirty="0">
              <a:latin typeface="Tahoma" pitchFamily="34" charset="0"/>
              <a:cs typeface="Tahoma" pitchFamily="34" charset="0"/>
            </a:endParaRPr>
          </a:p>
        </p:txBody>
      </p:sp>
      <p:sp>
        <p:nvSpPr>
          <p:cNvPr id="4" name="TextBox 3"/>
          <p:cNvSpPr txBox="1"/>
          <p:nvPr/>
        </p:nvSpPr>
        <p:spPr>
          <a:xfrm>
            <a:off x="4812632" y="5610225"/>
            <a:ext cx="4004797" cy="430887"/>
          </a:xfrm>
          <a:prstGeom prst="rect">
            <a:avLst/>
          </a:prstGeom>
          <a:noFill/>
        </p:spPr>
        <p:txBody>
          <a:bodyPr wrap="square">
            <a:spAutoFit/>
          </a:bodyPr>
          <a:lstStyle/>
          <a:p>
            <a:pPr>
              <a:defRPr/>
            </a:pPr>
            <a:r>
              <a:rPr lang="en-US" sz="2200" dirty="0">
                <a:solidFill>
                  <a:schemeClr val="bg1"/>
                </a:solidFill>
                <a:latin typeface="Tahoma" pitchFamily="34" charset="0"/>
                <a:ea typeface="ＭＳ Ｐゴシック" pitchFamily="1" charset="-128"/>
                <a:cs typeface="Tahoma" pitchFamily="34" charset="0"/>
              </a:rPr>
              <a:t>                   </a:t>
            </a:r>
            <a:r>
              <a:rPr lang="en-US" sz="1200" i="1" dirty="0">
                <a:solidFill>
                  <a:schemeClr val="bg1"/>
                </a:solidFill>
                <a:latin typeface="Tahoma" pitchFamily="34" charset="0"/>
                <a:ea typeface="ＭＳ Ｐゴシック" pitchFamily="1" charset="-128"/>
                <a:cs typeface="Tahoma" pitchFamily="34" charset="0"/>
              </a:rPr>
              <a:t>Updated:  July 19, 2019</a:t>
            </a:r>
            <a:endParaRPr lang="en-US" sz="2200" dirty="0">
              <a:solidFill>
                <a:schemeClr val="bg1"/>
              </a:solidFill>
              <a:latin typeface="Tahoma" pitchFamily="34" charset="0"/>
              <a:ea typeface="ＭＳ Ｐゴシック" pitchFamily="1" charset="-128"/>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Georgia" pitchFamily="18" charset="0"/>
              </a:rPr>
              <a:t>Discussion Topics</a:t>
            </a:r>
          </a:p>
        </p:txBody>
      </p:sp>
      <p:sp>
        <p:nvSpPr>
          <p:cNvPr id="3" name="Content Placeholder 2"/>
          <p:cNvSpPr>
            <a:spLocks noGrp="1"/>
          </p:cNvSpPr>
          <p:nvPr>
            <p:ph idx="1"/>
          </p:nvPr>
        </p:nvSpPr>
        <p:spPr/>
        <p:txBody>
          <a:bodyPr/>
          <a:lstStyle/>
          <a:p>
            <a:r>
              <a:rPr lang="en-US" dirty="0"/>
              <a:t>VAIRRS Data Availability</a:t>
            </a:r>
          </a:p>
          <a:p>
            <a:r>
              <a:rPr lang="en-US" dirty="0"/>
              <a:t>How to obtain VAIRRS Data</a:t>
            </a:r>
          </a:p>
          <a:p>
            <a:pPr lvl="1"/>
            <a:r>
              <a:rPr lang="en-US" dirty="0"/>
              <a:t>IRBNet Reports</a:t>
            </a:r>
          </a:p>
          <a:p>
            <a:pPr lvl="1"/>
            <a:r>
              <a:rPr lang="en-US" dirty="0"/>
              <a:t>VAIRRS Dashboards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VAIRRS Data Availability</a:t>
            </a:r>
          </a:p>
        </p:txBody>
      </p:sp>
      <p:sp>
        <p:nvSpPr>
          <p:cNvPr id="3" name="Content Placeholder 2"/>
          <p:cNvSpPr>
            <a:spLocks noGrp="1"/>
          </p:cNvSpPr>
          <p:nvPr>
            <p:ph idx="1"/>
          </p:nvPr>
        </p:nvSpPr>
        <p:spPr>
          <a:xfrm>
            <a:off x="457200" y="1771048"/>
            <a:ext cx="8229600" cy="4355115"/>
          </a:xfrm>
        </p:spPr>
        <p:txBody>
          <a:bodyPr/>
          <a:lstStyle/>
          <a:p>
            <a:endParaRPr lang="en-US" b="1" dirty="0"/>
          </a:p>
          <a:p>
            <a:endParaRPr lang="en-US" b="1" dirty="0"/>
          </a:p>
        </p:txBody>
      </p:sp>
      <p:graphicFrame>
        <p:nvGraphicFramePr>
          <p:cNvPr id="4" name="Content Placeholder 5">
            <a:extLst>
              <a:ext uri="{FF2B5EF4-FFF2-40B4-BE49-F238E27FC236}">
                <a16:creationId xmlns:a16="http://schemas.microsoft.com/office/drawing/2014/main" id="{54C445DB-F865-4C58-BC9D-23415D384372}"/>
              </a:ext>
            </a:extLst>
          </p:cNvPr>
          <p:cNvGraphicFramePr>
            <a:graphicFrameLocks/>
          </p:cNvGraphicFramePr>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IRBNet Insight Reports</a:t>
            </a:r>
          </a:p>
        </p:txBody>
      </p:sp>
      <p:graphicFrame>
        <p:nvGraphicFramePr>
          <p:cNvPr id="7" name="Content Placeholder 3">
            <a:extLst>
              <a:ext uri="{FF2B5EF4-FFF2-40B4-BE49-F238E27FC236}">
                <a16:creationId xmlns:a16="http://schemas.microsoft.com/office/drawing/2014/main" id="{434A8768-4784-4DCF-9A2D-F9209500FE0B}"/>
              </a:ext>
            </a:extLst>
          </p:cNvPr>
          <p:cNvGraphicFramePr>
            <a:graphicFrameLocks noGrp="1"/>
          </p:cNvGraphicFramePr>
          <p:nvPr>
            <p:ph idx="1"/>
          </p:nvPr>
        </p:nvGraphicFramePr>
        <p:xfrm>
          <a:off x="457200" y="1935163"/>
          <a:ext cx="845141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A16-F91D-48BC-BAC4-B4DB7A9B8916}"/>
              </a:ext>
            </a:extLst>
          </p:cNvPr>
          <p:cNvSpPr>
            <a:spLocks noGrp="1"/>
          </p:cNvSpPr>
          <p:nvPr>
            <p:ph type="title"/>
          </p:nvPr>
        </p:nvSpPr>
        <p:spPr/>
        <p:txBody>
          <a:bodyPr/>
          <a:lstStyle/>
          <a:p>
            <a:r>
              <a:rPr lang="en-US" dirty="0"/>
              <a:t>IRBNet Insight Reports</a:t>
            </a:r>
          </a:p>
        </p:txBody>
      </p:sp>
      <p:sp>
        <p:nvSpPr>
          <p:cNvPr id="3" name="Content Placeholder 2">
            <a:extLst>
              <a:ext uri="{FF2B5EF4-FFF2-40B4-BE49-F238E27FC236}">
                <a16:creationId xmlns:a16="http://schemas.microsoft.com/office/drawing/2014/main" id="{04D35610-D160-41AE-9946-5CF91E3E2EA8}"/>
              </a:ext>
            </a:extLst>
          </p:cNvPr>
          <p:cNvSpPr>
            <a:spLocks noGrp="1"/>
          </p:cNvSpPr>
          <p:nvPr>
            <p:ph idx="1"/>
          </p:nvPr>
        </p:nvSpPr>
        <p:spPr/>
        <p:txBody>
          <a:bodyPr/>
          <a:lstStyle/>
          <a:p>
            <a:r>
              <a:rPr lang="en-US" dirty="0"/>
              <a:t>Insight Reports are formatted a .csv files </a:t>
            </a:r>
          </a:p>
          <a:p>
            <a:r>
              <a:rPr lang="en-US" dirty="0"/>
              <a:t>Viewable in Microsoft Excel and other data manipulation tools (MS Access)</a:t>
            </a:r>
          </a:p>
          <a:p>
            <a:r>
              <a:rPr lang="en-US" dirty="0"/>
              <a:t>Requested by local IRBNet Power User</a:t>
            </a:r>
          </a:p>
          <a:p>
            <a:r>
              <a:rPr lang="en-US" dirty="0"/>
              <a:t>Available at any cadence (nightly, weekly, monthly)</a:t>
            </a:r>
          </a:p>
        </p:txBody>
      </p:sp>
    </p:spTree>
    <p:extLst>
      <p:ext uri="{BB962C8B-B14F-4D97-AF65-F5344CB8AC3E}">
        <p14:creationId xmlns:p14="http://schemas.microsoft.com/office/powerpoint/2010/main" val="198312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DA6F-1728-4D7B-B6F5-B49C285BE0CF}"/>
              </a:ext>
            </a:extLst>
          </p:cNvPr>
          <p:cNvSpPr>
            <a:spLocks noGrp="1"/>
          </p:cNvSpPr>
          <p:nvPr>
            <p:ph type="title"/>
          </p:nvPr>
        </p:nvSpPr>
        <p:spPr/>
        <p:txBody>
          <a:bodyPr/>
          <a:lstStyle/>
          <a:p>
            <a:r>
              <a:rPr lang="en-US" dirty="0"/>
              <a:t>VAIRRS Dashboards</a:t>
            </a:r>
          </a:p>
        </p:txBody>
      </p:sp>
      <p:pic>
        <p:nvPicPr>
          <p:cNvPr id="5" name="Content Placeholder 4">
            <a:extLst>
              <a:ext uri="{FF2B5EF4-FFF2-40B4-BE49-F238E27FC236}">
                <a16:creationId xmlns:a16="http://schemas.microsoft.com/office/drawing/2014/main" id="{D28F9DEF-3920-4C74-8FE0-57770C6AFD15}"/>
              </a:ext>
            </a:extLst>
          </p:cNvPr>
          <p:cNvPicPr>
            <a:picLocks noGrp="1" noChangeAspect="1"/>
          </p:cNvPicPr>
          <p:nvPr>
            <p:ph idx="1"/>
          </p:nvPr>
        </p:nvPicPr>
        <p:blipFill>
          <a:blip r:embed="rId2"/>
          <a:stretch>
            <a:fillRect/>
          </a:stretch>
        </p:blipFill>
        <p:spPr>
          <a:xfrm>
            <a:off x="250233" y="1702051"/>
            <a:ext cx="8643533" cy="401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142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a:ea typeface="ＭＳ Ｐゴシック"/>
                <a:cs typeface="Tahoma"/>
              </a:rPr>
              <a:t>HRPP Responsibilities </a:t>
            </a:r>
            <a:endParaRPr lang="en-US" dirty="0"/>
          </a:p>
        </p:txBody>
      </p:sp>
      <p:sp>
        <p:nvSpPr>
          <p:cNvPr id="3" name="Content Placeholder 2"/>
          <p:cNvSpPr>
            <a:spLocks noGrp="1"/>
          </p:cNvSpPr>
          <p:nvPr>
            <p:ph idx="1"/>
          </p:nvPr>
        </p:nvSpPr>
        <p:spPr>
          <a:xfrm>
            <a:off x="457200" y="2228247"/>
            <a:ext cx="8229600" cy="4355115"/>
          </a:xfrm>
        </p:spPr>
        <p:txBody>
          <a:bodyPr/>
          <a:lstStyle/>
          <a:p>
            <a:pPr marL="0" indent="0">
              <a:buNone/>
            </a:pPr>
            <a:r>
              <a:rPr lang="en-US" sz="2600" u="sng" dirty="0">
                <a:latin typeface="Sitka Text" panose="02000505000000020004" pitchFamily="2" charset="0"/>
              </a:rPr>
              <a:t>IRB members to be trained on :</a:t>
            </a:r>
          </a:p>
          <a:p>
            <a:r>
              <a:rPr lang="en-US" sz="2600" dirty="0">
                <a:latin typeface="Sitka Text" panose="02000505000000020004" pitchFamily="2" charset="0"/>
              </a:rPr>
              <a:t>Policies and Procedures</a:t>
            </a:r>
          </a:p>
          <a:p>
            <a:r>
              <a:rPr lang="en-US" sz="2600" dirty="0">
                <a:latin typeface="Sitka Text" panose="02000505000000020004" pitchFamily="2" charset="0"/>
              </a:rPr>
              <a:t>Applicable federal regulations and ethical codes</a:t>
            </a:r>
          </a:p>
          <a:p>
            <a:r>
              <a:rPr lang="en-US" sz="2600" dirty="0">
                <a:latin typeface="Sitka Text" panose="02000505000000020004" pitchFamily="2" charset="0"/>
              </a:rPr>
              <a:t>SOPs</a:t>
            </a:r>
          </a:p>
          <a:p>
            <a:r>
              <a:rPr lang="en-US" sz="2600" dirty="0">
                <a:latin typeface="Sitka Text" panose="02000505000000020004" pitchFamily="2" charset="0"/>
              </a:rPr>
              <a:t>Directives</a:t>
            </a:r>
          </a:p>
          <a:p>
            <a:pPr marL="0" indent="0">
              <a:buNone/>
            </a:pPr>
            <a:endParaRPr lang="en-US" dirty="0"/>
          </a:p>
          <a:p>
            <a:pPr marL="0" indent="0">
              <a:buNone/>
            </a:pPr>
            <a:r>
              <a:rPr lang="en-US" dirty="0"/>
              <a:t> </a:t>
            </a:r>
          </a:p>
          <a:p>
            <a:pPr lvl="1"/>
            <a:endParaRPr lang="en-US" b="1" dirty="0"/>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DA6F-1728-4D7B-B6F5-B49C285BE0CF}"/>
              </a:ext>
            </a:extLst>
          </p:cNvPr>
          <p:cNvSpPr>
            <a:spLocks noGrp="1"/>
          </p:cNvSpPr>
          <p:nvPr>
            <p:ph type="title"/>
          </p:nvPr>
        </p:nvSpPr>
        <p:spPr/>
        <p:txBody>
          <a:bodyPr/>
          <a:lstStyle/>
          <a:p>
            <a:r>
              <a:rPr lang="en-US" dirty="0"/>
              <a:t>VAIRRS Dashboards</a:t>
            </a:r>
          </a:p>
        </p:txBody>
      </p:sp>
      <p:pic>
        <p:nvPicPr>
          <p:cNvPr id="5" name="Content Placeholder 4">
            <a:extLst>
              <a:ext uri="{FF2B5EF4-FFF2-40B4-BE49-F238E27FC236}">
                <a16:creationId xmlns:a16="http://schemas.microsoft.com/office/drawing/2014/main" id="{D28F9DEF-3920-4C74-8FE0-57770C6AFD15}"/>
              </a:ext>
            </a:extLst>
          </p:cNvPr>
          <p:cNvPicPr>
            <a:picLocks noGrp="1" noChangeAspect="1"/>
          </p:cNvPicPr>
          <p:nvPr>
            <p:ph idx="1"/>
          </p:nvPr>
        </p:nvPicPr>
        <p:blipFill>
          <a:blip r:embed="rId2"/>
          <a:srcRect/>
          <a:stretch/>
        </p:blipFill>
        <p:spPr>
          <a:xfrm>
            <a:off x="599457" y="1728355"/>
            <a:ext cx="7945086" cy="446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776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8A49-A245-4D28-A645-4DCB66E433C5}"/>
              </a:ext>
            </a:extLst>
          </p:cNvPr>
          <p:cNvSpPr>
            <a:spLocks noGrp="1"/>
          </p:cNvSpPr>
          <p:nvPr>
            <p:ph type="title"/>
          </p:nvPr>
        </p:nvSpPr>
        <p:spPr/>
        <p:txBody>
          <a:bodyPr/>
          <a:lstStyle/>
          <a:p>
            <a:r>
              <a:rPr lang="en-US" dirty="0"/>
              <a:t>VAIRRS Dashboards</a:t>
            </a:r>
          </a:p>
        </p:txBody>
      </p:sp>
      <p:sp>
        <p:nvSpPr>
          <p:cNvPr id="3" name="Content Placeholder 2">
            <a:extLst>
              <a:ext uri="{FF2B5EF4-FFF2-40B4-BE49-F238E27FC236}">
                <a16:creationId xmlns:a16="http://schemas.microsoft.com/office/drawing/2014/main" id="{A85F1B07-7D0D-4645-98F8-831AEFFB94BC}"/>
              </a:ext>
            </a:extLst>
          </p:cNvPr>
          <p:cNvSpPr>
            <a:spLocks noGrp="1"/>
          </p:cNvSpPr>
          <p:nvPr>
            <p:ph idx="1"/>
          </p:nvPr>
        </p:nvSpPr>
        <p:spPr/>
        <p:txBody>
          <a:bodyPr/>
          <a:lstStyle/>
          <a:p>
            <a:r>
              <a:rPr lang="en-US" dirty="0"/>
              <a:t>Available for all sites</a:t>
            </a:r>
          </a:p>
          <a:p>
            <a:r>
              <a:rPr lang="en-US" dirty="0"/>
              <a:t>Request access to your site’s dashboard at: </a:t>
            </a:r>
            <a:r>
              <a:rPr lang="en-US" sz="1600" dirty="0">
                <a:hlinkClick r:id="rId2"/>
              </a:rPr>
              <a:t>https://dvagov.sharepoint.com/sites/VHAORPPE/VAIRRS/SitePages/Dashboards.aspx</a:t>
            </a:r>
            <a:endParaRPr lang="en-US" sz="1600" dirty="0"/>
          </a:p>
          <a:p>
            <a:r>
              <a:rPr lang="en-US" dirty="0"/>
              <a:t>Data driven by IRBNet Insight Reports</a:t>
            </a:r>
          </a:p>
          <a:p>
            <a:r>
              <a:rPr lang="en-US" dirty="0"/>
              <a:t>Opportunity to build Committee Chair dashboard</a:t>
            </a:r>
          </a:p>
          <a:p>
            <a:pPr lvl="1"/>
            <a:r>
              <a:rPr lang="en-US" dirty="0"/>
              <a:t>Average reviewer turnaround times</a:t>
            </a:r>
          </a:p>
          <a:p>
            <a:pPr lvl="1"/>
            <a:r>
              <a:rPr lang="en-US" dirty="0"/>
              <a:t>Submission turnaround times</a:t>
            </a:r>
          </a:p>
          <a:p>
            <a:pPr lvl="1"/>
            <a:r>
              <a:rPr lang="en-US" dirty="0"/>
              <a:t>Number of projects reviewed</a:t>
            </a:r>
          </a:p>
          <a:p>
            <a:pPr lvl="1"/>
            <a:endParaRPr lang="en-US" dirty="0"/>
          </a:p>
        </p:txBody>
      </p:sp>
    </p:spTree>
    <p:extLst>
      <p:ext uri="{BB962C8B-B14F-4D97-AF65-F5344CB8AC3E}">
        <p14:creationId xmlns:p14="http://schemas.microsoft.com/office/powerpoint/2010/main" val="920119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5138-3788-47D5-9E19-C93C25588879}"/>
              </a:ext>
            </a:extLst>
          </p:cNvPr>
          <p:cNvSpPr>
            <a:spLocks noGrp="1"/>
          </p:cNvSpPr>
          <p:nvPr>
            <p:ph type="title"/>
          </p:nvPr>
        </p:nvSpPr>
        <p:spPr/>
        <p:txBody>
          <a:bodyPr/>
          <a:lstStyle/>
          <a:p>
            <a:r>
              <a:rPr lang="en-US" dirty="0"/>
              <a:t>Thank You!</a:t>
            </a:r>
          </a:p>
        </p:txBody>
      </p:sp>
      <p:pic>
        <p:nvPicPr>
          <p:cNvPr id="5" name="Content Placeholder 4" descr="Question mark boxes">
            <a:extLst>
              <a:ext uri="{FF2B5EF4-FFF2-40B4-BE49-F238E27FC236}">
                <a16:creationId xmlns:a16="http://schemas.microsoft.com/office/drawing/2014/main" id="{2BEDC14A-4A59-426F-A808-5943B9400532}"/>
              </a:ext>
            </a:extLst>
          </p:cNvPr>
          <p:cNvPicPr>
            <a:picLocks noGrp="1" noChangeAspect="1"/>
          </p:cNvPicPr>
          <p:nvPr>
            <p:ph idx="1"/>
          </p:nvPr>
        </p:nvPicPr>
        <p:blipFill>
          <a:blip r:embed="rId2"/>
          <a:stretch>
            <a:fillRect/>
          </a:stretch>
        </p:blipFill>
        <p:spPr>
          <a:xfrm>
            <a:off x="846804" y="1935163"/>
            <a:ext cx="7450392" cy="4191000"/>
          </a:xfrm>
        </p:spPr>
      </p:pic>
    </p:spTree>
    <p:extLst>
      <p:ext uri="{BB962C8B-B14F-4D97-AF65-F5344CB8AC3E}">
        <p14:creationId xmlns:p14="http://schemas.microsoft.com/office/powerpoint/2010/main" val="47419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4AE00-93B3-4C8B-9961-26BB612B4F7E}"/>
              </a:ext>
            </a:extLst>
          </p:cNvPr>
          <p:cNvSpPr>
            <a:spLocks noGrp="1"/>
          </p:cNvSpPr>
          <p:nvPr>
            <p:ph type="title"/>
          </p:nvPr>
        </p:nvSpPr>
        <p:spPr/>
        <p:txBody>
          <a:bodyPr/>
          <a:lstStyle/>
          <a:p>
            <a:pPr algn="ctr"/>
            <a:r>
              <a:rPr lang="en-US" dirty="0">
                <a:latin typeface="Georgia" panose="02040502050405020303" pitchFamily="18" charset="0"/>
                <a:ea typeface="ＭＳ Ｐゴシック"/>
                <a:cs typeface="Tahoma"/>
              </a:rPr>
              <a:t>Regulatory Framework</a:t>
            </a:r>
            <a:endParaRPr lang="en-US" dirty="0"/>
          </a:p>
        </p:txBody>
      </p:sp>
      <p:graphicFrame>
        <p:nvGraphicFramePr>
          <p:cNvPr id="5" name="Content Placeholder 4">
            <a:extLst>
              <a:ext uri="{FF2B5EF4-FFF2-40B4-BE49-F238E27FC236}">
                <a16:creationId xmlns:a16="http://schemas.microsoft.com/office/drawing/2014/main" id="{FF0E4A0F-96BA-42F9-831C-49EDCADDF023}"/>
              </a:ext>
            </a:extLst>
          </p:cNvPr>
          <p:cNvGraphicFramePr>
            <a:graphicFrameLocks noGrp="1"/>
          </p:cNvGraphicFramePr>
          <p:nvPr>
            <p:ph idx="1"/>
            <p:extLst>
              <p:ext uri="{D42A27DB-BD31-4B8C-83A1-F6EECF244321}">
                <p14:modId xmlns:p14="http://schemas.microsoft.com/office/powerpoint/2010/main" val="823408761"/>
              </p:ext>
            </p:extLst>
          </p:nvPr>
        </p:nvGraphicFramePr>
        <p:xfrm>
          <a:off x="443883" y="1979720"/>
          <a:ext cx="8478175" cy="4136995"/>
        </p:xfrm>
        <a:graphic>
          <a:graphicData uri="http://schemas.openxmlformats.org/drawingml/2006/table">
            <a:tbl>
              <a:tblPr firstRow="1" firstCol="1" bandRow="1">
                <a:tableStyleId>{5C22544A-7EE6-4342-B048-85BDC9FD1C3A}</a:tableStyleId>
              </a:tblPr>
              <a:tblGrid>
                <a:gridCol w="4128117">
                  <a:extLst>
                    <a:ext uri="{9D8B030D-6E8A-4147-A177-3AD203B41FA5}">
                      <a16:colId xmlns:a16="http://schemas.microsoft.com/office/drawing/2014/main" val="3590226290"/>
                    </a:ext>
                  </a:extLst>
                </a:gridCol>
                <a:gridCol w="4350058">
                  <a:extLst>
                    <a:ext uri="{9D8B030D-6E8A-4147-A177-3AD203B41FA5}">
                      <a16:colId xmlns:a16="http://schemas.microsoft.com/office/drawing/2014/main" val="3384768155"/>
                    </a:ext>
                  </a:extLst>
                </a:gridCol>
              </a:tblGrid>
              <a:tr h="2381841">
                <a:tc>
                  <a:txBody>
                    <a:bodyPr/>
                    <a:lstStyle/>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Belmont Report</a:t>
                      </a:r>
                    </a:p>
                    <a:p>
                      <a:pPr marL="342900" marR="0" lvl="0" indent="-342900">
                        <a:lnSpc>
                          <a:spcPct val="107000"/>
                        </a:lnSpc>
                        <a:spcBef>
                          <a:spcPts val="0"/>
                        </a:spcBef>
                        <a:spcAft>
                          <a:spcPts val="0"/>
                        </a:spcAft>
                        <a:buFont typeface="Arial" panose="020B0604020202020204" pitchFamily="34" charset="0"/>
                        <a:buChar char="•"/>
                      </a:pPr>
                      <a:r>
                        <a:rPr lang="en-US" sz="2000" b="0" dirty="0">
                          <a:solidFill>
                            <a:srgbClr val="002060"/>
                          </a:solidFill>
                          <a:effectLst/>
                          <a:latin typeface="Sitka Text" panose="02000505000000020004" pitchFamily="2" charset="0"/>
                        </a:rPr>
                        <a:t>Beneficence</a:t>
                      </a:r>
                    </a:p>
                    <a:p>
                      <a:pPr marL="342900" marR="0" lvl="0" indent="-342900">
                        <a:lnSpc>
                          <a:spcPct val="107000"/>
                        </a:lnSpc>
                        <a:spcBef>
                          <a:spcPts val="0"/>
                        </a:spcBef>
                        <a:spcAft>
                          <a:spcPts val="0"/>
                        </a:spcAft>
                        <a:buFont typeface="Arial" panose="020B0604020202020204" pitchFamily="34" charset="0"/>
                        <a:buChar char="•"/>
                      </a:pPr>
                      <a:r>
                        <a:rPr lang="en-US" sz="2000" b="0" dirty="0">
                          <a:solidFill>
                            <a:srgbClr val="002060"/>
                          </a:solidFill>
                          <a:effectLst/>
                          <a:latin typeface="Sitka Text" panose="02000505000000020004" pitchFamily="2" charset="0"/>
                        </a:rPr>
                        <a:t>Justice</a:t>
                      </a:r>
                    </a:p>
                    <a:p>
                      <a:pPr marL="342900" marR="0" lvl="0" indent="-342900">
                        <a:lnSpc>
                          <a:spcPct val="107000"/>
                        </a:lnSpc>
                        <a:spcBef>
                          <a:spcPts val="0"/>
                        </a:spcBef>
                        <a:spcAft>
                          <a:spcPts val="0"/>
                        </a:spcAft>
                        <a:buFont typeface="Arial" panose="020B0604020202020204" pitchFamily="34" charset="0"/>
                        <a:buChar char="•"/>
                      </a:pPr>
                      <a:r>
                        <a:rPr lang="en-US" sz="2000" b="0" dirty="0">
                          <a:solidFill>
                            <a:srgbClr val="002060"/>
                          </a:solidFill>
                          <a:effectLst/>
                          <a:latin typeface="Sitka Text" panose="02000505000000020004" pitchFamily="2" charset="0"/>
                        </a:rPr>
                        <a:t>Respect for Persons</a:t>
                      </a:r>
                      <a:r>
                        <a:rPr lang="en-US" sz="2000" b="0" dirty="0">
                          <a:effectLst/>
                          <a:latin typeface="Sitka Text" panose="02000505000000020004" pitchFamily="2" charset="0"/>
                        </a:rPr>
                        <a:t> </a:t>
                      </a:r>
                      <a:endParaRPr lang="en-US" sz="2000" b="0" dirty="0">
                        <a:effectLst/>
                        <a:latin typeface="Sitka Text" panose="02000505000000020004"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Common Rule – 38 CFR 16     </a:t>
                      </a:r>
                    </a:p>
                    <a:p>
                      <a:pPr marL="0" marR="0">
                        <a:lnSpc>
                          <a:spcPct val="107000"/>
                        </a:lnSpc>
                        <a:spcBef>
                          <a:spcPts val="0"/>
                        </a:spcBef>
                        <a:spcAft>
                          <a:spcPts val="0"/>
                        </a:spcAft>
                      </a:pPr>
                      <a:endParaRPr lang="en-US" sz="2000" b="0" dirty="0">
                        <a:solidFill>
                          <a:srgbClr val="002060"/>
                        </a:solidFill>
                        <a:effectLst/>
                        <a:latin typeface="Sitka Text" panose="02000505000000020004" pitchFamily="2" charset="0"/>
                      </a:endParaRPr>
                    </a:p>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Food and Drug Regulations </a:t>
                      </a:r>
                    </a:p>
                    <a:p>
                      <a:pPr marL="342900" marR="0" lvl="0" indent="-342900">
                        <a:lnSpc>
                          <a:spcPct val="107000"/>
                        </a:lnSpc>
                        <a:spcBef>
                          <a:spcPts val="0"/>
                        </a:spcBef>
                        <a:spcAft>
                          <a:spcPts val="0"/>
                        </a:spcAft>
                        <a:buFont typeface="Arial" panose="020B0604020202020204" pitchFamily="34" charset="0"/>
                        <a:buChar char="•"/>
                      </a:pPr>
                      <a:r>
                        <a:rPr lang="en-US" sz="2000" b="0" dirty="0">
                          <a:solidFill>
                            <a:srgbClr val="002060"/>
                          </a:solidFill>
                          <a:effectLst/>
                          <a:latin typeface="Sitka Text" panose="02000505000000020004" pitchFamily="2" charset="0"/>
                        </a:rPr>
                        <a:t>21 CFR 56 </a:t>
                      </a:r>
                    </a:p>
                    <a:p>
                      <a:pPr marL="342900" marR="0" lvl="0" indent="-342900">
                        <a:lnSpc>
                          <a:spcPct val="107000"/>
                        </a:lnSpc>
                        <a:spcBef>
                          <a:spcPts val="0"/>
                        </a:spcBef>
                        <a:spcAft>
                          <a:spcPts val="0"/>
                        </a:spcAft>
                        <a:buFont typeface="Arial" panose="020B0604020202020204" pitchFamily="34" charset="0"/>
                        <a:buChar char="•"/>
                      </a:pPr>
                      <a:r>
                        <a:rPr lang="en-US" sz="2000" b="0" dirty="0">
                          <a:solidFill>
                            <a:srgbClr val="002060"/>
                          </a:solidFill>
                          <a:effectLst/>
                          <a:latin typeface="Sitka Text" panose="02000505000000020004" pitchFamily="2" charset="0"/>
                        </a:rPr>
                        <a:t>21 CFR 50</a:t>
                      </a:r>
                      <a:r>
                        <a:rPr lang="en-US" sz="2000" b="0" dirty="0">
                          <a:effectLst/>
                          <a:latin typeface="Sitka Text" panose="02000505000000020004" pitchFamily="2" charset="0"/>
                        </a:rPr>
                        <a:t> </a:t>
                      </a:r>
                      <a:r>
                        <a:rPr lang="en-US" sz="2200" dirty="0">
                          <a:effectLst/>
                          <a:latin typeface="Sitka Text" panose="02000505000000020004" pitchFamily="2" charset="0"/>
                        </a:rPr>
                        <a:t> </a:t>
                      </a:r>
                      <a:endParaRPr lang="en-US" sz="2200" dirty="0">
                        <a:effectLst/>
                        <a:latin typeface="Sitka Text" panose="02000505000000020004"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17731308"/>
                  </a:ext>
                </a:extLst>
              </a:tr>
              <a:tr h="1755154">
                <a:tc>
                  <a:txBody>
                    <a:bodyPr/>
                    <a:lstStyle/>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VHA Directive 1200.05</a:t>
                      </a:r>
                    </a:p>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  </a:t>
                      </a:r>
                    </a:p>
                    <a:p>
                      <a:pPr marL="0" marR="0">
                        <a:lnSpc>
                          <a:spcPct val="107000"/>
                        </a:lnSpc>
                        <a:spcBef>
                          <a:spcPts val="0"/>
                        </a:spcBef>
                        <a:spcAft>
                          <a:spcPts val="0"/>
                        </a:spcAft>
                      </a:pPr>
                      <a:r>
                        <a:rPr lang="en-US" sz="2000" b="0" dirty="0">
                          <a:solidFill>
                            <a:srgbClr val="002060"/>
                          </a:solidFill>
                          <a:effectLst/>
                          <a:latin typeface="Sitka Text" panose="02000505000000020004" pitchFamily="2" charset="0"/>
                        </a:rPr>
                        <a:t>Relative SOPs</a:t>
                      </a:r>
                      <a:endParaRPr lang="en-US" sz="2000" b="0" dirty="0">
                        <a:solidFill>
                          <a:srgbClr val="002060"/>
                        </a:solidFill>
                        <a:effectLst/>
                        <a:latin typeface="Sitka Text" panose="02000505000000020004"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200" dirty="0">
                          <a:solidFill>
                            <a:srgbClr val="002060"/>
                          </a:solidFill>
                          <a:effectLst/>
                          <a:latin typeface="Sitka Text" panose="02000505000000020004" pitchFamily="2" charset="0"/>
                        </a:rPr>
                        <a:t>State and Local Requirements</a:t>
                      </a:r>
                    </a:p>
                    <a:p>
                      <a:pPr marL="342900" marR="0" lvl="0" indent="-342900">
                        <a:lnSpc>
                          <a:spcPct val="107000"/>
                        </a:lnSpc>
                        <a:spcBef>
                          <a:spcPts val="0"/>
                        </a:spcBef>
                        <a:spcAft>
                          <a:spcPts val="0"/>
                        </a:spcAft>
                        <a:buFont typeface="Arial" panose="020B0604020202020204" pitchFamily="34" charset="0"/>
                        <a:buChar char="•"/>
                      </a:pPr>
                      <a:r>
                        <a:rPr lang="en-US" sz="2200" dirty="0">
                          <a:solidFill>
                            <a:srgbClr val="002060"/>
                          </a:solidFill>
                          <a:effectLst/>
                          <a:latin typeface="Sitka Text" panose="02000505000000020004" pitchFamily="2" charset="0"/>
                        </a:rPr>
                        <a:t>California Bill of Rights </a:t>
                      </a:r>
                    </a:p>
                    <a:p>
                      <a:pPr marL="342900" marR="0" lvl="0" indent="-342900">
                        <a:lnSpc>
                          <a:spcPct val="107000"/>
                        </a:lnSpc>
                        <a:spcBef>
                          <a:spcPts val="0"/>
                        </a:spcBef>
                        <a:spcAft>
                          <a:spcPts val="0"/>
                        </a:spcAft>
                        <a:buFont typeface="Arial" panose="020B0604020202020204" pitchFamily="34" charset="0"/>
                        <a:buChar char="•"/>
                      </a:pPr>
                      <a:r>
                        <a:rPr lang="en-US" sz="2200" dirty="0">
                          <a:solidFill>
                            <a:srgbClr val="002060"/>
                          </a:solidFill>
                          <a:effectLst/>
                          <a:latin typeface="Sitka Text" panose="02000505000000020004" pitchFamily="2" charset="0"/>
                        </a:rPr>
                        <a:t>Age of Majority </a:t>
                      </a:r>
                    </a:p>
                    <a:p>
                      <a:pPr marL="0" marR="0">
                        <a:lnSpc>
                          <a:spcPct val="107000"/>
                        </a:lnSpc>
                        <a:spcBef>
                          <a:spcPts val="0"/>
                        </a:spcBef>
                        <a:spcAft>
                          <a:spcPts val="0"/>
                        </a:spcAft>
                      </a:pPr>
                      <a:r>
                        <a:rPr lang="en-US" sz="2200" dirty="0">
                          <a:effectLst/>
                          <a:latin typeface="Sitka Text" panose="02000505000000020004" pitchFamily="2" charset="0"/>
                        </a:rPr>
                        <a:t> </a:t>
                      </a:r>
                      <a:endParaRPr lang="en-US" sz="2200" dirty="0">
                        <a:effectLst/>
                        <a:latin typeface="Sitka Text" panose="02000505000000020004" pitchFamily="2"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07345716"/>
                  </a:ext>
                </a:extLst>
              </a:tr>
            </a:tbl>
          </a:graphicData>
        </a:graphic>
      </p:graphicFrame>
    </p:spTree>
    <p:extLst>
      <p:ext uri="{BB962C8B-B14F-4D97-AF65-F5344CB8AC3E}">
        <p14:creationId xmlns:p14="http://schemas.microsoft.com/office/powerpoint/2010/main" val="305714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D22A-CE72-448F-86E5-B35DDC4B7B0E}"/>
              </a:ext>
            </a:extLst>
          </p:cNvPr>
          <p:cNvSpPr>
            <a:spLocks noGrp="1"/>
          </p:cNvSpPr>
          <p:nvPr>
            <p:ph type="title"/>
          </p:nvPr>
        </p:nvSpPr>
        <p:spPr/>
        <p:txBody>
          <a:bodyPr/>
          <a:lstStyle/>
          <a:p>
            <a:pPr algn="ctr"/>
            <a:r>
              <a:rPr lang="en-US" dirty="0"/>
              <a:t>Initial  Training Considerations</a:t>
            </a:r>
          </a:p>
        </p:txBody>
      </p:sp>
      <p:sp>
        <p:nvSpPr>
          <p:cNvPr id="3" name="Content Placeholder 2">
            <a:extLst>
              <a:ext uri="{FF2B5EF4-FFF2-40B4-BE49-F238E27FC236}">
                <a16:creationId xmlns:a16="http://schemas.microsoft.com/office/drawing/2014/main" id="{D9DAFA50-7872-49C3-9DAB-178AA8A6A04A}"/>
              </a:ext>
            </a:extLst>
          </p:cNvPr>
          <p:cNvSpPr>
            <a:spLocks noGrp="1"/>
          </p:cNvSpPr>
          <p:nvPr>
            <p:ph idx="1"/>
          </p:nvPr>
        </p:nvSpPr>
        <p:spPr/>
        <p:txBody>
          <a:bodyPr/>
          <a:lstStyle/>
          <a:p>
            <a:pPr marL="0" indent="0">
              <a:buNone/>
            </a:pPr>
            <a:r>
              <a:rPr lang="en-US" sz="2400" u="sng" dirty="0">
                <a:latin typeface="Sitka Text" panose="02000505000000020004" pitchFamily="2" charset="0"/>
              </a:rPr>
              <a:t>Observe IRB Meetings</a:t>
            </a:r>
          </a:p>
          <a:p>
            <a:pPr lvl="1"/>
            <a:r>
              <a:rPr lang="en-US" dirty="0">
                <a:latin typeface="Sitka Text" panose="02000505000000020004" pitchFamily="2" charset="0"/>
              </a:rPr>
              <a:t>Assess member’s experience</a:t>
            </a:r>
          </a:p>
          <a:p>
            <a:pPr lvl="1"/>
            <a:r>
              <a:rPr lang="en-US" dirty="0">
                <a:latin typeface="Sitka Text" panose="02000505000000020004" pitchFamily="2" charset="0"/>
              </a:rPr>
              <a:t>Clear expectations as a Member </a:t>
            </a:r>
          </a:p>
          <a:p>
            <a:pPr lvl="1"/>
            <a:r>
              <a:rPr lang="en-US" dirty="0">
                <a:latin typeface="Sitka Text" panose="02000505000000020004" pitchFamily="2" charset="0"/>
              </a:rPr>
              <a:t>Have an orientation meeting </a:t>
            </a:r>
          </a:p>
          <a:p>
            <a:pPr lvl="1"/>
            <a:r>
              <a:rPr lang="en-US" dirty="0">
                <a:latin typeface="Sitka Text" panose="02000505000000020004" pitchFamily="2" charset="0"/>
              </a:rPr>
              <a:t>Have a post meeting for observations</a:t>
            </a:r>
          </a:p>
          <a:p>
            <a:pPr marL="0" indent="0">
              <a:buNone/>
            </a:pPr>
            <a:r>
              <a:rPr lang="en-US" sz="2400" u="sng" dirty="0">
                <a:latin typeface="Sitka Text" panose="02000505000000020004" pitchFamily="2" charset="0"/>
              </a:rPr>
              <a:t>IRB Member Mentorship</a:t>
            </a:r>
          </a:p>
          <a:p>
            <a:pPr lvl="1"/>
            <a:r>
              <a:rPr lang="en-US" dirty="0">
                <a:latin typeface="Sitka Text" panose="02000505000000020004" pitchFamily="2" charset="0"/>
              </a:rPr>
              <a:t>Consider partnering with an experienced member</a:t>
            </a:r>
          </a:p>
          <a:p>
            <a:pPr lvl="1"/>
            <a:r>
              <a:rPr lang="en-US" dirty="0">
                <a:latin typeface="Sitka Text" panose="02000505000000020004" pitchFamily="2" charset="0"/>
              </a:rPr>
              <a:t>Consider a training period</a:t>
            </a:r>
          </a:p>
          <a:p>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56925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C1C3-0594-4918-A2A6-BBB12615C5AF}"/>
              </a:ext>
            </a:extLst>
          </p:cNvPr>
          <p:cNvSpPr>
            <a:spLocks noGrp="1"/>
          </p:cNvSpPr>
          <p:nvPr>
            <p:ph type="title"/>
          </p:nvPr>
        </p:nvSpPr>
        <p:spPr/>
        <p:txBody>
          <a:bodyPr/>
          <a:lstStyle/>
          <a:p>
            <a:pPr algn="ctr"/>
            <a:r>
              <a:rPr lang="en-US" dirty="0"/>
              <a:t>Ongoing Education Considerations</a:t>
            </a:r>
          </a:p>
        </p:txBody>
      </p:sp>
      <p:sp>
        <p:nvSpPr>
          <p:cNvPr id="3" name="Content Placeholder 2">
            <a:extLst>
              <a:ext uri="{FF2B5EF4-FFF2-40B4-BE49-F238E27FC236}">
                <a16:creationId xmlns:a16="http://schemas.microsoft.com/office/drawing/2014/main" id="{55751180-34E5-43F0-B8EC-CF2FDFDA0587}"/>
              </a:ext>
            </a:extLst>
          </p:cNvPr>
          <p:cNvSpPr>
            <a:spLocks noGrp="1"/>
          </p:cNvSpPr>
          <p:nvPr>
            <p:ph idx="1"/>
          </p:nvPr>
        </p:nvSpPr>
        <p:spPr/>
        <p:txBody>
          <a:bodyPr/>
          <a:lstStyle/>
          <a:p>
            <a:r>
              <a:rPr lang="en-US" sz="2400" dirty="0">
                <a:latin typeface="Sitka Text" panose="02000505000000020004" pitchFamily="2" charset="0"/>
              </a:rPr>
              <a:t>Types of Research Reviewed 	</a:t>
            </a:r>
          </a:p>
          <a:p>
            <a:r>
              <a:rPr lang="en-US" sz="2400" dirty="0">
                <a:latin typeface="Sitka Text" panose="02000505000000020004" pitchFamily="2" charset="0"/>
              </a:rPr>
              <a:t>Changes to Regulations </a:t>
            </a:r>
          </a:p>
          <a:p>
            <a:r>
              <a:rPr lang="en-US" sz="2400" dirty="0">
                <a:latin typeface="Sitka Text" panose="02000505000000020004" pitchFamily="2" charset="0"/>
              </a:rPr>
              <a:t>Changes to Policies and SOPs</a:t>
            </a:r>
          </a:p>
          <a:p>
            <a:r>
              <a:rPr lang="en-US" sz="2400" dirty="0">
                <a:latin typeface="Sitka Text" panose="02000505000000020004" pitchFamily="2" charset="0"/>
              </a:rPr>
              <a:t>INDs, IND Exemptions, IDEs</a:t>
            </a:r>
          </a:p>
          <a:p>
            <a:r>
              <a:rPr lang="en-US" sz="2400" dirty="0">
                <a:latin typeface="Sitka Text" panose="02000505000000020004" pitchFamily="2" charset="0"/>
              </a:rPr>
              <a:t>Exemptions/Limited IRB Review</a:t>
            </a:r>
          </a:p>
          <a:p>
            <a:r>
              <a:rPr lang="en-US" sz="2400" dirty="0">
                <a:latin typeface="Sitka Text" panose="02000505000000020004" pitchFamily="2" charset="0"/>
              </a:rPr>
              <a:t>Electronic Platform 	</a:t>
            </a:r>
          </a:p>
          <a:p>
            <a:r>
              <a:rPr lang="en-US" sz="2400" dirty="0">
                <a:latin typeface="Sitka Text" panose="02000505000000020004" pitchFamily="2" charset="0"/>
              </a:rPr>
              <a:t>Standardization of Reviews </a:t>
            </a:r>
          </a:p>
        </p:txBody>
      </p:sp>
    </p:spTree>
    <p:extLst>
      <p:ext uri="{BB962C8B-B14F-4D97-AF65-F5344CB8AC3E}">
        <p14:creationId xmlns:p14="http://schemas.microsoft.com/office/powerpoint/2010/main" val="195943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C278-26CA-4A74-AFEE-BA804A403F89}"/>
              </a:ext>
            </a:extLst>
          </p:cNvPr>
          <p:cNvSpPr>
            <a:spLocks noGrp="1"/>
          </p:cNvSpPr>
          <p:nvPr>
            <p:ph type="title"/>
          </p:nvPr>
        </p:nvSpPr>
        <p:spPr>
          <a:xfrm>
            <a:off x="457200" y="274638"/>
            <a:ext cx="8229600" cy="1092523"/>
          </a:xfrm>
        </p:spPr>
        <p:txBody>
          <a:bodyPr/>
          <a:lstStyle/>
          <a:p>
            <a:pPr algn="ctr"/>
            <a:r>
              <a:rPr lang="en-US" dirty="0"/>
              <a:t>Resources</a:t>
            </a:r>
          </a:p>
        </p:txBody>
      </p:sp>
      <p:sp>
        <p:nvSpPr>
          <p:cNvPr id="3" name="Content Placeholder 2">
            <a:extLst>
              <a:ext uri="{FF2B5EF4-FFF2-40B4-BE49-F238E27FC236}">
                <a16:creationId xmlns:a16="http://schemas.microsoft.com/office/drawing/2014/main" id="{F4E48DDA-DE5F-4225-9589-EF96ECEA4F36}"/>
              </a:ext>
            </a:extLst>
          </p:cNvPr>
          <p:cNvSpPr>
            <a:spLocks noGrp="1"/>
          </p:cNvSpPr>
          <p:nvPr>
            <p:ph idx="1"/>
          </p:nvPr>
        </p:nvSpPr>
        <p:spPr/>
        <p:txBody>
          <a:bodyPr/>
          <a:lstStyle/>
          <a:p>
            <a:r>
              <a:rPr lang="en-US" sz="2000" dirty="0">
                <a:latin typeface="Sitka Text" panose="02000505000000020004" pitchFamily="2" charset="0"/>
                <a:ea typeface="Tahoma"/>
                <a:cs typeface="Tahoma"/>
              </a:rPr>
              <a:t>Office of Human Research Protections (OHRP) -educational events and OHRP’s website (</a:t>
            </a:r>
            <a:r>
              <a:rPr lang="en-US" sz="2000" u="sng" dirty="0">
                <a:solidFill>
                  <a:srgbClr val="0053CC"/>
                </a:solidFill>
                <a:effectLst/>
                <a:latin typeface="Sitka Text" panose="02000505000000020004" pitchFamily="2" charset="0"/>
                <a:ea typeface="Times New Roman" panose="02020603050405020304" pitchFamily="18" charset="0"/>
                <a:cs typeface="Times New Roman" panose="02020603050405020304" pitchFamily="18" charset="0"/>
                <a:hlinkClick r:id="rId2"/>
              </a:rPr>
              <a:t>Training Checklist for Those Working with IRBs - PDF</a:t>
            </a:r>
            <a:r>
              <a:rPr lang="en-US" sz="2000" u="sng" dirty="0">
                <a:solidFill>
                  <a:srgbClr val="0053CC"/>
                </a:solidFill>
                <a:effectLst/>
                <a:latin typeface="Sitka Text" panose="02000505000000020004" pitchFamily="2" charset="0"/>
                <a:ea typeface="Times New Roman" panose="02020603050405020304" pitchFamily="18" charset="0"/>
                <a:cs typeface="Times New Roman" panose="02020603050405020304" pitchFamily="18" charset="0"/>
              </a:rPr>
              <a:t>)</a:t>
            </a:r>
            <a:endParaRPr lang="en-US" sz="2000" dirty="0">
              <a:latin typeface="Sitka Text" panose="02000505000000020004" pitchFamily="2" charset="0"/>
              <a:ea typeface="Tahoma"/>
              <a:cs typeface="Tahoma"/>
            </a:endParaRPr>
          </a:p>
          <a:p>
            <a:r>
              <a:rPr lang="en-US" sz="2000" dirty="0">
                <a:latin typeface="Sitka Text" panose="02000505000000020004" pitchFamily="2" charset="0"/>
                <a:ea typeface="Tahoma"/>
                <a:cs typeface="Tahoma"/>
              </a:rPr>
              <a:t>Collaborative Institutional Training Initiative Program (CITI):  Research, Ethics, and Compliance Training -  </a:t>
            </a:r>
            <a:r>
              <a:rPr lang="en-US" sz="2000" dirty="0">
                <a:latin typeface="Sitka Text" panose="02000505000000020004" pitchFamily="2" charset="0"/>
                <a:ea typeface="Tahoma"/>
                <a:cs typeface="Tahoma"/>
                <a:hlinkClick r:id="rId3"/>
              </a:rPr>
              <a:t>Training Requirements for Human Subjects Protection (va.gov)</a:t>
            </a:r>
            <a:endParaRPr lang="en-US" sz="2000" dirty="0">
              <a:latin typeface="Sitka Text" panose="02000505000000020004" pitchFamily="2" charset="0"/>
            </a:endParaRPr>
          </a:p>
          <a:p>
            <a:r>
              <a:rPr lang="en-US" sz="2000" dirty="0">
                <a:latin typeface="Sitka Text" panose="02000505000000020004" pitchFamily="2" charset="0"/>
                <a:ea typeface="Tahoma"/>
                <a:cs typeface="Tahoma"/>
              </a:rPr>
              <a:t>Public Responsibility in Medicine and Research (PRIM&amp;R) </a:t>
            </a:r>
          </a:p>
          <a:p>
            <a:pPr lvl="1"/>
            <a:r>
              <a:rPr lang="en-US" sz="2000" dirty="0">
                <a:latin typeface="Sitka Text" panose="02000505000000020004" pitchFamily="2" charset="0"/>
                <a:ea typeface="Tahoma"/>
                <a:cs typeface="Tahoma"/>
              </a:rPr>
              <a:t>Annual Conference - December 2023 Washington DC</a:t>
            </a:r>
          </a:p>
          <a:p>
            <a:pPr lvl="1"/>
            <a:r>
              <a:rPr lang="en-US" sz="2000" dirty="0">
                <a:latin typeface="Sitka Text" panose="02000505000000020004" pitchFamily="2" charset="0"/>
                <a:ea typeface="Tahoma"/>
                <a:cs typeface="Tahoma"/>
              </a:rPr>
              <a:t>Annual Conference – November 2024 Seattle WA </a:t>
            </a:r>
          </a:p>
          <a:p>
            <a:r>
              <a:rPr lang="en-US" sz="2000" dirty="0">
                <a:latin typeface="Sitka Text" panose="02000505000000020004" pitchFamily="2" charset="0"/>
                <a:ea typeface="Tahoma"/>
                <a:cs typeface="Tahoma"/>
              </a:rPr>
              <a:t>ORD Sponsored Trainings (</a:t>
            </a:r>
            <a:r>
              <a:rPr lang="it-IT" sz="2000" b="0" i="0" u="none" strike="noStrike" dirty="0">
                <a:solidFill>
                  <a:srgbClr val="4F52B2"/>
                </a:solidFill>
                <a:effectLst/>
                <a:latin typeface="Sitka Text" panose="02000505000000020004" pitchFamily="2" charset="0"/>
                <a:hlinkClick r:id="rId4" tooltip="https://www.research.va.gov/programs/orppe/education/webinars/archives.cfm"/>
              </a:rPr>
              <a:t>ORPP&amp;E Webinar Archive (va.gov)</a:t>
            </a:r>
            <a:r>
              <a:rPr lang="it-IT" sz="2000" b="0" i="0" u="none" strike="noStrike" dirty="0">
                <a:solidFill>
                  <a:srgbClr val="4F52B2"/>
                </a:solidFill>
                <a:effectLst/>
                <a:latin typeface="Sitka Text" panose="02000505000000020004" pitchFamily="2" charset="0"/>
              </a:rPr>
              <a:t> )</a:t>
            </a:r>
            <a:endParaRPr lang="en-US" sz="2000" dirty="0">
              <a:latin typeface="Sitka Text" panose="02000505000000020004" pitchFamily="2" charset="0"/>
              <a:ea typeface="Tahoma"/>
              <a:cs typeface="Tahoma"/>
            </a:endParaRPr>
          </a:p>
          <a:p>
            <a:r>
              <a:rPr lang="en-US" sz="2000" dirty="0">
                <a:latin typeface="Sitka Text" panose="02000505000000020004" pitchFamily="2" charset="0"/>
                <a:ea typeface="Tahoma"/>
                <a:cs typeface="Tahoma"/>
              </a:rPr>
              <a:t>IRB Member Toolbox</a:t>
            </a:r>
          </a:p>
        </p:txBody>
      </p:sp>
    </p:spTree>
    <p:extLst>
      <p:ext uri="{BB962C8B-B14F-4D97-AF65-F5344CB8AC3E}">
        <p14:creationId xmlns:p14="http://schemas.microsoft.com/office/powerpoint/2010/main" val="31266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331-E6D9-EE87-DB88-AEFEFDE15B0B}"/>
              </a:ext>
            </a:extLst>
          </p:cNvPr>
          <p:cNvSpPr>
            <a:spLocks noGrp="1"/>
          </p:cNvSpPr>
          <p:nvPr>
            <p:ph type="title"/>
          </p:nvPr>
        </p:nvSpPr>
        <p:spPr/>
        <p:txBody>
          <a:bodyPr/>
          <a:lstStyle/>
          <a:p>
            <a:pPr algn="ctr"/>
            <a:r>
              <a:rPr lang="en-US" dirty="0">
                <a:latin typeface="Georgia"/>
                <a:ea typeface="ＭＳ Ｐゴシック"/>
                <a:cs typeface="Tahoma"/>
              </a:rPr>
              <a:t>Program Assessment </a:t>
            </a:r>
            <a:endParaRPr lang="en-US" dirty="0"/>
          </a:p>
        </p:txBody>
      </p:sp>
      <p:sp>
        <p:nvSpPr>
          <p:cNvPr id="3" name="Content Placeholder 2">
            <a:extLst>
              <a:ext uri="{FF2B5EF4-FFF2-40B4-BE49-F238E27FC236}">
                <a16:creationId xmlns:a16="http://schemas.microsoft.com/office/drawing/2014/main" id="{90B8F90E-1026-7DBE-3D9B-B0AF2742A154}"/>
              </a:ext>
            </a:extLst>
          </p:cNvPr>
          <p:cNvSpPr>
            <a:spLocks noGrp="1"/>
          </p:cNvSpPr>
          <p:nvPr>
            <p:ph idx="1"/>
          </p:nvPr>
        </p:nvSpPr>
        <p:spPr/>
        <p:txBody>
          <a:bodyPr/>
          <a:lstStyle/>
          <a:p>
            <a:pPr marL="0" indent="0">
              <a:buNone/>
            </a:pPr>
            <a:r>
              <a:rPr lang="en-US" sz="2600" dirty="0">
                <a:latin typeface="Sitka Text" panose="02000505000000020004" pitchFamily="2" charset="0"/>
                <a:ea typeface="ＭＳ Ｐゴシック"/>
                <a:cs typeface="Tahoma"/>
              </a:rPr>
              <a:t>Purpose of the Assessment -</a:t>
            </a:r>
          </a:p>
          <a:p>
            <a:pPr lvl="1"/>
            <a:r>
              <a:rPr lang="en-US" sz="2600" dirty="0">
                <a:latin typeface="Sitka Text" panose="02000505000000020004" pitchFamily="2" charset="0"/>
                <a:ea typeface="ＭＳ Ｐゴシック"/>
                <a:cs typeface="Tahoma"/>
              </a:rPr>
              <a:t>A</a:t>
            </a:r>
            <a:r>
              <a:rPr lang="en-US" sz="2600" dirty="0">
                <a:latin typeface="Sitka Text" panose="02000505000000020004" pitchFamily="2" charset="0"/>
              </a:rPr>
              <a:t>ssess Board Member needs</a:t>
            </a:r>
          </a:p>
          <a:p>
            <a:pPr lvl="1"/>
            <a:r>
              <a:rPr lang="en-US" sz="2600" dirty="0">
                <a:latin typeface="Sitka Text" panose="02000505000000020004" pitchFamily="2" charset="0"/>
              </a:rPr>
              <a:t>Assess program needs</a:t>
            </a:r>
          </a:p>
          <a:p>
            <a:pPr lvl="1"/>
            <a:r>
              <a:rPr lang="en-US" sz="2600" dirty="0">
                <a:latin typeface="Sitka Text" panose="02000505000000020004" pitchFamily="2" charset="0"/>
              </a:rPr>
              <a:t>Assess expertise needs based on ORD’s research initiatives</a:t>
            </a:r>
          </a:p>
          <a:p>
            <a:pPr lvl="1"/>
            <a:r>
              <a:rPr lang="en-US" sz="2600" dirty="0">
                <a:latin typeface="Sitka Text" panose="02000505000000020004" pitchFamily="2" charset="0"/>
              </a:rPr>
              <a:t>Assess needed resources </a:t>
            </a:r>
          </a:p>
          <a:p>
            <a:endParaRPr lang="en-US" sz="2400" dirty="0">
              <a:latin typeface="Sitka Text" panose="02000505000000020004" pitchFamily="2" charset="0"/>
            </a:endParaRPr>
          </a:p>
        </p:txBody>
      </p:sp>
    </p:spTree>
    <p:extLst>
      <p:ext uri="{BB962C8B-B14F-4D97-AF65-F5344CB8AC3E}">
        <p14:creationId xmlns:p14="http://schemas.microsoft.com/office/powerpoint/2010/main" val="169141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F9A0-3E27-427C-800E-A56484DFDBE4}"/>
              </a:ext>
            </a:extLst>
          </p:cNvPr>
          <p:cNvSpPr>
            <a:spLocks noGrp="1"/>
          </p:cNvSpPr>
          <p:nvPr>
            <p:ph type="title"/>
          </p:nvPr>
        </p:nvSpPr>
        <p:spPr/>
        <p:txBody>
          <a:bodyPr/>
          <a:lstStyle/>
          <a:p>
            <a:pPr algn="ctr"/>
            <a:r>
              <a:rPr lang="en-US" dirty="0">
                <a:latin typeface="Georgia"/>
                <a:ea typeface="ＭＳ Ｐゴシック"/>
                <a:cs typeface="Tahoma"/>
              </a:rPr>
              <a:t>Performance Factors</a:t>
            </a:r>
            <a:endParaRPr lang="en-US" dirty="0"/>
          </a:p>
        </p:txBody>
      </p:sp>
      <p:sp>
        <p:nvSpPr>
          <p:cNvPr id="3" name="Content Placeholder 2">
            <a:extLst>
              <a:ext uri="{FF2B5EF4-FFF2-40B4-BE49-F238E27FC236}">
                <a16:creationId xmlns:a16="http://schemas.microsoft.com/office/drawing/2014/main" id="{D6F8F90C-7551-4898-BE90-B8D07BFDB5F4}"/>
              </a:ext>
            </a:extLst>
          </p:cNvPr>
          <p:cNvSpPr>
            <a:spLocks noGrp="1"/>
          </p:cNvSpPr>
          <p:nvPr>
            <p:ph idx="1"/>
          </p:nvPr>
        </p:nvSpPr>
        <p:spPr>
          <a:xfrm>
            <a:off x="457200" y="1672630"/>
            <a:ext cx="8229600" cy="4190513"/>
          </a:xfrm>
        </p:spPr>
        <p:txBody>
          <a:bodyPr/>
          <a:lstStyle/>
          <a:p>
            <a:endParaRPr lang="en-US" sz="1600" dirty="0">
              <a:latin typeface="Tahoma"/>
              <a:ea typeface="Tahoma"/>
              <a:cs typeface="Tahoma"/>
            </a:endParaRPr>
          </a:p>
          <a:p>
            <a:r>
              <a:rPr lang="en-US" sz="2200" dirty="0">
                <a:latin typeface="Sitka Text" panose="02000505000000020004" pitchFamily="2" charset="0"/>
                <a:ea typeface="Tahoma"/>
                <a:cs typeface="Tahoma"/>
              </a:rPr>
              <a:t>Attendance at convened IRB meetings – in-person or remote</a:t>
            </a:r>
            <a:endParaRPr lang="en-US" sz="2200" dirty="0">
              <a:latin typeface="Sitka Text" panose="02000505000000020004" pitchFamily="2" charset="0"/>
            </a:endParaRPr>
          </a:p>
          <a:p>
            <a:r>
              <a:rPr lang="en-US" sz="2200" dirty="0">
                <a:latin typeface="Sitka Text" panose="02000505000000020004" pitchFamily="2" charset="0"/>
                <a:ea typeface="Tahoma"/>
                <a:cs typeface="Tahoma"/>
              </a:rPr>
              <a:t>Active participation in meeting discussions</a:t>
            </a:r>
          </a:p>
          <a:p>
            <a:r>
              <a:rPr lang="en-US" sz="2200" dirty="0">
                <a:latin typeface="Sitka Text" panose="02000505000000020004" pitchFamily="2" charset="0"/>
                <a:ea typeface="Tahoma"/>
                <a:cs typeface="Tahoma"/>
              </a:rPr>
              <a:t>Knowledge of local polices and federal regulations</a:t>
            </a:r>
          </a:p>
          <a:p>
            <a:r>
              <a:rPr lang="en-US" sz="2200" dirty="0">
                <a:latin typeface="Sitka Text" panose="02000505000000020004" pitchFamily="2" charset="0"/>
                <a:ea typeface="Tahoma"/>
                <a:cs typeface="Tahoma"/>
              </a:rPr>
              <a:t>Accurately complete checklists and required forms for review</a:t>
            </a:r>
          </a:p>
          <a:p>
            <a:r>
              <a:rPr lang="en-US" sz="2200" dirty="0">
                <a:latin typeface="Sitka Text" panose="02000505000000020004" pitchFamily="2" charset="0"/>
                <a:ea typeface="Tahoma"/>
                <a:cs typeface="Tahoma"/>
              </a:rPr>
              <a:t>Reviewing all materials in depth and provide comments in organized fashion</a:t>
            </a:r>
          </a:p>
          <a:p>
            <a:r>
              <a:rPr lang="en-US" sz="2200" dirty="0">
                <a:latin typeface="Sitka Text" panose="02000505000000020004" pitchFamily="2" charset="0"/>
                <a:ea typeface="Tahoma"/>
                <a:cs typeface="Tahoma"/>
              </a:rPr>
              <a:t>Processing all actions in a timely manner within established timeframes </a:t>
            </a:r>
            <a:endParaRPr lang="en-US" sz="2200" dirty="0">
              <a:latin typeface="Sitka Text" panose="02000505000000020004" pitchFamily="2" charset="0"/>
            </a:endParaRPr>
          </a:p>
        </p:txBody>
      </p:sp>
      <p:pic>
        <p:nvPicPr>
          <p:cNvPr id="5" name="Graphic 5" descr="A round alarm clock">
            <a:extLst>
              <a:ext uri="{FF2B5EF4-FFF2-40B4-BE49-F238E27FC236}">
                <a16:creationId xmlns:a16="http://schemas.microsoft.com/office/drawing/2014/main" id="{BA928F83-A109-CC9F-FD77-24D7FFCCEA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2400" y="5056098"/>
            <a:ext cx="914400" cy="914400"/>
          </a:xfrm>
          <a:prstGeom prst="rect">
            <a:avLst/>
          </a:prstGeom>
        </p:spPr>
      </p:pic>
      <p:pic>
        <p:nvPicPr>
          <p:cNvPr id="6" name="Graphic 6" descr="List outline">
            <a:extLst>
              <a:ext uri="{FF2B5EF4-FFF2-40B4-BE49-F238E27FC236}">
                <a16:creationId xmlns:a16="http://schemas.microsoft.com/office/drawing/2014/main" id="{8AE41298-A513-C557-326A-D09115887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9698" y="2449964"/>
            <a:ext cx="914400" cy="914400"/>
          </a:xfrm>
          <a:prstGeom prst="rect">
            <a:avLst/>
          </a:prstGeom>
        </p:spPr>
      </p:pic>
    </p:spTree>
    <p:extLst>
      <p:ext uri="{BB962C8B-B14F-4D97-AF65-F5344CB8AC3E}">
        <p14:creationId xmlns:p14="http://schemas.microsoft.com/office/powerpoint/2010/main" val="3191889338"/>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d0c38c5b-e04a-4e82-807f-2b16fa0d72b8">fix slide 11</Comments>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6BC5C-5302-4A1D-820E-8EDD729F8DAD}">
  <ds:schemaRefs>
    <ds:schemaRef ds:uri="http://schemas.microsoft.com/sharepoint/v3/contenttype/forms"/>
  </ds:schemaRefs>
</ds:datastoreItem>
</file>

<file path=customXml/itemProps2.xml><?xml version="1.0" encoding="utf-8"?>
<ds:datastoreItem xmlns:ds="http://schemas.openxmlformats.org/officeDocument/2006/customXml" ds:itemID="{BE509E77-5BD2-4F0B-A712-58018EA46807}">
  <ds:schemaRefs>
    <ds:schemaRef ds:uri="77dce447-0566-47ff-8c07-c9b85fda532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d0c38c5b-e04a-4e82-807f-2b16fa0d72b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2D17CF0-4C53-478E-9095-8AA91720C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114</TotalTime>
  <Words>2753</Words>
  <Application>Microsoft Office PowerPoint</Application>
  <PresentationFormat>On-screen Show (4:3)</PresentationFormat>
  <Paragraphs>1496</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Georgia</vt:lpstr>
      <vt:lpstr>Sitka Text</vt:lpstr>
      <vt:lpstr>Tahoma</vt:lpstr>
      <vt:lpstr>Wingdings</vt:lpstr>
      <vt:lpstr>PPT_VHA_Template</vt:lpstr>
      <vt:lpstr>   Training IRB Members and Conducting Annual Evaluations</vt:lpstr>
      <vt:lpstr>Overview</vt:lpstr>
      <vt:lpstr>HRPP Responsibilities </vt:lpstr>
      <vt:lpstr>Regulatory Framework</vt:lpstr>
      <vt:lpstr>Initial  Training Considerations</vt:lpstr>
      <vt:lpstr>Ongoing Education Considerations</vt:lpstr>
      <vt:lpstr>Resources</vt:lpstr>
      <vt:lpstr>Program Assessment </vt:lpstr>
      <vt:lpstr>Performance Factors</vt:lpstr>
      <vt:lpstr>Program Assessment </vt:lpstr>
      <vt:lpstr>Example of a Tool </vt:lpstr>
      <vt:lpstr>Program Assessment </vt:lpstr>
      <vt:lpstr>   Viewing Turnaround Time (TAT) Standardizing Member Reviews to Support TAT </vt:lpstr>
      <vt:lpstr>Standardizing Member Reviews </vt:lpstr>
      <vt:lpstr>What should we standardize?  </vt:lpstr>
      <vt:lpstr>Define Terms in IRBNet</vt:lpstr>
      <vt:lpstr>CIRB Sample</vt:lpstr>
      <vt:lpstr>When should I…? </vt:lpstr>
      <vt:lpstr>Do my actions in IRBNet matter? </vt:lpstr>
      <vt:lpstr>Documenting a Review</vt:lpstr>
      <vt:lpstr>Establish Review TAT</vt:lpstr>
      <vt:lpstr>Viewing TAT</vt:lpstr>
      <vt:lpstr>Collecting Additional Metrics</vt:lpstr>
      <vt:lpstr>VAIRRS Data Overview</vt:lpstr>
      <vt:lpstr>Discussion Topics</vt:lpstr>
      <vt:lpstr>VAIRRS Data Availability</vt:lpstr>
      <vt:lpstr>IRBNet Insight Reports</vt:lpstr>
      <vt:lpstr>IRBNet Insight Reports</vt:lpstr>
      <vt:lpstr>VAIRRS Dashboards</vt:lpstr>
      <vt:lpstr>VAIRRS Dashboards</vt:lpstr>
      <vt:lpstr>VAIRRS Dashboards</vt:lpstr>
      <vt:lpstr>Thank You!</vt:lpstr>
    </vt:vector>
  </TitlesOfParts>
  <Company>Woodpile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IRB Members and Conducting Annual Evaluations</dc:title>
  <dc:subject>Training IRB Members and Conducting Annual Evaluations</dc:subject>
  <dc:creator>Estela Hamblen, MHA; Christie O'Brien </dc:creator>
  <cp:keywords>Training IRB Members and Conducting Annual Evaluations</cp:keywords>
  <cp:lastModifiedBy>Rivera, Portia T</cp:lastModifiedBy>
  <cp:revision>16</cp:revision>
  <cp:lastPrinted>2013-01-14T22:20:32Z</cp:lastPrinted>
  <dcterms:created xsi:type="dcterms:W3CDTF">2010-01-22T17:58:25Z</dcterms:created>
  <dcterms:modified xsi:type="dcterms:W3CDTF">2023-05-25T11:52:58Z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ollySignOff">
    <vt:bool>true</vt:bool>
  </property>
  <property fmtid="{D5CDD505-2E9C-101B-9397-08002B2CF9AE}" pid="4" name="MovedtoDownloadFolder">
    <vt:bool>false</vt:bool>
  </property>
  <property fmtid="{D5CDD505-2E9C-101B-9397-08002B2CF9AE}" pid="5" name="MediaServiceImageTags">
    <vt:lpwstr/>
  </property>
</Properties>
</file>