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342" r:id="rId19"/>
    <p:sldMasterId id="2147484472" r:id="rId20"/>
    <p:sldMasterId id="2147484603" r:id="rId21"/>
    <p:sldMasterId id="2147484708" r:id="rId22"/>
    <p:sldMasterId id="2147484842" r:id="rId23"/>
  </p:sldMasterIdLst>
  <p:notesMasterIdLst>
    <p:notesMasterId r:id="rId36"/>
  </p:notesMasterIdLst>
  <p:handoutMasterIdLst>
    <p:handoutMasterId r:id="rId37"/>
  </p:handoutMasterIdLst>
  <p:sldIdLst>
    <p:sldId id="992" r:id="rId24"/>
    <p:sldId id="993" r:id="rId25"/>
    <p:sldId id="1011" r:id="rId26"/>
    <p:sldId id="1016" r:id="rId27"/>
    <p:sldId id="1018" r:id="rId28"/>
    <p:sldId id="1014" r:id="rId29"/>
    <p:sldId id="1019" r:id="rId30"/>
    <p:sldId id="1022" r:id="rId31"/>
    <p:sldId id="1020" r:id="rId32"/>
    <p:sldId id="1021" r:id="rId33"/>
    <p:sldId id="1023" r:id="rId34"/>
    <p:sldId id="1015"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00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7" autoAdjust="0"/>
    <p:restoredTop sz="82138" autoAdjust="0"/>
  </p:normalViewPr>
  <p:slideViewPr>
    <p:cSldViewPr>
      <p:cViewPr varScale="1">
        <p:scale>
          <a:sx n="93" d="100"/>
          <a:sy n="93" d="100"/>
        </p:scale>
        <p:origin x="1998" y="96"/>
      </p:cViewPr>
      <p:guideLst>
        <p:guide orient="horz" pos="2160"/>
        <p:guide pos="2880"/>
      </p:guideLst>
    </p:cSldViewPr>
  </p:slideViewPr>
  <p:notesTextViewPr>
    <p:cViewPr>
      <p:scale>
        <a:sx n="1" d="1"/>
        <a:sy n="1" d="1"/>
      </p:scale>
      <p:origin x="0" y="0"/>
    </p:cViewPr>
  </p:notesTextViewPr>
  <p:sorterViewPr>
    <p:cViewPr>
      <p:scale>
        <a:sx n="162" d="100"/>
        <a:sy n="162" d="100"/>
      </p:scale>
      <p:origin x="0" y="0"/>
    </p:cViewPr>
  </p:sorterViewPr>
  <p:notesViewPr>
    <p:cSldViewPr>
      <p:cViewPr varScale="1">
        <p:scale>
          <a:sx n="54" d="100"/>
          <a:sy n="54" d="100"/>
        </p:scale>
        <p:origin x="28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3.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1.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5/7/2020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dirty="0"/>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5/7/2020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dirty="0"/>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6F7D25-770E-4F77-8331-8C84F68246BD}" type="slidenum">
              <a:rPr lang="en-US" smtClean="0"/>
              <a:t>1</a:t>
            </a:fld>
            <a:endParaRPr lang="en-US" dirty="0"/>
          </a:p>
        </p:txBody>
      </p:sp>
    </p:spTree>
    <p:extLst>
      <p:ext uri="{BB962C8B-B14F-4D97-AF65-F5344CB8AC3E}">
        <p14:creationId xmlns:p14="http://schemas.microsoft.com/office/powerpoint/2010/main" val="3966624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6F7D25-770E-4F77-8331-8C84F68246BD}" type="slidenum">
              <a:rPr lang="en-US" smtClean="0"/>
              <a:t>10</a:t>
            </a:fld>
            <a:endParaRPr lang="en-US" dirty="0"/>
          </a:p>
        </p:txBody>
      </p:sp>
    </p:spTree>
    <p:extLst>
      <p:ext uri="{BB962C8B-B14F-4D97-AF65-F5344CB8AC3E}">
        <p14:creationId xmlns:p14="http://schemas.microsoft.com/office/powerpoint/2010/main" val="35919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6F7D25-770E-4F77-8331-8C84F68246BD}" type="slidenum">
              <a:rPr lang="en-US" smtClean="0"/>
              <a:t>11</a:t>
            </a:fld>
            <a:endParaRPr lang="en-US" dirty="0"/>
          </a:p>
        </p:txBody>
      </p:sp>
    </p:spTree>
    <p:extLst>
      <p:ext uri="{BB962C8B-B14F-4D97-AF65-F5344CB8AC3E}">
        <p14:creationId xmlns:p14="http://schemas.microsoft.com/office/powerpoint/2010/main" val="356402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6F7D25-770E-4F77-8331-8C84F68246BD}" type="slidenum">
              <a:rPr lang="en-US" smtClean="0"/>
              <a:t>12</a:t>
            </a:fld>
            <a:endParaRPr lang="en-US" dirty="0"/>
          </a:p>
        </p:txBody>
      </p:sp>
    </p:spTree>
    <p:extLst>
      <p:ext uri="{BB962C8B-B14F-4D97-AF65-F5344CB8AC3E}">
        <p14:creationId xmlns:p14="http://schemas.microsoft.com/office/powerpoint/2010/main" val="16286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6F7D25-770E-4F77-8331-8C84F68246BD}" type="slidenum">
              <a:rPr lang="en-US" smtClean="0"/>
              <a:t>2</a:t>
            </a:fld>
            <a:endParaRPr lang="en-US" dirty="0"/>
          </a:p>
        </p:txBody>
      </p:sp>
    </p:spTree>
    <p:extLst>
      <p:ext uri="{BB962C8B-B14F-4D97-AF65-F5344CB8AC3E}">
        <p14:creationId xmlns:p14="http://schemas.microsoft.com/office/powerpoint/2010/main" val="75295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3</a:t>
            </a:fld>
            <a:endParaRPr lang="en-US" dirty="0"/>
          </a:p>
        </p:txBody>
      </p:sp>
    </p:spTree>
    <p:extLst>
      <p:ext uri="{BB962C8B-B14F-4D97-AF65-F5344CB8AC3E}">
        <p14:creationId xmlns:p14="http://schemas.microsoft.com/office/powerpoint/2010/main" val="293250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A6F7D25-770E-4F77-8331-8C84F68246BD}" type="slidenum">
              <a:rPr lang="en-US" smtClean="0"/>
              <a:t>4</a:t>
            </a:fld>
            <a:endParaRPr lang="en-US" dirty="0"/>
          </a:p>
        </p:txBody>
      </p:sp>
      <p:sp>
        <p:nvSpPr>
          <p:cNvPr id="6" name="Notes Placeholder 5">
            <a:extLst>
              <a:ext uri="{FF2B5EF4-FFF2-40B4-BE49-F238E27FC236}">
                <a16:creationId xmlns:a16="http://schemas.microsoft.com/office/drawing/2014/main" id="{031E918B-D3C2-4ADE-8EBC-A776FF96812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0663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A6F7D25-770E-4F77-8331-8C84F68246BD}" type="slidenum">
              <a:rPr lang="en-US" smtClean="0"/>
              <a:t>5</a:t>
            </a:fld>
            <a:endParaRPr lang="en-US" dirty="0"/>
          </a:p>
        </p:txBody>
      </p:sp>
      <p:sp>
        <p:nvSpPr>
          <p:cNvPr id="6" name="Notes Placeholder 5">
            <a:extLst>
              <a:ext uri="{FF2B5EF4-FFF2-40B4-BE49-F238E27FC236}">
                <a16:creationId xmlns:a16="http://schemas.microsoft.com/office/drawing/2014/main" id="{E5337A98-E602-4E75-B898-53ED647F957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10874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A6F7D25-770E-4F77-8331-8C84F68246BD}" type="slidenum">
              <a:rPr lang="en-US" smtClean="0"/>
              <a:t>6</a:t>
            </a:fld>
            <a:endParaRPr lang="en-US" dirty="0"/>
          </a:p>
        </p:txBody>
      </p:sp>
      <p:sp>
        <p:nvSpPr>
          <p:cNvPr id="6" name="Notes Placeholder 5">
            <a:extLst>
              <a:ext uri="{FF2B5EF4-FFF2-40B4-BE49-F238E27FC236}">
                <a16:creationId xmlns:a16="http://schemas.microsoft.com/office/drawing/2014/main" id="{3224BFCE-6C14-442C-8223-88D096B9C0F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261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A6F7D25-770E-4F77-8331-8C84F68246BD}" type="slidenum">
              <a:rPr lang="en-US" smtClean="0"/>
              <a:t>7</a:t>
            </a:fld>
            <a:endParaRPr lang="en-US" dirty="0"/>
          </a:p>
        </p:txBody>
      </p:sp>
      <p:sp>
        <p:nvSpPr>
          <p:cNvPr id="6" name="Notes Placeholder 5">
            <a:extLst>
              <a:ext uri="{FF2B5EF4-FFF2-40B4-BE49-F238E27FC236}">
                <a16:creationId xmlns:a16="http://schemas.microsoft.com/office/drawing/2014/main" id="{7C230E37-4F74-4D86-95E5-080C2A4E5C4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09505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A6F7D25-770E-4F77-8331-8C84F68246BD}" type="slidenum">
              <a:rPr lang="en-US" smtClean="0"/>
              <a:t>8</a:t>
            </a:fld>
            <a:endParaRPr lang="en-US" dirty="0"/>
          </a:p>
        </p:txBody>
      </p:sp>
      <p:sp>
        <p:nvSpPr>
          <p:cNvPr id="6" name="Notes Placeholder 5">
            <a:extLst>
              <a:ext uri="{FF2B5EF4-FFF2-40B4-BE49-F238E27FC236}">
                <a16:creationId xmlns:a16="http://schemas.microsoft.com/office/drawing/2014/main" id="{2A1A5EFA-EB81-4061-B7A9-EA5E903E90D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09523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A6F7D25-770E-4F77-8331-8C84F68246BD}" type="slidenum">
              <a:rPr lang="en-US" smtClean="0"/>
              <a:t>9</a:t>
            </a:fld>
            <a:endParaRPr lang="en-US" dirty="0"/>
          </a:p>
        </p:txBody>
      </p:sp>
      <p:sp>
        <p:nvSpPr>
          <p:cNvPr id="6" name="Notes Placeholder 5">
            <a:extLst>
              <a:ext uri="{FF2B5EF4-FFF2-40B4-BE49-F238E27FC236}">
                <a16:creationId xmlns:a16="http://schemas.microsoft.com/office/drawing/2014/main" id="{8971A3FB-564C-42E7-96FB-23370AA01E1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5563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dirty="0"/>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May 7, 2020</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May 7, 2020</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010356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dirty="0">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r>
              <a:t>Pre-Decisional Deliberative Document - Internal VA Use Only</a:t>
            </a: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fld id="{6EF4A7D3-2E4B-4872-9C5A-C8BA78F30933}" type="datetime4">
              <a:rPr lang="en-US" smtClean="0">
                <a:solidFill>
                  <a:srgbClr val="000000"/>
                </a:solidFill>
                <a:cs typeface="Arial" pitchFamily="34" charset="0"/>
              </a:rPr>
              <a:pPr>
                <a:defRPr/>
              </a:pPr>
              <a:t>May 7, 2020</a:t>
            </a:fld>
            <a:endParaRPr lang="en-US" dirty="0">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dirty="0">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46B76D34-F326-4FA6-B1B5-72D273B94AC6}" type="datetime1">
              <a:rPr lang="en-US" smtClean="0">
                <a:solidFill>
                  <a:prstClr val="black">
                    <a:tint val="75000"/>
                  </a:prstClr>
                </a:solidFill>
              </a:rPr>
              <a:pPr>
                <a:defRPr/>
              </a:pPr>
              <a:t>5/7/2020</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5AA-D668-4F7C-AF84-D5B2EA8ABF17}" type="datetime1">
              <a:rPr lang="en-US" smtClean="0">
                <a:solidFill>
                  <a:prstClr val="black">
                    <a:tint val="75000"/>
                  </a:prstClr>
                </a:solidFill>
              </a:rPr>
              <a:pPr>
                <a:defRPr/>
              </a:pPr>
              <a:t>5/7/2020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D4AA5FB-16F3-4C01-95E7-4AD9A292D313}" type="datetime1">
              <a:rPr lang="en-US" smtClean="0">
                <a:solidFill>
                  <a:prstClr val="black">
                    <a:tint val="75000"/>
                  </a:prstClr>
                </a:solidFill>
              </a:rPr>
              <a:pPr>
                <a:defRPr/>
              </a:pPr>
              <a:t>5/7/2020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FB7949D-538B-4F4F-8BC9-7D75C718A4C1}" type="datetime1">
              <a:rPr lang="en-US" smtClean="0">
                <a:solidFill>
                  <a:prstClr val="black">
                    <a:tint val="75000"/>
                  </a:prstClr>
                </a:solidFill>
              </a:rPr>
              <a:pPr>
                <a:defRPr/>
              </a:pPr>
              <a:t>5/7/2020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Information Only, Decision Making-No Funding Impact</a:t>
            </a: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fld id="{B28EE2FA-8E37-4415-A27D-3447A091616C}" type="datetime1">
              <a:rPr lang="en-US" smtClean="0">
                <a:solidFill>
                  <a:prstClr val="black">
                    <a:tint val="75000"/>
                  </a:prstClr>
                </a:solidFill>
              </a:rPr>
              <a:pPr>
                <a:defRPr/>
              </a:pPr>
              <a:t>5/7/2020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it-IT">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86477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57042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10077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322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dirty="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07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93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2"/>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10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dirty="0"/>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dirty="0">
                <a:solidFill>
                  <a:prstClr val="black"/>
                </a:solidFill>
              </a:rPr>
              <a:t>Department of Veterans Affairs </a:t>
            </a:r>
          </a:p>
          <a:p>
            <a:pPr algn="r"/>
            <a:r>
              <a:rPr lang="en-US" sz="1100" b="1" dirty="0">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530D-ACA1-4634-B164-52F5894E2BD3}" type="datetime4">
              <a:rPr lang="en-US" smtClean="0"/>
              <a:pPr/>
              <a:t>May 7, 2020</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EF942-E61C-4CED-89E6-91939CBCCC48}" type="datetime4">
              <a:rPr lang="en-US" smtClean="0"/>
              <a:pPr/>
              <a:t>May 7, 2020</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6EC7B-0AC5-480E-8CDB-0D2799245CFB}" type="datetime4">
              <a:rPr lang="en-US" smtClean="0"/>
              <a:pPr/>
              <a:t>May 7, 2020</a:t>
            </a:fld>
            <a:endParaRPr lang="en-US" dirty="0"/>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D06BE-CE1B-447D-951A-56D5467CB80A}" type="datetime4">
              <a:rPr lang="en-US" smtClean="0"/>
              <a:pPr/>
              <a:t>May 7, 2020</a:t>
            </a:fld>
            <a:endParaRPr lang="en-US" dirty="0"/>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dirty="0"/>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600370-FE74-4E2F-9E25-F8175EAC3DBB}" type="datetime4">
              <a:rPr lang="en-US" smtClean="0"/>
              <a:pPr/>
              <a:t>May 7, 2020</a:t>
            </a:fld>
            <a:endParaRPr lang="en-US" dirty="0"/>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dirty="0"/>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E1D5-0FE3-4306-A94D-F919408ED7BC}" type="datetime4">
              <a:rPr lang="en-US" smtClean="0"/>
              <a:pPr/>
              <a:t>May 7, 2020</a:t>
            </a:fld>
            <a:endParaRPr lang="en-US" dirty="0"/>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dirty="0"/>
              <a:t>Click to add Subtitle</a:t>
            </a:r>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dirty="0"/>
              <a:t>XX/XX/XXXX</a:t>
            </a:r>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dirty="0">
                <a:latin typeface="Arial" panose="020B0604020202020204" pitchFamily="34" charset="0"/>
                <a:cs typeface="Arial" panose="020B0604020202020204" pitchFamily="34" charset="0"/>
              </a:rPr>
              <a:t>Click to add Title</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693136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dirty="0">
                <a:solidFill>
                  <a:srgbClr val="FFFFFF"/>
                </a:solidFill>
                <a:latin typeface="Arial" panose="020B0604020202020204" pitchFamily="34" charset="0"/>
                <a:cs typeface="Arial" panose="020B0604020202020204" pitchFamily="34" charset="0"/>
              </a:rPr>
              <a:t>Agenda</a:t>
            </a: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84010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3063089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895299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893367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932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67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876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822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02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23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a:solidFill>
                  <a:srgbClr val="000000"/>
                </a:solidFill>
              </a:rPr>
              <a:t>Working Draft, 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43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30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dirty="0">
                <a:solidFill>
                  <a:srgbClr val="0093C9"/>
                </a:solidFill>
                <a:cs typeface="Calibri"/>
              </a:rPr>
              <a:t>Presented by the MyVA Direct Scheduling Implementation Team </a:t>
            </a:r>
          </a:p>
          <a:p>
            <a:pPr algn="ctr" fontAlgn="base"/>
            <a:endParaRPr lang="en-US" sz="1400" dirty="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8FD8308C-6DE1-4A08-B5A9-0627C0E25B9B}" type="datetime1">
              <a:rPr lang="en-US" smtClean="0">
                <a:solidFill>
                  <a:srgbClr val="000000"/>
                </a:solidFill>
              </a:rPr>
              <a:pPr defTabSz="457200"/>
              <a:t>5/7/2020</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61942082-868F-4451-8F0E-4210CE0E2B16}" type="datetime1">
              <a:rPr lang="en-US" smtClean="0">
                <a:solidFill>
                  <a:srgbClr val="000000"/>
                </a:solidFill>
              </a:rPr>
              <a:pPr defTabSz="457200"/>
              <a:t>5/7/2020</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327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819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51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1232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4602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0912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523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May 7, 2020</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May 7, 2020</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18790200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32420589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645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17496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2.xml"/><Relationship Id="rId7" Type="http://schemas.openxmlformats.org/officeDocument/2006/relationships/oleObject" Target="../embeddings/oleObject9.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10.xml"/><Relationship Id="rId5" Type="http://schemas.openxmlformats.org/officeDocument/2006/relationships/vmlDrawing" Target="../drawings/vmlDrawing9.v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5.xml"/><Relationship Id="rId7" Type="http://schemas.openxmlformats.org/officeDocument/2006/relationships/oleObject" Target="../embeddings/oleObject1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8.xml"/><Relationship Id="rId7" Type="http://schemas.openxmlformats.org/officeDocument/2006/relationships/oleObject" Target="../embeddings/oleObject1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4.xml"/><Relationship Id="rId5" Type="http://schemas.openxmlformats.org/officeDocument/2006/relationships/vmlDrawing" Target="../drawings/vmlDrawing13.v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1.xml"/><Relationship Id="rId7" Type="http://schemas.openxmlformats.org/officeDocument/2006/relationships/oleObject" Target="../embeddings/oleObject15.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6.xml"/><Relationship Id="rId5" Type="http://schemas.openxmlformats.org/officeDocument/2006/relationships/vmlDrawing" Target="../drawings/vmlDrawing15.v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4.xml"/><Relationship Id="rId7" Type="http://schemas.openxmlformats.org/officeDocument/2006/relationships/oleObject" Target="../embeddings/oleObject1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18.xml"/><Relationship Id="rId5" Type="http://schemas.openxmlformats.org/officeDocument/2006/relationships/vmlDrawing" Target="../drawings/vmlDrawing17.v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2.png"/><Relationship Id="rId4" Type="http://schemas.openxmlformats.org/officeDocument/2006/relationships/slideLayout" Target="../slideLayouts/slideLayout78.xml"/><Relationship Id="rId9" Type="http://schemas.openxmlformats.org/officeDocument/2006/relationships/image" Target="../media/image14.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2.png"/><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10"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10" Type="http://schemas.openxmlformats.org/officeDocument/2006/relationships/image" Target="../media/image2.png"/><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2.png"/><Relationship Id="rId5" Type="http://schemas.openxmlformats.org/officeDocument/2006/relationships/slideLayout" Target="../slideLayouts/slideLayout107.xml"/><Relationship Id="rId10" Type="http://schemas.openxmlformats.org/officeDocument/2006/relationships/image" Target="../media/image1.png"/><Relationship Id="rId4" Type="http://schemas.openxmlformats.org/officeDocument/2006/relationships/slideLayout" Target="../slideLayouts/slideLayout106.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13.xml"/><Relationship Id="rId7" Type="http://schemas.openxmlformats.org/officeDocument/2006/relationships/image" Target="../media/image16.jpeg"/><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theme" Target="../theme/theme20.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jpeg"/><Relationship Id="rId4" Type="http://schemas.openxmlformats.org/officeDocument/2006/relationships/slideLayout" Target="../slideLayouts/slideLayout2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1.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3.xml"/><Relationship Id="rId7"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7.xml"/><Relationship Id="rId9"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6.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6.xml"/><Relationship Id="rId5" Type="http://schemas.openxmlformats.org/officeDocument/2006/relationships/vmlDrawing" Target="../drawings/vmlDrawing5.vml"/><Relationship Id="rId4" Type="http://schemas.openxmlformats.org/officeDocument/2006/relationships/theme" Target="../theme/theme8.xml"/><Relationship Id="rId9" Type="http://schemas.openxmlformats.org/officeDocument/2006/relationships/image" Target="../media/image12.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9.xml"/><Relationship Id="rId7" Type="http://schemas.openxmlformats.org/officeDocument/2006/relationships/oleObject" Target="../embeddings/oleObject7.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9.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719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924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129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334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200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9222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dirty="0"/>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fld id="{C65CC441-5531-4747-B0C6-44C69B6012CE}" type="datetime1">
              <a:rPr lang="en-US" smtClean="0">
                <a:solidFill>
                  <a:prstClr val="black">
                    <a:tint val="75000"/>
                  </a:prstClr>
                </a:solidFill>
                <a:latin typeface="Arial" charset="0"/>
              </a:rPr>
              <a:pPr fontAlgn="base">
                <a:spcBef>
                  <a:spcPct val="0"/>
                </a:spcBef>
                <a:spcAft>
                  <a:spcPct val="0"/>
                </a:spcAft>
                <a:defRPr/>
              </a:pPr>
              <a:t>5/7/2020</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r>
              <a:rPr lang="en-US" dirty="0">
                <a:solidFill>
                  <a:prstClr val="black">
                    <a:tint val="75000"/>
                  </a:prstClr>
                </a:solidFill>
                <a:latin typeface="Arial" charset="0"/>
              </a:rPr>
              <a:t>Working Draft, Information Only, Decision Making-No Funding Impact</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dirty="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dirty="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fld id="{D9B61AED-C919-4E53-BB61-F5C4CD500E63}" type="datetime4">
              <a:rPr lang="en-US" smtClean="0"/>
              <a:pPr/>
              <a:t>May 7, 2020</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dirty="0"/>
          </a:p>
        </p:txBody>
      </p:sp>
      <p:cxnSp>
        <p:nvCxnSpPr>
          <p:cNvPr id="14" name="Straight Connector 13"/>
          <p:cNvCxnSpPr/>
          <p:nvPr userDrawn="1"/>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829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69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774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VHACOORDRegulatory@v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vagov.sharepoint.com/sites/VACOVHAORO/RCO/COVID19%20Guidance/Forms/AllItems.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371600"/>
            <a:ext cx="7772400" cy="1981200"/>
          </a:xfrm>
        </p:spPr>
        <p:txBody>
          <a:bodyPr>
            <a:normAutofit/>
          </a:bodyPr>
          <a:lstStyle/>
          <a:p>
            <a:r>
              <a:rPr lang="en-US" sz="4000" b="1" dirty="0">
                <a:latin typeface="+mn-lt"/>
                <a:cs typeface="Arial" panose="020B0604020202020204" pitchFamily="34" charset="0"/>
              </a:rPr>
              <a:t>ORO Town Hall meeting Updates</a:t>
            </a:r>
          </a:p>
        </p:txBody>
      </p:sp>
      <p:sp>
        <p:nvSpPr>
          <p:cNvPr id="6" name="Subtitle 5"/>
          <p:cNvSpPr>
            <a:spLocks noGrp="1"/>
          </p:cNvSpPr>
          <p:nvPr>
            <p:ph type="subTitle" idx="1"/>
          </p:nvPr>
        </p:nvSpPr>
        <p:spPr>
          <a:xfrm>
            <a:off x="76200" y="4267200"/>
            <a:ext cx="9067800" cy="1752600"/>
          </a:xfrm>
        </p:spPr>
        <p:txBody>
          <a:bodyPr>
            <a:normAutofit fontScale="77500" lnSpcReduction="20000"/>
          </a:bodyPr>
          <a:lstStyle/>
          <a:p>
            <a:pPr algn="l">
              <a:spcBef>
                <a:spcPts val="0"/>
              </a:spcBef>
            </a:pPr>
            <a:endParaRPr lang="en-US" sz="2600" dirty="0">
              <a:solidFill>
                <a:schemeClr val="tx1"/>
              </a:solidFill>
              <a:cs typeface="Arial" panose="020B0604020202020204" pitchFamily="34" charset="0"/>
            </a:endParaRPr>
          </a:p>
          <a:p>
            <a:pPr algn="l">
              <a:lnSpc>
                <a:spcPct val="120000"/>
              </a:lnSpc>
              <a:spcBef>
                <a:spcPts val="0"/>
              </a:spcBef>
            </a:pPr>
            <a:r>
              <a:rPr lang="en-US" sz="4000" dirty="0">
                <a:solidFill>
                  <a:schemeClr val="tx1"/>
                </a:solidFill>
                <a:cs typeface="Arial" panose="020B0604020202020204" pitchFamily="34" charset="0"/>
              </a:rPr>
              <a:t>Presented by: Kristina Borror, Ph.D.</a:t>
            </a:r>
            <a:endParaRPr lang="en-US" sz="4000" dirty="0">
              <a:solidFill>
                <a:schemeClr val="tx1"/>
              </a:solidFill>
              <a:highlight>
                <a:srgbClr val="FFFF00"/>
              </a:highlight>
              <a:cs typeface="Arial" panose="020B0604020202020204" pitchFamily="34" charset="0"/>
            </a:endParaRPr>
          </a:p>
          <a:p>
            <a:pPr algn="l">
              <a:lnSpc>
                <a:spcPct val="120000"/>
              </a:lnSpc>
              <a:spcBef>
                <a:spcPts val="0"/>
              </a:spcBef>
            </a:pPr>
            <a:r>
              <a:rPr lang="en-US" sz="4000" dirty="0">
                <a:solidFill>
                  <a:schemeClr val="tx1"/>
                </a:solidFill>
                <a:cs typeface="Arial" panose="020B0604020202020204" pitchFamily="34" charset="0"/>
              </a:rPr>
              <a:t>Director, Policy &amp; Education, ORO</a:t>
            </a:r>
          </a:p>
          <a:p>
            <a:pPr algn="l">
              <a:lnSpc>
                <a:spcPct val="120000"/>
              </a:lnSpc>
              <a:spcBef>
                <a:spcPts val="0"/>
              </a:spcBef>
              <a:spcAft>
                <a:spcPts val="600"/>
              </a:spcAft>
            </a:pPr>
            <a:r>
              <a:rPr lang="en-US" sz="4000" dirty="0">
                <a:solidFill>
                  <a:schemeClr val="tx1"/>
                </a:solidFill>
                <a:cs typeface="Arial" panose="020B0604020202020204" pitchFamily="34" charset="0"/>
              </a:rPr>
              <a:t>Date: May 4, 2020</a:t>
            </a:r>
            <a:endParaRPr lang="en-US" sz="2600" dirty="0">
              <a:solidFill>
                <a:schemeClr val="tx1"/>
              </a:solidFill>
              <a:cs typeface="Arial" panose="020B0604020202020204" pitchFamily="34" charset="0"/>
            </a:endParaRPr>
          </a:p>
        </p:txBody>
      </p:sp>
    </p:spTree>
    <p:extLst>
      <p:ext uri="{BB962C8B-B14F-4D97-AF65-F5344CB8AC3E}">
        <p14:creationId xmlns:p14="http://schemas.microsoft.com/office/powerpoint/2010/main" val="406768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5901-1BFC-49B8-B790-7E801B74454B}"/>
              </a:ext>
            </a:extLst>
          </p:cNvPr>
          <p:cNvSpPr>
            <a:spLocks noGrp="1"/>
          </p:cNvSpPr>
          <p:nvPr>
            <p:ph type="title"/>
          </p:nvPr>
        </p:nvSpPr>
        <p:spPr>
          <a:xfrm>
            <a:off x="381000" y="228600"/>
            <a:ext cx="8382000" cy="1143000"/>
          </a:xfrm>
        </p:spPr>
        <p:txBody>
          <a:bodyPr>
            <a:normAutofit fontScale="90000"/>
          </a:bodyPr>
          <a:lstStyle/>
          <a:p>
            <a:r>
              <a:rPr lang="en-US" dirty="0"/>
              <a:t>When will ORO oversight visits resume?</a:t>
            </a:r>
          </a:p>
        </p:txBody>
      </p:sp>
      <p:sp>
        <p:nvSpPr>
          <p:cNvPr id="3" name="Content Placeholder 2">
            <a:extLst>
              <a:ext uri="{FF2B5EF4-FFF2-40B4-BE49-F238E27FC236}">
                <a16:creationId xmlns:a16="http://schemas.microsoft.com/office/drawing/2014/main" id="{4826BE0A-5F7A-455E-A2A3-2C9C8D699A26}"/>
              </a:ext>
            </a:extLst>
          </p:cNvPr>
          <p:cNvSpPr>
            <a:spLocks noGrp="1"/>
          </p:cNvSpPr>
          <p:nvPr>
            <p:ph idx="1"/>
          </p:nvPr>
        </p:nvSpPr>
        <p:spPr/>
        <p:txBody>
          <a:bodyPr/>
          <a:lstStyle/>
          <a:p>
            <a:r>
              <a:rPr lang="en-US" dirty="0"/>
              <a:t>ORO is continuing to monitor the pandemic situation and will adhere to travel-related guidance that is issued by the Department. </a:t>
            </a:r>
          </a:p>
        </p:txBody>
      </p:sp>
    </p:spTree>
    <p:extLst>
      <p:ext uri="{BB962C8B-B14F-4D97-AF65-F5344CB8AC3E}">
        <p14:creationId xmlns:p14="http://schemas.microsoft.com/office/powerpoint/2010/main" val="405762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14F2-598E-4237-A4EB-6CDEF19303CE}"/>
              </a:ext>
            </a:extLst>
          </p:cNvPr>
          <p:cNvSpPr>
            <a:spLocks noGrp="1"/>
          </p:cNvSpPr>
          <p:nvPr>
            <p:ph type="title"/>
          </p:nvPr>
        </p:nvSpPr>
        <p:spPr/>
        <p:txBody>
          <a:bodyPr>
            <a:normAutofit fontScale="90000"/>
          </a:bodyPr>
          <a:lstStyle/>
          <a:p>
            <a:r>
              <a:rPr lang="en-US" dirty="0"/>
              <a:t>HRP Questions From the Field to ORO</a:t>
            </a:r>
          </a:p>
        </p:txBody>
      </p:sp>
      <p:sp>
        <p:nvSpPr>
          <p:cNvPr id="3" name="Content Placeholder 2">
            <a:extLst>
              <a:ext uri="{FF2B5EF4-FFF2-40B4-BE49-F238E27FC236}">
                <a16:creationId xmlns:a16="http://schemas.microsoft.com/office/drawing/2014/main" id="{7CA7FEBB-3D2A-4BB9-9D21-3F2EDC78ED04}"/>
              </a:ext>
            </a:extLst>
          </p:cNvPr>
          <p:cNvSpPr>
            <a:spLocks noGrp="1"/>
          </p:cNvSpPr>
          <p:nvPr>
            <p:ph idx="1"/>
          </p:nvPr>
        </p:nvSpPr>
        <p:spPr/>
        <p:txBody>
          <a:bodyPr>
            <a:normAutofit lnSpcReduction="10000"/>
          </a:bodyPr>
          <a:lstStyle/>
          <a:p>
            <a:r>
              <a:rPr lang="en-US" dirty="0"/>
              <a:t>ORO will answer Qs related to ORO policies (1058 series policies)</a:t>
            </a:r>
          </a:p>
          <a:p>
            <a:r>
              <a:rPr lang="en-US" dirty="0"/>
              <a:t>When ORO receives a question related to an ORD human subjects protection policy, we will direct the questioner to the relevant ORD policy/guidance/website and note that if the Q is not answered by review of said policy, the questioner should direct their Q to </a:t>
            </a:r>
            <a:r>
              <a:rPr lang="en-US" dirty="0">
                <a:solidFill>
                  <a:srgbClr val="0070C0"/>
                </a:solidFill>
                <a:hlinkClick r:id="rId3">
                  <a:extLst>
                    <a:ext uri="{A12FA001-AC4F-418D-AE19-62706E023703}">
                      <ahyp:hlinkClr xmlns:ahyp="http://schemas.microsoft.com/office/drawing/2018/hyperlinkcolor" val="tx"/>
                    </a:ext>
                  </a:extLst>
                </a:hlinkClick>
              </a:rPr>
              <a:t>VHACOORDRegulatory@va.gov</a:t>
            </a:r>
            <a:r>
              <a:rPr lang="en-US" dirty="0">
                <a:solidFill>
                  <a:srgbClr val="0070C0"/>
                </a:solidFill>
              </a:rPr>
              <a:t> </a:t>
            </a:r>
          </a:p>
        </p:txBody>
      </p:sp>
    </p:spTree>
    <p:extLst>
      <p:ext uri="{BB962C8B-B14F-4D97-AF65-F5344CB8AC3E}">
        <p14:creationId xmlns:p14="http://schemas.microsoft.com/office/powerpoint/2010/main" val="251742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9321-EC95-42F6-B15C-A7EAB2680FCE}"/>
              </a:ext>
            </a:extLst>
          </p:cNvPr>
          <p:cNvSpPr>
            <a:spLocks noGrp="1"/>
          </p:cNvSpPr>
          <p:nvPr>
            <p:ph type="title"/>
          </p:nvPr>
        </p:nvSpPr>
        <p:spPr>
          <a:xfrm>
            <a:off x="457200" y="76200"/>
            <a:ext cx="8229600" cy="1143000"/>
          </a:xfrm>
        </p:spPr>
        <p:txBody>
          <a:bodyPr/>
          <a:lstStyle/>
          <a:p>
            <a:r>
              <a:rPr lang="en-US" dirty="0"/>
              <a:t>Resources</a:t>
            </a:r>
          </a:p>
        </p:txBody>
      </p:sp>
      <p:sp>
        <p:nvSpPr>
          <p:cNvPr id="3" name="Content Placeholder 2">
            <a:extLst>
              <a:ext uri="{FF2B5EF4-FFF2-40B4-BE49-F238E27FC236}">
                <a16:creationId xmlns:a16="http://schemas.microsoft.com/office/drawing/2014/main" id="{D19B5092-6F5F-4372-83F2-766E21FE16AE}"/>
              </a:ext>
            </a:extLst>
          </p:cNvPr>
          <p:cNvSpPr>
            <a:spLocks noGrp="1"/>
          </p:cNvSpPr>
          <p:nvPr>
            <p:ph idx="1"/>
          </p:nvPr>
        </p:nvSpPr>
        <p:spPr>
          <a:xfrm>
            <a:off x="457200" y="1219200"/>
            <a:ext cx="8229600" cy="4907058"/>
          </a:xfrm>
        </p:spPr>
        <p:txBody>
          <a:bodyPr>
            <a:normAutofit/>
          </a:bodyPr>
          <a:lstStyle/>
          <a:p>
            <a:r>
              <a:rPr lang="en-US" dirty="0"/>
              <a:t>ORO COVID-19 SharePoint site:</a:t>
            </a:r>
          </a:p>
          <a:p>
            <a:pPr marL="0" indent="0">
              <a:buNone/>
            </a:pPr>
            <a:r>
              <a:rPr lang="en-US" u="sng" dirty="0">
                <a:hlinkClick r:id="rId3"/>
              </a:rPr>
              <a:t>https://dvagov.sharepoint.com/sites/VACOVHAORO/RCO/COVID19%20Guidance/Forms/AllItems.aspx</a:t>
            </a:r>
            <a:r>
              <a:rPr lang="en-US" dirty="0"/>
              <a:t> </a:t>
            </a:r>
          </a:p>
        </p:txBody>
      </p:sp>
    </p:spTree>
    <p:extLst>
      <p:ext uri="{BB962C8B-B14F-4D97-AF65-F5344CB8AC3E}">
        <p14:creationId xmlns:p14="http://schemas.microsoft.com/office/powerpoint/2010/main" val="390890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D3E9-7453-4896-A074-6404E66041A8}"/>
              </a:ext>
            </a:extLst>
          </p:cNvPr>
          <p:cNvSpPr>
            <a:spLocks noGrp="1"/>
          </p:cNvSpPr>
          <p:nvPr>
            <p:ph type="title"/>
          </p:nvPr>
        </p:nvSpPr>
        <p:spPr>
          <a:xfrm>
            <a:off x="381000" y="457200"/>
            <a:ext cx="8229600" cy="1143000"/>
          </a:xfrm>
        </p:spPr>
        <p:txBody>
          <a:bodyPr>
            <a:normAutofit/>
          </a:bodyPr>
          <a:lstStyle/>
          <a:p>
            <a:r>
              <a:rPr lang="en-US" dirty="0"/>
              <a:t>Overview</a:t>
            </a:r>
          </a:p>
        </p:txBody>
      </p:sp>
      <p:sp>
        <p:nvSpPr>
          <p:cNvPr id="3" name="Content Placeholder 2">
            <a:extLst>
              <a:ext uri="{FF2B5EF4-FFF2-40B4-BE49-F238E27FC236}">
                <a16:creationId xmlns:a16="http://schemas.microsoft.com/office/drawing/2014/main" id="{D9CE04F7-591A-47E6-93FC-08BFAC3B12C0}"/>
              </a:ext>
            </a:extLst>
          </p:cNvPr>
          <p:cNvSpPr>
            <a:spLocks noGrp="1"/>
          </p:cNvSpPr>
          <p:nvPr>
            <p:ph idx="1"/>
          </p:nvPr>
        </p:nvSpPr>
        <p:spPr>
          <a:xfrm>
            <a:off x="457200" y="1905000"/>
            <a:ext cx="8229600" cy="4221257"/>
          </a:xfrm>
        </p:spPr>
        <p:txBody>
          <a:bodyPr>
            <a:normAutofit/>
          </a:bodyPr>
          <a:lstStyle/>
          <a:p>
            <a:pPr defTabSz="914400" eaLnBrk="0" fontAlgn="base" hangingPunct="0">
              <a:spcBef>
                <a:spcPct val="0"/>
              </a:spcBef>
              <a:spcAft>
                <a:spcPct val="0"/>
              </a:spcAft>
            </a:pPr>
            <a:r>
              <a:rPr lang="en-US" dirty="0"/>
              <a:t>Expanded access for sites without FWAs </a:t>
            </a:r>
          </a:p>
          <a:p>
            <a:pPr defTabSz="914400" eaLnBrk="0" fontAlgn="base" hangingPunct="0">
              <a:spcBef>
                <a:spcPct val="0"/>
              </a:spcBef>
              <a:spcAft>
                <a:spcPct val="0"/>
              </a:spcAft>
            </a:pPr>
            <a:r>
              <a:rPr lang="en-US" dirty="0"/>
              <a:t>Audit Guidance </a:t>
            </a:r>
          </a:p>
          <a:p>
            <a:pPr defTabSz="914400" eaLnBrk="0" fontAlgn="base" hangingPunct="0">
              <a:spcBef>
                <a:spcPct val="0"/>
              </a:spcBef>
              <a:spcAft>
                <a:spcPct val="0"/>
              </a:spcAft>
            </a:pPr>
            <a:r>
              <a:rPr lang="en-US" dirty="0"/>
              <a:t>Flexibility for remedial action plans </a:t>
            </a:r>
          </a:p>
          <a:p>
            <a:pPr defTabSz="914400" eaLnBrk="0" fontAlgn="base" hangingPunct="0">
              <a:spcBef>
                <a:spcPct val="0"/>
              </a:spcBef>
              <a:spcAft>
                <a:spcPct val="0"/>
              </a:spcAft>
            </a:pPr>
            <a:r>
              <a:rPr lang="en-US" dirty="0"/>
              <a:t>ORO reporting guidance</a:t>
            </a:r>
          </a:p>
          <a:p>
            <a:pPr defTabSz="914400" eaLnBrk="0" fontAlgn="base" hangingPunct="0">
              <a:spcBef>
                <a:spcPct val="0"/>
              </a:spcBef>
              <a:spcAft>
                <a:spcPct val="0"/>
              </a:spcAft>
            </a:pPr>
            <a:r>
              <a:rPr lang="en-US" dirty="0"/>
              <a:t>ORO Directives 1058.01 &amp; 1058.03</a:t>
            </a:r>
          </a:p>
          <a:p>
            <a:pPr defTabSz="914400" eaLnBrk="0" fontAlgn="base" hangingPunct="0">
              <a:spcBef>
                <a:spcPct val="0"/>
              </a:spcBef>
              <a:spcAft>
                <a:spcPct val="0"/>
              </a:spcAft>
            </a:pPr>
            <a:r>
              <a:rPr lang="en-US" dirty="0"/>
              <a:t>Facility Director’s Certification (FDC)</a:t>
            </a:r>
          </a:p>
          <a:p>
            <a:pPr defTabSz="914400" eaLnBrk="0" fontAlgn="base" hangingPunct="0">
              <a:spcBef>
                <a:spcPct val="0"/>
              </a:spcBef>
              <a:spcAft>
                <a:spcPct val="0"/>
              </a:spcAft>
            </a:pPr>
            <a:r>
              <a:rPr lang="en-US" dirty="0"/>
              <a:t>ORO site visits</a:t>
            </a:r>
          </a:p>
          <a:p>
            <a:pPr defTabSz="914400" eaLnBrk="0" fontAlgn="base" hangingPunct="0">
              <a:spcBef>
                <a:spcPct val="0"/>
              </a:spcBef>
              <a:spcAft>
                <a:spcPct val="0"/>
              </a:spcAft>
            </a:pPr>
            <a:r>
              <a:rPr lang="en-US" dirty="0"/>
              <a:t>Field Questions</a:t>
            </a:r>
          </a:p>
        </p:txBody>
      </p:sp>
    </p:spTree>
    <p:extLst>
      <p:ext uri="{BB962C8B-B14F-4D97-AF65-F5344CB8AC3E}">
        <p14:creationId xmlns:p14="http://schemas.microsoft.com/office/powerpoint/2010/main" val="128588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0234-4E81-48BD-BF0B-3251D3E636F1}"/>
              </a:ext>
            </a:extLst>
          </p:cNvPr>
          <p:cNvSpPr>
            <a:spLocks noGrp="1"/>
          </p:cNvSpPr>
          <p:nvPr>
            <p:ph type="title"/>
          </p:nvPr>
        </p:nvSpPr>
        <p:spPr/>
        <p:txBody>
          <a:bodyPr>
            <a:normAutofit fontScale="90000"/>
          </a:bodyPr>
          <a:lstStyle/>
          <a:p>
            <a:r>
              <a:rPr lang="en-US" dirty="0"/>
              <a:t>Expanded Access for COVID-19 Treatment</a:t>
            </a:r>
          </a:p>
        </p:txBody>
      </p:sp>
      <p:sp>
        <p:nvSpPr>
          <p:cNvPr id="3" name="Content Placeholder 2">
            <a:extLst>
              <a:ext uri="{FF2B5EF4-FFF2-40B4-BE49-F238E27FC236}">
                <a16:creationId xmlns:a16="http://schemas.microsoft.com/office/drawing/2014/main" id="{58C452F2-2447-44FD-BBD1-34F02332FE45}"/>
              </a:ext>
            </a:extLst>
          </p:cNvPr>
          <p:cNvSpPr>
            <a:spLocks noGrp="1"/>
          </p:cNvSpPr>
          <p:nvPr>
            <p:ph idx="1"/>
          </p:nvPr>
        </p:nvSpPr>
        <p:spPr/>
        <p:txBody>
          <a:bodyPr>
            <a:normAutofit/>
          </a:bodyPr>
          <a:lstStyle/>
          <a:p>
            <a:r>
              <a:rPr lang="en-US" dirty="0"/>
              <a:t>Worked with ORD to develop a special assurance, MOU and procedures to allow VA facilities without a </a:t>
            </a:r>
            <a:r>
              <a:rPr lang="en-US"/>
              <a:t>research program or an </a:t>
            </a:r>
            <a:r>
              <a:rPr lang="en-US" dirty="0"/>
              <a:t>FWA to treat COVID-19 patients with investigational drugs under an expanded access program</a:t>
            </a:r>
          </a:p>
        </p:txBody>
      </p:sp>
    </p:spTree>
    <p:extLst>
      <p:ext uri="{BB962C8B-B14F-4D97-AF65-F5344CB8AC3E}">
        <p14:creationId xmlns:p14="http://schemas.microsoft.com/office/powerpoint/2010/main" val="230107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9B54-6825-4958-913C-B273E4BCB0EA}"/>
              </a:ext>
            </a:extLst>
          </p:cNvPr>
          <p:cNvSpPr>
            <a:spLocks noGrp="1"/>
          </p:cNvSpPr>
          <p:nvPr>
            <p:ph type="title"/>
          </p:nvPr>
        </p:nvSpPr>
        <p:spPr/>
        <p:txBody>
          <a:bodyPr/>
          <a:lstStyle/>
          <a:p>
            <a:r>
              <a:rPr lang="en-US" dirty="0"/>
              <a:t>ORO Audit Guidance</a:t>
            </a:r>
          </a:p>
        </p:txBody>
      </p:sp>
      <p:sp>
        <p:nvSpPr>
          <p:cNvPr id="3" name="Content Placeholder 2">
            <a:extLst>
              <a:ext uri="{FF2B5EF4-FFF2-40B4-BE49-F238E27FC236}">
                <a16:creationId xmlns:a16="http://schemas.microsoft.com/office/drawing/2014/main" id="{04CAA034-E329-4D99-BFC8-B5BCE1D3F6A3}"/>
              </a:ext>
            </a:extLst>
          </p:cNvPr>
          <p:cNvSpPr>
            <a:spLocks noGrp="1"/>
          </p:cNvSpPr>
          <p:nvPr>
            <p:ph idx="1"/>
          </p:nvPr>
        </p:nvSpPr>
        <p:spPr/>
        <p:txBody>
          <a:bodyPr>
            <a:normAutofit fontScale="92500" lnSpcReduction="10000"/>
          </a:bodyPr>
          <a:lstStyle/>
          <a:p>
            <a:r>
              <a:rPr lang="en-US" dirty="0"/>
              <a:t>If an RCO’s auditing practices require in-person interaction with study staff, counter to recommendations for slowing the spread of COVID-19, completion of such audit activities </a:t>
            </a:r>
            <a:r>
              <a:rPr lang="en-US" u="sng" dirty="0"/>
              <a:t>should be postponed</a:t>
            </a:r>
            <a:r>
              <a:rPr lang="en-US" dirty="0"/>
              <a:t> until </a:t>
            </a:r>
          </a:p>
          <a:p>
            <a:pPr lvl="1"/>
            <a:r>
              <a:rPr lang="en-US" dirty="0"/>
              <a:t>further ORO notice, or </a:t>
            </a:r>
          </a:p>
          <a:p>
            <a:pPr lvl="1"/>
            <a:r>
              <a:rPr lang="en-US" dirty="0"/>
              <a:t>alternative methods can be implemented that would enable the RCO to conduct the audit activity without in-person interactions with study staff</a:t>
            </a:r>
          </a:p>
          <a:p>
            <a:r>
              <a:rPr lang="en-US" dirty="0"/>
              <a:t>No need to audit expanded access protocols</a:t>
            </a:r>
          </a:p>
        </p:txBody>
      </p:sp>
    </p:spTree>
    <p:extLst>
      <p:ext uri="{BB962C8B-B14F-4D97-AF65-F5344CB8AC3E}">
        <p14:creationId xmlns:p14="http://schemas.microsoft.com/office/powerpoint/2010/main" val="215804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BC64-8099-48D8-B8CB-9750FF7ECD96}"/>
              </a:ext>
            </a:extLst>
          </p:cNvPr>
          <p:cNvSpPr>
            <a:spLocks noGrp="1"/>
          </p:cNvSpPr>
          <p:nvPr>
            <p:ph type="title"/>
          </p:nvPr>
        </p:nvSpPr>
        <p:spPr/>
        <p:txBody>
          <a:bodyPr>
            <a:normAutofit fontScale="90000"/>
          </a:bodyPr>
          <a:lstStyle/>
          <a:p>
            <a:r>
              <a:rPr lang="en-US" dirty="0"/>
              <a:t>Remedial Action Plans for ORO Compliance Reviews </a:t>
            </a:r>
          </a:p>
        </p:txBody>
      </p:sp>
      <p:sp>
        <p:nvSpPr>
          <p:cNvPr id="3" name="Content Placeholder 2">
            <a:extLst>
              <a:ext uri="{FF2B5EF4-FFF2-40B4-BE49-F238E27FC236}">
                <a16:creationId xmlns:a16="http://schemas.microsoft.com/office/drawing/2014/main" id="{280683DC-05EA-4F0E-9755-DB96B260FCB5}"/>
              </a:ext>
            </a:extLst>
          </p:cNvPr>
          <p:cNvSpPr>
            <a:spLocks noGrp="1"/>
          </p:cNvSpPr>
          <p:nvPr>
            <p:ph idx="1"/>
          </p:nvPr>
        </p:nvSpPr>
        <p:spPr/>
        <p:txBody>
          <a:bodyPr/>
          <a:lstStyle/>
          <a:p>
            <a:r>
              <a:rPr lang="en-US" dirty="0"/>
              <a:t>Unless there is imminent risk of harm to human research subjects, employees, or research animals, ORO will exercise flexibility re timelines for remediation of ORO compliance findings.</a:t>
            </a:r>
          </a:p>
          <a:p>
            <a:r>
              <a:rPr lang="en-US" dirty="0"/>
              <a:t>Facility COVID-19 responses take precedence.</a:t>
            </a:r>
          </a:p>
          <a:p>
            <a:r>
              <a:rPr lang="en-US" dirty="0"/>
              <a:t>Let ORO know if you need flexibility on RAP timeframes. </a:t>
            </a:r>
          </a:p>
          <a:p>
            <a:endParaRPr lang="en-US" dirty="0"/>
          </a:p>
        </p:txBody>
      </p:sp>
    </p:spTree>
    <p:extLst>
      <p:ext uri="{BB962C8B-B14F-4D97-AF65-F5344CB8AC3E}">
        <p14:creationId xmlns:p14="http://schemas.microsoft.com/office/powerpoint/2010/main" val="2442675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044D-FABB-4724-8E27-6DD0988ABD9A}"/>
              </a:ext>
            </a:extLst>
          </p:cNvPr>
          <p:cNvSpPr>
            <a:spLocks noGrp="1"/>
          </p:cNvSpPr>
          <p:nvPr>
            <p:ph type="title"/>
          </p:nvPr>
        </p:nvSpPr>
        <p:spPr/>
        <p:txBody>
          <a:bodyPr>
            <a:normAutofit fontScale="90000"/>
          </a:bodyPr>
          <a:lstStyle/>
          <a:p>
            <a:r>
              <a:rPr lang="en-US" dirty="0"/>
              <a:t>ORO Guidance on COVID-19 Incidents and Reporting to ORO</a:t>
            </a:r>
          </a:p>
        </p:txBody>
      </p:sp>
      <p:sp>
        <p:nvSpPr>
          <p:cNvPr id="3" name="Content Placeholder 2">
            <a:extLst>
              <a:ext uri="{FF2B5EF4-FFF2-40B4-BE49-F238E27FC236}">
                <a16:creationId xmlns:a16="http://schemas.microsoft.com/office/drawing/2014/main" id="{DEA8286E-AA80-47E7-968A-39398D761F87}"/>
              </a:ext>
            </a:extLst>
          </p:cNvPr>
          <p:cNvSpPr>
            <a:spLocks noGrp="1"/>
          </p:cNvSpPr>
          <p:nvPr>
            <p:ph idx="1"/>
          </p:nvPr>
        </p:nvSpPr>
        <p:spPr/>
        <p:txBody>
          <a:bodyPr>
            <a:normAutofit lnSpcReduction="10000"/>
          </a:bodyPr>
          <a:lstStyle/>
          <a:p>
            <a:r>
              <a:rPr lang="en-US" dirty="0"/>
              <a:t>In most cases, modifications/holds/stops of research activities due to COVID-19-related concerns not related to a research-specific risk will </a:t>
            </a:r>
            <a:r>
              <a:rPr lang="en-US" b="1" u="sng" dirty="0"/>
              <a:t>NOT</a:t>
            </a:r>
            <a:r>
              <a:rPr lang="en-US" dirty="0"/>
              <a:t> need to be reported to ORO. </a:t>
            </a:r>
          </a:p>
          <a:p>
            <a:r>
              <a:rPr lang="en-US" dirty="0"/>
              <a:t>A temporary stop of research or research activities for the same reasons, such as outlined in ORD’s </a:t>
            </a:r>
            <a:r>
              <a:rPr lang="en-US" b="1" dirty="0"/>
              <a:t>ADMINISTRATIVE HOLD</a:t>
            </a:r>
            <a:r>
              <a:rPr lang="en-US" dirty="0"/>
              <a:t> would </a:t>
            </a:r>
            <a:r>
              <a:rPr lang="en-US" i="1" dirty="0"/>
              <a:t>not</a:t>
            </a:r>
            <a:r>
              <a:rPr lang="en-US" dirty="0"/>
              <a:t> be reportable to ORO under VHA Handbook 1058.01 §6.h. </a:t>
            </a:r>
          </a:p>
        </p:txBody>
      </p:sp>
    </p:spTree>
    <p:extLst>
      <p:ext uri="{BB962C8B-B14F-4D97-AF65-F5344CB8AC3E}">
        <p14:creationId xmlns:p14="http://schemas.microsoft.com/office/powerpoint/2010/main" val="160512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5D8F-E78B-44F7-A058-41AA83F3142A}"/>
              </a:ext>
            </a:extLst>
          </p:cNvPr>
          <p:cNvSpPr>
            <a:spLocks noGrp="1"/>
          </p:cNvSpPr>
          <p:nvPr>
            <p:ph type="title"/>
          </p:nvPr>
        </p:nvSpPr>
        <p:spPr/>
        <p:txBody>
          <a:bodyPr>
            <a:normAutofit/>
          </a:bodyPr>
          <a:lstStyle/>
          <a:p>
            <a:r>
              <a:rPr lang="en-US" dirty="0"/>
              <a:t>1058.01</a:t>
            </a:r>
          </a:p>
        </p:txBody>
      </p:sp>
      <p:sp>
        <p:nvSpPr>
          <p:cNvPr id="3" name="Content Placeholder 2">
            <a:extLst>
              <a:ext uri="{FF2B5EF4-FFF2-40B4-BE49-F238E27FC236}">
                <a16:creationId xmlns:a16="http://schemas.microsoft.com/office/drawing/2014/main" id="{8A080668-584A-4CD6-9504-8F735485F62F}"/>
              </a:ext>
            </a:extLst>
          </p:cNvPr>
          <p:cNvSpPr>
            <a:spLocks noGrp="1"/>
          </p:cNvSpPr>
          <p:nvPr>
            <p:ph idx="1"/>
          </p:nvPr>
        </p:nvSpPr>
        <p:spPr/>
        <p:txBody>
          <a:bodyPr>
            <a:normAutofit/>
          </a:bodyPr>
          <a:lstStyle/>
          <a:p>
            <a:r>
              <a:rPr lang="en-US" dirty="0"/>
              <a:t>1058.01: Research Compliance Reporting Requirements --proposed major changes:</a:t>
            </a:r>
          </a:p>
          <a:p>
            <a:pPr lvl="1"/>
            <a:r>
              <a:rPr lang="en-US" dirty="0"/>
              <a:t>Handbook being revised into a Directive </a:t>
            </a:r>
          </a:p>
          <a:p>
            <a:pPr lvl="1"/>
            <a:r>
              <a:rPr lang="en-US" dirty="0"/>
              <a:t>Provides added flexibility for reviewing and reporting requirements where a facility relies upon an external research review committee</a:t>
            </a:r>
          </a:p>
          <a:p>
            <a:pPr lvl="1"/>
            <a:r>
              <a:rPr lang="en-US" dirty="0"/>
              <a:t>Provides additional flexibility with regard to the individuals in VA medical facility senior leadership to whom an RCO may report. </a:t>
            </a:r>
          </a:p>
        </p:txBody>
      </p:sp>
    </p:spTree>
    <p:extLst>
      <p:ext uri="{BB962C8B-B14F-4D97-AF65-F5344CB8AC3E}">
        <p14:creationId xmlns:p14="http://schemas.microsoft.com/office/powerpoint/2010/main" val="412769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5D8F-E78B-44F7-A058-41AA83F3142A}"/>
              </a:ext>
            </a:extLst>
          </p:cNvPr>
          <p:cNvSpPr>
            <a:spLocks noGrp="1"/>
          </p:cNvSpPr>
          <p:nvPr>
            <p:ph type="title"/>
          </p:nvPr>
        </p:nvSpPr>
        <p:spPr>
          <a:xfrm>
            <a:off x="457200" y="152400"/>
            <a:ext cx="8229600" cy="792163"/>
          </a:xfrm>
        </p:spPr>
        <p:txBody>
          <a:bodyPr>
            <a:normAutofit/>
          </a:bodyPr>
          <a:lstStyle/>
          <a:p>
            <a:r>
              <a:rPr lang="en-US" dirty="0"/>
              <a:t>1058.03</a:t>
            </a:r>
          </a:p>
        </p:txBody>
      </p:sp>
      <p:sp>
        <p:nvSpPr>
          <p:cNvPr id="3" name="Content Placeholder 2">
            <a:extLst>
              <a:ext uri="{FF2B5EF4-FFF2-40B4-BE49-F238E27FC236}">
                <a16:creationId xmlns:a16="http://schemas.microsoft.com/office/drawing/2014/main" id="{8A080668-584A-4CD6-9504-8F735485F62F}"/>
              </a:ext>
            </a:extLst>
          </p:cNvPr>
          <p:cNvSpPr>
            <a:spLocks noGrp="1"/>
          </p:cNvSpPr>
          <p:nvPr>
            <p:ph idx="1"/>
          </p:nvPr>
        </p:nvSpPr>
        <p:spPr>
          <a:xfrm>
            <a:off x="457200" y="944564"/>
            <a:ext cx="8229600" cy="5303836"/>
          </a:xfrm>
        </p:spPr>
        <p:txBody>
          <a:bodyPr>
            <a:normAutofit fontScale="85000" lnSpcReduction="20000"/>
          </a:bodyPr>
          <a:lstStyle/>
          <a:p>
            <a:r>
              <a:rPr lang="en-US" dirty="0"/>
              <a:t>1058.03: Assurance of Protection for Human Subjects in Research-- proposed major changes:</a:t>
            </a:r>
          </a:p>
          <a:p>
            <a:pPr lvl="1"/>
            <a:r>
              <a:rPr lang="en-US" dirty="0"/>
              <a:t>Handbook being revised into a Directive </a:t>
            </a:r>
          </a:p>
          <a:p>
            <a:pPr lvl="1"/>
            <a:r>
              <a:rPr lang="en-US" dirty="0"/>
              <a:t>Only VA medical facilities engaged in non-exempt human subjects research must hold a recognized assurance of compliance. </a:t>
            </a:r>
          </a:p>
          <a:p>
            <a:pPr lvl="1"/>
            <a:r>
              <a:rPr lang="en-US" dirty="0"/>
              <a:t>Only IRBs operated by the VA medical facility must be designated on the FWA or, in the absence of an IRB operated by the facility, only the primary external IRB relied upon must be designated.</a:t>
            </a:r>
          </a:p>
          <a:p>
            <a:pPr lvl="1"/>
            <a:r>
              <a:rPr lang="en-US" dirty="0"/>
              <a:t>Elimination of requirement for facilities to report IRB roster changes to ORO.</a:t>
            </a:r>
          </a:p>
          <a:p>
            <a:pPr lvl="1"/>
            <a:r>
              <a:rPr lang="en-US" dirty="0"/>
              <a:t>Responsibility for approving the restriction or suspension of an FWA or VA FWA Addendum, based on a recommendation by the ORO Executive Director, has been assigned to the USH.</a:t>
            </a:r>
          </a:p>
        </p:txBody>
      </p:sp>
    </p:spTree>
    <p:extLst>
      <p:ext uri="{BB962C8B-B14F-4D97-AF65-F5344CB8AC3E}">
        <p14:creationId xmlns:p14="http://schemas.microsoft.com/office/powerpoint/2010/main" val="139689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6F0F-2051-4AE8-B285-2891E2B24540}"/>
              </a:ext>
            </a:extLst>
          </p:cNvPr>
          <p:cNvSpPr>
            <a:spLocks noGrp="1"/>
          </p:cNvSpPr>
          <p:nvPr>
            <p:ph type="title"/>
          </p:nvPr>
        </p:nvSpPr>
        <p:spPr/>
        <p:txBody>
          <a:bodyPr>
            <a:normAutofit fontScale="90000"/>
          </a:bodyPr>
          <a:lstStyle/>
          <a:p>
            <a:r>
              <a:rPr lang="en-US" dirty="0"/>
              <a:t>Facility Director’s Certification (FDC)</a:t>
            </a:r>
          </a:p>
        </p:txBody>
      </p:sp>
      <p:sp>
        <p:nvSpPr>
          <p:cNvPr id="3" name="Content Placeholder 2">
            <a:extLst>
              <a:ext uri="{FF2B5EF4-FFF2-40B4-BE49-F238E27FC236}">
                <a16:creationId xmlns:a16="http://schemas.microsoft.com/office/drawing/2014/main" id="{49A1F061-3E77-402D-B9CE-C8D858E38D18}"/>
              </a:ext>
            </a:extLst>
          </p:cNvPr>
          <p:cNvSpPr>
            <a:spLocks noGrp="1"/>
          </p:cNvSpPr>
          <p:nvPr>
            <p:ph idx="1"/>
          </p:nvPr>
        </p:nvSpPr>
        <p:spPr/>
        <p:txBody>
          <a:bodyPr/>
          <a:lstStyle/>
          <a:p>
            <a:r>
              <a:rPr lang="en-US" dirty="0"/>
              <a:t>ORO is continuing to assess the COVID-19 situation and is considering options for the FDC, including:</a:t>
            </a:r>
          </a:p>
          <a:p>
            <a:pPr lvl="1"/>
            <a:r>
              <a:rPr lang="en-US" dirty="0"/>
              <a:t>Delay  implementation and/or submission deadline</a:t>
            </a:r>
          </a:p>
          <a:p>
            <a:pPr lvl="1"/>
            <a:r>
              <a:rPr lang="en-US" dirty="0"/>
              <a:t>Limit data collection	 (e.g., collection of only RCO audit </a:t>
            </a:r>
            <a:r>
              <a:rPr lang="en-US"/>
              <a:t>data)</a:t>
            </a:r>
            <a:endParaRPr lang="en-US" dirty="0"/>
          </a:p>
        </p:txBody>
      </p:sp>
    </p:spTree>
    <p:extLst>
      <p:ext uri="{BB962C8B-B14F-4D97-AF65-F5344CB8AC3E}">
        <p14:creationId xmlns:p14="http://schemas.microsoft.com/office/powerpoint/2010/main" val="10625007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27A37B24-EF00-4490-8F23-301C48D178D4}" vid="{431D7A15-CD5F-49C3-A8D1-457E3B0C78CC}"/>
    </a:ext>
  </a:ext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F1A7C33E7FFA42BCE730A96C4C97C7" ma:contentTypeVersion="5" ma:contentTypeDescription="Create a new document." ma:contentTypeScope="" ma:versionID="3d639e43d2cbee7f898cbb5aa816316d">
  <xsd:schema xmlns:xsd="http://www.w3.org/2001/XMLSchema" xmlns:xs="http://www.w3.org/2001/XMLSchema" xmlns:p="http://schemas.microsoft.com/office/2006/metadata/properties" xmlns:ns2="58713316-8334-4bf4-a6fe-1fea435260dd" targetNamespace="http://schemas.microsoft.com/office/2006/metadata/properties" ma:root="true" ma:fieldsID="cd0500b17323a0c299437be0f9df1502" ns2:_="">
    <xsd:import namespace="58713316-8334-4bf4-a6fe-1fea435260dd"/>
    <xsd:element name="properties">
      <xsd:complexType>
        <xsd:sequence>
          <xsd:element name="documentManagement">
            <xsd:complexType>
              <xsd:all>
                <xsd:element ref="ns2:Document_x0020_Status"/>
                <xsd:element ref="ns2:Document_x0020_Presentation_x0020_Date"/>
                <xsd:element ref="ns2:Document_x0020_Category"/>
                <xsd:element ref="ns2:Presentation_x0020_Material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13316-8334-4bf4-a6fe-1fea435260dd" elementFormDefault="qualified">
    <xsd:import namespace="http://schemas.microsoft.com/office/2006/documentManagement/types"/>
    <xsd:import namespace="http://schemas.microsoft.com/office/infopath/2007/PartnerControls"/>
    <xsd:element name="Document_x0020_Status" ma:index="8" ma:displayName="Document Status" ma:description="Document Status" ma:format="Dropdown" ma:internalName="Document_x0020_Status">
      <xsd:simpleType>
        <xsd:restriction base="dms:Choice">
          <xsd:enumeration value="Draft"/>
          <xsd:enumeration value="Finalized"/>
        </xsd:restriction>
      </xsd:simpleType>
    </xsd:element>
    <xsd:element name="Document_x0020_Presentation_x0020_Date" ma:index="9" ma:displayName="Document Presentation Date" ma:description="This is the date that the document was presented" ma:format="DateOnly" ma:internalName="Document_x0020_Presentation_x0020_Date">
      <xsd:simpleType>
        <xsd:restriction base="dms:DateTime"/>
      </xsd:simpleType>
    </xsd:element>
    <xsd:element name="Document_x0020_Category" ma:index="10" ma:displayName="Meeting Category" ma:description="Document Category" ma:format="Dropdown" ma:internalName="Document_x0020_Category">
      <xsd:simpleType>
        <xsd:restriction base="dms:Choice">
          <xsd:enumeration value="Senior Leader Meeting"/>
          <xsd:enumeration value="Initiative Coordination Meeting"/>
          <xsd:enumeration value="BIM/MIM"/>
          <xsd:enumeration value="Snapshot"/>
          <xsd:enumeration value="Spotlight"/>
          <xsd:enumeration value="Discussion Forum"/>
          <xsd:enumeration value="Dance Card Deck"/>
        </xsd:restriction>
      </xsd:simpleType>
    </xsd:element>
    <xsd:element name="Presentation_x0020_Material_x0020_Type" ma:index="12" nillable="true" ma:displayName="Presentation Material Type" ma:description="Is this the presentation material, supplemental documentation, or other?" ma:format="Dropdown" ma:internalName="Presentation_x0020_Material_x0020_Type">
      <xsd:simpleType>
        <xsd:restriction base="dms:Choice">
          <xsd:enumeration value="Presentation Material"/>
          <xsd:enumeration value="Supplemental Documentation"/>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Status xmlns="58713316-8334-4bf4-a6fe-1fea435260dd">Draft</Document_x0020_Status>
    <Document_x0020_Category xmlns="58713316-8334-4bf4-a6fe-1fea435260dd">Senior Leader Meeting</Document_x0020_Category>
    <Document_x0020_Presentation_x0020_Date xmlns="58713316-8334-4bf4-a6fe-1fea435260dd">2017-06-30T04:00:00+00:00</Document_x0020_Presentation_x0020_Date>
    <Presentation_x0020_Material_x0020_Type xmlns="58713316-8334-4bf4-a6fe-1fea435260dd">Presentation Material</Presentation_x0020_Material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44922B-DF45-4AD9-9F72-8CB59C83D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13316-8334-4bf4-a6fe-1fea43526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ABBC1-510B-498E-8648-BB5C1F93924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8713316-8334-4bf4-a6fe-1fea435260dd"/>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54EB79-0DCF-40E4-877B-24A99FE1C6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13477</TotalTime>
  <Words>654</Words>
  <Application>Microsoft Office PowerPoint</Application>
  <PresentationFormat>On-screen Show (4:3)</PresentationFormat>
  <Paragraphs>64</Paragraphs>
  <Slides>12</Slides>
  <Notes>12</Notes>
  <HiddenSlides>0</HiddenSlides>
  <MMClips>0</MMClips>
  <ScaleCrop>false</ScaleCrop>
  <HeadingPairs>
    <vt:vector size="8" baseType="variant">
      <vt:variant>
        <vt:lpstr>Fonts Used</vt:lpstr>
      </vt:variant>
      <vt:variant>
        <vt:i4>4</vt:i4>
      </vt:variant>
      <vt:variant>
        <vt:lpstr>Theme</vt:lpstr>
      </vt:variant>
      <vt:variant>
        <vt:i4>20</vt:i4>
      </vt:variant>
      <vt:variant>
        <vt:lpstr>Embedded OLE Servers</vt:lpstr>
      </vt:variant>
      <vt:variant>
        <vt:i4>1</vt:i4>
      </vt:variant>
      <vt:variant>
        <vt:lpstr>Slide Titles</vt:lpstr>
      </vt:variant>
      <vt:variant>
        <vt:i4>12</vt:i4>
      </vt:variant>
    </vt:vector>
  </HeadingPairs>
  <TitlesOfParts>
    <vt:vector size="37" baseType="lpstr">
      <vt:lpstr>Arial</vt:lpstr>
      <vt:lpstr>Calibri</vt:lpstr>
      <vt:lpstr>Courier New</vt:lpstr>
      <vt:lpstr>Wingdings</vt: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9_Office Theme</vt:lpstr>
      <vt:lpstr>10_Office Theme</vt:lpstr>
      <vt:lpstr>12_Office Theme</vt:lpstr>
      <vt:lpstr>14_Office Theme</vt:lpstr>
      <vt:lpstr>OM Standard Slides</vt:lpstr>
      <vt:lpstr>think-cell Slide</vt:lpstr>
      <vt:lpstr>ORO Town Hall meeting Updates</vt:lpstr>
      <vt:lpstr>Overview</vt:lpstr>
      <vt:lpstr>Expanded Access for COVID-19 Treatment</vt:lpstr>
      <vt:lpstr>ORO Audit Guidance</vt:lpstr>
      <vt:lpstr>Remedial Action Plans for ORO Compliance Reviews </vt:lpstr>
      <vt:lpstr>ORO Guidance on COVID-19 Incidents and Reporting to ORO</vt:lpstr>
      <vt:lpstr>1058.01</vt:lpstr>
      <vt:lpstr>1058.03</vt:lpstr>
      <vt:lpstr>Facility Director’s Certification (FDC)</vt:lpstr>
      <vt:lpstr>When will ORO oversight visits resume?</vt:lpstr>
      <vt:lpstr>HRP Questions From the Field to ORO</vt:lpstr>
      <vt:lpstr>Resources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ORO Town Hall meeting Updates</dc:title>
  <dc:subject>ORO Town Hall meeting Updates</dc:subject>
  <dc:creator>Department of Veterans Affairs</dc:creator>
  <cp:keywords>ORO Town Hall meeting Updates</cp:keywords>
  <cp:lastModifiedBy>Rivera, Portia T</cp:lastModifiedBy>
  <cp:revision>929</cp:revision>
  <cp:lastPrinted>2019-01-02T20:41:30Z</cp:lastPrinted>
  <dcterms:created xsi:type="dcterms:W3CDTF">2016-05-04T17:57:56Z</dcterms:created>
  <dcterms:modified xsi:type="dcterms:W3CDTF">2020-05-07T17:28:18Z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0x0101004DF1A7C33E7FFA42BCE730A96C4C97C7</vt:lpwstr>
  </property>
</Properties>
</file>