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4"/>
  </p:sldMasterIdLst>
  <p:notesMasterIdLst>
    <p:notesMasterId r:id="rId34"/>
  </p:notesMasterIdLst>
  <p:handoutMasterIdLst>
    <p:handoutMasterId r:id="rId35"/>
  </p:handoutMasterIdLst>
  <p:sldIdLst>
    <p:sldId id="457" r:id="rId5"/>
    <p:sldId id="530" r:id="rId6"/>
    <p:sldId id="579" r:id="rId7"/>
    <p:sldId id="836" r:id="rId8"/>
    <p:sldId id="837" r:id="rId9"/>
    <p:sldId id="838" r:id="rId10"/>
    <p:sldId id="586" r:id="rId11"/>
    <p:sldId id="839" r:id="rId12"/>
    <p:sldId id="840" r:id="rId13"/>
    <p:sldId id="843" r:id="rId14"/>
    <p:sldId id="841" r:id="rId15"/>
    <p:sldId id="842" r:id="rId16"/>
    <p:sldId id="846" r:id="rId17"/>
    <p:sldId id="845" r:id="rId18"/>
    <p:sldId id="585" r:id="rId19"/>
    <p:sldId id="831" r:id="rId20"/>
    <p:sldId id="844" r:id="rId21"/>
    <p:sldId id="268" r:id="rId22"/>
    <p:sldId id="832" r:id="rId23"/>
    <p:sldId id="285" r:id="rId24"/>
    <p:sldId id="847" r:id="rId25"/>
    <p:sldId id="830" r:id="rId26"/>
    <p:sldId id="820" r:id="rId27"/>
    <p:sldId id="849" r:id="rId28"/>
    <p:sldId id="833" r:id="rId29"/>
    <p:sldId id="848" r:id="rId30"/>
    <p:sldId id="570" r:id="rId31"/>
    <p:sldId id="590" r:id="rId32"/>
    <p:sldId id="850" r:id="rId3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charset="0"/>
        <a:ea typeface="ヒラギノ角ゴ Pro W3"/>
        <a:cs typeface="Arial" charset="0"/>
      </a:defRPr>
    </a:lvl1pPr>
    <a:lvl2pPr marL="457200" algn="l" rtl="0" fontAlgn="base">
      <a:spcBef>
        <a:spcPct val="0"/>
      </a:spcBef>
      <a:spcAft>
        <a:spcPct val="0"/>
      </a:spcAft>
      <a:defRPr kern="1200">
        <a:solidFill>
          <a:schemeClr val="tx1"/>
        </a:solidFill>
        <a:latin typeface="Arial" charset="0"/>
        <a:ea typeface="ヒラギノ角ゴ Pro W3"/>
        <a:cs typeface="Arial" charset="0"/>
      </a:defRPr>
    </a:lvl2pPr>
    <a:lvl3pPr marL="914400" algn="l" rtl="0" fontAlgn="base">
      <a:spcBef>
        <a:spcPct val="0"/>
      </a:spcBef>
      <a:spcAft>
        <a:spcPct val="0"/>
      </a:spcAft>
      <a:defRPr kern="1200">
        <a:solidFill>
          <a:schemeClr val="tx1"/>
        </a:solidFill>
        <a:latin typeface="Arial" charset="0"/>
        <a:ea typeface="ヒラギノ角ゴ Pro W3"/>
        <a:cs typeface="Arial" charset="0"/>
      </a:defRPr>
    </a:lvl3pPr>
    <a:lvl4pPr marL="1371600" algn="l" rtl="0" fontAlgn="base">
      <a:spcBef>
        <a:spcPct val="0"/>
      </a:spcBef>
      <a:spcAft>
        <a:spcPct val="0"/>
      </a:spcAft>
      <a:defRPr kern="1200">
        <a:solidFill>
          <a:schemeClr val="tx1"/>
        </a:solidFill>
        <a:latin typeface="Arial" charset="0"/>
        <a:ea typeface="ヒラギノ角ゴ Pro W3"/>
        <a:cs typeface="Arial" charset="0"/>
      </a:defRPr>
    </a:lvl4pPr>
    <a:lvl5pPr marL="1828800" algn="l" rtl="0" fontAlgn="base">
      <a:spcBef>
        <a:spcPct val="0"/>
      </a:spcBef>
      <a:spcAft>
        <a:spcPct val="0"/>
      </a:spcAft>
      <a:defRPr kern="1200">
        <a:solidFill>
          <a:schemeClr val="tx1"/>
        </a:solidFill>
        <a:latin typeface="Arial" charset="0"/>
        <a:ea typeface="ヒラギノ角ゴ Pro W3"/>
        <a:cs typeface="Arial" charset="0"/>
      </a:defRPr>
    </a:lvl5pPr>
    <a:lvl6pPr marL="2286000" algn="l" defTabSz="914400" rtl="0" eaLnBrk="1" latinLnBrk="0" hangingPunct="1">
      <a:defRPr kern="1200">
        <a:solidFill>
          <a:schemeClr val="tx1"/>
        </a:solidFill>
        <a:latin typeface="Arial" charset="0"/>
        <a:ea typeface="ヒラギノ角ゴ Pro W3"/>
        <a:cs typeface="Arial" charset="0"/>
      </a:defRPr>
    </a:lvl6pPr>
    <a:lvl7pPr marL="2743200" algn="l" defTabSz="914400" rtl="0" eaLnBrk="1" latinLnBrk="0" hangingPunct="1">
      <a:defRPr kern="1200">
        <a:solidFill>
          <a:schemeClr val="tx1"/>
        </a:solidFill>
        <a:latin typeface="Arial" charset="0"/>
        <a:ea typeface="ヒラギノ角ゴ Pro W3"/>
        <a:cs typeface="Arial" charset="0"/>
      </a:defRPr>
    </a:lvl7pPr>
    <a:lvl8pPr marL="3200400" algn="l" defTabSz="914400" rtl="0" eaLnBrk="1" latinLnBrk="0" hangingPunct="1">
      <a:defRPr kern="1200">
        <a:solidFill>
          <a:schemeClr val="tx1"/>
        </a:solidFill>
        <a:latin typeface="Arial" charset="0"/>
        <a:ea typeface="ヒラギノ角ゴ Pro W3"/>
        <a:cs typeface="Arial" charset="0"/>
      </a:defRPr>
    </a:lvl8pPr>
    <a:lvl9pPr marL="3657600" algn="l" defTabSz="914400" rtl="0" eaLnBrk="1" latinLnBrk="0" hangingPunct="1">
      <a:defRPr kern="1200">
        <a:solidFill>
          <a:schemeClr val="tx1"/>
        </a:solidFill>
        <a:latin typeface="Arial" charset="0"/>
        <a:ea typeface="ヒラギノ角ゴ Pro W3"/>
        <a:cs typeface="Arial" charset="0"/>
      </a:defRPr>
    </a:lvl9pPr>
  </p:defaultTextStyle>
  <p:extLst>
    <p:ext uri="{EFAFB233-063F-42B5-8137-9DF3F51BA10A}">
      <p15:sldGuideLst xmlns:p15="http://schemas.microsoft.com/office/powerpoint/2012/main">
        <p15:guide id="1" orient="horz">
          <p15:clr>
            <a:srgbClr val="A4A3A4"/>
          </p15:clr>
        </p15:guide>
        <p15:guide id="2" pos="5759">
          <p15:clr>
            <a:srgbClr val="A4A3A4"/>
          </p15:clr>
        </p15:guide>
      </p15:sldGuideLst>
    </p:ext>
    <p:ext uri="{2D200454-40CA-4A62-9FC3-DE9A4176ACB9}">
      <p15:notesGuideLst xmlns:p15="http://schemas.microsoft.com/office/powerpoint/2012/main">
        <p15:guide id="1" orient="horz" pos="2924">
          <p15:clr>
            <a:srgbClr val="A4A3A4"/>
          </p15:clr>
        </p15:guide>
        <p15:guide id="2" pos="2204">
          <p15:clr>
            <a:srgbClr val="A4A3A4"/>
          </p15:clr>
        </p15:guide>
        <p15:guide id="3" orient="horz" pos="2909">
          <p15:clr>
            <a:srgbClr val="A4A3A4"/>
          </p15:clr>
        </p15:guide>
        <p15:guide id="4" pos="2197">
          <p15:clr>
            <a:srgbClr val="A4A3A4"/>
          </p15:clr>
        </p15:guide>
        <p15:guide id="5" orient="horz" pos="2943">
          <p15:clr>
            <a:srgbClr val="A4A3A4"/>
          </p15:clr>
        </p15:guide>
        <p15:guide id="6" orient="horz" pos="2928">
          <p15:clr>
            <a:srgbClr val="A4A3A4"/>
          </p15:clr>
        </p15:guide>
        <p15:guide id="7" pos="2167">
          <p15:clr>
            <a:srgbClr val="A4A3A4"/>
          </p15:clr>
        </p15:guide>
        <p15:guide id="8"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epartment of Veterans Affairs" initials="DoVA" lastIdx="9" clrIdx="0"/>
  <p:cmAuthor id="1" name="Department of Veterans Affairs" initials="TL" lastIdx="5" clrIdx="1"/>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FFFFFF"/>
    <a:srgbClr val="174782"/>
    <a:srgbClr val="00FF00"/>
    <a:srgbClr val="66FF66"/>
    <a:srgbClr val="FFFF33"/>
    <a:srgbClr val="FF53FF"/>
    <a:srgbClr val="E0A3FF"/>
    <a:srgbClr val="FF9F3F"/>
    <a:srgbClr val="AEFF5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1" autoAdjust="0"/>
    <p:restoredTop sz="86481" autoAdjust="0"/>
  </p:normalViewPr>
  <p:slideViewPr>
    <p:cSldViewPr snapToGrid="0">
      <p:cViewPr varScale="1">
        <p:scale>
          <a:sx n="58" d="100"/>
          <a:sy n="58" d="100"/>
        </p:scale>
        <p:origin x="816" y="36"/>
      </p:cViewPr>
      <p:guideLst>
        <p:guide orient="horz"/>
        <p:guide pos="5759"/>
      </p:guideLst>
    </p:cSldViewPr>
  </p:slideViewPr>
  <p:outlineViewPr>
    <p:cViewPr>
      <p:scale>
        <a:sx n="33" d="100"/>
        <a:sy n="33" d="100"/>
      </p:scale>
      <p:origin x="0" y="-8814"/>
    </p:cViewPr>
  </p:outlineViewPr>
  <p:notesTextViewPr>
    <p:cViewPr>
      <p:scale>
        <a:sx n="100" d="100"/>
        <a:sy n="100" d="100"/>
      </p:scale>
      <p:origin x="0" y="0"/>
    </p:cViewPr>
  </p:notesTextViewPr>
  <p:sorterViewPr>
    <p:cViewPr>
      <p:scale>
        <a:sx n="66" d="100"/>
        <a:sy n="66" d="100"/>
      </p:scale>
      <p:origin x="0" y="0"/>
    </p:cViewPr>
  </p:sorterViewPr>
  <p:notesViewPr>
    <p:cSldViewPr snapToGrid="0">
      <p:cViewPr>
        <p:scale>
          <a:sx n="80" d="100"/>
          <a:sy n="80" d="100"/>
        </p:scale>
        <p:origin x="-2304" y="-72"/>
      </p:cViewPr>
      <p:guideLst>
        <p:guide orient="horz" pos="2924"/>
        <p:guide pos="2204"/>
        <p:guide orient="horz" pos="2909"/>
        <p:guide pos="2197"/>
        <p:guide orient="horz" pos="2943"/>
        <p:guide orient="horz" pos="2928"/>
        <p:guide pos="216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handoutMaster" Target="handoutMasters/handoutMaster1.xml"/><Relationship Id="rId8" Type="http://schemas.openxmlformats.org/officeDocument/2006/relationships/slide" Target="slides/slide4.xml"/><Relationship Id="rId3" Type="http://schemas.openxmlformats.org/officeDocument/2006/relationships/customXml" Target="../customXml/item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36D2E5BE-829B-4A8A-9889-994116BC2C5F}" type="doc">
      <dgm:prSet loTypeId="urn:microsoft.com/office/officeart/2005/8/layout/arrow4" loCatId="relationship" qsTypeId="urn:microsoft.com/office/officeart/2005/8/quickstyle/simple4" qsCatId="simple" csTypeId="urn:microsoft.com/office/officeart/2005/8/colors/accent1_2" csCatId="accent1" phldr="1"/>
      <dgm:spPr/>
      <dgm:t>
        <a:bodyPr/>
        <a:lstStyle/>
        <a:p>
          <a:endParaRPr lang="en-US"/>
        </a:p>
      </dgm:t>
    </dgm:pt>
    <dgm:pt modelId="{A2E39446-A921-424A-93DA-C3B88C2B52AE}">
      <dgm:prSet phldrT="[Text]"/>
      <dgm:spPr/>
      <dgm:t>
        <a:bodyPr/>
        <a:lstStyle/>
        <a:p>
          <a:r>
            <a:rPr lang="en-US" b="1" dirty="0">
              <a:solidFill>
                <a:schemeClr val="tx1"/>
              </a:solidFill>
            </a:rPr>
            <a:t>SPI/PII</a:t>
          </a:r>
        </a:p>
      </dgm:t>
      <dgm:extLst>
        <a:ext uri="{E40237B7-FDA0-4F09-8148-C483321AD2D9}">
          <dgm14:cNvPr xmlns:dgm14="http://schemas.microsoft.com/office/drawing/2010/diagram" id="0" name="" descr="from top to bottom:&#10;SPI/PII&#10;III&#10;IIHI&#10;PHI*&#10;LDS&#10;"/>
        </a:ext>
      </dgm:extLst>
    </dgm:pt>
    <dgm:pt modelId="{56D557F1-6C0D-456C-BC32-31900F91981E}" type="parTrans" cxnId="{3D73B780-FC8E-4CDD-ABBB-AA60B6819D5F}">
      <dgm:prSet/>
      <dgm:spPr/>
      <dgm:t>
        <a:bodyPr/>
        <a:lstStyle/>
        <a:p>
          <a:endParaRPr lang="en-US"/>
        </a:p>
      </dgm:t>
    </dgm:pt>
    <dgm:pt modelId="{E69B224F-D06D-40DE-9DE7-B8679021076F}" type="sibTrans" cxnId="{3D73B780-FC8E-4CDD-ABBB-AA60B6819D5F}">
      <dgm:prSet/>
      <dgm:spPr/>
      <dgm:t>
        <a:bodyPr/>
        <a:lstStyle/>
        <a:p>
          <a:endParaRPr lang="en-US"/>
        </a:p>
      </dgm:t>
    </dgm:pt>
    <dgm:pt modelId="{A331E31E-18D9-4702-A4F5-A69E565B87CB}">
      <dgm:prSet phldrT="[Text]"/>
      <dgm:spPr/>
      <dgm:t>
        <a:bodyPr/>
        <a:lstStyle/>
        <a:p>
          <a:r>
            <a:rPr lang="en-US" dirty="0">
              <a:solidFill>
                <a:schemeClr val="tx1"/>
              </a:solidFill>
            </a:rPr>
            <a:t>III</a:t>
          </a:r>
        </a:p>
      </dgm:t>
    </dgm:pt>
    <dgm:pt modelId="{AD654FCC-D893-4783-A867-74C02CEBAE20}" type="parTrans" cxnId="{AF6086BA-FA41-47DC-8039-7B8B65A87CD3}">
      <dgm:prSet/>
      <dgm:spPr/>
      <dgm:t>
        <a:bodyPr/>
        <a:lstStyle/>
        <a:p>
          <a:endParaRPr lang="en-US"/>
        </a:p>
      </dgm:t>
    </dgm:pt>
    <dgm:pt modelId="{27C90FB8-ECC0-42F1-9584-6E23A6A287E3}" type="sibTrans" cxnId="{AF6086BA-FA41-47DC-8039-7B8B65A87CD3}">
      <dgm:prSet/>
      <dgm:spPr/>
      <dgm:t>
        <a:bodyPr/>
        <a:lstStyle/>
        <a:p>
          <a:endParaRPr lang="en-US"/>
        </a:p>
      </dgm:t>
    </dgm:pt>
    <dgm:pt modelId="{E50529BB-3654-4100-94F4-11601B7AA31B}">
      <dgm:prSet phldrT="[Text]"/>
      <dgm:spPr/>
      <dgm:t>
        <a:bodyPr/>
        <a:lstStyle/>
        <a:p>
          <a:r>
            <a:rPr lang="en-US" dirty="0">
              <a:solidFill>
                <a:schemeClr val="tx1"/>
              </a:solidFill>
            </a:rPr>
            <a:t>IIHI</a:t>
          </a:r>
        </a:p>
      </dgm:t>
    </dgm:pt>
    <dgm:pt modelId="{51FBBE32-3702-4EAB-A15A-3013D41CDD5C}" type="parTrans" cxnId="{550D91DA-602C-43B9-A746-981574FB86DE}">
      <dgm:prSet/>
      <dgm:spPr/>
      <dgm:t>
        <a:bodyPr/>
        <a:lstStyle/>
        <a:p>
          <a:endParaRPr lang="en-US"/>
        </a:p>
      </dgm:t>
    </dgm:pt>
    <dgm:pt modelId="{C9D2FD18-FC1B-4774-A8DD-F43E41FC5054}" type="sibTrans" cxnId="{550D91DA-602C-43B9-A746-981574FB86DE}">
      <dgm:prSet/>
      <dgm:spPr/>
      <dgm:t>
        <a:bodyPr/>
        <a:lstStyle/>
        <a:p>
          <a:endParaRPr lang="en-US"/>
        </a:p>
      </dgm:t>
    </dgm:pt>
    <dgm:pt modelId="{AAA70234-372C-4F2F-87E6-BE2DAFFDF8F1}">
      <dgm:prSet phldrT="[Text]"/>
      <dgm:spPr/>
      <dgm:t>
        <a:bodyPr/>
        <a:lstStyle/>
        <a:p>
          <a:r>
            <a:rPr lang="en-US" dirty="0">
              <a:solidFill>
                <a:schemeClr val="tx1"/>
              </a:solidFill>
            </a:rPr>
            <a:t>PHI*</a:t>
          </a:r>
        </a:p>
      </dgm:t>
    </dgm:pt>
    <dgm:pt modelId="{4176812C-438C-4C04-96D9-F1F7B3AFB54F}" type="parTrans" cxnId="{E15CA683-766A-4B9D-BEDD-C73347876E1B}">
      <dgm:prSet/>
      <dgm:spPr/>
      <dgm:t>
        <a:bodyPr/>
        <a:lstStyle/>
        <a:p>
          <a:endParaRPr lang="en-US"/>
        </a:p>
      </dgm:t>
    </dgm:pt>
    <dgm:pt modelId="{D34C35E6-11EE-4489-B278-723BA0599FB9}" type="sibTrans" cxnId="{E15CA683-766A-4B9D-BEDD-C73347876E1B}">
      <dgm:prSet/>
      <dgm:spPr/>
      <dgm:t>
        <a:bodyPr/>
        <a:lstStyle/>
        <a:p>
          <a:endParaRPr lang="en-US"/>
        </a:p>
      </dgm:t>
    </dgm:pt>
    <dgm:pt modelId="{51F0FF1E-3D00-4D83-9333-EAC2FCD38DEE}">
      <dgm:prSet phldrT="[Text]"/>
      <dgm:spPr/>
      <dgm:t>
        <a:bodyPr/>
        <a:lstStyle/>
        <a:p>
          <a:r>
            <a:rPr lang="en-US" dirty="0">
              <a:solidFill>
                <a:schemeClr val="tx1"/>
              </a:solidFill>
            </a:rPr>
            <a:t>LDS</a:t>
          </a:r>
        </a:p>
      </dgm:t>
    </dgm:pt>
    <dgm:pt modelId="{8BC981FA-E370-4B15-A4EF-612B46EAB3EB}" type="parTrans" cxnId="{B712D12E-6435-42D9-AC2D-42A28C4FEE4C}">
      <dgm:prSet/>
      <dgm:spPr/>
      <dgm:t>
        <a:bodyPr/>
        <a:lstStyle/>
        <a:p>
          <a:endParaRPr lang="en-US"/>
        </a:p>
      </dgm:t>
    </dgm:pt>
    <dgm:pt modelId="{4F929CEE-619B-4619-B9AD-2E6669ADFDC8}" type="sibTrans" cxnId="{B712D12E-6435-42D9-AC2D-42A28C4FEE4C}">
      <dgm:prSet/>
      <dgm:spPr/>
      <dgm:t>
        <a:bodyPr/>
        <a:lstStyle/>
        <a:p>
          <a:endParaRPr lang="en-US"/>
        </a:p>
      </dgm:t>
    </dgm:pt>
    <dgm:pt modelId="{86E96F0F-2C7E-44D3-A67E-1CF3EBD69B4F}">
      <dgm:prSet phldrT="[Text]"/>
      <dgm:spPr/>
      <dgm:t>
        <a:bodyPr/>
        <a:lstStyle/>
        <a:p>
          <a:r>
            <a:rPr lang="en-US" dirty="0">
              <a:solidFill>
                <a:schemeClr val="tx1"/>
              </a:solidFill>
            </a:rPr>
            <a:t>De-identified Data</a:t>
          </a:r>
        </a:p>
      </dgm:t>
    </dgm:pt>
    <dgm:pt modelId="{EABEB382-6E74-4AE5-BD83-0CFD53FD5EF4}" type="parTrans" cxnId="{03E5D2EB-B39C-40E0-873A-ECF9B0BAAEF2}">
      <dgm:prSet/>
      <dgm:spPr/>
      <dgm:t>
        <a:bodyPr/>
        <a:lstStyle/>
        <a:p>
          <a:endParaRPr lang="en-US"/>
        </a:p>
      </dgm:t>
    </dgm:pt>
    <dgm:pt modelId="{1086BA30-DF38-4634-B0F1-D3D6F4C67167}" type="sibTrans" cxnId="{03E5D2EB-B39C-40E0-873A-ECF9B0BAAEF2}">
      <dgm:prSet/>
      <dgm:spPr/>
      <dgm:t>
        <a:bodyPr/>
        <a:lstStyle/>
        <a:p>
          <a:endParaRPr lang="en-US"/>
        </a:p>
      </dgm:t>
    </dgm:pt>
    <dgm:pt modelId="{DDC21654-88D0-4A33-A418-9D21E553A24F}" type="pres">
      <dgm:prSet presAssocID="{36D2E5BE-829B-4A8A-9889-994116BC2C5F}" presName="compositeShape" presStyleCnt="0">
        <dgm:presLayoutVars>
          <dgm:chMax val="2"/>
          <dgm:dir/>
          <dgm:resizeHandles val="exact"/>
        </dgm:presLayoutVars>
      </dgm:prSet>
      <dgm:spPr/>
    </dgm:pt>
    <dgm:pt modelId="{9D384ECF-56BC-42B2-A445-4F437368DD2A}" type="pres">
      <dgm:prSet presAssocID="{A2E39446-A921-424A-93DA-C3B88C2B52AE}" presName="upArrow" presStyleLbl="node1" presStyleIdx="0" presStyleCnt="1" custAng="10800000"/>
      <dgm:spPr/>
      <dgm:extLst>
        <a:ext uri="{E40237B7-FDA0-4F09-8148-C483321AD2D9}">
          <dgm14:cNvPr xmlns:dgm14="http://schemas.microsoft.com/office/drawing/2010/diagram" id="0" name="" descr="down arrow"/>
        </a:ext>
      </dgm:extLst>
    </dgm:pt>
    <dgm:pt modelId="{9F7DE67C-2548-4CEE-8C4C-4E4A91BC7B6D}" type="pres">
      <dgm:prSet presAssocID="{A2E39446-A921-424A-93DA-C3B88C2B52AE}" presName="upArrowText" presStyleLbl="revTx" presStyleIdx="0" presStyleCnt="1">
        <dgm:presLayoutVars>
          <dgm:chMax val="0"/>
          <dgm:bulletEnabled val="1"/>
        </dgm:presLayoutVars>
      </dgm:prSet>
      <dgm:spPr/>
    </dgm:pt>
  </dgm:ptLst>
  <dgm:cxnLst>
    <dgm:cxn modelId="{4BE69B19-8F78-48B1-9FFA-263FDF336AE6}" type="presOf" srcId="{E50529BB-3654-4100-94F4-11601B7AA31B}" destId="{9F7DE67C-2548-4CEE-8C4C-4E4A91BC7B6D}" srcOrd="0" destOrd="2" presId="urn:microsoft.com/office/officeart/2005/8/layout/arrow4"/>
    <dgm:cxn modelId="{B712D12E-6435-42D9-AC2D-42A28C4FEE4C}" srcId="{A2E39446-A921-424A-93DA-C3B88C2B52AE}" destId="{51F0FF1E-3D00-4D83-9333-EAC2FCD38DEE}" srcOrd="3" destOrd="0" parTransId="{8BC981FA-E370-4B15-A4EF-612B46EAB3EB}" sibTransId="{4F929CEE-619B-4619-B9AD-2E6669ADFDC8}"/>
    <dgm:cxn modelId="{95D5CE50-2518-4D08-A2E0-E4C2BDD861D0}" type="presOf" srcId="{51F0FF1E-3D00-4D83-9333-EAC2FCD38DEE}" destId="{9F7DE67C-2548-4CEE-8C4C-4E4A91BC7B6D}" srcOrd="0" destOrd="4" presId="urn:microsoft.com/office/officeart/2005/8/layout/arrow4"/>
    <dgm:cxn modelId="{2F138451-D519-4B93-BB6B-B6F2BF75EED1}" type="presOf" srcId="{AAA70234-372C-4F2F-87E6-BE2DAFFDF8F1}" destId="{9F7DE67C-2548-4CEE-8C4C-4E4A91BC7B6D}" srcOrd="0" destOrd="3" presId="urn:microsoft.com/office/officeart/2005/8/layout/arrow4"/>
    <dgm:cxn modelId="{3D73B780-FC8E-4CDD-ABBB-AA60B6819D5F}" srcId="{36D2E5BE-829B-4A8A-9889-994116BC2C5F}" destId="{A2E39446-A921-424A-93DA-C3B88C2B52AE}" srcOrd="0" destOrd="0" parTransId="{56D557F1-6C0D-456C-BC32-31900F91981E}" sibTransId="{E69B224F-D06D-40DE-9DE7-B8679021076F}"/>
    <dgm:cxn modelId="{E15CA683-766A-4B9D-BEDD-C73347876E1B}" srcId="{A2E39446-A921-424A-93DA-C3B88C2B52AE}" destId="{AAA70234-372C-4F2F-87E6-BE2DAFFDF8F1}" srcOrd="2" destOrd="0" parTransId="{4176812C-438C-4C04-96D9-F1F7B3AFB54F}" sibTransId="{D34C35E6-11EE-4489-B278-723BA0599FB9}"/>
    <dgm:cxn modelId="{81A2919B-7D1F-466A-835C-14392094D03A}" type="presOf" srcId="{A2E39446-A921-424A-93DA-C3B88C2B52AE}" destId="{9F7DE67C-2548-4CEE-8C4C-4E4A91BC7B6D}" srcOrd="0" destOrd="0" presId="urn:microsoft.com/office/officeart/2005/8/layout/arrow4"/>
    <dgm:cxn modelId="{5F58109F-B8A3-4591-B8E7-E6DDA293FB6E}" type="presOf" srcId="{A331E31E-18D9-4702-A4F5-A69E565B87CB}" destId="{9F7DE67C-2548-4CEE-8C4C-4E4A91BC7B6D}" srcOrd="0" destOrd="1" presId="urn:microsoft.com/office/officeart/2005/8/layout/arrow4"/>
    <dgm:cxn modelId="{AF6086BA-FA41-47DC-8039-7B8B65A87CD3}" srcId="{A2E39446-A921-424A-93DA-C3B88C2B52AE}" destId="{A331E31E-18D9-4702-A4F5-A69E565B87CB}" srcOrd="0" destOrd="0" parTransId="{AD654FCC-D893-4783-A867-74C02CEBAE20}" sibTransId="{27C90FB8-ECC0-42F1-9584-6E23A6A287E3}"/>
    <dgm:cxn modelId="{A0C766C9-DFBC-434C-BD20-F4EC590C497D}" type="presOf" srcId="{36D2E5BE-829B-4A8A-9889-994116BC2C5F}" destId="{DDC21654-88D0-4A33-A418-9D21E553A24F}" srcOrd="0" destOrd="0" presId="urn:microsoft.com/office/officeart/2005/8/layout/arrow4"/>
    <dgm:cxn modelId="{2D0CE3D2-DB61-4498-96FC-CDDCFE357777}" type="presOf" srcId="{86E96F0F-2C7E-44D3-A67E-1CF3EBD69B4F}" destId="{9F7DE67C-2548-4CEE-8C4C-4E4A91BC7B6D}" srcOrd="0" destOrd="5" presId="urn:microsoft.com/office/officeart/2005/8/layout/arrow4"/>
    <dgm:cxn modelId="{550D91DA-602C-43B9-A746-981574FB86DE}" srcId="{A2E39446-A921-424A-93DA-C3B88C2B52AE}" destId="{E50529BB-3654-4100-94F4-11601B7AA31B}" srcOrd="1" destOrd="0" parTransId="{51FBBE32-3702-4EAB-A15A-3013D41CDD5C}" sibTransId="{C9D2FD18-FC1B-4774-A8DD-F43E41FC5054}"/>
    <dgm:cxn modelId="{03E5D2EB-B39C-40E0-873A-ECF9B0BAAEF2}" srcId="{A2E39446-A921-424A-93DA-C3B88C2B52AE}" destId="{86E96F0F-2C7E-44D3-A67E-1CF3EBD69B4F}" srcOrd="4" destOrd="0" parTransId="{EABEB382-6E74-4AE5-BD83-0CFD53FD5EF4}" sibTransId="{1086BA30-DF38-4634-B0F1-D3D6F4C67167}"/>
    <dgm:cxn modelId="{755916C0-0560-45DC-BA5C-9A58D5301774}" type="presParOf" srcId="{DDC21654-88D0-4A33-A418-9D21E553A24F}" destId="{9D384ECF-56BC-42B2-A445-4F437368DD2A}" srcOrd="0" destOrd="0" presId="urn:microsoft.com/office/officeart/2005/8/layout/arrow4"/>
    <dgm:cxn modelId="{8B29658D-A91C-44D3-9C97-ED54792F8842}" type="presParOf" srcId="{DDC21654-88D0-4A33-A418-9D21E553A24F}" destId="{9F7DE67C-2548-4CEE-8C4C-4E4A91BC7B6D}" srcOrd="1" destOrd="0" presId="urn:microsoft.com/office/officeart/2005/8/layout/arrow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384ECF-56BC-42B2-A445-4F437368DD2A}">
      <dsp:nvSpPr>
        <dsp:cNvPr id="0" name=""/>
        <dsp:cNvSpPr/>
      </dsp:nvSpPr>
      <dsp:spPr>
        <a:xfrm rot="10800000">
          <a:off x="411891" y="0"/>
          <a:ext cx="2715768" cy="4191000"/>
        </a:xfrm>
        <a:prstGeom prst="upArrow">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9F7DE67C-2548-4CEE-8C4C-4E4A91BC7B6D}">
      <dsp:nvSpPr>
        <dsp:cNvPr id="0" name=""/>
        <dsp:cNvSpPr/>
      </dsp:nvSpPr>
      <dsp:spPr>
        <a:xfrm>
          <a:off x="3209132" y="0"/>
          <a:ext cx="4608576" cy="419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34264" tIns="0" rIns="334264" bIns="334264" numCol="1" spcCol="1270" anchor="ctr" anchorCtr="0">
          <a:noAutofit/>
        </a:bodyPr>
        <a:lstStyle/>
        <a:p>
          <a:pPr marL="0" lvl="0" indent="0" algn="l" defTabSz="2089150">
            <a:lnSpc>
              <a:spcPct val="90000"/>
            </a:lnSpc>
            <a:spcBef>
              <a:spcPct val="0"/>
            </a:spcBef>
            <a:spcAft>
              <a:spcPct val="35000"/>
            </a:spcAft>
            <a:buNone/>
          </a:pPr>
          <a:r>
            <a:rPr lang="en-US" sz="4700" b="1" kern="1200" dirty="0">
              <a:solidFill>
                <a:schemeClr val="tx1"/>
              </a:solidFill>
            </a:rPr>
            <a:t>SPI/PII</a:t>
          </a:r>
        </a:p>
        <a:p>
          <a:pPr marL="285750" lvl="1" indent="-285750" algn="l" defTabSz="1644650">
            <a:lnSpc>
              <a:spcPct val="90000"/>
            </a:lnSpc>
            <a:spcBef>
              <a:spcPct val="0"/>
            </a:spcBef>
            <a:spcAft>
              <a:spcPct val="15000"/>
            </a:spcAft>
            <a:buChar char="•"/>
          </a:pPr>
          <a:r>
            <a:rPr lang="en-US" sz="3700" kern="1200" dirty="0">
              <a:solidFill>
                <a:schemeClr val="tx1"/>
              </a:solidFill>
            </a:rPr>
            <a:t>III</a:t>
          </a:r>
        </a:p>
        <a:p>
          <a:pPr marL="285750" lvl="1" indent="-285750" algn="l" defTabSz="1644650">
            <a:lnSpc>
              <a:spcPct val="90000"/>
            </a:lnSpc>
            <a:spcBef>
              <a:spcPct val="0"/>
            </a:spcBef>
            <a:spcAft>
              <a:spcPct val="15000"/>
            </a:spcAft>
            <a:buChar char="•"/>
          </a:pPr>
          <a:r>
            <a:rPr lang="en-US" sz="3700" kern="1200" dirty="0">
              <a:solidFill>
                <a:schemeClr val="tx1"/>
              </a:solidFill>
            </a:rPr>
            <a:t>IIHI</a:t>
          </a:r>
        </a:p>
        <a:p>
          <a:pPr marL="285750" lvl="1" indent="-285750" algn="l" defTabSz="1644650">
            <a:lnSpc>
              <a:spcPct val="90000"/>
            </a:lnSpc>
            <a:spcBef>
              <a:spcPct val="0"/>
            </a:spcBef>
            <a:spcAft>
              <a:spcPct val="15000"/>
            </a:spcAft>
            <a:buChar char="•"/>
          </a:pPr>
          <a:r>
            <a:rPr lang="en-US" sz="3700" kern="1200" dirty="0">
              <a:solidFill>
                <a:schemeClr val="tx1"/>
              </a:solidFill>
            </a:rPr>
            <a:t>PHI*</a:t>
          </a:r>
        </a:p>
        <a:p>
          <a:pPr marL="285750" lvl="1" indent="-285750" algn="l" defTabSz="1644650">
            <a:lnSpc>
              <a:spcPct val="90000"/>
            </a:lnSpc>
            <a:spcBef>
              <a:spcPct val="0"/>
            </a:spcBef>
            <a:spcAft>
              <a:spcPct val="15000"/>
            </a:spcAft>
            <a:buChar char="•"/>
          </a:pPr>
          <a:r>
            <a:rPr lang="en-US" sz="3700" kern="1200" dirty="0">
              <a:solidFill>
                <a:schemeClr val="tx1"/>
              </a:solidFill>
            </a:rPr>
            <a:t>LDS</a:t>
          </a:r>
        </a:p>
        <a:p>
          <a:pPr marL="285750" lvl="1" indent="-285750" algn="l" defTabSz="1644650">
            <a:lnSpc>
              <a:spcPct val="90000"/>
            </a:lnSpc>
            <a:spcBef>
              <a:spcPct val="0"/>
            </a:spcBef>
            <a:spcAft>
              <a:spcPct val="15000"/>
            </a:spcAft>
            <a:buChar char="•"/>
          </a:pPr>
          <a:r>
            <a:rPr lang="en-US" sz="3700" kern="1200" dirty="0">
              <a:solidFill>
                <a:schemeClr val="tx1"/>
              </a:solidFill>
            </a:rPr>
            <a:t>De-identified Data</a:t>
          </a:r>
        </a:p>
      </dsp:txBody>
      <dsp:txXfrm>
        <a:off x="3209132" y="0"/>
        <a:ext cx="4608576" cy="4191000"/>
      </dsp:txXfrm>
    </dsp:sp>
  </dsp:spTree>
</dsp:drawing>
</file>

<file path=ppt/diagrams/layout1.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592" cy="464184"/>
          </a:xfrm>
          <a:prstGeom prst="rect">
            <a:avLst/>
          </a:prstGeom>
        </p:spPr>
        <p:txBody>
          <a:bodyPr vert="horz" wrap="square" lIns="91038" tIns="45519" rIns="91038" bIns="45519" numCol="1" anchor="t"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3" name="Date Placeholder 2"/>
          <p:cNvSpPr>
            <a:spLocks noGrp="1"/>
          </p:cNvSpPr>
          <p:nvPr>
            <p:ph type="dt" sz="quarter" idx="1"/>
          </p:nvPr>
        </p:nvSpPr>
        <p:spPr>
          <a:xfrm>
            <a:off x="3884854" y="0"/>
            <a:ext cx="2971592" cy="464184"/>
          </a:xfrm>
          <a:prstGeom prst="rect">
            <a:avLst/>
          </a:prstGeom>
        </p:spPr>
        <p:txBody>
          <a:bodyPr vert="horz" wrap="square" lIns="91038" tIns="45519" rIns="91038" bIns="45519" numCol="1" anchor="t"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C4A1701C-3A80-49B7-A421-2256CA6AFE1F}" type="datetime1">
              <a:rPr lang="en-US"/>
              <a:pPr>
                <a:defRPr/>
              </a:pPr>
              <a:t>5/24/2023</a:t>
            </a:fld>
            <a:endParaRPr lang="en-US"/>
          </a:p>
        </p:txBody>
      </p:sp>
      <p:sp>
        <p:nvSpPr>
          <p:cNvPr id="4" name="Footer Placeholder 3"/>
          <p:cNvSpPr>
            <a:spLocks noGrp="1"/>
          </p:cNvSpPr>
          <p:nvPr>
            <p:ph type="ftr" sz="quarter" idx="2"/>
          </p:nvPr>
        </p:nvSpPr>
        <p:spPr>
          <a:xfrm>
            <a:off x="2" y="8830627"/>
            <a:ext cx="2971592" cy="464184"/>
          </a:xfrm>
          <a:prstGeom prst="rect">
            <a:avLst/>
          </a:prstGeom>
        </p:spPr>
        <p:txBody>
          <a:bodyPr vert="horz" wrap="square" lIns="91038" tIns="45519" rIns="91038" bIns="45519" numCol="1" anchor="b"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5" name="Slide Number Placeholder 4"/>
          <p:cNvSpPr>
            <a:spLocks noGrp="1"/>
          </p:cNvSpPr>
          <p:nvPr>
            <p:ph type="sldNum" sz="quarter" idx="3"/>
          </p:nvPr>
        </p:nvSpPr>
        <p:spPr>
          <a:xfrm>
            <a:off x="3884854" y="8830627"/>
            <a:ext cx="2971592" cy="464184"/>
          </a:xfrm>
          <a:prstGeom prst="rect">
            <a:avLst/>
          </a:prstGeom>
        </p:spPr>
        <p:txBody>
          <a:bodyPr vert="horz" wrap="square" lIns="91038" tIns="45519" rIns="91038" bIns="45519" numCol="1" anchor="b"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4D50FBAC-DA63-4DA6-8AE3-136CD8FFD2AA}" type="slidenum">
              <a:rPr lang="en-US"/>
              <a:pPr>
                <a:defRPr/>
              </a:pPr>
              <a:t>‹#›</a:t>
            </a:fld>
            <a:endParaRPr lang="en-US"/>
          </a:p>
        </p:txBody>
      </p:sp>
    </p:spTree>
    <p:extLst>
      <p:ext uri="{BB962C8B-B14F-4D97-AF65-F5344CB8AC3E}">
        <p14:creationId xmlns:p14="http://schemas.microsoft.com/office/powerpoint/2010/main" val="356142351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0"/>
            <a:ext cx="2971592" cy="464184"/>
          </a:xfrm>
          <a:prstGeom prst="rect">
            <a:avLst/>
          </a:prstGeom>
        </p:spPr>
        <p:txBody>
          <a:bodyPr vert="horz" wrap="square" lIns="92622" tIns="46311" rIns="92622" bIns="46311" numCol="1" anchor="t"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3" name="Date Placeholder 2"/>
          <p:cNvSpPr>
            <a:spLocks noGrp="1"/>
          </p:cNvSpPr>
          <p:nvPr>
            <p:ph type="dt" idx="1"/>
          </p:nvPr>
        </p:nvSpPr>
        <p:spPr>
          <a:xfrm>
            <a:off x="3884854" y="0"/>
            <a:ext cx="2971592" cy="464184"/>
          </a:xfrm>
          <a:prstGeom prst="rect">
            <a:avLst/>
          </a:prstGeom>
        </p:spPr>
        <p:txBody>
          <a:bodyPr vert="horz" wrap="square" lIns="92622" tIns="46311" rIns="92622" bIns="46311" numCol="1" anchor="t"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D6DAF49A-045A-4EE2-87C8-167FB842D4E0}" type="datetime1">
              <a:rPr lang="en-US"/>
              <a:pPr>
                <a:defRPr/>
              </a:pPr>
              <a:t>5/24/2023</a:t>
            </a:fld>
            <a:endParaRPr lang="en-US"/>
          </a:p>
        </p:txBody>
      </p:sp>
      <p:sp>
        <p:nvSpPr>
          <p:cNvPr id="4" name="Slide Image Placeholder 3"/>
          <p:cNvSpPr>
            <a:spLocks noGrp="1" noRot="1" noChangeAspect="1"/>
          </p:cNvSpPr>
          <p:nvPr>
            <p:ph type="sldImg" idx="2"/>
          </p:nvPr>
        </p:nvSpPr>
        <p:spPr>
          <a:xfrm>
            <a:off x="1106488" y="698500"/>
            <a:ext cx="4645025" cy="3484563"/>
          </a:xfrm>
          <a:prstGeom prst="rect">
            <a:avLst/>
          </a:prstGeom>
          <a:noFill/>
          <a:ln w="12700">
            <a:solidFill>
              <a:prstClr val="black"/>
            </a:solidFill>
          </a:ln>
        </p:spPr>
        <p:txBody>
          <a:bodyPr vert="horz" wrap="square" lIns="92622" tIns="46311" rIns="92622" bIns="46311" numCol="1" anchor="ctr" anchorCtr="0" compatLnSpc="1">
            <a:prstTxWarp prst="textNoShape">
              <a:avLst/>
            </a:prstTxWarp>
          </a:bodyPr>
          <a:lstStyle/>
          <a:p>
            <a:pPr lvl="0"/>
            <a:endParaRPr lang="en-US" noProof="0" dirty="0"/>
          </a:p>
        </p:txBody>
      </p:sp>
      <p:sp>
        <p:nvSpPr>
          <p:cNvPr id="5" name="Notes Placeholder 4"/>
          <p:cNvSpPr>
            <a:spLocks noGrp="1"/>
          </p:cNvSpPr>
          <p:nvPr>
            <p:ph type="body" sz="quarter" idx="3"/>
          </p:nvPr>
        </p:nvSpPr>
        <p:spPr>
          <a:xfrm>
            <a:off x="686112" y="4416109"/>
            <a:ext cx="5485778" cy="4182427"/>
          </a:xfrm>
          <a:prstGeom prst="rect">
            <a:avLst/>
          </a:prstGeom>
        </p:spPr>
        <p:txBody>
          <a:bodyPr vert="horz" wrap="square" lIns="92622" tIns="46311" rIns="92622" bIns="46311" numCol="1" anchor="t" anchorCtr="0" compatLnSpc="1">
            <a:prstTxWarp prst="textNoShape">
              <a:avLst/>
            </a:prstTxWarp>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2" y="8830627"/>
            <a:ext cx="2971592" cy="464184"/>
          </a:xfrm>
          <a:prstGeom prst="rect">
            <a:avLst/>
          </a:prstGeom>
        </p:spPr>
        <p:txBody>
          <a:bodyPr vert="horz" wrap="square" lIns="92622" tIns="46311" rIns="92622" bIns="46311" numCol="1" anchor="b" anchorCtr="0" compatLnSpc="1">
            <a:prstTxWarp prst="textNoShape">
              <a:avLst/>
            </a:prstTxWarp>
          </a:bodyPr>
          <a:lstStyle>
            <a:lvl1pPr>
              <a:defRPr sz="1200">
                <a:latin typeface="Georgia" charset="0"/>
                <a:ea typeface="ヒラギノ角ゴ Pro W3" charset="-128"/>
                <a:cs typeface="+mn-cs"/>
              </a:defRPr>
            </a:lvl1pPr>
          </a:lstStyle>
          <a:p>
            <a:pPr>
              <a:defRPr/>
            </a:pPr>
            <a:endParaRPr lang="en-US"/>
          </a:p>
        </p:txBody>
      </p:sp>
      <p:sp>
        <p:nvSpPr>
          <p:cNvPr id="7" name="Slide Number Placeholder 6"/>
          <p:cNvSpPr>
            <a:spLocks noGrp="1"/>
          </p:cNvSpPr>
          <p:nvPr>
            <p:ph type="sldNum" sz="quarter" idx="5"/>
          </p:nvPr>
        </p:nvSpPr>
        <p:spPr>
          <a:xfrm>
            <a:off x="3884854" y="8830627"/>
            <a:ext cx="2971592" cy="464184"/>
          </a:xfrm>
          <a:prstGeom prst="rect">
            <a:avLst/>
          </a:prstGeom>
        </p:spPr>
        <p:txBody>
          <a:bodyPr vert="horz" wrap="square" lIns="92622" tIns="46311" rIns="92622" bIns="46311" numCol="1" anchor="b" anchorCtr="0" compatLnSpc="1">
            <a:prstTxWarp prst="textNoShape">
              <a:avLst/>
            </a:prstTxWarp>
          </a:bodyPr>
          <a:lstStyle>
            <a:lvl1pPr algn="r">
              <a:defRPr sz="1200">
                <a:latin typeface="Georgia" pitchFamily="18" charset="0"/>
                <a:ea typeface="ヒラギノ角ゴ Pro W3" charset="-128"/>
                <a:cs typeface="+mn-cs"/>
              </a:defRPr>
            </a:lvl1pPr>
          </a:lstStyle>
          <a:p>
            <a:pPr>
              <a:defRPr/>
            </a:pPr>
            <a:fld id="{1BBB6041-8FEF-43D3-A431-769F7C96659E}" type="slidenum">
              <a:rPr lang="en-US"/>
              <a:pPr>
                <a:defRPr/>
              </a:pPr>
              <a:t>‹#›</a:t>
            </a:fld>
            <a:endParaRPr lang="en-US"/>
          </a:p>
        </p:txBody>
      </p:sp>
    </p:spTree>
    <p:extLst>
      <p:ext uri="{BB962C8B-B14F-4D97-AF65-F5344CB8AC3E}">
        <p14:creationId xmlns:p14="http://schemas.microsoft.com/office/powerpoint/2010/main" val="389522757"/>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128"/>
      </a:defRPr>
    </a:lvl1pPr>
    <a:lvl2pPr marL="457200"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0"/>
      </a:defRPr>
    </a:lvl2pPr>
    <a:lvl3pPr marL="914400" algn="l" rtl="0" eaLnBrk="0" fontAlgn="base" hangingPunct="0">
      <a:spcBef>
        <a:spcPct val="30000"/>
      </a:spcBef>
      <a:spcAft>
        <a:spcPct val="0"/>
      </a:spcAft>
      <a:defRPr sz="1200" kern="1200">
        <a:solidFill>
          <a:schemeClr val="tx1"/>
        </a:solidFill>
        <a:latin typeface="Georgia"/>
        <a:ea typeface="MS PGothic" pitchFamily="34" charset="-128"/>
        <a:cs typeface="ヒラギノ角ゴ Pro W3"/>
      </a:defRPr>
    </a:lvl3pPr>
    <a:lvl4pPr marL="1371600" algn="l" rtl="0" eaLnBrk="0" fontAlgn="base" hangingPunct="0">
      <a:spcBef>
        <a:spcPct val="30000"/>
      </a:spcBef>
      <a:spcAft>
        <a:spcPct val="0"/>
      </a:spcAft>
      <a:defRPr sz="1200" kern="1200">
        <a:solidFill>
          <a:schemeClr val="tx1"/>
        </a:solidFill>
        <a:latin typeface="Georgia"/>
        <a:ea typeface="MS PGothic" pitchFamily="34" charset="-128"/>
        <a:cs typeface="ヒラギノ角ゴ Pro W3"/>
      </a:defRPr>
    </a:lvl4pPr>
    <a:lvl5pPr marL="1828800" algn="l" rtl="0" eaLnBrk="0" fontAlgn="base" hangingPunct="0">
      <a:spcBef>
        <a:spcPct val="30000"/>
      </a:spcBef>
      <a:spcAft>
        <a:spcPct val="0"/>
      </a:spcAft>
      <a:defRPr sz="1200" kern="1200">
        <a:solidFill>
          <a:schemeClr val="tx1"/>
        </a:solidFill>
        <a:latin typeface="Georgia"/>
        <a:ea typeface="ヒラギノ角ゴ Pro W3" charset="-128"/>
        <a:cs typeface="ヒラギノ角ゴ Pro W3"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1BBB6041-8FEF-43D3-A431-769F7C96659E}" type="slidenum">
              <a:rPr lang="en-US" smtClean="0"/>
              <a:pPr>
                <a:defRPr/>
              </a:pPr>
              <a:t>1</a:t>
            </a:fld>
            <a:endParaRPr lang="en-US"/>
          </a:p>
        </p:txBody>
      </p:sp>
    </p:spTree>
    <p:extLst>
      <p:ext uri="{BB962C8B-B14F-4D97-AF65-F5344CB8AC3E}">
        <p14:creationId xmlns:p14="http://schemas.microsoft.com/office/powerpoint/2010/main" val="23796572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aseline="0" dirty="0"/>
          </a:p>
          <a:p>
            <a:endParaRPr lang="en-US" dirty="0"/>
          </a:p>
        </p:txBody>
      </p:sp>
      <p:sp>
        <p:nvSpPr>
          <p:cNvPr id="4" name="Slide Number Placeholder 3"/>
          <p:cNvSpPr>
            <a:spLocks noGrp="1"/>
          </p:cNvSpPr>
          <p:nvPr>
            <p:ph type="sldNum" sz="quarter" idx="10"/>
          </p:nvPr>
        </p:nvSpPr>
        <p:spPr/>
        <p:txBody>
          <a:bodyPr/>
          <a:lstStyle/>
          <a:p>
            <a:pPr>
              <a:defRPr/>
            </a:pPr>
            <a:fld id="{1BBB6041-8FEF-43D3-A431-769F7C96659E}"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Let’s take a minute to discuss the relationships between different types of information. </a:t>
            </a:r>
          </a:p>
          <a:p>
            <a:endParaRPr lang="en-US" dirty="0"/>
          </a:p>
          <a:p>
            <a:r>
              <a:rPr lang="en-US" dirty="0"/>
              <a:t>Sensitive Personal Information and Personally Identifiable Information are synonymous and encompass Individually Identifiable Information, Individually Identifiable Health Information and Protected Health Information.</a:t>
            </a:r>
          </a:p>
          <a:p>
            <a:r>
              <a:rPr lang="en-US" dirty="0"/>
              <a:t> </a:t>
            </a:r>
          </a:p>
          <a:p>
            <a:r>
              <a:rPr lang="en-US" dirty="0"/>
              <a:t>Individually Identifiable Information encompasses Individually-identifiable Health Information.  It may or may not be Protected health Information.</a:t>
            </a:r>
          </a:p>
          <a:p>
            <a:endParaRPr lang="en-US" dirty="0"/>
          </a:p>
          <a:p>
            <a:r>
              <a:rPr lang="en-US" dirty="0"/>
              <a:t>Individually Identified Health Information is maintained by VHA and is protected by the HIPAA Privacy Rule, as well as the Privacy Act and the Title 38 confidentiality statutes 5701 and 7332.   IIHI will always be Protected Health Information or PHI.</a:t>
            </a:r>
          </a:p>
          <a:p>
            <a:endParaRPr lang="en-US" dirty="0"/>
          </a:p>
          <a:p>
            <a:r>
              <a:rPr lang="en-US" dirty="0"/>
              <a:t>PHI includes Limited Data Sets and Non-identifiable information.  Also, PHI may encompass any of these data types, except when de-identified. This is why PHI is a bad descriptor of information when trying to understand which laws apply to the information based on the information type. </a:t>
            </a:r>
          </a:p>
          <a:p>
            <a:endParaRPr lang="en-US" dirty="0"/>
          </a:p>
          <a:p>
            <a:r>
              <a:rPr lang="en-US" dirty="0"/>
              <a:t>For example, PHI may be III and as a result the Privacy Act, 38 USC 5701 and the HIPAA Privacy Rule apply.  However, PHI may be a LDS and only the HIPAA Privacy Rule applies to it. </a:t>
            </a:r>
          </a:p>
          <a:p>
            <a:endParaRPr lang="en-US" dirty="0"/>
          </a:p>
          <a:p>
            <a:endParaRPr lang="en-US" dirty="0"/>
          </a:p>
        </p:txBody>
      </p:sp>
      <p:sp>
        <p:nvSpPr>
          <p:cNvPr id="4" name="Slide Number Placeholder 3"/>
          <p:cNvSpPr>
            <a:spLocks noGrp="1"/>
          </p:cNvSpPr>
          <p:nvPr>
            <p:ph type="sldNum" sz="quarter" idx="10"/>
          </p:nvPr>
        </p:nvSpPr>
        <p:spPr/>
        <p:txBody>
          <a:bodyPr/>
          <a:lstStyle/>
          <a:p>
            <a:pPr>
              <a:defRPr/>
            </a:pPr>
            <a:fld id="{FB850CD8-3DC0-4D51-9F0F-9FA8CBAFAED7}" type="slidenum">
              <a:rPr lang="en-US" smtClean="0"/>
              <a:pPr>
                <a:defRPr/>
              </a:pPr>
              <a:t>3</a:t>
            </a:fld>
            <a:endParaRPr lang="en-US"/>
          </a:p>
        </p:txBody>
      </p:sp>
    </p:spTree>
    <p:extLst>
      <p:ext uri="{BB962C8B-B14F-4D97-AF65-F5344CB8AC3E}">
        <p14:creationId xmlns:p14="http://schemas.microsoft.com/office/powerpoint/2010/main" val="376029300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Many studies use codes assigned to either a subject or tissue sample.</a:t>
            </a:r>
          </a:p>
          <a:p>
            <a:endParaRPr lang="en-US" dirty="0"/>
          </a:p>
          <a:p>
            <a:r>
              <a:rPr lang="en-US" dirty="0"/>
              <a:t>Coded Data means that collected samples or data are unidentified for research purposes by use of a random or arbitrary alphanumeric code or symbol but the samples may still be linked to their sources through use of a key to the code available to an investigator or those collaborating with the research study.</a:t>
            </a:r>
          </a:p>
          <a:p>
            <a:endParaRPr lang="en-US" dirty="0"/>
          </a:p>
        </p:txBody>
      </p:sp>
      <p:sp>
        <p:nvSpPr>
          <p:cNvPr id="4" name="Slide Number Placeholder 3"/>
          <p:cNvSpPr>
            <a:spLocks noGrp="1"/>
          </p:cNvSpPr>
          <p:nvPr>
            <p:ph type="sldNum" sz="quarter" idx="10"/>
          </p:nvPr>
        </p:nvSpPr>
        <p:spPr/>
        <p:txBody>
          <a:bodyPr/>
          <a:lstStyle/>
          <a:p>
            <a:pPr>
              <a:defRPr/>
            </a:pPr>
            <a:fld id="{FB850CD8-3DC0-4D51-9F0F-9FA8CBAFAED7}" type="slidenum">
              <a:rPr lang="en-US" smtClean="0"/>
              <a:pPr>
                <a:defRPr/>
              </a:pPr>
              <a:t>15</a:t>
            </a:fld>
            <a:endParaRPr lang="en-US"/>
          </a:p>
        </p:txBody>
      </p:sp>
    </p:spTree>
    <p:extLst>
      <p:ext uri="{BB962C8B-B14F-4D97-AF65-F5344CB8AC3E}">
        <p14:creationId xmlns:p14="http://schemas.microsoft.com/office/powerpoint/2010/main" val="26780913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BBB6041-8FEF-43D3-A431-769F7C96659E}" type="slidenum">
              <a:rPr lang="en-US" smtClean="0"/>
              <a:pPr>
                <a:defRPr/>
              </a:pPr>
              <a:t>18</a:t>
            </a:fld>
            <a:endParaRPr lang="en-US"/>
          </a:p>
        </p:txBody>
      </p:sp>
    </p:spTree>
    <p:extLst>
      <p:ext uri="{BB962C8B-B14F-4D97-AF65-F5344CB8AC3E}">
        <p14:creationId xmlns:p14="http://schemas.microsoft.com/office/powerpoint/2010/main" val="313020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1BBB6041-8FEF-43D3-A431-769F7C96659E}" type="slidenum">
              <a:rPr lang="en-US" smtClean="0"/>
              <a:pPr>
                <a:defRPr/>
              </a:pPr>
              <a:t>22</a:t>
            </a:fld>
            <a:endParaRPr lang="en-US"/>
          </a:p>
        </p:txBody>
      </p:sp>
    </p:spTree>
    <p:extLst>
      <p:ext uri="{BB962C8B-B14F-4D97-AF65-F5344CB8AC3E}">
        <p14:creationId xmlns:p14="http://schemas.microsoft.com/office/powerpoint/2010/main" val="256112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1BBB6041-8FEF-43D3-A431-769F7C96659E}" type="slidenum">
              <a:rPr lang="en-US" smtClean="0"/>
              <a:pPr>
                <a:defRPr/>
              </a:pPr>
              <a:t>27</a:t>
            </a:fld>
            <a:endParaRPr lang="en-US"/>
          </a:p>
        </p:txBody>
      </p:sp>
    </p:spTree>
    <p:extLst>
      <p:ext uri="{BB962C8B-B14F-4D97-AF65-F5344CB8AC3E}">
        <p14:creationId xmlns:p14="http://schemas.microsoft.com/office/powerpoint/2010/main" val="387053283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0">
          <a:blip r:embed="rId2"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bg1"/>
                </a:solidFill>
                <a:latin typeface="Georgia"/>
              </a:defRPr>
            </a:lvl1pPr>
          </a:lstStyle>
          <a:p>
            <a:r>
              <a:rPr lang="en-US"/>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bg1">
                    <a:lumMod val="75000"/>
                  </a:schemeClr>
                </a:solidFill>
                <a:latin typeface="Georgia"/>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6" name="Slide Number Placeholder 10"/>
          <p:cNvSpPr>
            <a:spLocks noGrp="1"/>
          </p:cNvSpPr>
          <p:nvPr>
            <p:ph type="sldNum" sz="quarter" idx="12"/>
          </p:nvPr>
        </p:nvSpPr>
        <p:spPr/>
        <p:txBody>
          <a:bodyPr/>
          <a:lstStyle>
            <a:lvl1pPr>
              <a:defRPr/>
            </a:lvl1pPr>
          </a:lstStyle>
          <a:p>
            <a:pPr>
              <a:defRPr/>
            </a:pPr>
            <a:fld id="{F673221A-0008-49CE-89D9-8A86DA715273}"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990600" y="198438"/>
            <a:ext cx="7696200" cy="487362"/>
          </a:xfrm>
          <a:prstGeom prst="rect">
            <a:avLst/>
          </a:prstGeom>
        </p:spPr>
        <p:txBody>
          <a:bodyPr vert="horz"/>
          <a:lstStyle>
            <a:lvl1pPr algn="l">
              <a:defRPr sz="2200" cap="all" baseline="0">
                <a:solidFill>
                  <a:schemeClr val="bg1"/>
                </a:solidFill>
                <a:latin typeface="Georgia"/>
              </a:defRPr>
            </a:lvl1pPr>
          </a:lstStyle>
          <a:p>
            <a:r>
              <a:rPr lang="en-US"/>
              <a:t>Click to edit Master title style</a:t>
            </a:r>
            <a:endParaRPr lang="en-US" dirty="0"/>
          </a:p>
        </p:txBody>
      </p:sp>
      <p:sp>
        <p:nvSpPr>
          <p:cNvPr id="6" name="Content Placeholder 2"/>
          <p:cNvSpPr>
            <a:spLocks noGrp="1"/>
          </p:cNvSpPr>
          <p:nvPr>
            <p:ph idx="1"/>
          </p:nvPr>
        </p:nvSpPr>
        <p:spPr>
          <a:xfrm>
            <a:off x="457200" y="1600200"/>
            <a:ext cx="8229600" cy="4525963"/>
          </a:xfrm>
          <a:prstGeom prst="rect">
            <a:avLst/>
          </a:prstGeom>
        </p:spPr>
        <p:txBody>
          <a:bodyPr/>
          <a:lstStyle>
            <a:lvl1pPr>
              <a:defRPr>
                <a:solidFill>
                  <a:srgbClr val="174782"/>
                </a:solidFill>
                <a:latin typeface="Georgia"/>
              </a:defRPr>
            </a:lvl1pPr>
            <a:lvl2pPr>
              <a:defRPr>
                <a:latin typeface="Georgia"/>
              </a:defRPr>
            </a:lvl2pPr>
            <a:lvl3pPr>
              <a:defRPr>
                <a:latin typeface="Georgia"/>
              </a:defRPr>
            </a:lvl3pPr>
            <a:lvl4pPr>
              <a:defRPr>
                <a:latin typeface="Georgia"/>
              </a:defRPr>
            </a:lvl4pPr>
            <a:lvl5pPr>
              <a:defRPr>
                <a:latin typeface="Georgia"/>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7" name="Slide Number Placeholder 10"/>
          <p:cNvSpPr>
            <a:spLocks noGrp="1"/>
          </p:cNvSpPr>
          <p:nvPr>
            <p:ph type="sldNum" sz="quarter" idx="12"/>
          </p:nvPr>
        </p:nvSpPr>
        <p:spPr/>
        <p:txBody>
          <a:bodyPr/>
          <a:lstStyle>
            <a:lvl1pPr>
              <a:defRPr/>
            </a:lvl1pPr>
          </a:lstStyle>
          <a:p>
            <a:pPr>
              <a:defRPr/>
            </a:pPr>
            <a:fld id="{6B864F98-A3F4-4225-9B73-C923C3F85F37}"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30705"/>
            <a:ext cx="8229600" cy="1143000"/>
          </a:xfrm>
          <a:prstGeom prst="rect">
            <a:avLst/>
          </a:prstGeom>
        </p:spPr>
        <p:txBody>
          <a:bodyPr/>
          <a:lstStyle>
            <a:lvl1pPr>
              <a:defRPr>
                <a:solidFill>
                  <a:schemeClr val="bg1"/>
                </a:solidFill>
              </a:defRPr>
            </a:lvl1pPr>
          </a:lstStyle>
          <a:p>
            <a:r>
              <a:rPr lang="en-US" dirty="0"/>
              <a:t>Click to edit Master title style</a:t>
            </a:r>
          </a:p>
        </p:txBody>
      </p:sp>
      <p:sp>
        <p:nvSpPr>
          <p:cNvPr id="3" name="Content Placeholder 2"/>
          <p:cNvSpPr>
            <a:spLocks noGrp="1"/>
          </p:cNvSpPr>
          <p:nvPr>
            <p:ph idx="1"/>
          </p:nvPr>
        </p:nvSpPr>
        <p:spPr>
          <a:xfrm>
            <a:off x="457200" y="1273705"/>
            <a:ext cx="8229600" cy="4525963"/>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8"/>
          <p:cNvSpPr>
            <a:spLocks noGrp="1"/>
          </p:cNvSpPr>
          <p:nvPr>
            <p:ph type="dt" sz="half" idx="10"/>
          </p:nvPr>
        </p:nvSpPr>
        <p:spPr/>
        <p:txBody>
          <a:bodyPr/>
          <a:lstStyle>
            <a:lvl1pPr>
              <a:defRPr/>
            </a:lvl1pPr>
          </a:lstStyle>
          <a:p>
            <a:pPr>
              <a:defRPr/>
            </a:pPr>
            <a:r>
              <a:rPr lang="en-US"/>
              <a:t>DATE</a:t>
            </a:r>
          </a:p>
        </p:txBody>
      </p:sp>
      <p:sp>
        <p:nvSpPr>
          <p:cNvPr id="5" name="Footer Placeholder 9"/>
          <p:cNvSpPr>
            <a:spLocks noGrp="1"/>
          </p:cNvSpPr>
          <p:nvPr>
            <p:ph type="ftr" sz="quarter" idx="11"/>
          </p:nvPr>
        </p:nvSpPr>
        <p:spPr/>
        <p:txBody>
          <a:bodyPr/>
          <a:lstStyle>
            <a:lvl1pPr>
              <a:defRPr/>
            </a:lvl1pPr>
          </a:lstStyle>
          <a:p>
            <a:pPr>
              <a:defRPr/>
            </a:pPr>
            <a:r>
              <a:rPr lang="en-US"/>
              <a:t>DOCUMENT TYPE/STATUS</a:t>
            </a:r>
          </a:p>
        </p:txBody>
      </p:sp>
      <p:sp>
        <p:nvSpPr>
          <p:cNvPr id="6" name="Slide Number Placeholder 10"/>
          <p:cNvSpPr>
            <a:spLocks noGrp="1"/>
          </p:cNvSpPr>
          <p:nvPr>
            <p:ph type="sldNum" sz="quarter" idx="12"/>
          </p:nvPr>
        </p:nvSpPr>
        <p:spPr/>
        <p:txBody>
          <a:bodyPr/>
          <a:lstStyle>
            <a:lvl1pPr>
              <a:defRPr/>
            </a:lvl1pPr>
          </a:lstStyle>
          <a:p>
            <a:pPr>
              <a:defRPr/>
            </a:pPr>
            <a:fld id="{953D45C7-AFA8-4622-8BFA-D400F3569C1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8"/>
          <p:cNvSpPr>
            <a:spLocks noGrp="1"/>
          </p:cNvSpPr>
          <p:nvPr>
            <p:ph type="dt" sz="half" idx="10"/>
          </p:nvPr>
        </p:nvSpPr>
        <p:spPr/>
        <p:txBody>
          <a:bodyPr/>
          <a:lstStyle>
            <a:lvl1pPr>
              <a:defRPr/>
            </a:lvl1pPr>
          </a:lstStyle>
          <a:p>
            <a:pPr>
              <a:defRPr/>
            </a:pPr>
            <a:r>
              <a:rPr lang="en-US"/>
              <a:t>DATE</a:t>
            </a:r>
          </a:p>
        </p:txBody>
      </p:sp>
      <p:sp>
        <p:nvSpPr>
          <p:cNvPr id="3" name="Footer Placeholder 9"/>
          <p:cNvSpPr>
            <a:spLocks noGrp="1"/>
          </p:cNvSpPr>
          <p:nvPr>
            <p:ph type="ftr" sz="quarter" idx="11"/>
          </p:nvPr>
        </p:nvSpPr>
        <p:spPr/>
        <p:txBody>
          <a:bodyPr/>
          <a:lstStyle>
            <a:lvl1pPr>
              <a:defRPr/>
            </a:lvl1pPr>
          </a:lstStyle>
          <a:p>
            <a:pPr>
              <a:defRPr/>
            </a:pPr>
            <a:r>
              <a:rPr lang="en-US"/>
              <a:t>DOCUMENT TYPE/STATUS</a:t>
            </a:r>
          </a:p>
        </p:txBody>
      </p:sp>
      <p:sp>
        <p:nvSpPr>
          <p:cNvPr id="4" name="Slide Number Placeholder 10"/>
          <p:cNvSpPr>
            <a:spLocks noGrp="1"/>
          </p:cNvSpPr>
          <p:nvPr>
            <p:ph type="sldNum" sz="quarter" idx="12"/>
          </p:nvPr>
        </p:nvSpPr>
        <p:spPr/>
        <p:txBody>
          <a:bodyPr/>
          <a:lstStyle>
            <a:lvl1pPr>
              <a:defRPr/>
            </a:lvl1pPr>
          </a:lstStyle>
          <a:p>
            <a:pPr>
              <a:defRPr/>
            </a:pPr>
            <a:fld id="{F33254E7-20DF-4EEC-B4C6-77997BC2924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solidFill>
                  <a:prstClr val="black">
                    <a:tint val="75000"/>
                  </a:prstClr>
                </a:solidFill>
              </a:rPr>
              <a:t>DATE</a:t>
            </a:r>
          </a:p>
        </p:txBody>
      </p:sp>
      <p:sp>
        <p:nvSpPr>
          <p:cNvPr id="4" name="Footer Placeholder 3"/>
          <p:cNvSpPr>
            <a:spLocks noGrp="1"/>
          </p:cNvSpPr>
          <p:nvPr>
            <p:ph type="ftr" sz="quarter" idx="11"/>
          </p:nvPr>
        </p:nvSpPr>
        <p:spPr/>
        <p:txBody>
          <a:bodyPr/>
          <a:lstStyle/>
          <a:p>
            <a:r>
              <a:rPr lang="en-US">
                <a:solidFill>
                  <a:prstClr val="black">
                    <a:tint val="75000"/>
                  </a:prstClr>
                </a:solidFill>
              </a:rPr>
              <a:t>DOCUMENT TYPE/STATUS</a:t>
            </a:r>
          </a:p>
        </p:txBody>
      </p:sp>
      <p:sp>
        <p:nvSpPr>
          <p:cNvPr id="5" name="Slide Number Placeholder 4"/>
          <p:cNvSpPr>
            <a:spLocks noGrp="1"/>
          </p:cNvSpPr>
          <p:nvPr>
            <p:ph type="sldNum" sz="quarter" idx="12"/>
          </p:nvPr>
        </p:nvSpPr>
        <p:spPr/>
        <p:txBody>
          <a:bodyPr/>
          <a:lstStyle/>
          <a:p>
            <a:fld id="{65DB31B4-4655-594E-908F-791C6CD479AD}"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4136712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7" cstate="email">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7" name="Date Placeholder 8"/>
          <p:cNvSpPr>
            <a:spLocks noGrp="1"/>
          </p:cNvSpPr>
          <p:nvPr>
            <p:ph type="dt" sz="half" idx="2"/>
          </p:nvPr>
        </p:nvSpPr>
        <p:spPr>
          <a:xfrm>
            <a:off x="457200" y="6553200"/>
            <a:ext cx="2133600" cy="304800"/>
          </a:xfrm>
          <a:prstGeom prst="rect">
            <a:avLst/>
          </a:prstGeom>
        </p:spPr>
        <p:txBody>
          <a:bodyPr vert="horz" wrap="square" lIns="91440" tIns="45720" rIns="91440" bIns="45720" numCol="1" anchor="ctr" anchorCtr="0" compatLnSpc="1">
            <a:prstTxWarp prst="textNoShape">
              <a:avLst/>
            </a:prstTxWarp>
          </a:bodyPr>
          <a:lstStyle>
            <a:lvl1pPr>
              <a:defRPr sz="1000">
                <a:solidFill>
                  <a:schemeClr val="bg1"/>
                </a:solidFill>
                <a:latin typeface="Arial" charset="0"/>
                <a:ea typeface="ヒラギノ角ゴ Pro W3" charset="0"/>
                <a:cs typeface="ヒラギノ角ゴ Pro W3" charset="0"/>
              </a:defRPr>
            </a:lvl1pPr>
          </a:lstStyle>
          <a:p>
            <a:pPr>
              <a:defRPr/>
            </a:pPr>
            <a:r>
              <a:rPr lang="en-US"/>
              <a:t>DATE</a:t>
            </a:r>
          </a:p>
        </p:txBody>
      </p:sp>
      <p:sp>
        <p:nvSpPr>
          <p:cNvPr id="8" name="Footer Placeholder 9"/>
          <p:cNvSpPr>
            <a:spLocks noGrp="1"/>
          </p:cNvSpPr>
          <p:nvPr>
            <p:ph type="ftr" sz="quarter" idx="3"/>
          </p:nvPr>
        </p:nvSpPr>
        <p:spPr>
          <a:xfrm>
            <a:off x="2971800" y="6553200"/>
            <a:ext cx="3886200" cy="304800"/>
          </a:xfrm>
          <a:prstGeom prst="rect">
            <a:avLst/>
          </a:prstGeom>
        </p:spPr>
        <p:txBody>
          <a:bodyPr vert="horz" wrap="square" lIns="91440" tIns="45720" rIns="91440" bIns="45720" numCol="1" anchor="ctr" anchorCtr="0" compatLnSpc="1">
            <a:prstTxWarp prst="textNoShape">
              <a:avLst/>
            </a:prstTxWarp>
          </a:bodyPr>
          <a:lstStyle>
            <a:lvl1pPr algn="ctr">
              <a:defRPr sz="1000" b="1">
                <a:solidFill>
                  <a:schemeClr val="bg1"/>
                </a:solidFill>
                <a:latin typeface="Georgia" charset="0"/>
                <a:ea typeface="ヒラギノ角ゴ Pro W3" charset="-128"/>
                <a:cs typeface="ヒラギノ角ゴ Pro W3" charset="-128"/>
              </a:defRPr>
            </a:lvl1pPr>
          </a:lstStyle>
          <a:p>
            <a:pPr>
              <a:defRPr/>
            </a:pPr>
            <a:r>
              <a:rPr lang="en-US"/>
              <a:t>DOCUMENT TYPE/STATUS</a:t>
            </a:r>
          </a:p>
        </p:txBody>
      </p:sp>
      <p:sp>
        <p:nvSpPr>
          <p:cNvPr id="9" name="Slide Number Placeholder 10"/>
          <p:cNvSpPr>
            <a:spLocks noGrp="1"/>
          </p:cNvSpPr>
          <p:nvPr>
            <p:ph type="sldNum" sz="quarter" idx="4"/>
          </p:nvPr>
        </p:nvSpPr>
        <p:spPr>
          <a:xfrm>
            <a:off x="6553200" y="6553200"/>
            <a:ext cx="2133600" cy="304800"/>
          </a:xfrm>
          <a:prstGeom prst="rect">
            <a:avLst/>
          </a:prstGeom>
        </p:spPr>
        <p:txBody>
          <a:bodyPr vert="horz" wrap="square" lIns="91440" tIns="45720" rIns="91440" bIns="45720" numCol="1" anchor="ctr" anchorCtr="0" compatLnSpc="1">
            <a:prstTxWarp prst="textNoShape">
              <a:avLst/>
            </a:prstTxWarp>
          </a:bodyPr>
          <a:lstStyle>
            <a:lvl1pPr algn="r">
              <a:defRPr sz="1000">
                <a:solidFill>
                  <a:schemeClr val="bg1"/>
                </a:solidFill>
                <a:latin typeface="Arial" pitchFamily="34" charset="0"/>
                <a:ea typeface="ヒラギノ角ゴ Pro W3" charset="-128"/>
                <a:cs typeface="+mn-cs"/>
              </a:defRPr>
            </a:lvl1pPr>
          </a:lstStyle>
          <a:p>
            <a:pPr>
              <a:defRPr/>
            </a:pPr>
            <a:fld id="{A687B29D-AAB7-4F84-A803-086484AB6C6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77" r:id="rId1"/>
    <p:sldLayoutId id="2147483676" r:id="rId2"/>
    <p:sldLayoutId id="2147483675" r:id="rId3"/>
    <p:sldLayoutId id="2147483674" r:id="rId4"/>
    <p:sldLayoutId id="2147483680" r:id="rId5"/>
  </p:sldLayoutIdLst>
  <p:hf hdr="0" ftr="0" dt="0"/>
  <p:txStyles>
    <p:titleStyle>
      <a:lvl1pPr algn="ctr" defTabSz="457200" rtl="0" eaLnBrk="1" fontAlgn="base" hangingPunct="1">
        <a:spcBef>
          <a:spcPct val="0"/>
        </a:spcBef>
        <a:spcAft>
          <a:spcPct val="0"/>
        </a:spcAft>
        <a:defRPr sz="4400" kern="1200">
          <a:solidFill>
            <a:schemeClr val="tx1"/>
          </a:solidFill>
          <a:latin typeface="+mj-lt"/>
          <a:ea typeface="ヒラギノ角ゴ Pro W3" charset="-128"/>
          <a:cs typeface="ヒラギノ角ゴ Pro W3" charset="-128"/>
        </a:defRPr>
      </a:lvl1pPr>
      <a:lvl2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2pPr>
      <a:lvl3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3pPr>
      <a:lvl4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4pPr>
      <a:lvl5pPr algn="ctr" defTabSz="457200" rtl="0" eaLnBrk="1" fontAlgn="base" hangingPunct="1">
        <a:spcBef>
          <a:spcPct val="0"/>
        </a:spcBef>
        <a:spcAft>
          <a:spcPct val="0"/>
        </a:spcAft>
        <a:defRPr sz="4400">
          <a:solidFill>
            <a:schemeClr val="tx1"/>
          </a:solidFill>
          <a:latin typeface="Calibri" pitchFamily="34" charset="0"/>
          <a:ea typeface="ヒラギノ角ゴ Pro W3" charset="-128"/>
          <a:cs typeface="ヒラギノ角ゴ Pro W3" charset="-128"/>
        </a:defRPr>
      </a:lvl5pPr>
      <a:lvl6pPr marL="457200" algn="ctr" defTabSz="457200" rtl="0" eaLnBrk="1" fontAlgn="base" hangingPunct="1">
        <a:spcBef>
          <a:spcPct val="0"/>
        </a:spcBef>
        <a:spcAft>
          <a:spcPct val="0"/>
        </a:spcAft>
        <a:defRPr sz="4400">
          <a:solidFill>
            <a:schemeClr val="tx1"/>
          </a:solidFill>
          <a:latin typeface="Calibri" pitchFamily="34" charset="0"/>
        </a:defRPr>
      </a:lvl6pPr>
      <a:lvl7pPr marL="914400" algn="ctr" defTabSz="457200" rtl="0" eaLnBrk="1" fontAlgn="base" hangingPunct="1">
        <a:spcBef>
          <a:spcPct val="0"/>
        </a:spcBef>
        <a:spcAft>
          <a:spcPct val="0"/>
        </a:spcAft>
        <a:defRPr sz="4400">
          <a:solidFill>
            <a:schemeClr val="tx1"/>
          </a:solidFill>
          <a:latin typeface="Calibri" pitchFamily="34" charset="0"/>
        </a:defRPr>
      </a:lvl7pPr>
      <a:lvl8pPr marL="1371600" algn="ctr" defTabSz="457200" rtl="0" eaLnBrk="1" fontAlgn="base" hangingPunct="1">
        <a:spcBef>
          <a:spcPct val="0"/>
        </a:spcBef>
        <a:spcAft>
          <a:spcPct val="0"/>
        </a:spcAft>
        <a:defRPr sz="4400">
          <a:solidFill>
            <a:schemeClr val="tx1"/>
          </a:solidFill>
          <a:latin typeface="Calibri" pitchFamily="34" charset="0"/>
        </a:defRPr>
      </a:lvl8pPr>
      <a:lvl9pPr marL="1828800" algn="ctr" defTabSz="457200"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ヒラギノ角ゴ Pro W3" charset="-128"/>
          <a:cs typeface="ヒラギノ角ゴ Pro W3" charset="-128"/>
        </a:defRPr>
      </a:lvl1pPr>
      <a:lvl2pPr marL="742950" indent="-285750" algn="l" defTabSz="457200" rtl="0" eaLnBrk="1" fontAlgn="base" hangingPunct="1">
        <a:spcBef>
          <a:spcPct val="20000"/>
        </a:spcBef>
        <a:spcAft>
          <a:spcPct val="0"/>
        </a:spcAft>
        <a:buFont typeface="Arial" charset="0"/>
        <a:buChar char="–"/>
        <a:defRPr sz="2800" kern="1200">
          <a:solidFill>
            <a:schemeClr val="tx1"/>
          </a:solidFill>
          <a:latin typeface="+mn-lt"/>
          <a:ea typeface="ヒラギノ角ゴ Pro W3" charset="-128"/>
          <a:cs typeface="ヒラギノ角ゴ Pro W3" charset="0"/>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MS PGothic" pitchFamily="34" charset="-128"/>
          <a:cs typeface="ヒラギノ角ゴ Pro W3"/>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MS PGothic" pitchFamily="34" charset="-128"/>
          <a:cs typeface="ヒラギノ角ゴ Pro W3"/>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ヒラギノ角ゴ Pro W3" charset="-128"/>
          <a:cs typeface="ヒラギノ角ゴ Pro W3" charset="-128"/>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hyperlink" Target="mailto:VHAPrivIssues@va.gov" TargetMode="External"/><Relationship Id="rId2" Type="http://schemas.openxmlformats.org/officeDocument/2006/relationships/hyperlink" Target="mailto:Stephania.griffin@va.gov"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mailto:Michelle.Christiano@va.gov"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800" spc="100" dirty="0"/>
              <a:t>VHA Privacy Issues and Privacy Reviews</a:t>
            </a:r>
            <a:br>
              <a:rPr lang="en-US" sz="3600" dirty="0"/>
            </a:br>
            <a:endParaRPr lang="en-US" sz="1600" dirty="0"/>
          </a:p>
        </p:txBody>
      </p:sp>
      <p:sp>
        <p:nvSpPr>
          <p:cNvPr id="7" name="Subtitle 6"/>
          <p:cNvSpPr>
            <a:spLocks noGrp="1"/>
          </p:cNvSpPr>
          <p:nvPr>
            <p:ph type="subTitle" idx="1"/>
          </p:nvPr>
        </p:nvSpPr>
        <p:spPr>
          <a:xfrm>
            <a:off x="107004" y="3886199"/>
            <a:ext cx="8861897" cy="2172957"/>
          </a:xfrm>
        </p:spPr>
        <p:txBody>
          <a:bodyPr/>
          <a:lstStyle/>
          <a:p>
            <a:endParaRPr lang="en-US" sz="1800" dirty="0"/>
          </a:p>
          <a:p>
            <a:pPr algn="l"/>
            <a:r>
              <a:rPr lang="en-US" sz="1800" dirty="0"/>
              <a:t>Stephania Griffin, JD, RHIA					Michelle Christiano, CCRC, CIP</a:t>
            </a:r>
          </a:p>
          <a:p>
            <a:pPr algn="l"/>
            <a:r>
              <a:rPr lang="en-US" sz="1800" dirty="0"/>
              <a:t>Director, Information Access and Privacy	        Privacy Officer</a:t>
            </a:r>
          </a:p>
          <a:p>
            <a:pPr algn="l"/>
            <a:r>
              <a:rPr lang="en-US" sz="1800" dirty="0"/>
              <a:t>Veterans Health Administration				Veterans Health Administration</a:t>
            </a:r>
          </a:p>
          <a:p>
            <a:pPr algn="l"/>
            <a:r>
              <a:rPr lang="en-US" sz="1800" dirty="0"/>
              <a:t>Office of Health Informatics					Office of Research &amp; Development</a:t>
            </a:r>
          </a:p>
          <a:p>
            <a:r>
              <a:rPr lang="en-US" sz="1800" dirty="0"/>
              <a:t>February 2023</a:t>
            </a:r>
          </a:p>
          <a:p>
            <a:endParaRPr lang="en-US" sz="1800" dirty="0"/>
          </a:p>
          <a:p>
            <a:endParaRPr lang="en-US" sz="2000" dirty="0"/>
          </a:p>
        </p:txBody>
      </p:sp>
      <p:sp>
        <p:nvSpPr>
          <p:cNvPr id="3" name="Slide Number Placeholder 2"/>
          <p:cNvSpPr>
            <a:spLocks noGrp="1"/>
          </p:cNvSpPr>
          <p:nvPr>
            <p:ph type="sldNum" sz="quarter" idx="12"/>
          </p:nvPr>
        </p:nvSpPr>
        <p:spPr/>
        <p:txBody>
          <a:bodyPr/>
          <a:lstStyle/>
          <a:p>
            <a:pPr>
              <a:defRPr/>
            </a:pPr>
            <a:fld id="{F673221A-0008-49CE-89D9-8A86DA715273}" type="slidenum">
              <a:rPr lang="en-US" smtClean="0"/>
              <a:pPr>
                <a:defRPr/>
              </a:pPr>
              <a:t>1</a:t>
            </a:fld>
            <a:endParaRPr lang="en-US"/>
          </a:p>
        </p:txBody>
      </p:sp>
    </p:spTree>
    <p:extLst>
      <p:ext uri="{BB962C8B-B14F-4D97-AF65-F5344CB8AC3E}">
        <p14:creationId xmlns:p14="http://schemas.microsoft.com/office/powerpoint/2010/main" val="48505701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6666862-2206-4CDE-9321-15DE7EF2A6C2}"/>
              </a:ext>
            </a:extLst>
          </p:cNvPr>
          <p:cNvSpPr>
            <a:spLocks noGrp="1"/>
          </p:cNvSpPr>
          <p:nvPr>
            <p:ph type="title"/>
          </p:nvPr>
        </p:nvSpPr>
        <p:spPr/>
        <p:txBody>
          <a:bodyPr/>
          <a:lstStyle/>
          <a:p>
            <a:r>
              <a:rPr lang="en-US" sz="4400" b="1" dirty="0"/>
              <a:t>Limited Data Set (LDS)</a:t>
            </a:r>
            <a:endParaRPr lang="en-US" dirty="0"/>
          </a:p>
        </p:txBody>
      </p:sp>
      <p:sp>
        <p:nvSpPr>
          <p:cNvPr id="3" name="Content Placeholder 2">
            <a:extLst>
              <a:ext uri="{FF2B5EF4-FFF2-40B4-BE49-F238E27FC236}">
                <a16:creationId xmlns:a16="http://schemas.microsoft.com/office/drawing/2014/main" id="{70B8EAED-5C8B-45F2-91D6-CBD84B7FA3F4}"/>
              </a:ext>
            </a:extLst>
          </p:cNvPr>
          <p:cNvSpPr>
            <a:spLocks noGrp="1"/>
          </p:cNvSpPr>
          <p:nvPr>
            <p:ph idx="1"/>
          </p:nvPr>
        </p:nvSpPr>
        <p:spPr/>
        <p:txBody>
          <a:bodyPr/>
          <a:lstStyle/>
          <a:p>
            <a:r>
              <a:rPr lang="en-US" sz="2400" dirty="0"/>
              <a:t>LDS is a subset of PHI from which certain specified direct identifiers of the individuals and their relatives, household members and employers have been removed, but is not “de-identified.”</a:t>
            </a:r>
          </a:p>
          <a:p>
            <a:pPr lvl="1"/>
            <a:r>
              <a:rPr lang="en-US" sz="2200" dirty="0"/>
              <a:t>Includes name, address (other than town or city, state, or zip code), phone number, fax number, email address, Social Security Number (SSN), medical record number, health plan number, account number, certificate or license numbers, vehicle identification, device identifiers, web universal resource locators (URL), internet protocol (IP) address numbers, biometric identifiers, and full-face photographic images</a:t>
            </a:r>
          </a:p>
          <a:p>
            <a:r>
              <a:rPr lang="en-US" sz="2400" dirty="0">
                <a:effectLst/>
              </a:rPr>
              <a:t>The two identifiers that can be used are dates and postal address information that is limited to town or city, State, or zip code.</a:t>
            </a:r>
            <a:endParaRPr lang="en-US" sz="2400" dirty="0"/>
          </a:p>
          <a:p>
            <a:endParaRPr lang="en-US" dirty="0"/>
          </a:p>
        </p:txBody>
      </p:sp>
      <p:sp>
        <p:nvSpPr>
          <p:cNvPr id="4" name="Slide Number Placeholder 3">
            <a:extLst>
              <a:ext uri="{FF2B5EF4-FFF2-40B4-BE49-F238E27FC236}">
                <a16:creationId xmlns:a16="http://schemas.microsoft.com/office/drawing/2014/main" id="{D527B30D-C9F5-4D20-BF84-297CDB5BF4D1}"/>
              </a:ext>
            </a:extLst>
          </p:cNvPr>
          <p:cNvSpPr>
            <a:spLocks noGrp="1"/>
          </p:cNvSpPr>
          <p:nvPr>
            <p:ph type="sldNum" sz="quarter" idx="12"/>
          </p:nvPr>
        </p:nvSpPr>
        <p:spPr/>
        <p:txBody>
          <a:bodyPr/>
          <a:lstStyle/>
          <a:p>
            <a:pPr>
              <a:defRPr/>
            </a:pPr>
            <a:fld id="{953D45C7-AFA8-4622-8BFA-D400F3569C1E}" type="slidenum">
              <a:rPr lang="en-US" smtClean="0"/>
              <a:pPr>
                <a:defRPr/>
              </a:pPr>
              <a:t>10</a:t>
            </a:fld>
            <a:endParaRPr lang="en-US"/>
          </a:p>
        </p:txBody>
      </p:sp>
    </p:spTree>
    <p:extLst>
      <p:ext uri="{BB962C8B-B14F-4D97-AF65-F5344CB8AC3E}">
        <p14:creationId xmlns:p14="http://schemas.microsoft.com/office/powerpoint/2010/main" val="41798891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51DBD-2E6B-4108-B03B-7215D8E11E01}"/>
              </a:ext>
            </a:extLst>
          </p:cNvPr>
          <p:cNvSpPr>
            <a:spLocks noGrp="1"/>
          </p:cNvSpPr>
          <p:nvPr>
            <p:ph type="title"/>
          </p:nvPr>
        </p:nvSpPr>
        <p:spPr>
          <a:xfrm>
            <a:off x="713432" y="130705"/>
            <a:ext cx="8229600" cy="1143000"/>
          </a:xfrm>
        </p:spPr>
        <p:txBody>
          <a:bodyPr/>
          <a:lstStyle/>
          <a:p>
            <a:r>
              <a:rPr lang="en-US" sz="4400" b="1" dirty="0"/>
              <a:t>Non-Identifiable Information  (NII)</a:t>
            </a:r>
            <a:endParaRPr lang="en-US" dirty="0"/>
          </a:p>
        </p:txBody>
      </p:sp>
      <p:sp>
        <p:nvSpPr>
          <p:cNvPr id="3" name="Content Placeholder 2">
            <a:extLst>
              <a:ext uri="{FF2B5EF4-FFF2-40B4-BE49-F238E27FC236}">
                <a16:creationId xmlns:a16="http://schemas.microsoft.com/office/drawing/2014/main" id="{D84A5297-CA34-43EA-858A-05B37F3288D7}"/>
              </a:ext>
            </a:extLst>
          </p:cNvPr>
          <p:cNvSpPr>
            <a:spLocks noGrp="1"/>
          </p:cNvSpPr>
          <p:nvPr>
            <p:ph idx="1"/>
          </p:nvPr>
        </p:nvSpPr>
        <p:spPr/>
        <p:txBody>
          <a:bodyPr/>
          <a:lstStyle/>
          <a:p>
            <a:r>
              <a:rPr lang="en-US" dirty="0"/>
              <a:t>Non-identifiable information is III </a:t>
            </a:r>
            <a:r>
              <a:rPr lang="en-US" sz="3200" dirty="0"/>
              <a:t>from which all unique identifiers have been removed so that the information is no longer protected under the Privacy Act, 38 U.S.C. §§ 5701 or 7332. </a:t>
            </a:r>
          </a:p>
          <a:p>
            <a:r>
              <a:rPr lang="en-US" sz="3200" dirty="0"/>
              <a:t>Non-identifiable information that is health information is still protected under the HIPAA Privacy Rule as it is not “de-identified” by either Safe Harbor or Expert Determination.</a:t>
            </a:r>
            <a:endParaRPr lang="en-US" dirty="0"/>
          </a:p>
          <a:p>
            <a:endParaRPr lang="en-US" dirty="0"/>
          </a:p>
        </p:txBody>
      </p:sp>
      <p:sp>
        <p:nvSpPr>
          <p:cNvPr id="4" name="Slide Number Placeholder 3">
            <a:extLst>
              <a:ext uri="{FF2B5EF4-FFF2-40B4-BE49-F238E27FC236}">
                <a16:creationId xmlns:a16="http://schemas.microsoft.com/office/drawing/2014/main" id="{2E05FEE7-4DE1-43D9-9D86-7822BA337F75}"/>
              </a:ext>
            </a:extLst>
          </p:cNvPr>
          <p:cNvSpPr>
            <a:spLocks noGrp="1"/>
          </p:cNvSpPr>
          <p:nvPr>
            <p:ph type="sldNum" sz="quarter" idx="12"/>
          </p:nvPr>
        </p:nvSpPr>
        <p:spPr/>
        <p:txBody>
          <a:bodyPr/>
          <a:lstStyle/>
          <a:p>
            <a:pPr>
              <a:defRPr/>
            </a:pPr>
            <a:fld id="{953D45C7-AFA8-4622-8BFA-D400F3569C1E}" type="slidenum">
              <a:rPr lang="en-US" smtClean="0"/>
              <a:pPr>
                <a:defRPr/>
              </a:pPr>
              <a:t>11</a:t>
            </a:fld>
            <a:endParaRPr lang="en-US"/>
          </a:p>
        </p:txBody>
      </p:sp>
    </p:spTree>
    <p:extLst>
      <p:ext uri="{BB962C8B-B14F-4D97-AF65-F5344CB8AC3E}">
        <p14:creationId xmlns:p14="http://schemas.microsoft.com/office/powerpoint/2010/main" val="18879001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A34C44-0A8B-4F18-A9F9-DF5C0980924F}"/>
              </a:ext>
            </a:extLst>
          </p:cNvPr>
          <p:cNvSpPr>
            <a:spLocks noGrp="1"/>
          </p:cNvSpPr>
          <p:nvPr>
            <p:ph type="title"/>
          </p:nvPr>
        </p:nvSpPr>
        <p:spPr/>
        <p:txBody>
          <a:bodyPr/>
          <a:lstStyle/>
          <a:p>
            <a:r>
              <a:rPr lang="en-US" sz="4400" b="1" dirty="0"/>
              <a:t>De-identified Information</a:t>
            </a:r>
            <a:endParaRPr lang="en-US" dirty="0"/>
          </a:p>
        </p:txBody>
      </p:sp>
      <p:sp>
        <p:nvSpPr>
          <p:cNvPr id="3" name="Content Placeholder 2">
            <a:extLst>
              <a:ext uri="{FF2B5EF4-FFF2-40B4-BE49-F238E27FC236}">
                <a16:creationId xmlns:a16="http://schemas.microsoft.com/office/drawing/2014/main" id="{DFA61773-55CF-46E9-8027-FC7A052287FC}"/>
              </a:ext>
            </a:extLst>
          </p:cNvPr>
          <p:cNvSpPr>
            <a:spLocks noGrp="1"/>
          </p:cNvSpPr>
          <p:nvPr>
            <p:ph idx="1"/>
          </p:nvPr>
        </p:nvSpPr>
        <p:spPr/>
        <p:txBody>
          <a:bodyPr/>
          <a:lstStyle/>
          <a:p>
            <a:r>
              <a:rPr lang="en-US" sz="2200" dirty="0"/>
              <a:t>De-identified information is </a:t>
            </a:r>
            <a:r>
              <a:rPr lang="en-US" sz="2200" b="1" i="1" u="sng" dirty="0"/>
              <a:t>not</a:t>
            </a:r>
            <a:r>
              <a:rPr lang="en-US" sz="2200" dirty="0"/>
              <a:t> considered Sensitive Personal Information</a:t>
            </a:r>
          </a:p>
          <a:p>
            <a:r>
              <a:rPr lang="en-US" sz="2200" dirty="0"/>
              <a:t>It is health information that is presumed not to identify an individual and there is no reasonable basis to believe that the information can be used to identify an individual, because the 18 patient identifiers described in the HIPAA Privacy Rule have been removed by one of the following two methods:</a:t>
            </a:r>
          </a:p>
          <a:p>
            <a:pPr lvl="2"/>
            <a:r>
              <a:rPr lang="en-US" dirty="0"/>
              <a:t>Safe Harbor, or</a:t>
            </a:r>
          </a:p>
          <a:p>
            <a:pPr lvl="2"/>
            <a:r>
              <a:rPr lang="en-US" dirty="0"/>
              <a:t>Expert Determination</a:t>
            </a:r>
          </a:p>
          <a:p>
            <a:endParaRPr lang="en-US" dirty="0"/>
          </a:p>
        </p:txBody>
      </p:sp>
      <p:sp>
        <p:nvSpPr>
          <p:cNvPr id="4" name="Slide Number Placeholder 3">
            <a:extLst>
              <a:ext uri="{FF2B5EF4-FFF2-40B4-BE49-F238E27FC236}">
                <a16:creationId xmlns:a16="http://schemas.microsoft.com/office/drawing/2014/main" id="{3335ED5A-0B60-4DCF-A468-E0E8843EA38C}"/>
              </a:ext>
            </a:extLst>
          </p:cNvPr>
          <p:cNvSpPr>
            <a:spLocks noGrp="1"/>
          </p:cNvSpPr>
          <p:nvPr>
            <p:ph type="sldNum" sz="quarter" idx="12"/>
          </p:nvPr>
        </p:nvSpPr>
        <p:spPr/>
        <p:txBody>
          <a:bodyPr/>
          <a:lstStyle/>
          <a:p>
            <a:pPr>
              <a:defRPr/>
            </a:pPr>
            <a:fld id="{953D45C7-AFA8-4622-8BFA-D400F3569C1E}" type="slidenum">
              <a:rPr lang="en-US" smtClean="0"/>
              <a:pPr>
                <a:defRPr/>
              </a:pPr>
              <a:t>12</a:t>
            </a:fld>
            <a:endParaRPr lang="en-US"/>
          </a:p>
        </p:txBody>
      </p:sp>
    </p:spTree>
    <p:extLst>
      <p:ext uri="{BB962C8B-B14F-4D97-AF65-F5344CB8AC3E}">
        <p14:creationId xmlns:p14="http://schemas.microsoft.com/office/powerpoint/2010/main" val="29285053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B3AA8-7047-4738-B6B2-FB6E5B366756}"/>
              </a:ext>
            </a:extLst>
          </p:cNvPr>
          <p:cNvSpPr>
            <a:spLocks noGrp="1"/>
          </p:cNvSpPr>
          <p:nvPr>
            <p:ph type="title"/>
          </p:nvPr>
        </p:nvSpPr>
        <p:spPr/>
        <p:txBody>
          <a:bodyPr/>
          <a:lstStyle/>
          <a:p>
            <a:r>
              <a:rPr lang="en-US" sz="4400" b="1" dirty="0"/>
              <a:t>De-identification Methods</a:t>
            </a:r>
            <a:endParaRPr lang="en-US" dirty="0"/>
          </a:p>
        </p:txBody>
      </p:sp>
      <p:sp>
        <p:nvSpPr>
          <p:cNvPr id="3" name="Content Placeholder 2">
            <a:extLst>
              <a:ext uri="{FF2B5EF4-FFF2-40B4-BE49-F238E27FC236}">
                <a16:creationId xmlns:a16="http://schemas.microsoft.com/office/drawing/2014/main" id="{C63BD32B-A072-4293-842C-4CA6335296B7}"/>
              </a:ext>
            </a:extLst>
          </p:cNvPr>
          <p:cNvSpPr>
            <a:spLocks noGrp="1"/>
          </p:cNvSpPr>
          <p:nvPr>
            <p:ph idx="1"/>
          </p:nvPr>
        </p:nvSpPr>
        <p:spPr/>
        <p:txBody>
          <a:bodyPr/>
          <a:lstStyle/>
          <a:p>
            <a:endParaRPr lang="en-US" dirty="0"/>
          </a:p>
        </p:txBody>
      </p:sp>
      <p:sp>
        <p:nvSpPr>
          <p:cNvPr id="4" name="Slide Number Placeholder 3">
            <a:extLst>
              <a:ext uri="{FF2B5EF4-FFF2-40B4-BE49-F238E27FC236}">
                <a16:creationId xmlns:a16="http://schemas.microsoft.com/office/drawing/2014/main" id="{82B2D361-6F71-49E9-A734-311ABE461AB5}"/>
              </a:ext>
            </a:extLst>
          </p:cNvPr>
          <p:cNvSpPr>
            <a:spLocks noGrp="1"/>
          </p:cNvSpPr>
          <p:nvPr>
            <p:ph type="sldNum" sz="quarter" idx="12"/>
          </p:nvPr>
        </p:nvSpPr>
        <p:spPr/>
        <p:txBody>
          <a:bodyPr/>
          <a:lstStyle/>
          <a:p>
            <a:pPr>
              <a:defRPr/>
            </a:pPr>
            <a:fld id="{953D45C7-AFA8-4622-8BFA-D400F3569C1E}" type="slidenum">
              <a:rPr lang="en-US" smtClean="0"/>
              <a:pPr>
                <a:defRPr/>
              </a:pPr>
              <a:t>13</a:t>
            </a:fld>
            <a:endParaRPr lang="en-US"/>
          </a:p>
        </p:txBody>
      </p:sp>
      <p:grpSp>
        <p:nvGrpSpPr>
          <p:cNvPr id="5" name="Group 4">
            <a:extLst>
              <a:ext uri="{FF2B5EF4-FFF2-40B4-BE49-F238E27FC236}">
                <a16:creationId xmlns:a16="http://schemas.microsoft.com/office/drawing/2014/main" id="{EDBC1DF9-0EC6-451F-9152-B6FF1B5C56E4}"/>
              </a:ext>
            </a:extLst>
          </p:cNvPr>
          <p:cNvGrpSpPr>
            <a:grpSpLocks noChangeAspect="1"/>
          </p:cNvGrpSpPr>
          <p:nvPr/>
        </p:nvGrpSpPr>
        <p:grpSpPr bwMode="auto">
          <a:xfrm>
            <a:off x="457200" y="2019300"/>
            <a:ext cx="8301038" cy="4457700"/>
            <a:chOff x="288" y="588"/>
            <a:chExt cx="5229" cy="3144"/>
          </a:xfrm>
        </p:grpSpPr>
        <p:sp>
          <p:nvSpPr>
            <p:cNvPr id="6" name="AutoShape 3">
              <a:extLst>
                <a:ext uri="{FF2B5EF4-FFF2-40B4-BE49-F238E27FC236}">
                  <a16:creationId xmlns:a16="http://schemas.microsoft.com/office/drawing/2014/main" id="{4A01299A-C02B-4811-B3C7-204EFFBE6BB5}"/>
                </a:ext>
              </a:extLst>
            </p:cNvPr>
            <p:cNvSpPr>
              <a:spLocks noChangeAspect="1" noChangeArrowheads="1" noTextEdit="1"/>
            </p:cNvSpPr>
            <p:nvPr/>
          </p:nvSpPr>
          <p:spPr bwMode="auto">
            <a:xfrm>
              <a:off x="288" y="588"/>
              <a:ext cx="5229" cy="31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7" name="Freeform 5">
              <a:extLst>
                <a:ext uri="{FF2B5EF4-FFF2-40B4-BE49-F238E27FC236}">
                  <a16:creationId xmlns:a16="http://schemas.microsoft.com/office/drawing/2014/main" id="{3DFE05BC-734D-4CB2-B18B-81A96978179E}"/>
                </a:ext>
              </a:extLst>
            </p:cNvPr>
            <p:cNvSpPr>
              <a:spLocks noEditPoints="1"/>
            </p:cNvSpPr>
            <p:nvPr/>
          </p:nvSpPr>
          <p:spPr bwMode="auto">
            <a:xfrm>
              <a:off x="292" y="1779"/>
              <a:ext cx="2357" cy="1950"/>
            </a:xfrm>
            <a:custGeom>
              <a:avLst/>
              <a:gdLst>
                <a:gd name="T0" fmla="*/ 16 w 4528"/>
                <a:gd name="T1" fmla="*/ 618 h 5040"/>
                <a:gd name="T2" fmla="*/ 93 w 4528"/>
                <a:gd name="T3" fmla="*/ 405 h 5040"/>
                <a:gd name="T4" fmla="*/ 228 w 4528"/>
                <a:gd name="T5" fmla="*/ 225 h 5040"/>
                <a:gd name="T6" fmla="*/ 470 w 4528"/>
                <a:gd name="T7" fmla="*/ 62 h 5040"/>
                <a:gd name="T8" fmla="*/ 692 w 4528"/>
                <a:gd name="T9" fmla="*/ 5 h 5040"/>
                <a:gd name="T10" fmla="*/ 3836 w 4528"/>
                <a:gd name="T11" fmla="*/ 4 h 5040"/>
                <a:gd name="T12" fmla="*/ 4057 w 4528"/>
                <a:gd name="T13" fmla="*/ 61 h 5040"/>
                <a:gd name="T14" fmla="*/ 4302 w 4528"/>
                <a:gd name="T15" fmla="*/ 225 h 5040"/>
                <a:gd name="T16" fmla="*/ 4435 w 4528"/>
                <a:gd name="T17" fmla="*/ 403 h 5040"/>
                <a:gd name="T18" fmla="*/ 4513 w 4528"/>
                <a:gd name="T19" fmla="*/ 615 h 5040"/>
                <a:gd name="T20" fmla="*/ 4528 w 4528"/>
                <a:gd name="T21" fmla="*/ 4270 h 5040"/>
                <a:gd name="T22" fmla="*/ 4494 w 4528"/>
                <a:gd name="T23" fmla="*/ 4499 h 5040"/>
                <a:gd name="T24" fmla="*/ 4398 w 4528"/>
                <a:gd name="T25" fmla="*/ 4700 h 5040"/>
                <a:gd name="T26" fmla="*/ 4191 w 4528"/>
                <a:gd name="T27" fmla="*/ 4908 h 5040"/>
                <a:gd name="T28" fmla="*/ 3989 w 4528"/>
                <a:gd name="T29" fmla="*/ 5005 h 5040"/>
                <a:gd name="T30" fmla="*/ 3760 w 4528"/>
                <a:gd name="T31" fmla="*/ 5040 h 5040"/>
                <a:gd name="T32" fmla="*/ 618 w 4528"/>
                <a:gd name="T33" fmla="*/ 5025 h 5040"/>
                <a:gd name="T34" fmla="*/ 405 w 4528"/>
                <a:gd name="T35" fmla="*/ 4948 h 5040"/>
                <a:gd name="T36" fmla="*/ 225 w 4528"/>
                <a:gd name="T37" fmla="*/ 4814 h 5040"/>
                <a:gd name="T38" fmla="*/ 62 w 4528"/>
                <a:gd name="T39" fmla="*/ 4571 h 5040"/>
                <a:gd name="T40" fmla="*/ 5 w 4528"/>
                <a:gd name="T41" fmla="*/ 4350 h 5040"/>
                <a:gd name="T42" fmla="*/ 48 w 4528"/>
                <a:gd name="T43" fmla="*/ 4269 h 5040"/>
                <a:gd name="T44" fmla="*/ 81 w 4528"/>
                <a:gd name="T45" fmla="*/ 4484 h 5040"/>
                <a:gd name="T46" fmla="*/ 171 w 4528"/>
                <a:gd name="T47" fmla="*/ 4672 h 5040"/>
                <a:gd name="T48" fmla="*/ 367 w 4528"/>
                <a:gd name="T49" fmla="*/ 4869 h 5040"/>
                <a:gd name="T50" fmla="*/ 556 w 4528"/>
                <a:gd name="T51" fmla="*/ 4959 h 5040"/>
                <a:gd name="T52" fmla="*/ 771 w 4528"/>
                <a:gd name="T53" fmla="*/ 4992 h 5040"/>
                <a:gd name="T54" fmla="*/ 3902 w 4528"/>
                <a:gd name="T55" fmla="*/ 4978 h 5040"/>
                <a:gd name="T56" fmla="*/ 4102 w 4528"/>
                <a:gd name="T57" fmla="*/ 4906 h 5040"/>
                <a:gd name="T58" fmla="*/ 4268 w 4528"/>
                <a:gd name="T59" fmla="*/ 4783 h 5040"/>
                <a:gd name="T60" fmla="*/ 4423 w 4528"/>
                <a:gd name="T61" fmla="*/ 4552 h 5040"/>
                <a:gd name="T62" fmla="*/ 4476 w 4528"/>
                <a:gd name="T63" fmla="*/ 4345 h 5040"/>
                <a:gd name="T64" fmla="*/ 4477 w 4528"/>
                <a:gd name="T65" fmla="*/ 699 h 5040"/>
                <a:gd name="T66" fmla="*/ 4424 w 4528"/>
                <a:gd name="T67" fmla="*/ 491 h 5040"/>
                <a:gd name="T68" fmla="*/ 4268 w 4528"/>
                <a:gd name="T69" fmla="*/ 259 h 5040"/>
                <a:gd name="T70" fmla="*/ 4104 w 4528"/>
                <a:gd name="T71" fmla="*/ 136 h 5040"/>
                <a:gd name="T72" fmla="*/ 3905 w 4528"/>
                <a:gd name="T73" fmla="*/ 63 h 5040"/>
                <a:gd name="T74" fmla="*/ 773 w 4528"/>
                <a:gd name="T75" fmla="*/ 48 h 5040"/>
                <a:gd name="T76" fmla="*/ 558 w 4528"/>
                <a:gd name="T77" fmla="*/ 81 h 5040"/>
                <a:gd name="T78" fmla="*/ 370 w 4528"/>
                <a:gd name="T79" fmla="*/ 171 h 5040"/>
                <a:gd name="T80" fmla="*/ 173 w 4528"/>
                <a:gd name="T81" fmla="*/ 367 h 5040"/>
                <a:gd name="T82" fmla="*/ 82 w 4528"/>
                <a:gd name="T83" fmla="*/ 556 h 5040"/>
                <a:gd name="T84" fmla="*/ 48 w 4528"/>
                <a:gd name="T85" fmla="*/ 771 h 5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28" h="5040">
                  <a:moveTo>
                    <a:pt x="0" y="771"/>
                  </a:moveTo>
                  <a:lnTo>
                    <a:pt x="5" y="694"/>
                  </a:lnTo>
                  <a:lnTo>
                    <a:pt x="16" y="618"/>
                  </a:lnTo>
                  <a:lnTo>
                    <a:pt x="35" y="543"/>
                  </a:lnTo>
                  <a:lnTo>
                    <a:pt x="61" y="472"/>
                  </a:lnTo>
                  <a:lnTo>
                    <a:pt x="93" y="405"/>
                  </a:lnTo>
                  <a:lnTo>
                    <a:pt x="132" y="342"/>
                  </a:lnTo>
                  <a:lnTo>
                    <a:pt x="225" y="228"/>
                  </a:lnTo>
                  <a:cubicBezTo>
                    <a:pt x="226" y="227"/>
                    <a:pt x="227" y="226"/>
                    <a:pt x="228" y="225"/>
                  </a:cubicBezTo>
                  <a:lnTo>
                    <a:pt x="339" y="134"/>
                  </a:lnTo>
                  <a:lnTo>
                    <a:pt x="403" y="94"/>
                  </a:lnTo>
                  <a:lnTo>
                    <a:pt x="470" y="62"/>
                  </a:lnTo>
                  <a:lnTo>
                    <a:pt x="541" y="36"/>
                  </a:lnTo>
                  <a:lnTo>
                    <a:pt x="615" y="16"/>
                  </a:lnTo>
                  <a:lnTo>
                    <a:pt x="692" y="5"/>
                  </a:lnTo>
                  <a:lnTo>
                    <a:pt x="770" y="0"/>
                  </a:lnTo>
                  <a:lnTo>
                    <a:pt x="3758" y="0"/>
                  </a:lnTo>
                  <a:lnTo>
                    <a:pt x="3836" y="4"/>
                  </a:lnTo>
                  <a:lnTo>
                    <a:pt x="3912" y="16"/>
                  </a:lnTo>
                  <a:lnTo>
                    <a:pt x="3987" y="35"/>
                  </a:lnTo>
                  <a:lnTo>
                    <a:pt x="4057" y="61"/>
                  </a:lnTo>
                  <a:lnTo>
                    <a:pt x="4125" y="93"/>
                  </a:lnTo>
                  <a:lnTo>
                    <a:pt x="4188" y="132"/>
                  </a:lnTo>
                  <a:lnTo>
                    <a:pt x="4302" y="225"/>
                  </a:lnTo>
                  <a:cubicBezTo>
                    <a:pt x="4303" y="226"/>
                    <a:pt x="4304" y="227"/>
                    <a:pt x="4305" y="228"/>
                  </a:cubicBezTo>
                  <a:lnTo>
                    <a:pt x="4396" y="339"/>
                  </a:lnTo>
                  <a:lnTo>
                    <a:pt x="4435" y="403"/>
                  </a:lnTo>
                  <a:lnTo>
                    <a:pt x="4467" y="470"/>
                  </a:lnTo>
                  <a:lnTo>
                    <a:pt x="4493" y="541"/>
                  </a:lnTo>
                  <a:lnTo>
                    <a:pt x="4513" y="615"/>
                  </a:lnTo>
                  <a:lnTo>
                    <a:pt x="4524" y="692"/>
                  </a:lnTo>
                  <a:lnTo>
                    <a:pt x="4528" y="770"/>
                  </a:lnTo>
                  <a:lnTo>
                    <a:pt x="4528" y="4270"/>
                  </a:lnTo>
                  <a:lnTo>
                    <a:pt x="4524" y="4348"/>
                  </a:lnTo>
                  <a:lnTo>
                    <a:pt x="4513" y="4424"/>
                  </a:lnTo>
                  <a:lnTo>
                    <a:pt x="4494" y="4499"/>
                  </a:lnTo>
                  <a:lnTo>
                    <a:pt x="4468" y="4569"/>
                  </a:lnTo>
                  <a:lnTo>
                    <a:pt x="4436" y="4637"/>
                  </a:lnTo>
                  <a:lnTo>
                    <a:pt x="4398" y="4700"/>
                  </a:lnTo>
                  <a:lnTo>
                    <a:pt x="4305" y="4814"/>
                  </a:lnTo>
                  <a:cubicBezTo>
                    <a:pt x="4304" y="4815"/>
                    <a:pt x="4303" y="4816"/>
                    <a:pt x="4302" y="4817"/>
                  </a:cubicBezTo>
                  <a:lnTo>
                    <a:pt x="4191" y="4908"/>
                  </a:lnTo>
                  <a:lnTo>
                    <a:pt x="4127" y="4947"/>
                  </a:lnTo>
                  <a:lnTo>
                    <a:pt x="4059" y="4979"/>
                  </a:lnTo>
                  <a:lnTo>
                    <a:pt x="3989" y="5005"/>
                  </a:lnTo>
                  <a:lnTo>
                    <a:pt x="3915" y="5025"/>
                  </a:lnTo>
                  <a:lnTo>
                    <a:pt x="3838" y="5036"/>
                  </a:lnTo>
                  <a:lnTo>
                    <a:pt x="3760" y="5040"/>
                  </a:lnTo>
                  <a:lnTo>
                    <a:pt x="771" y="5040"/>
                  </a:lnTo>
                  <a:lnTo>
                    <a:pt x="694" y="5036"/>
                  </a:lnTo>
                  <a:lnTo>
                    <a:pt x="618" y="5025"/>
                  </a:lnTo>
                  <a:lnTo>
                    <a:pt x="543" y="5006"/>
                  </a:lnTo>
                  <a:lnTo>
                    <a:pt x="472" y="4980"/>
                  </a:lnTo>
                  <a:lnTo>
                    <a:pt x="405" y="4948"/>
                  </a:lnTo>
                  <a:lnTo>
                    <a:pt x="342" y="4910"/>
                  </a:lnTo>
                  <a:lnTo>
                    <a:pt x="228" y="4817"/>
                  </a:lnTo>
                  <a:cubicBezTo>
                    <a:pt x="227" y="4816"/>
                    <a:pt x="226" y="4815"/>
                    <a:pt x="225" y="4814"/>
                  </a:cubicBezTo>
                  <a:lnTo>
                    <a:pt x="134" y="4703"/>
                  </a:lnTo>
                  <a:lnTo>
                    <a:pt x="94" y="4639"/>
                  </a:lnTo>
                  <a:lnTo>
                    <a:pt x="62" y="4571"/>
                  </a:lnTo>
                  <a:lnTo>
                    <a:pt x="36" y="4501"/>
                  </a:lnTo>
                  <a:lnTo>
                    <a:pt x="16" y="4427"/>
                  </a:lnTo>
                  <a:lnTo>
                    <a:pt x="5" y="4350"/>
                  </a:lnTo>
                  <a:lnTo>
                    <a:pt x="1" y="4272"/>
                  </a:lnTo>
                  <a:lnTo>
                    <a:pt x="0" y="771"/>
                  </a:lnTo>
                  <a:close/>
                  <a:moveTo>
                    <a:pt x="48" y="4269"/>
                  </a:moveTo>
                  <a:lnTo>
                    <a:pt x="52" y="4343"/>
                  </a:lnTo>
                  <a:lnTo>
                    <a:pt x="63" y="4414"/>
                  </a:lnTo>
                  <a:lnTo>
                    <a:pt x="81" y="4484"/>
                  </a:lnTo>
                  <a:lnTo>
                    <a:pt x="105" y="4550"/>
                  </a:lnTo>
                  <a:lnTo>
                    <a:pt x="135" y="4614"/>
                  </a:lnTo>
                  <a:lnTo>
                    <a:pt x="171" y="4672"/>
                  </a:lnTo>
                  <a:lnTo>
                    <a:pt x="262" y="4783"/>
                  </a:lnTo>
                  <a:lnTo>
                    <a:pt x="259" y="4780"/>
                  </a:lnTo>
                  <a:lnTo>
                    <a:pt x="367" y="4869"/>
                  </a:lnTo>
                  <a:lnTo>
                    <a:pt x="426" y="4905"/>
                  </a:lnTo>
                  <a:lnTo>
                    <a:pt x="489" y="4935"/>
                  </a:lnTo>
                  <a:lnTo>
                    <a:pt x="556" y="4959"/>
                  </a:lnTo>
                  <a:lnTo>
                    <a:pt x="625" y="4978"/>
                  </a:lnTo>
                  <a:lnTo>
                    <a:pt x="697" y="4988"/>
                  </a:lnTo>
                  <a:lnTo>
                    <a:pt x="771" y="4992"/>
                  </a:lnTo>
                  <a:lnTo>
                    <a:pt x="3757" y="4992"/>
                  </a:lnTo>
                  <a:lnTo>
                    <a:pt x="3831" y="4989"/>
                  </a:lnTo>
                  <a:lnTo>
                    <a:pt x="3902" y="4978"/>
                  </a:lnTo>
                  <a:lnTo>
                    <a:pt x="3972" y="4960"/>
                  </a:lnTo>
                  <a:lnTo>
                    <a:pt x="4038" y="4936"/>
                  </a:lnTo>
                  <a:lnTo>
                    <a:pt x="4102" y="4906"/>
                  </a:lnTo>
                  <a:lnTo>
                    <a:pt x="4160" y="4871"/>
                  </a:lnTo>
                  <a:lnTo>
                    <a:pt x="4271" y="4780"/>
                  </a:lnTo>
                  <a:lnTo>
                    <a:pt x="4268" y="4783"/>
                  </a:lnTo>
                  <a:lnTo>
                    <a:pt x="4357" y="4675"/>
                  </a:lnTo>
                  <a:lnTo>
                    <a:pt x="4393" y="4616"/>
                  </a:lnTo>
                  <a:lnTo>
                    <a:pt x="4423" y="4552"/>
                  </a:lnTo>
                  <a:lnTo>
                    <a:pt x="4447" y="4486"/>
                  </a:lnTo>
                  <a:lnTo>
                    <a:pt x="4466" y="4417"/>
                  </a:lnTo>
                  <a:lnTo>
                    <a:pt x="4476" y="4345"/>
                  </a:lnTo>
                  <a:lnTo>
                    <a:pt x="4480" y="4270"/>
                  </a:lnTo>
                  <a:lnTo>
                    <a:pt x="4480" y="773"/>
                  </a:lnTo>
                  <a:lnTo>
                    <a:pt x="4477" y="699"/>
                  </a:lnTo>
                  <a:lnTo>
                    <a:pt x="4466" y="628"/>
                  </a:lnTo>
                  <a:lnTo>
                    <a:pt x="4448" y="558"/>
                  </a:lnTo>
                  <a:lnTo>
                    <a:pt x="4424" y="491"/>
                  </a:lnTo>
                  <a:lnTo>
                    <a:pt x="4394" y="428"/>
                  </a:lnTo>
                  <a:lnTo>
                    <a:pt x="4359" y="370"/>
                  </a:lnTo>
                  <a:lnTo>
                    <a:pt x="4268" y="259"/>
                  </a:lnTo>
                  <a:lnTo>
                    <a:pt x="4271" y="262"/>
                  </a:lnTo>
                  <a:lnTo>
                    <a:pt x="4163" y="173"/>
                  </a:lnTo>
                  <a:lnTo>
                    <a:pt x="4104" y="136"/>
                  </a:lnTo>
                  <a:lnTo>
                    <a:pt x="4040" y="106"/>
                  </a:lnTo>
                  <a:lnTo>
                    <a:pt x="3974" y="82"/>
                  </a:lnTo>
                  <a:lnTo>
                    <a:pt x="3905" y="63"/>
                  </a:lnTo>
                  <a:lnTo>
                    <a:pt x="3833" y="52"/>
                  </a:lnTo>
                  <a:lnTo>
                    <a:pt x="3758" y="48"/>
                  </a:lnTo>
                  <a:lnTo>
                    <a:pt x="773" y="48"/>
                  </a:lnTo>
                  <a:lnTo>
                    <a:pt x="699" y="52"/>
                  </a:lnTo>
                  <a:lnTo>
                    <a:pt x="628" y="63"/>
                  </a:lnTo>
                  <a:lnTo>
                    <a:pt x="558" y="81"/>
                  </a:lnTo>
                  <a:lnTo>
                    <a:pt x="491" y="105"/>
                  </a:lnTo>
                  <a:lnTo>
                    <a:pt x="428" y="135"/>
                  </a:lnTo>
                  <a:lnTo>
                    <a:pt x="370" y="171"/>
                  </a:lnTo>
                  <a:lnTo>
                    <a:pt x="259" y="262"/>
                  </a:lnTo>
                  <a:lnTo>
                    <a:pt x="262" y="259"/>
                  </a:lnTo>
                  <a:lnTo>
                    <a:pt x="173" y="367"/>
                  </a:lnTo>
                  <a:lnTo>
                    <a:pt x="136" y="426"/>
                  </a:lnTo>
                  <a:lnTo>
                    <a:pt x="106" y="489"/>
                  </a:lnTo>
                  <a:lnTo>
                    <a:pt x="82" y="556"/>
                  </a:lnTo>
                  <a:lnTo>
                    <a:pt x="63" y="625"/>
                  </a:lnTo>
                  <a:lnTo>
                    <a:pt x="52" y="697"/>
                  </a:lnTo>
                  <a:lnTo>
                    <a:pt x="48" y="771"/>
                  </a:lnTo>
                  <a:lnTo>
                    <a:pt x="48" y="4269"/>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6">
              <a:extLst>
                <a:ext uri="{FF2B5EF4-FFF2-40B4-BE49-F238E27FC236}">
                  <a16:creationId xmlns:a16="http://schemas.microsoft.com/office/drawing/2014/main" id="{6B37FEC9-C74F-4C03-8577-767C13FA0641}"/>
                </a:ext>
              </a:extLst>
            </p:cNvPr>
            <p:cNvSpPr>
              <a:spLocks noEditPoints="1"/>
            </p:cNvSpPr>
            <p:nvPr/>
          </p:nvSpPr>
          <p:spPr bwMode="auto">
            <a:xfrm>
              <a:off x="3156" y="1779"/>
              <a:ext cx="2357" cy="1950"/>
            </a:xfrm>
            <a:custGeom>
              <a:avLst/>
              <a:gdLst>
                <a:gd name="T0" fmla="*/ 16 w 4528"/>
                <a:gd name="T1" fmla="*/ 618 h 5040"/>
                <a:gd name="T2" fmla="*/ 93 w 4528"/>
                <a:gd name="T3" fmla="*/ 405 h 5040"/>
                <a:gd name="T4" fmla="*/ 228 w 4528"/>
                <a:gd name="T5" fmla="*/ 225 h 5040"/>
                <a:gd name="T6" fmla="*/ 470 w 4528"/>
                <a:gd name="T7" fmla="*/ 62 h 5040"/>
                <a:gd name="T8" fmla="*/ 692 w 4528"/>
                <a:gd name="T9" fmla="*/ 5 h 5040"/>
                <a:gd name="T10" fmla="*/ 3836 w 4528"/>
                <a:gd name="T11" fmla="*/ 4 h 5040"/>
                <a:gd name="T12" fmla="*/ 4057 w 4528"/>
                <a:gd name="T13" fmla="*/ 61 h 5040"/>
                <a:gd name="T14" fmla="*/ 4302 w 4528"/>
                <a:gd name="T15" fmla="*/ 225 h 5040"/>
                <a:gd name="T16" fmla="*/ 4435 w 4528"/>
                <a:gd name="T17" fmla="*/ 403 h 5040"/>
                <a:gd name="T18" fmla="*/ 4513 w 4528"/>
                <a:gd name="T19" fmla="*/ 615 h 5040"/>
                <a:gd name="T20" fmla="*/ 4528 w 4528"/>
                <a:gd name="T21" fmla="*/ 4270 h 5040"/>
                <a:gd name="T22" fmla="*/ 4494 w 4528"/>
                <a:gd name="T23" fmla="*/ 4499 h 5040"/>
                <a:gd name="T24" fmla="*/ 4398 w 4528"/>
                <a:gd name="T25" fmla="*/ 4700 h 5040"/>
                <a:gd name="T26" fmla="*/ 4191 w 4528"/>
                <a:gd name="T27" fmla="*/ 4908 h 5040"/>
                <a:gd name="T28" fmla="*/ 3989 w 4528"/>
                <a:gd name="T29" fmla="*/ 5005 h 5040"/>
                <a:gd name="T30" fmla="*/ 3760 w 4528"/>
                <a:gd name="T31" fmla="*/ 5040 h 5040"/>
                <a:gd name="T32" fmla="*/ 618 w 4528"/>
                <a:gd name="T33" fmla="*/ 5025 h 5040"/>
                <a:gd name="T34" fmla="*/ 405 w 4528"/>
                <a:gd name="T35" fmla="*/ 4948 h 5040"/>
                <a:gd name="T36" fmla="*/ 225 w 4528"/>
                <a:gd name="T37" fmla="*/ 4814 h 5040"/>
                <a:gd name="T38" fmla="*/ 62 w 4528"/>
                <a:gd name="T39" fmla="*/ 4571 h 5040"/>
                <a:gd name="T40" fmla="*/ 5 w 4528"/>
                <a:gd name="T41" fmla="*/ 4350 h 5040"/>
                <a:gd name="T42" fmla="*/ 48 w 4528"/>
                <a:gd name="T43" fmla="*/ 4269 h 5040"/>
                <a:gd name="T44" fmla="*/ 81 w 4528"/>
                <a:gd name="T45" fmla="*/ 4484 h 5040"/>
                <a:gd name="T46" fmla="*/ 171 w 4528"/>
                <a:gd name="T47" fmla="*/ 4672 h 5040"/>
                <a:gd name="T48" fmla="*/ 367 w 4528"/>
                <a:gd name="T49" fmla="*/ 4869 h 5040"/>
                <a:gd name="T50" fmla="*/ 556 w 4528"/>
                <a:gd name="T51" fmla="*/ 4959 h 5040"/>
                <a:gd name="T52" fmla="*/ 771 w 4528"/>
                <a:gd name="T53" fmla="*/ 4992 h 5040"/>
                <a:gd name="T54" fmla="*/ 3902 w 4528"/>
                <a:gd name="T55" fmla="*/ 4978 h 5040"/>
                <a:gd name="T56" fmla="*/ 4102 w 4528"/>
                <a:gd name="T57" fmla="*/ 4906 h 5040"/>
                <a:gd name="T58" fmla="*/ 4268 w 4528"/>
                <a:gd name="T59" fmla="*/ 4783 h 5040"/>
                <a:gd name="T60" fmla="*/ 4423 w 4528"/>
                <a:gd name="T61" fmla="*/ 4552 h 5040"/>
                <a:gd name="T62" fmla="*/ 4476 w 4528"/>
                <a:gd name="T63" fmla="*/ 4345 h 5040"/>
                <a:gd name="T64" fmla="*/ 4477 w 4528"/>
                <a:gd name="T65" fmla="*/ 699 h 5040"/>
                <a:gd name="T66" fmla="*/ 4424 w 4528"/>
                <a:gd name="T67" fmla="*/ 491 h 5040"/>
                <a:gd name="T68" fmla="*/ 4268 w 4528"/>
                <a:gd name="T69" fmla="*/ 259 h 5040"/>
                <a:gd name="T70" fmla="*/ 4104 w 4528"/>
                <a:gd name="T71" fmla="*/ 136 h 5040"/>
                <a:gd name="T72" fmla="*/ 3905 w 4528"/>
                <a:gd name="T73" fmla="*/ 63 h 5040"/>
                <a:gd name="T74" fmla="*/ 773 w 4528"/>
                <a:gd name="T75" fmla="*/ 48 h 5040"/>
                <a:gd name="T76" fmla="*/ 558 w 4528"/>
                <a:gd name="T77" fmla="*/ 81 h 5040"/>
                <a:gd name="T78" fmla="*/ 370 w 4528"/>
                <a:gd name="T79" fmla="*/ 171 h 5040"/>
                <a:gd name="T80" fmla="*/ 173 w 4528"/>
                <a:gd name="T81" fmla="*/ 367 h 5040"/>
                <a:gd name="T82" fmla="*/ 82 w 4528"/>
                <a:gd name="T83" fmla="*/ 556 h 5040"/>
                <a:gd name="T84" fmla="*/ 48 w 4528"/>
                <a:gd name="T85" fmla="*/ 771 h 50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Lst>
              <a:rect l="0" t="0" r="r" b="b"/>
              <a:pathLst>
                <a:path w="4528" h="5040">
                  <a:moveTo>
                    <a:pt x="0" y="771"/>
                  </a:moveTo>
                  <a:lnTo>
                    <a:pt x="4" y="694"/>
                  </a:lnTo>
                  <a:lnTo>
                    <a:pt x="16" y="618"/>
                  </a:lnTo>
                  <a:lnTo>
                    <a:pt x="35" y="543"/>
                  </a:lnTo>
                  <a:lnTo>
                    <a:pt x="61" y="472"/>
                  </a:lnTo>
                  <a:lnTo>
                    <a:pt x="93" y="405"/>
                  </a:lnTo>
                  <a:lnTo>
                    <a:pt x="132" y="342"/>
                  </a:lnTo>
                  <a:lnTo>
                    <a:pt x="225" y="228"/>
                  </a:lnTo>
                  <a:cubicBezTo>
                    <a:pt x="226" y="227"/>
                    <a:pt x="227" y="226"/>
                    <a:pt x="228" y="225"/>
                  </a:cubicBezTo>
                  <a:lnTo>
                    <a:pt x="339" y="134"/>
                  </a:lnTo>
                  <a:lnTo>
                    <a:pt x="403" y="94"/>
                  </a:lnTo>
                  <a:lnTo>
                    <a:pt x="470" y="62"/>
                  </a:lnTo>
                  <a:lnTo>
                    <a:pt x="541" y="36"/>
                  </a:lnTo>
                  <a:lnTo>
                    <a:pt x="615" y="16"/>
                  </a:lnTo>
                  <a:lnTo>
                    <a:pt x="692" y="5"/>
                  </a:lnTo>
                  <a:lnTo>
                    <a:pt x="770" y="0"/>
                  </a:lnTo>
                  <a:lnTo>
                    <a:pt x="3758" y="0"/>
                  </a:lnTo>
                  <a:lnTo>
                    <a:pt x="3836" y="4"/>
                  </a:lnTo>
                  <a:lnTo>
                    <a:pt x="3912" y="16"/>
                  </a:lnTo>
                  <a:lnTo>
                    <a:pt x="3987" y="35"/>
                  </a:lnTo>
                  <a:lnTo>
                    <a:pt x="4057" y="61"/>
                  </a:lnTo>
                  <a:lnTo>
                    <a:pt x="4125" y="93"/>
                  </a:lnTo>
                  <a:lnTo>
                    <a:pt x="4188" y="132"/>
                  </a:lnTo>
                  <a:lnTo>
                    <a:pt x="4302" y="225"/>
                  </a:lnTo>
                  <a:cubicBezTo>
                    <a:pt x="4303" y="226"/>
                    <a:pt x="4304" y="227"/>
                    <a:pt x="4305" y="228"/>
                  </a:cubicBezTo>
                  <a:lnTo>
                    <a:pt x="4396" y="339"/>
                  </a:lnTo>
                  <a:lnTo>
                    <a:pt x="4435" y="403"/>
                  </a:lnTo>
                  <a:lnTo>
                    <a:pt x="4467" y="470"/>
                  </a:lnTo>
                  <a:lnTo>
                    <a:pt x="4493" y="541"/>
                  </a:lnTo>
                  <a:lnTo>
                    <a:pt x="4513" y="615"/>
                  </a:lnTo>
                  <a:lnTo>
                    <a:pt x="4524" y="692"/>
                  </a:lnTo>
                  <a:lnTo>
                    <a:pt x="4528" y="770"/>
                  </a:lnTo>
                  <a:lnTo>
                    <a:pt x="4528" y="4270"/>
                  </a:lnTo>
                  <a:lnTo>
                    <a:pt x="4524" y="4348"/>
                  </a:lnTo>
                  <a:lnTo>
                    <a:pt x="4513" y="4424"/>
                  </a:lnTo>
                  <a:lnTo>
                    <a:pt x="4494" y="4499"/>
                  </a:lnTo>
                  <a:lnTo>
                    <a:pt x="4468" y="4569"/>
                  </a:lnTo>
                  <a:lnTo>
                    <a:pt x="4436" y="4637"/>
                  </a:lnTo>
                  <a:lnTo>
                    <a:pt x="4398" y="4700"/>
                  </a:lnTo>
                  <a:lnTo>
                    <a:pt x="4305" y="4814"/>
                  </a:lnTo>
                  <a:cubicBezTo>
                    <a:pt x="4304" y="4815"/>
                    <a:pt x="4303" y="4816"/>
                    <a:pt x="4302" y="4817"/>
                  </a:cubicBezTo>
                  <a:lnTo>
                    <a:pt x="4191" y="4908"/>
                  </a:lnTo>
                  <a:lnTo>
                    <a:pt x="4127" y="4947"/>
                  </a:lnTo>
                  <a:lnTo>
                    <a:pt x="4059" y="4979"/>
                  </a:lnTo>
                  <a:lnTo>
                    <a:pt x="3989" y="5005"/>
                  </a:lnTo>
                  <a:lnTo>
                    <a:pt x="3915" y="5025"/>
                  </a:lnTo>
                  <a:lnTo>
                    <a:pt x="3838" y="5036"/>
                  </a:lnTo>
                  <a:lnTo>
                    <a:pt x="3760" y="5040"/>
                  </a:lnTo>
                  <a:lnTo>
                    <a:pt x="771" y="5040"/>
                  </a:lnTo>
                  <a:lnTo>
                    <a:pt x="694" y="5036"/>
                  </a:lnTo>
                  <a:lnTo>
                    <a:pt x="618" y="5025"/>
                  </a:lnTo>
                  <a:lnTo>
                    <a:pt x="543" y="5006"/>
                  </a:lnTo>
                  <a:lnTo>
                    <a:pt x="472" y="4980"/>
                  </a:lnTo>
                  <a:lnTo>
                    <a:pt x="405" y="4948"/>
                  </a:lnTo>
                  <a:lnTo>
                    <a:pt x="342" y="4910"/>
                  </a:lnTo>
                  <a:lnTo>
                    <a:pt x="228" y="4817"/>
                  </a:lnTo>
                  <a:cubicBezTo>
                    <a:pt x="227" y="4816"/>
                    <a:pt x="226" y="4815"/>
                    <a:pt x="225" y="4814"/>
                  </a:cubicBezTo>
                  <a:lnTo>
                    <a:pt x="134" y="4703"/>
                  </a:lnTo>
                  <a:lnTo>
                    <a:pt x="94" y="4639"/>
                  </a:lnTo>
                  <a:lnTo>
                    <a:pt x="62" y="4571"/>
                  </a:lnTo>
                  <a:lnTo>
                    <a:pt x="36" y="4501"/>
                  </a:lnTo>
                  <a:lnTo>
                    <a:pt x="16" y="4427"/>
                  </a:lnTo>
                  <a:lnTo>
                    <a:pt x="5" y="4350"/>
                  </a:lnTo>
                  <a:lnTo>
                    <a:pt x="0" y="4272"/>
                  </a:lnTo>
                  <a:lnTo>
                    <a:pt x="0" y="771"/>
                  </a:lnTo>
                  <a:close/>
                  <a:moveTo>
                    <a:pt x="48" y="4269"/>
                  </a:moveTo>
                  <a:lnTo>
                    <a:pt x="52" y="4343"/>
                  </a:lnTo>
                  <a:lnTo>
                    <a:pt x="63" y="4414"/>
                  </a:lnTo>
                  <a:lnTo>
                    <a:pt x="81" y="4484"/>
                  </a:lnTo>
                  <a:lnTo>
                    <a:pt x="105" y="4550"/>
                  </a:lnTo>
                  <a:lnTo>
                    <a:pt x="135" y="4614"/>
                  </a:lnTo>
                  <a:lnTo>
                    <a:pt x="171" y="4672"/>
                  </a:lnTo>
                  <a:lnTo>
                    <a:pt x="262" y="4783"/>
                  </a:lnTo>
                  <a:lnTo>
                    <a:pt x="259" y="4780"/>
                  </a:lnTo>
                  <a:lnTo>
                    <a:pt x="367" y="4869"/>
                  </a:lnTo>
                  <a:lnTo>
                    <a:pt x="426" y="4905"/>
                  </a:lnTo>
                  <a:lnTo>
                    <a:pt x="489" y="4935"/>
                  </a:lnTo>
                  <a:lnTo>
                    <a:pt x="556" y="4959"/>
                  </a:lnTo>
                  <a:lnTo>
                    <a:pt x="625" y="4978"/>
                  </a:lnTo>
                  <a:lnTo>
                    <a:pt x="697" y="4988"/>
                  </a:lnTo>
                  <a:lnTo>
                    <a:pt x="771" y="4992"/>
                  </a:lnTo>
                  <a:lnTo>
                    <a:pt x="3757" y="4992"/>
                  </a:lnTo>
                  <a:lnTo>
                    <a:pt x="3831" y="4989"/>
                  </a:lnTo>
                  <a:lnTo>
                    <a:pt x="3902" y="4978"/>
                  </a:lnTo>
                  <a:lnTo>
                    <a:pt x="3972" y="4960"/>
                  </a:lnTo>
                  <a:lnTo>
                    <a:pt x="4038" y="4936"/>
                  </a:lnTo>
                  <a:lnTo>
                    <a:pt x="4102" y="4906"/>
                  </a:lnTo>
                  <a:lnTo>
                    <a:pt x="4160" y="4871"/>
                  </a:lnTo>
                  <a:lnTo>
                    <a:pt x="4271" y="4780"/>
                  </a:lnTo>
                  <a:lnTo>
                    <a:pt x="4268" y="4783"/>
                  </a:lnTo>
                  <a:lnTo>
                    <a:pt x="4357" y="4675"/>
                  </a:lnTo>
                  <a:lnTo>
                    <a:pt x="4393" y="4616"/>
                  </a:lnTo>
                  <a:lnTo>
                    <a:pt x="4423" y="4552"/>
                  </a:lnTo>
                  <a:lnTo>
                    <a:pt x="4447" y="4486"/>
                  </a:lnTo>
                  <a:lnTo>
                    <a:pt x="4466" y="4417"/>
                  </a:lnTo>
                  <a:lnTo>
                    <a:pt x="4476" y="4345"/>
                  </a:lnTo>
                  <a:lnTo>
                    <a:pt x="4480" y="4270"/>
                  </a:lnTo>
                  <a:lnTo>
                    <a:pt x="4480" y="773"/>
                  </a:lnTo>
                  <a:lnTo>
                    <a:pt x="4477" y="699"/>
                  </a:lnTo>
                  <a:lnTo>
                    <a:pt x="4466" y="628"/>
                  </a:lnTo>
                  <a:lnTo>
                    <a:pt x="4448" y="558"/>
                  </a:lnTo>
                  <a:lnTo>
                    <a:pt x="4424" y="491"/>
                  </a:lnTo>
                  <a:lnTo>
                    <a:pt x="4394" y="428"/>
                  </a:lnTo>
                  <a:lnTo>
                    <a:pt x="4359" y="370"/>
                  </a:lnTo>
                  <a:lnTo>
                    <a:pt x="4268" y="259"/>
                  </a:lnTo>
                  <a:lnTo>
                    <a:pt x="4271" y="262"/>
                  </a:lnTo>
                  <a:lnTo>
                    <a:pt x="4163" y="173"/>
                  </a:lnTo>
                  <a:lnTo>
                    <a:pt x="4104" y="136"/>
                  </a:lnTo>
                  <a:lnTo>
                    <a:pt x="4040" y="106"/>
                  </a:lnTo>
                  <a:lnTo>
                    <a:pt x="3974" y="82"/>
                  </a:lnTo>
                  <a:lnTo>
                    <a:pt x="3905" y="63"/>
                  </a:lnTo>
                  <a:lnTo>
                    <a:pt x="3833" y="52"/>
                  </a:lnTo>
                  <a:lnTo>
                    <a:pt x="3758" y="48"/>
                  </a:lnTo>
                  <a:lnTo>
                    <a:pt x="773" y="48"/>
                  </a:lnTo>
                  <a:lnTo>
                    <a:pt x="699" y="52"/>
                  </a:lnTo>
                  <a:lnTo>
                    <a:pt x="628" y="63"/>
                  </a:lnTo>
                  <a:lnTo>
                    <a:pt x="558" y="81"/>
                  </a:lnTo>
                  <a:lnTo>
                    <a:pt x="491" y="105"/>
                  </a:lnTo>
                  <a:lnTo>
                    <a:pt x="428" y="135"/>
                  </a:lnTo>
                  <a:lnTo>
                    <a:pt x="370" y="171"/>
                  </a:lnTo>
                  <a:lnTo>
                    <a:pt x="259" y="262"/>
                  </a:lnTo>
                  <a:lnTo>
                    <a:pt x="262" y="259"/>
                  </a:lnTo>
                  <a:lnTo>
                    <a:pt x="173" y="367"/>
                  </a:lnTo>
                  <a:lnTo>
                    <a:pt x="136" y="426"/>
                  </a:lnTo>
                  <a:lnTo>
                    <a:pt x="106" y="489"/>
                  </a:lnTo>
                  <a:lnTo>
                    <a:pt x="82" y="556"/>
                  </a:lnTo>
                  <a:lnTo>
                    <a:pt x="63" y="625"/>
                  </a:lnTo>
                  <a:lnTo>
                    <a:pt x="52" y="697"/>
                  </a:lnTo>
                  <a:lnTo>
                    <a:pt x="48" y="771"/>
                  </a:lnTo>
                  <a:lnTo>
                    <a:pt x="48" y="4269"/>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Rectangle 8">
              <a:extLst>
                <a:ext uri="{FF2B5EF4-FFF2-40B4-BE49-F238E27FC236}">
                  <a16:creationId xmlns:a16="http://schemas.microsoft.com/office/drawing/2014/main" id="{41EBBA94-5323-48BD-99F9-93CE48058165}"/>
                </a:ext>
              </a:extLst>
            </p:cNvPr>
            <p:cNvSpPr>
              <a:spLocks noChangeArrowheads="1"/>
            </p:cNvSpPr>
            <p:nvPr/>
          </p:nvSpPr>
          <p:spPr bwMode="auto">
            <a:xfrm>
              <a:off x="1637" y="600"/>
              <a:ext cx="2531" cy="446"/>
            </a:xfrm>
            <a:prstGeom prst="rect">
              <a:avLst/>
            </a:prstGeom>
            <a:solidFill>
              <a:schemeClr val="tx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Freeform 8">
              <a:extLst>
                <a:ext uri="{FF2B5EF4-FFF2-40B4-BE49-F238E27FC236}">
                  <a16:creationId xmlns:a16="http://schemas.microsoft.com/office/drawing/2014/main" id="{248CB0F8-82F3-4D4C-8CB5-2C1355FA3C03}"/>
                </a:ext>
              </a:extLst>
            </p:cNvPr>
            <p:cNvSpPr>
              <a:spLocks noEditPoints="1"/>
            </p:cNvSpPr>
            <p:nvPr/>
          </p:nvSpPr>
          <p:spPr bwMode="auto">
            <a:xfrm>
              <a:off x="1624" y="591"/>
              <a:ext cx="2557" cy="464"/>
            </a:xfrm>
            <a:custGeom>
              <a:avLst/>
              <a:gdLst>
                <a:gd name="T0" fmla="*/ 0 w 4912"/>
                <a:gd name="T1" fmla="*/ 24 h 1200"/>
                <a:gd name="T2" fmla="*/ 24 w 4912"/>
                <a:gd name="T3" fmla="*/ 0 h 1200"/>
                <a:gd name="T4" fmla="*/ 4888 w 4912"/>
                <a:gd name="T5" fmla="*/ 0 h 1200"/>
                <a:gd name="T6" fmla="*/ 4912 w 4912"/>
                <a:gd name="T7" fmla="*/ 24 h 1200"/>
                <a:gd name="T8" fmla="*/ 4912 w 4912"/>
                <a:gd name="T9" fmla="*/ 1176 h 1200"/>
                <a:gd name="T10" fmla="*/ 4888 w 4912"/>
                <a:gd name="T11" fmla="*/ 1200 h 1200"/>
                <a:gd name="T12" fmla="*/ 24 w 4912"/>
                <a:gd name="T13" fmla="*/ 1200 h 1200"/>
                <a:gd name="T14" fmla="*/ 0 w 4912"/>
                <a:gd name="T15" fmla="*/ 1176 h 1200"/>
                <a:gd name="T16" fmla="*/ 0 w 4912"/>
                <a:gd name="T17" fmla="*/ 24 h 1200"/>
                <a:gd name="T18" fmla="*/ 48 w 4912"/>
                <a:gd name="T19" fmla="*/ 1176 h 1200"/>
                <a:gd name="T20" fmla="*/ 24 w 4912"/>
                <a:gd name="T21" fmla="*/ 1152 h 1200"/>
                <a:gd name="T22" fmla="*/ 4888 w 4912"/>
                <a:gd name="T23" fmla="*/ 1152 h 1200"/>
                <a:gd name="T24" fmla="*/ 4864 w 4912"/>
                <a:gd name="T25" fmla="*/ 1176 h 1200"/>
                <a:gd name="T26" fmla="*/ 4864 w 4912"/>
                <a:gd name="T27" fmla="*/ 24 h 1200"/>
                <a:gd name="T28" fmla="*/ 4888 w 4912"/>
                <a:gd name="T29" fmla="*/ 48 h 1200"/>
                <a:gd name="T30" fmla="*/ 24 w 4912"/>
                <a:gd name="T31" fmla="*/ 48 h 1200"/>
                <a:gd name="T32" fmla="*/ 48 w 4912"/>
                <a:gd name="T33" fmla="*/ 24 h 1200"/>
                <a:gd name="T34" fmla="*/ 48 w 4912"/>
                <a:gd name="T35" fmla="*/ 1176 h 12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4912" h="1200">
                  <a:moveTo>
                    <a:pt x="0" y="24"/>
                  </a:moveTo>
                  <a:cubicBezTo>
                    <a:pt x="0" y="11"/>
                    <a:pt x="11" y="0"/>
                    <a:pt x="24" y="0"/>
                  </a:cubicBezTo>
                  <a:lnTo>
                    <a:pt x="4888" y="0"/>
                  </a:lnTo>
                  <a:cubicBezTo>
                    <a:pt x="4902" y="0"/>
                    <a:pt x="4912" y="11"/>
                    <a:pt x="4912" y="24"/>
                  </a:cubicBezTo>
                  <a:lnTo>
                    <a:pt x="4912" y="1176"/>
                  </a:lnTo>
                  <a:cubicBezTo>
                    <a:pt x="4912" y="1190"/>
                    <a:pt x="4902" y="1200"/>
                    <a:pt x="4888" y="1200"/>
                  </a:cubicBezTo>
                  <a:lnTo>
                    <a:pt x="24" y="1200"/>
                  </a:lnTo>
                  <a:cubicBezTo>
                    <a:pt x="11" y="1200"/>
                    <a:pt x="0" y="1190"/>
                    <a:pt x="0" y="1176"/>
                  </a:cubicBezTo>
                  <a:lnTo>
                    <a:pt x="0" y="24"/>
                  </a:lnTo>
                  <a:close/>
                  <a:moveTo>
                    <a:pt x="48" y="1176"/>
                  </a:moveTo>
                  <a:lnTo>
                    <a:pt x="24" y="1152"/>
                  </a:lnTo>
                  <a:lnTo>
                    <a:pt x="4888" y="1152"/>
                  </a:lnTo>
                  <a:lnTo>
                    <a:pt x="4864" y="1176"/>
                  </a:lnTo>
                  <a:lnTo>
                    <a:pt x="4864" y="24"/>
                  </a:lnTo>
                  <a:lnTo>
                    <a:pt x="4888" y="48"/>
                  </a:lnTo>
                  <a:lnTo>
                    <a:pt x="24" y="48"/>
                  </a:lnTo>
                  <a:lnTo>
                    <a:pt x="48" y="24"/>
                  </a:lnTo>
                  <a:lnTo>
                    <a:pt x="48" y="1176"/>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Rectangle 10">
              <a:extLst>
                <a:ext uri="{FF2B5EF4-FFF2-40B4-BE49-F238E27FC236}">
                  <a16:creationId xmlns:a16="http://schemas.microsoft.com/office/drawing/2014/main" id="{1BA87CE4-40F5-44FE-B257-91DF391699EE}"/>
                </a:ext>
              </a:extLst>
            </p:cNvPr>
            <p:cNvSpPr>
              <a:spLocks noChangeArrowheads="1"/>
            </p:cNvSpPr>
            <p:nvPr/>
          </p:nvSpPr>
          <p:spPr bwMode="auto">
            <a:xfrm>
              <a:off x="1818" y="639"/>
              <a:ext cx="2040"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latin typeface="Calibri" panose="020F0502020204030204" pitchFamily="34" charset="0"/>
                </a:rPr>
                <a:t>HIPAA Privacy Rule</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4" name="Rectangle 13">
              <a:extLst>
                <a:ext uri="{FF2B5EF4-FFF2-40B4-BE49-F238E27FC236}">
                  <a16:creationId xmlns:a16="http://schemas.microsoft.com/office/drawing/2014/main" id="{82667A46-7307-4BB6-B9D3-E3291BA8F8BD}"/>
                </a:ext>
              </a:extLst>
            </p:cNvPr>
            <p:cNvSpPr>
              <a:spLocks noChangeArrowheads="1"/>
            </p:cNvSpPr>
            <p:nvPr/>
          </p:nvSpPr>
          <p:spPr bwMode="auto">
            <a:xfrm>
              <a:off x="1637" y="818"/>
              <a:ext cx="2512"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latin typeface="Calibri" panose="020F0502020204030204" pitchFamily="34" charset="0"/>
                </a:rPr>
                <a:t>De-identification Methods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5" name="Freeform 13">
              <a:extLst>
                <a:ext uri="{FF2B5EF4-FFF2-40B4-BE49-F238E27FC236}">
                  <a16:creationId xmlns:a16="http://schemas.microsoft.com/office/drawing/2014/main" id="{4874E2A2-E7A7-4B9E-9D55-DD9DF04E332A}"/>
                </a:ext>
              </a:extLst>
            </p:cNvPr>
            <p:cNvSpPr>
              <a:spLocks/>
            </p:cNvSpPr>
            <p:nvPr/>
          </p:nvSpPr>
          <p:spPr bwMode="auto">
            <a:xfrm>
              <a:off x="3298" y="2281"/>
              <a:ext cx="2065" cy="594"/>
            </a:xfrm>
            <a:custGeom>
              <a:avLst/>
              <a:gdLst>
                <a:gd name="T0" fmla="*/ 0 w 3968"/>
                <a:gd name="T1" fmla="*/ 256 h 1536"/>
                <a:gd name="T2" fmla="*/ 256 w 3968"/>
                <a:gd name="T3" fmla="*/ 0 h 1536"/>
                <a:gd name="T4" fmla="*/ 256 w 3968"/>
                <a:gd name="T5" fmla="*/ 0 h 1536"/>
                <a:gd name="T6" fmla="*/ 256 w 3968"/>
                <a:gd name="T7" fmla="*/ 0 h 1536"/>
                <a:gd name="T8" fmla="*/ 3712 w 3968"/>
                <a:gd name="T9" fmla="*/ 0 h 1536"/>
                <a:gd name="T10" fmla="*/ 3712 w 3968"/>
                <a:gd name="T11" fmla="*/ 0 h 1536"/>
                <a:gd name="T12" fmla="*/ 3968 w 3968"/>
                <a:gd name="T13" fmla="*/ 256 h 1536"/>
                <a:gd name="T14" fmla="*/ 3968 w 3968"/>
                <a:gd name="T15" fmla="*/ 256 h 1536"/>
                <a:gd name="T16" fmla="*/ 3968 w 3968"/>
                <a:gd name="T17" fmla="*/ 256 h 1536"/>
                <a:gd name="T18" fmla="*/ 3968 w 3968"/>
                <a:gd name="T19" fmla="*/ 1280 h 1536"/>
                <a:gd name="T20" fmla="*/ 3968 w 3968"/>
                <a:gd name="T21" fmla="*/ 1280 h 1536"/>
                <a:gd name="T22" fmla="*/ 3712 w 3968"/>
                <a:gd name="T23" fmla="*/ 1536 h 1536"/>
                <a:gd name="T24" fmla="*/ 3712 w 3968"/>
                <a:gd name="T25" fmla="*/ 1536 h 1536"/>
                <a:gd name="T26" fmla="*/ 3712 w 3968"/>
                <a:gd name="T27" fmla="*/ 1536 h 1536"/>
                <a:gd name="T28" fmla="*/ 256 w 3968"/>
                <a:gd name="T29" fmla="*/ 1536 h 1536"/>
                <a:gd name="T30" fmla="*/ 256 w 3968"/>
                <a:gd name="T31" fmla="*/ 1536 h 1536"/>
                <a:gd name="T32" fmla="*/ 0 w 3968"/>
                <a:gd name="T33" fmla="*/ 1280 h 1536"/>
                <a:gd name="T34" fmla="*/ 0 w 3968"/>
                <a:gd name="T35" fmla="*/ 1280 h 1536"/>
                <a:gd name="T36" fmla="*/ 0 w 3968"/>
                <a:gd name="T37" fmla="*/ 25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8" h="1536">
                  <a:moveTo>
                    <a:pt x="0" y="256"/>
                  </a:moveTo>
                  <a:cubicBezTo>
                    <a:pt x="0" y="115"/>
                    <a:pt x="115" y="0"/>
                    <a:pt x="256" y="0"/>
                  </a:cubicBezTo>
                  <a:cubicBezTo>
                    <a:pt x="256" y="0"/>
                    <a:pt x="256" y="0"/>
                    <a:pt x="256" y="0"/>
                  </a:cubicBezTo>
                  <a:lnTo>
                    <a:pt x="256" y="0"/>
                  </a:lnTo>
                  <a:lnTo>
                    <a:pt x="3712" y="0"/>
                  </a:lnTo>
                  <a:lnTo>
                    <a:pt x="3712" y="0"/>
                  </a:lnTo>
                  <a:cubicBezTo>
                    <a:pt x="3854" y="0"/>
                    <a:pt x="3968" y="115"/>
                    <a:pt x="3968" y="256"/>
                  </a:cubicBezTo>
                  <a:cubicBezTo>
                    <a:pt x="3968" y="256"/>
                    <a:pt x="3968" y="256"/>
                    <a:pt x="3968" y="256"/>
                  </a:cubicBezTo>
                  <a:lnTo>
                    <a:pt x="3968" y="256"/>
                  </a:lnTo>
                  <a:lnTo>
                    <a:pt x="3968" y="1280"/>
                  </a:lnTo>
                  <a:lnTo>
                    <a:pt x="3968" y="1280"/>
                  </a:lnTo>
                  <a:cubicBezTo>
                    <a:pt x="3968" y="1422"/>
                    <a:pt x="3854" y="1536"/>
                    <a:pt x="3712" y="1536"/>
                  </a:cubicBezTo>
                  <a:cubicBezTo>
                    <a:pt x="3712" y="1536"/>
                    <a:pt x="3712" y="1536"/>
                    <a:pt x="3712" y="1536"/>
                  </a:cubicBezTo>
                  <a:lnTo>
                    <a:pt x="3712" y="1536"/>
                  </a:lnTo>
                  <a:lnTo>
                    <a:pt x="256" y="1536"/>
                  </a:lnTo>
                  <a:lnTo>
                    <a:pt x="256" y="1536"/>
                  </a:lnTo>
                  <a:cubicBezTo>
                    <a:pt x="115" y="1536"/>
                    <a:pt x="0" y="1422"/>
                    <a:pt x="0" y="1280"/>
                  </a:cubicBezTo>
                  <a:cubicBezTo>
                    <a:pt x="0" y="1280"/>
                    <a:pt x="0" y="1280"/>
                    <a:pt x="0" y="1280"/>
                  </a:cubicBezTo>
                  <a:lnTo>
                    <a:pt x="0" y="256"/>
                  </a:lnTo>
                  <a:close/>
                </a:path>
              </a:pathLst>
            </a:custGeom>
            <a:solidFill>
              <a:schemeClr val="accent3">
                <a:lumMod val="60000"/>
                <a:lumOff val="4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6" name="Rectangle 15">
              <a:extLst>
                <a:ext uri="{FF2B5EF4-FFF2-40B4-BE49-F238E27FC236}">
                  <a16:creationId xmlns:a16="http://schemas.microsoft.com/office/drawing/2014/main" id="{190F0B05-1B18-4FD9-AE7E-8DE2418C1A7E}"/>
                </a:ext>
              </a:extLst>
            </p:cNvPr>
            <p:cNvSpPr>
              <a:spLocks noChangeArrowheads="1"/>
            </p:cNvSpPr>
            <p:nvPr/>
          </p:nvSpPr>
          <p:spPr bwMode="auto">
            <a:xfrm>
              <a:off x="3818" y="2422"/>
              <a:ext cx="123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FFFFFF"/>
                  </a:solidFill>
                  <a:effectLst/>
                  <a:latin typeface="Calibri" panose="020F0502020204030204" pitchFamily="34" charset="0"/>
                </a:rPr>
                <a:t>Removal of 18 types of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7" name="Rectangle 16">
              <a:extLst>
                <a:ext uri="{FF2B5EF4-FFF2-40B4-BE49-F238E27FC236}">
                  <a16:creationId xmlns:a16="http://schemas.microsoft.com/office/drawing/2014/main" id="{C7D21E46-4A3C-4DBF-AC7E-72AB624F1152}"/>
                </a:ext>
              </a:extLst>
            </p:cNvPr>
            <p:cNvSpPr>
              <a:spLocks noChangeArrowheads="1"/>
            </p:cNvSpPr>
            <p:nvPr/>
          </p:nvSpPr>
          <p:spPr bwMode="auto">
            <a:xfrm>
              <a:off x="4136" y="2583"/>
              <a:ext cx="528"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FFFFFF"/>
                  </a:solidFill>
                  <a:effectLst/>
                  <a:latin typeface="Calibri" panose="020F0502020204030204" pitchFamily="34" charset="0"/>
                </a:rPr>
                <a:t>identifiers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8" name="Freeform 16">
              <a:extLst>
                <a:ext uri="{FF2B5EF4-FFF2-40B4-BE49-F238E27FC236}">
                  <a16:creationId xmlns:a16="http://schemas.microsoft.com/office/drawing/2014/main" id="{5E190C9D-E1FA-4586-A2D5-0DA7D2C31E22}"/>
                </a:ext>
              </a:extLst>
            </p:cNvPr>
            <p:cNvSpPr>
              <a:spLocks/>
            </p:cNvSpPr>
            <p:nvPr/>
          </p:nvSpPr>
          <p:spPr bwMode="auto">
            <a:xfrm>
              <a:off x="3298" y="2974"/>
              <a:ext cx="2065" cy="594"/>
            </a:xfrm>
            <a:custGeom>
              <a:avLst/>
              <a:gdLst>
                <a:gd name="T0" fmla="*/ 0 w 3968"/>
                <a:gd name="T1" fmla="*/ 256 h 1536"/>
                <a:gd name="T2" fmla="*/ 256 w 3968"/>
                <a:gd name="T3" fmla="*/ 0 h 1536"/>
                <a:gd name="T4" fmla="*/ 256 w 3968"/>
                <a:gd name="T5" fmla="*/ 0 h 1536"/>
                <a:gd name="T6" fmla="*/ 256 w 3968"/>
                <a:gd name="T7" fmla="*/ 0 h 1536"/>
                <a:gd name="T8" fmla="*/ 3712 w 3968"/>
                <a:gd name="T9" fmla="*/ 0 h 1536"/>
                <a:gd name="T10" fmla="*/ 3712 w 3968"/>
                <a:gd name="T11" fmla="*/ 0 h 1536"/>
                <a:gd name="T12" fmla="*/ 3968 w 3968"/>
                <a:gd name="T13" fmla="*/ 256 h 1536"/>
                <a:gd name="T14" fmla="*/ 3968 w 3968"/>
                <a:gd name="T15" fmla="*/ 256 h 1536"/>
                <a:gd name="T16" fmla="*/ 3968 w 3968"/>
                <a:gd name="T17" fmla="*/ 256 h 1536"/>
                <a:gd name="T18" fmla="*/ 3968 w 3968"/>
                <a:gd name="T19" fmla="*/ 1280 h 1536"/>
                <a:gd name="T20" fmla="*/ 3968 w 3968"/>
                <a:gd name="T21" fmla="*/ 1280 h 1536"/>
                <a:gd name="T22" fmla="*/ 3712 w 3968"/>
                <a:gd name="T23" fmla="*/ 1536 h 1536"/>
                <a:gd name="T24" fmla="*/ 3712 w 3968"/>
                <a:gd name="T25" fmla="*/ 1536 h 1536"/>
                <a:gd name="T26" fmla="*/ 3712 w 3968"/>
                <a:gd name="T27" fmla="*/ 1536 h 1536"/>
                <a:gd name="T28" fmla="*/ 256 w 3968"/>
                <a:gd name="T29" fmla="*/ 1536 h 1536"/>
                <a:gd name="T30" fmla="*/ 256 w 3968"/>
                <a:gd name="T31" fmla="*/ 1536 h 1536"/>
                <a:gd name="T32" fmla="*/ 0 w 3968"/>
                <a:gd name="T33" fmla="*/ 1280 h 1536"/>
                <a:gd name="T34" fmla="*/ 0 w 3968"/>
                <a:gd name="T35" fmla="*/ 1280 h 1536"/>
                <a:gd name="T36" fmla="*/ 0 w 3968"/>
                <a:gd name="T37" fmla="*/ 25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8" h="1536">
                  <a:moveTo>
                    <a:pt x="0" y="256"/>
                  </a:moveTo>
                  <a:cubicBezTo>
                    <a:pt x="0" y="115"/>
                    <a:pt x="115" y="0"/>
                    <a:pt x="256" y="0"/>
                  </a:cubicBezTo>
                  <a:cubicBezTo>
                    <a:pt x="256" y="0"/>
                    <a:pt x="256" y="0"/>
                    <a:pt x="256" y="0"/>
                  </a:cubicBezTo>
                  <a:lnTo>
                    <a:pt x="256" y="0"/>
                  </a:lnTo>
                  <a:lnTo>
                    <a:pt x="3712" y="0"/>
                  </a:lnTo>
                  <a:lnTo>
                    <a:pt x="3712" y="0"/>
                  </a:lnTo>
                  <a:cubicBezTo>
                    <a:pt x="3854" y="0"/>
                    <a:pt x="3968" y="115"/>
                    <a:pt x="3968" y="256"/>
                  </a:cubicBezTo>
                  <a:cubicBezTo>
                    <a:pt x="3968" y="256"/>
                    <a:pt x="3968" y="256"/>
                    <a:pt x="3968" y="256"/>
                  </a:cubicBezTo>
                  <a:lnTo>
                    <a:pt x="3968" y="256"/>
                  </a:lnTo>
                  <a:lnTo>
                    <a:pt x="3968" y="1280"/>
                  </a:lnTo>
                  <a:lnTo>
                    <a:pt x="3968" y="1280"/>
                  </a:lnTo>
                  <a:cubicBezTo>
                    <a:pt x="3968" y="1422"/>
                    <a:pt x="3854" y="1536"/>
                    <a:pt x="3712" y="1536"/>
                  </a:cubicBezTo>
                  <a:cubicBezTo>
                    <a:pt x="3712" y="1536"/>
                    <a:pt x="3712" y="1536"/>
                    <a:pt x="3712" y="1536"/>
                  </a:cubicBezTo>
                  <a:lnTo>
                    <a:pt x="3712" y="1536"/>
                  </a:lnTo>
                  <a:lnTo>
                    <a:pt x="256" y="1536"/>
                  </a:lnTo>
                  <a:lnTo>
                    <a:pt x="256" y="1536"/>
                  </a:lnTo>
                  <a:cubicBezTo>
                    <a:pt x="115" y="1536"/>
                    <a:pt x="0" y="1422"/>
                    <a:pt x="0" y="1280"/>
                  </a:cubicBezTo>
                  <a:cubicBezTo>
                    <a:pt x="0" y="1280"/>
                    <a:pt x="0" y="1280"/>
                    <a:pt x="0" y="1280"/>
                  </a:cubicBezTo>
                  <a:lnTo>
                    <a:pt x="0" y="256"/>
                  </a:lnTo>
                  <a:close/>
                </a:path>
              </a:pathLst>
            </a:custGeom>
            <a:solidFill>
              <a:schemeClr val="accent3">
                <a:lumMod val="60000"/>
                <a:lumOff val="4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Rectangle 18">
              <a:extLst>
                <a:ext uri="{FF2B5EF4-FFF2-40B4-BE49-F238E27FC236}">
                  <a16:creationId xmlns:a16="http://schemas.microsoft.com/office/drawing/2014/main" id="{B7CA0C24-4422-4959-824C-453576BE963C}"/>
                </a:ext>
              </a:extLst>
            </p:cNvPr>
            <p:cNvSpPr>
              <a:spLocks noChangeArrowheads="1"/>
            </p:cNvSpPr>
            <p:nvPr/>
          </p:nvSpPr>
          <p:spPr bwMode="auto">
            <a:xfrm>
              <a:off x="3871" y="3036"/>
              <a:ext cx="1131"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FFFFFF"/>
                  </a:solidFill>
                  <a:effectLst/>
                  <a:latin typeface="Calibri" panose="020F0502020204030204" pitchFamily="34" charset="0"/>
                </a:rPr>
                <a:t>No actual knowledge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0" name="Rectangle 19">
              <a:extLst>
                <a:ext uri="{FF2B5EF4-FFF2-40B4-BE49-F238E27FC236}">
                  <a16:creationId xmlns:a16="http://schemas.microsoft.com/office/drawing/2014/main" id="{C435029A-5501-4CCC-842F-AB11816A874E}"/>
                </a:ext>
              </a:extLst>
            </p:cNvPr>
            <p:cNvSpPr>
              <a:spLocks noChangeArrowheads="1"/>
            </p:cNvSpPr>
            <p:nvPr/>
          </p:nvSpPr>
          <p:spPr bwMode="auto">
            <a:xfrm>
              <a:off x="3785" y="3197"/>
              <a:ext cx="1304"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FFFFFF"/>
                  </a:solidFill>
                  <a:effectLst/>
                  <a:latin typeface="Calibri" panose="020F0502020204030204" pitchFamily="34" charset="0"/>
                </a:rPr>
                <a:t>residual information can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1" name="Rectangle 20">
              <a:extLst>
                <a:ext uri="{FF2B5EF4-FFF2-40B4-BE49-F238E27FC236}">
                  <a16:creationId xmlns:a16="http://schemas.microsoft.com/office/drawing/2014/main" id="{ABC7A168-1D53-4741-83DC-E337436F8961}"/>
                </a:ext>
              </a:extLst>
            </p:cNvPr>
            <p:cNvSpPr>
              <a:spLocks noChangeArrowheads="1"/>
            </p:cNvSpPr>
            <p:nvPr/>
          </p:nvSpPr>
          <p:spPr bwMode="auto">
            <a:xfrm>
              <a:off x="3931" y="3352"/>
              <a:ext cx="93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FFFFFF"/>
                  </a:solidFill>
                  <a:effectLst/>
                  <a:latin typeface="Calibri" panose="020F0502020204030204" pitchFamily="34" charset="0"/>
                </a:rPr>
                <a:t>identify individual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2" name="Freeform 20">
              <a:extLst>
                <a:ext uri="{FF2B5EF4-FFF2-40B4-BE49-F238E27FC236}">
                  <a16:creationId xmlns:a16="http://schemas.microsoft.com/office/drawing/2014/main" id="{CA23BF10-D7C8-4A29-873C-FCF7FC472941}"/>
                </a:ext>
              </a:extLst>
            </p:cNvPr>
            <p:cNvSpPr>
              <a:spLocks/>
            </p:cNvSpPr>
            <p:nvPr/>
          </p:nvSpPr>
          <p:spPr bwMode="auto">
            <a:xfrm>
              <a:off x="434" y="2281"/>
              <a:ext cx="2065" cy="594"/>
            </a:xfrm>
            <a:custGeom>
              <a:avLst/>
              <a:gdLst>
                <a:gd name="T0" fmla="*/ 0 w 3968"/>
                <a:gd name="T1" fmla="*/ 256 h 1536"/>
                <a:gd name="T2" fmla="*/ 256 w 3968"/>
                <a:gd name="T3" fmla="*/ 0 h 1536"/>
                <a:gd name="T4" fmla="*/ 256 w 3968"/>
                <a:gd name="T5" fmla="*/ 0 h 1536"/>
                <a:gd name="T6" fmla="*/ 256 w 3968"/>
                <a:gd name="T7" fmla="*/ 0 h 1536"/>
                <a:gd name="T8" fmla="*/ 3712 w 3968"/>
                <a:gd name="T9" fmla="*/ 0 h 1536"/>
                <a:gd name="T10" fmla="*/ 3712 w 3968"/>
                <a:gd name="T11" fmla="*/ 0 h 1536"/>
                <a:gd name="T12" fmla="*/ 3968 w 3968"/>
                <a:gd name="T13" fmla="*/ 256 h 1536"/>
                <a:gd name="T14" fmla="*/ 3968 w 3968"/>
                <a:gd name="T15" fmla="*/ 256 h 1536"/>
                <a:gd name="T16" fmla="*/ 3968 w 3968"/>
                <a:gd name="T17" fmla="*/ 256 h 1536"/>
                <a:gd name="T18" fmla="*/ 3968 w 3968"/>
                <a:gd name="T19" fmla="*/ 1280 h 1536"/>
                <a:gd name="T20" fmla="*/ 3968 w 3968"/>
                <a:gd name="T21" fmla="*/ 1280 h 1536"/>
                <a:gd name="T22" fmla="*/ 3712 w 3968"/>
                <a:gd name="T23" fmla="*/ 1536 h 1536"/>
                <a:gd name="T24" fmla="*/ 3712 w 3968"/>
                <a:gd name="T25" fmla="*/ 1536 h 1536"/>
                <a:gd name="T26" fmla="*/ 3712 w 3968"/>
                <a:gd name="T27" fmla="*/ 1536 h 1536"/>
                <a:gd name="T28" fmla="*/ 256 w 3968"/>
                <a:gd name="T29" fmla="*/ 1536 h 1536"/>
                <a:gd name="T30" fmla="*/ 256 w 3968"/>
                <a:gd name="T31" fmla="*/ 1536 h 1536"/>
                <a:gd name="T32" fmla="*/ 0 w 3968"/>
                <a:gd name="T33" fmla="*/ 1280 h 1536"/>
                <a:gd name="T34" fmla="*/ 0 w 3968"/>
                <a:gd name="T35" fmla="*/ 1280 h 1536"/>
                <a:gd name="T36" fmla="*/ 0 w 3968"/>
                <a:gd name="T37" fmla="*/ 25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8" h="1536">
                  <a:moveTo>
                    <a:pt x="0" y="256"/>
                  </a:moveTo>
                  <a:cubicBezTo>
                    <a:pt x="0" y="115"/>
                    <a:pt x="115" y="0"/>
                    <a:pt x="256" y="0"/>
                  </a:cubicBezTo>
                  <a:cubicBezTo>
                    <a:pt x="256" y="0"/>
                    <a:pt x="256" y="0"/>
                    <a:pt x="256" y="0"/>
                  </a:cubicBezTo>
                  <a:lnTo>
                    <a:pt x="256" y="0"/>
                  </a:lnTo>
                  <a:lnTo>
                    <a:pt x="3712" y="0"/>
                  </a:lnTo>
                  <a:lnTo>
                    <a:pt x="3712" y="0"/>
                  </a:lnTo>
                  <a:cubicBezTo>
                    <a:pt x="3854" y="0"/>
                    <a:pt x="3968" y="115"/>
                    <a:pt x="3968" y="256"/>
                  </a:cubicBezTo>
                  <a:cubicBezTo>
                    <a:pt x="3968" y="256"/>
                    <a:pt x="3968" y="256"/>
                    <a:pt x="3968" y="256"/>
                  </a:cubicBezTo>
                  <a:lnTo>
                    <a:pt x="3968" y="256"/>
                  </a:lnTo>
                  <a:lnTo>
                    <a:pt x="3968" y="1280"/>
                  </a:lnTo>
                  <a:lnTo>
                    <a:pt x="3968" y="1280"/>
                  </a:lnTo>
                  <a:cubicBezTo>
                    <a:pt x="3968" y="1422"/>
                    <a:pt x="3854" y="1536"/>
                    <a:pt x="3712" y="1536"/>
                  </a:cubicBezTo>
                  <a:cubicBezTo>
                    <a:pt x="3712" y="1536"/>
                    <a:pt x="3712" y="1536"/>
                    <a:pt x="3712" y="1536"/>
                  </a:cubicBezTo>
                  <a:lnTo>
                    <a:pt x="3712" y="1536"/>
                  </a:lnTo>
                  <a:lnTo>
                    <a:pt x="256" y="1536"/>
                  </a:lnTo>
                  <a:lnTo>
                    <a:pt x="256" y="1536"/>
                  </a:lnTo>
                  <a:cubicBezTo>
                    <a:pt x="115" y="1536"/>
                    <a:pt x="0" y="1422"/>
                    <a:pt x="0" y="1280"/>
                  </a:cubicBezTo>
                  <a:cubicBezTo>
                    <a:pt x="0" y="1280"/>
                    <a:pt x="0" y="1280"/>
                    <a:pt x="0" y="1280"/>
                  </a:cubicBezTo>
                  <a:lnTo>
                    <a:pt x="0" y="256"/>
                  </a:lnTo>
                  <a:close/>
                </a:path>
              </a:pathLst>
            </a:custGeom>
            <a:solidFill>
              <a:schemeClr val="accent2">
                <a:lumMod val="60000"/>
                <a:lumOff val="4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3" name="Rectangle 22">
              <a:extLst>
                <a:ext uri="{FF2B5EF4-FFF2-40B4-BE49-F238E27FC236}">
                  <a16:creationId xmlns:a16="http://schemas.microsoft.com/office/drawing/2014/main" id="{4F9A10CE-977D-4F05-8DDC-3DCEEF62FFD1}"/>
                </a:ext>
              </a:extLst>
            </p:cNvPr>
            <p:cNvSpPr>
              <a:spLocks noChangeArrowheads="1"/>
            </p:cNvSpPr>
            <p:nvPr/>
          </p:nvSpPr>
          <p:spPr bwMode="auto">
            <a:xfrm>
              <a:off x="1074" y="2422"/>
              <a:ext cx="99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Apply statistical or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4" name="Rectangle 23">
              <a:extLst>
                <a:ext uri="{FF2B5EF4-FFF2-40B4-BE49-F238E27FC236}">
                  <a16:creationId xmlns:a16="http://schemas.microsoft.com/office/drawing/2014/main" id="{F073A218-729A-4F66-B05B-E51625C530B7}"/>
                </a:ext>
              </a:extLst>
            </p:cNvPr>
            <p:cNvSpPr>
              <a:spLocks noChangeArrowheads="1"/>
            </p:cNvSpPr>
            <p:nvPr/>
          </p:nvSpPr>
          <p:spPr bwMode="auto">
            <a:xfrm>
              <a:off x="1045" y="2583"/>
              <a:ext cx="99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scientific principles</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5" name="Freeform 23">
              <a:extLst>
                <a:ext uri="{FF2B5EF4-FFF2-40B4-BE49-F238E27FC236}">
                  <a16:creationId xmlns:a16="http://schemas.microsoft.com/office/drawing/2014/main" id="{A3ECA046-51EE-4E14-99BA-B6B8C7AACF10}"/>
                </a:ext>
              </a:extLst>
            </p:cNvPr>
            <p:cNvSpPr>
              <a:spLocks/>
            </p:cNvSpPr>
            <p:nvPr/>
          </p:nvSpPr>
          <p:spPr bwMode="auto">
            <a:xfrm>
              <a:off x="434" y="3023"/>
              <a:ext cx="2065" cy="595"/>
            </a:xfrm>
            <a:custGeom>
              <a:avLst/>
              <a:gdLst>
                <a:gd name="T0" fmla="*/ 0 w 3968"/>
                <a:gd name="T1" fmla="*/ 256 h 1536"/>
                <a:gd name="T2" fmla="*/ 256 w 3968"/>
                <a:gd name="T3" fmla="*/ 0 h 1536"/>
                <a:gd name="T4" fmla="*/ 256 w 3968"/>
                <a:gd name="T5" fmla="*/ 0 h 1536"/>
                <a:gd name="T6" fmla="*/ 256 w 3968"/>
                <a:gd name="T7" fmla="*/ 0 h 1536"/>
                <a:gd name="T8" fmla="*/ 3712 w 3968"/>
                <a:gd name="T9" fmla="*/ 0 h 1536"/>
                <a:gd name="T10" fmla="*/ 3712 w 3968"/>
                <a:gd name="T11" fmla="*/ 0 h 1536"/>
                <a:gd name="T12" fmla="*/ 3968 w 3968"/>
                <a:gd name="T13" fmla="*/ 256 h 1536"/>
                <a:gd name="T14" fmla="*/ 3968 w 3968"/>
                <a:gd name="T15" fmla="*/ 256 h 1536"/>
                <a:gd name="T16" fmla="*/ 3968 w 3968"/>
                <a:gd name="T17" fmla="*/ 256 h 1536"/>
                <a:gd name="T18" fmla="*/ 3968 w 3968"/>
                <a:gd name="T19" fmla="*/ 1280 h 1536"/>
                <a:gd name="T20" fmla="*/ 3968 w 3968"/>
                <a:gd name="T21" fmla="*/ 1280 h 1536"/>
                <a:gd name="T22" fmla="*/ 3712 w 3968"/>
                <a:gd name="T23" fmla="*/ 1536 h 1536"/>
                <a:gd name="T24" fmla="*/ 3712 w 3968"/>
                <a:gd name="T25" fmla="*/ 1536 h 1536"/>
                <a:gd name="T26" fmla="*/ 3712 w 3968"/>
                <a:gd name="T27" fmla="*/ 1536 h 1536"/>
                <a:gd name="T28" fmla="*/ 256 w 3968"/>
                <a:gd name="T29" fmla="*/ 1536 h 1536"/>
                <a:gd name="T30" fmla="*/ 256 w 3968"/>
                <a:gd name="T31" fmla="*/ 1536 h 1536"/>
                <a:gd name="T32" fmla="*/ 0 w 3968"/>
                <a:gd name="T33" fmla="*/ 1280 h 1536"/>
                <a:gd name="T34" fmla="*/ 0 w 3968"/>
                <a:gd name="T35" fmla="*/ 1280 h 1536"/>
                <a:gd name="T36" fmla="*/ 0 w 3968"/>
                <a:gd name="T37" fmla="*/ 256 h 1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3968" h="1536">
                  <a:moveTo>
                    <a:pt x="0" y="256"/>
                  </a:moveTo>
                  <a:cubicBezTo>
                    <a:pt x="0" y="115"/>
                    <a:pt x="115" y="0"/>
                    <a:pt x="256" y="0"/>
                  </a:cubicBezTo>
                  <a:cubicBezTo>
                    <a:pt x="256" y="0"/>
                    <a:pt x="256" y="0"/>
                    <a:pt x="256" y="0"/>
                  </a:cubicBezTo>
                  <a:lnTo>
                    <a:pt x="256" y="0"/>
                  </a:lnTo>
                  <a:lnTo>
                    <a:pt x="3712" y="0"/>
                  </a:lnTo>
                  <a:lnTo>
                    <a:pt x="3712" y="0"/>
                  </a:lnTo>
                  <a:cubicBezTo>
                    <a:pt x="3854" y="0"/>
                    <a:pt x="3968" y="115"/>
                    <a:pt x="3968" y="256"/>
                  </a:cubicBezTo>
                  <a:cubicBezTo>
                    <a:pt x="3968" y="256"/>
                    <a:pt x="3968" y="256"/>
                    <a:pt x="3968" y="256"/>
                  </a:cubicBezTo>
                  <a:lnTo>
                    <a:pt x="3968" y="256"/>
                  </a:lnTo>
                  <a:lnTo>
                    <a:pt x="3968" y="1280"/>
                  </a:lnTo>
                  <a:lnTo>
                    <a:pt x="3968" y="1280"/>
                  </a:lnTo>
                  <a:cubicBezTo>
                    <a:pt x="3968" y="1422"/>
                    <a:pt x="3854" y="1536"/>
                    <a:pt x="3712" y="1536"/>
                  </a:cubicBezTo>
                  <a:cubicBezTo>
                    <a:pt x="3712" y="1536"/>
                    <a:pt x="3712" y="1536"/>
                    <a:pt x="3712" y="1536"/>
                  </a:cubicBezTo>
                  <a:lnTo>
                    <a:pt x="3712" y="1536"/>
                  </a:lnTo>
                  <a:lnTo>
                    <a:pt x="256" y="1536"/>
                  </a:lnTo>
                  <a:lnTo>
                    <a:pt x="256" y="1536"/>
                  </a:lnTo>
                  <a:cubicBezTo>
                    <a:pt x="115" y="1536"/>
                    <a:pt x="0" y="1422"/>
                    <a:pt x="0" y="1280"/>
                  </a:cubicBezTo>
                  <a:cubicBezTo>
                    <a:pt x="0" y="1280"/>
                    <a:pt x="0" y="1280"/>
                    <a:pt x="0" y="1280"/>
                  </a:cubicBezTo>
                  <a:lnTo>
                    <a:pt x="0" y="256"/>
                  </a:lnTo>
                  <a:close/>
                </a:path>
              </a:pathLst>
            </a:custGeom>
            <a:solidFill>
              <a:schemeClr val="accent2">
                <a:lumMod val="60000"/>
                <a:lumOff val="40000"/>
              </a:schemeClr>
            </a:solidFill>
            <a:ln w="0">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Rectangle 25">
              <a:extLst>
                <a:ext uri="{FF2B5EF4-FFF2-40B4-BE49-F238E27FC236}">
                  <a16:creationId xmlns:a16="http://schemas.microsoft.com/office/drawing/2014/main" id="{396A6572-64C6-4C5E-AB8D-080E600658BA}"/>
                </a:ext>
              </a:extLst>
            </p:cNvPr>
            <p:cNvSpPr>
              <a:spLocks noChangeArrowheads="1"/>
            </p:cNvSpPr>
            <p:nvPr/>
          </p:nvSpPr>
          <p:spPr bwMode="auto">
            <a:xfrm>
              <a:off x="1055" y="3086"/>
              <a:ext cx="1026"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Very small risk that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7" name="Rectangle 26">
              <a:extLst>
                <a:ext uri="{FF2B5EF4-FFF2-40B4-BE49-F238E27FC236}">
                  <a16:creationId xmlns:a16="http://schemas.microsoft.com/office/drawing/2014/main" id="{D99E506A-B86D-4456-8FF9-3CF1F5845E29}"/>
                </a:ext>
              </a:extLst>
            </p:cNvPr>
            <p:cNvSpPr>
              <a:spLocks noChangeArrowheads="1"/>
            </p:cNvSpPr>
            <p:nvPr/>
          </p:nvSpPr>
          <p:spPr bwMode="auto">
            <a:xfrm>
              <a:off x="1014" y="3247"/>
              <a:ext cx="1109"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anticipated recipient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8" name="Rectangle 27">
              <a:extLst>
                <a:ext uri="{FF2B5EF4-FFF2-40B4-BE49-F238E27FC236}">
                  <a16:creationId xmlns:a16="http://schemas.microsoft.com/office/drawing/2014/main" id="{0ED2923A-1D3E-432B-B479-134A96BA76E4}"/>
                </a:ext>
              </a:extLst>
            </p:cNvPr>
            <p:cNvSpPr>
              <a:spLocks noChangeArrowheads="1"/>
            </p:cNvSpPr>
            <p:nvPr/>
          </p:nvSpPr>
          <p:spPr bwMode="auto">
            <a:xfrm>
              <a:off x="918" y="3402"/>
              <a:ext cx="1252"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600" b="0" i="0" u="none" strike="noStrike" cap="none" normalizeH="0" baseline="0" dirty="0">
                  <a:ln>
                    <a:noFill/>
                  </a:ln>
                  <a:solidFill>
                    <a:srgbClr val="000000"/>
                  </a:solidFill>
                  <a:effectLst/>
                  <a:latin typeface="Calibri" panose="020F0502020204030204" pitchFamily="34" charset="0"/>
                </a:rPr>
                <a:t>could identify individual</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9" name="Rectangle 28">
              <a:extLst>
                <a:ext uri="{FF2B5EF4-FFF2-40B4-BE49-F238E27FC236}">
                  <a16:creationId xmlns:a16="http://schemas.microsoft.com/office/drawing/2014/main" id="{5E0F8EDD-11E4-4459-B718-2F2D1E24FA64}"/>
                </a:ext>
              </a:extLst>
            </p:cNvPr>
            <p:cNvSpPr>
              <a:spLocks noChangeArrowheads="1"/>
            </p:cNvSpPr>
            <p:nvPr/>
          </p:nvSpPr>
          <p:spPr bwMode="auto">
            <a:xfrm>
              <a:off x="3602" y="1534"/>
              <a:ext cx="1532" cy="545"/>
            </a:xfrm>
            <a:prstGeom prst="rect">
              <a:avLst/>
            </a:prstGeom>
            <a:solidFill>
              <a:schemeClr val="accent3">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a:endParaRPr lang="en-US" dirty="0"/>
            </a:p>
          </p:txBody>
        </p:sp>
        <p:sp>
          <p:nvSpPr>
            <p:cNvPr id="30" name="Freeform 28">
              <a:extLst>
                <a:ext uri="{FF2B5EF4-FFF2-40B4-BE49-F238E27FC236}">
                  <a16:creationId xmlns:a16="http://schemas.microsoft.com/office/drawing/2014/main" id="{12839DD1-E575-4E8A-AA15-ADE5CA9EBA38}"/>
                </a:ext>
              </a:extLst>
            </p:cNvPr>
            <p:cNvSpPr>
              <a:spLocks noEditPoints="1"/>
            </p:cNvSpPr>
            <p:nvPr/>
          </p:nvSpPr>
          <p:spPr bwMode="auto">
            <a:xfrm>
              <a:off x="3556" y="1532"/>
              <a:ext cx="1557" cy="563"/>
            </a:xfrm>
            <a:custGeom>
              <a:avLst/>
              <a:gdLst>
                <a:gd name="T0" fmla="*/ 0 w 2992"/>
                <a:gd name="T1" fmla="*/ 24 h 1456"/>
                <a:gd name="T2" fmla="*/ 24 w 2992"/>
                <a:gd name="T3" fmla="*/ 0 h 1456"/>
                <a:gd name="T4" fmla="*/ 2968 w 2992"/>
                <a:gd name="T5" fmla="*/ 0 h 1456"/>
                <a:gd name="T6" fmla="*/ 2992 w 2992"/>
                <a:gd name="T7" fmla="*/ 24 h 1456"/>
                <a:gd name="T8" fmla="*/ 2992 w 2992"/>
                <a:gd name="T9" fmla="*/ 1432 h 1456"/>
                <a:gd name="T10" fmla="*/ 2968 w 2992"/>
                <a:gd name="T11" fmla="*/ 1456 h 1456"/>
                <a:gd name="T12" fmla="*/ 24 w 2992"/>
                <a:gd name="T13" fmla="*/ 1456 h 1456"/>
                <a:gd name="T14" fmla="*/ 0 w 2992"/>
                <a:gd name="T15" fmla="*/ 1432 h 1456"/>
                <a:gd name="T16" fmla="*/ 0 w 2992"/>
                <a:gd name="T17" fmla="*/ 24 h 1456"/>
                <a:gd name="T18" fmla="*/ 48 w 2992"/>
                <a:gd name="T19" fmla="*/ 1432 h 1456"/>
                <a:gd name="T20" fmla="*/ 24 w 2992"/>
                <a:gd name="T21" fmla="*/ 1408 h 1456"/>
                <a:gd name="T22" fmla="*/ 2968 w 2992"/>
                <a:gd name="T23" fmla="*/ 1408 h 1456"/>
                <a:gd name="T24" fmla="*/ 2944 w 2992"/>
                <a:gd name="T25" fmla="*/ 1432 h 1456"/>
                <a:gd name="T26" fmla="*/ 2944 w 2992"/>
                <a:gd name="T27" fmla="*/ 24 h 1456"/>
                <a:gd name="T28" fmla="*/ 2968 w 2992"/>
                <a:gd name="T29" fmla="*/ 48 h 1456"/>
                <a:gd name="T30" fmla="*/ 24 w 2992"/>
                <a:gd name="T31" fmla="*/ 48 h 1456"/>
                <a:gd name="T32" fmla="*/ 48 w 2992"/>
                <a:gd name="T33" fmla="*/ 24 h 1456"/>
                <a:gd name="T34" fmla="*/ 48 w 2992"/>
                <a:gd name="T35" fmla="*/ 1432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92" h="1456">
                  <a:moveTo>
                    <a:pt x="0" y="24"/>
                  </a:moveTo>
                  <a:cubicBezTo>
                    <a:pt x="0" y="11"/>
                    <a:pt x="11" y="0"/>
                    <a:pt x="24" y="0"/>
                  </a:cubicBezTo>
                  <a:lnTo>
                    <a:pt x="2968" y="0"/>
                  </a:lnTo>
                  <a:cubicBezTo>
                    <a:pt x="2982" y="0"/>
                    <a:pt x="2992" y="11"/>
                    <a:pt x="2992" y="24"/>
                  </a:cubicBezTo>
                  <a:lnTo>
                    <a:pt x="2992" y="1432"/>
                  </a:lnTo>
                  <a:cubicBezTo>
                    <a:pt x="2992" y="1446"/>
                    <a:pt x="2982" y="1456"/>
                    <a:pt x="2968" y="1456"/>
                  </a:cubicBezTo>
                  <a:lnTo>
                    <a:pt x="24" y="1456"/>
                  </a:lnTo>
                  <a:cubicBezTo>
                    <a:pt x="11" y="1456"/>
                    <a:pt x="0" y="1446"/>
                    <a:pt x="0" y="1432"/>
                  </a:cubicBezTo>
                  <a:lnTo>
                    <a:pt x="0" y="24"/>
                  </a:lnTo>
                  <a:close/>
                  <a:moveTo>
                    <a:pt x="48" y="1432"/>
                  </a:moveTo>
                  <a:lnTo>
                    <a:pt x="24" y="1408"/>
                  </a:lnTo>
                  <a:lnTo>
                    <a:pt x="2968" y="1408"/>
                  </a:lnTo>
                  <a:lnTo>
                    <a:pt x="2944" y="1432"/>
                  </a:lnTo>
                  <a:lnTo>
                    <a:pt x="2944" y="24"/>
                  </a:lnTo>
                  <a:lnTo>
                    <a:pt x="2968" y="48"/>
                  </a:lnTo>
                  <a:lnTo>
                    <a:pt x="24" y="48"/>
                  </a:lnTo>
                  <a:lnTo>
                    <a:pt x="48" y="24"/>
                  </a:lnTo>
                  <a:lnTo>
                    <a:pt x="48" y="1432"/>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1" name="Rectangle 30">
              <a:extLst>
                <a:ext uri="{FF2B5EF4-FFF2-40B4-BE49-F238E27FC236}">
                  <a16:creationId xmlns:a16="http://schemas.microsoft.com/office/drawing/2014/main" id="{6202B32E-9970-48D0-B12E-D2BFF507BA78}"/>
                </a:ext>
              </a:extLst>
            </p:cNvPr>
            <p:cNvSpPr>
              <a:spLocks noChangeArrowheads="1"/>
            </p:cNvSpPr>
            <p:nvPr/>
          </p:nvSpPr>
          <p:spPr bwMode="auto">
            <a:xfrm>
              <a:off x="3966" y="1628"/>
              <a:ext cx="297"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FFFFFF"/>
                  </a:solidFill>
                  <a:effectLst/>
                  <a:latin typeface="Calibri" panose="020F0502020204030204" pitchFamily="34" charset="0"/>
                </a:rPr>
                <a:t>Safe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2" name="Rectangle 31">
              <a:extLst>
                <a:ext uri="{FF2B5EF4-FFF2-40B4-BE49-F238E27FC236}">
                  <a16:creationId xmlns:a16="http://schemas.microsoft.com/office/drawing/2014/main" id="{A3051BD3-F693-4712-ACF5-D2826B1A6322}"/>
                </a:ext>
              </a:extLst>
            </p:cNvPr>
            <p:cNvSpPr>
              <a:spLocks noChangeArrowheads="1"/>
            </p:cNvSpPr>
            <p:nvPr/>
          </p:nvSpPr>
          <p:spPr bwMode="auto">
            <a:xfrm>
              <a:off x="4240" y="1628"/>
              <a:ext cx="700" cy="2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FFFFFF"/>
                  </a:solidFill>
                  <a:effectLst/>
                  <a:latin typeface="Calibri" panose="020F0502020204030204" pitchFamily="34" charset="0"/>
                </a:rPr>
                <a:t>Harbor</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3" name="Rectangle 32">
              <a:extLst>
                <a:ext uri="{FF2B5EF4-FFF2-40B4-BE49-F238E27FC236}">
                  <a16:creationId xmlns:a16="http://schemas.microsoft.com/office/drawing/2014/main" id="{974DBDA7-CFD3-4864-BD53-8728F8D4D405}"/>
                </a:ext>
              </a:extLst>
            </p:cNvPr>
            <p:cNvSpPr>
              <a:spLocks noChangeArrowheads="1"/>
            </p:cNvSpPr>
            <p:nvPr/>
          </p:nvSpPr>
          <p:spPr bwMode="auto">
            <a:xfrm>
              <a:off x="3790" y="1809"/>
              <a:ext cx="338"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FFFFFF"/>
                  </a:solidFill>
                  <a:effectLst/>
                  <a:latin typeface="Calibri" panose="020F0502020204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4" name="Rectangle 33">
              <a:extLst>
                <a:ext uri="{FF2B5EF4-FFF2-40B4-BE49-F238E27FC236}">
                  <a16:creationId xmlns:a16="http://schemas.microsoft.com/office/drawing/2014/main" id="{C32D4E7E-12C8-49FC-8450-8B7FA8BF93EA}"/>
                </a:ext>
              </a:extLst>
            </p:cNvPr>
            <p:cNvSpPr>
              <a:spLocks noChangeArrowheads="1"/>
            </p:cNvSpPr>
            <p:nvPr/>
          </p:nvSpPr>
          <p:spPr bwMode="auto">
            <a:xfrm>
              <a:off x="3871" y="1809"/>
              <a:ext cx="1230"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FFFFFF"/>
                  </a:solidFill>
                  <a:effectLst/>
                  <a:latin typeface="Calibri" panose="020F0502020204030204" pitchFamily="34" charset="0"/>
                </a:rPr>
                <a:t>164.514(b)2</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6" name="Rectangle 35">
              <a:extLst>
                <a:ext uri="{FF2B5EF4-FFF2-40B4-BE49-F238E27FC236}">
                  <a16:creationId xmlns:a16="http://schemas.microsoft.com/office/drawing/2014/main" id="{24CD2C97-4369-466D-BF88-A0ED9EC08F04}"/>
                </a:ext>
              </a:extLst>
            </p:cNvPr>
            <p:cNvSpPr>
              <a:spLocks noChangeArrowheads="1"/>
            </p:cNvSpPr>
            <p:nvPr/>
          </p:nvSpPr>
          <p:spPr bwMode="auto">
            <a:xfrm>
              <a:off x="704" y="1541"/>
              <a:ext cx="1532" cy="545"/>
            </a:xfrm>
            <a:prstGeom prst="rect">
              <a:avLst/>
            </a:prstGeom>
            <a:solidFill>
              <a:schemeClr val="accent2">
                <a:lumMod val="60000"/>
                <a:lumOff val="40000"/>
              </a:schemeClr>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37" name="Freeform 35">
              <a:extLst>
                <a:ext uri="{FF2B5EF4-FFF2-40B4-BE49-F238E27FC236}">
                  <a16:creationId xmlns:a16="http://schemas.microsoft.com/office/drawing/2014/main" id="{0B48F421-E2A1-4614-AA1B-DEB9B2B173EE}"/>
                </a:ext>
              </a:extLst>
            </p:cNvPr>
            <p:cNvSpPr>
              <a:spLocks noEditPoints="1"/>
            </p:cNvSpPr>
            <p:nvPr/>
          </p:nvSpPr>
          <p:spPr bwMode="auto">
            <a:xfrm>
              <a:off x="692" y="1532"/>
              <a:ext cx="1557" cy="563"/>
            </a:xfrm>
            <a:custGeom>
              <a:avLst/>
              <a:gdLst>
                <a:gd name="T0" fmla="*/ 0 w 2992"/>
                <a:gd name="T1" fmla="*/ 24 h 1456"/>
                <a:gd name="T2" fmla="*/ 24 w 2992"/>
                <a:gd name="T3" fmla="*/ 0 h 1456"/>
                <a:gd name="T4" fmla="*/ 2968 w 2992"/>
                <a:gd name="T5" fmla="*/ 0 h 1456"/>
                <a:gd name="T6" fmla="*/ 2992 w 2992"/>
                <a:gd name="T7" fmla="*/ 24 h 1456"/>
                <a:gd name="T8" fmla="*/ 2992 w 2992"/>
                <a:gd name="T9" fmla="*/ 1432 h 1456"/>
                <a:gd name="T10" fmla="*/ 2968 w 2992"/>
                <a:gd name="T11" fmla="*/ 1456 h 1456"/>
                <a:gd name="T12" fmla="*/ 24 w 2992"/>
                <a:gd name="T13" fmla="*/ 1456 h 1456"/>
                <a:gd name="T14" fmla="*/ 0 w 2992"/>
                <a:gd name="T15" fmla="*/ 1432 h 1456"/>
                <a:gd name="T16" fmla="*/ 0 w 2992"/>
                <a:gd name="T17" fmla="*/ 24 h 1456"/>
                <a:gd name="T18" fmla="*/ 48 w 2992"/>
                <a:gd name="T19" fmla="*/ 1432 h 1456"/>
                <a:gd name="T20" fmla="*/ 24 w 2992"/>
                <a:gd name="T21" fmla="*/ 1408 h 1456"/>
                <a:gd name="T22" fmla="*/ 2968 w 2992"/>
                <a:gd name="T23" fmla="*/ 1408 h 1456"/>
                <a:gd name="T24" fmla="*/ 2944 w 2992"/>
                <a:gd name="T25" fmla="*/ 1432 h 1456"/>
                <a:gd name="T26" fmla="*/ 2944 w 2992"/>
                <a:gd name="T27" fmla="*/ 24 h 1456"/>
                <a:gd name="T28" fmla="*/ 2968 w 2992"/>
                <a:gd name="T29" fmla="*/ 48 h 1456"/>
                <a:gd name="T30" fmla="*/ 24 w 2992"/>
                <a:gd name="T31" fmla="*/ 48 h 1456"/>
                <a:gd name="T32" fmla="*/ 48 w 2992"/>
                <a:gd name="T33" fmla="*/ 24 h 1456"/>
                <a:gd name="T34" fmla="*/ 48 w 2992"/>
                <a:gd name="T35" fmla="*/ 1432 h 145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92" h="1456">
                  <a:moveTo>
                    <a:pt x="0" y="24"/>
                  </a:moveTo>
                  <a:cubicBezTo>
                    <a:pt x="0" y="11"/>
                    <a:pt x="11" y="0"/>
                    <a:pt x="24" y="0"/>
                  </a:cubicBezTo>
                  <a:lnTo>
                    <a:pt x="2968" y="0"/>
                  </a:lnTo>
                  <a:cubicBezTo>
                    <a:pt x="2982" y="0"/>
                    <a:pt x="2992" y="11"/>
                    <a:pt x="2992" y="24"/>
                  </a:cubicBezTo>
                  <a:lnTo>
                    <a:pt x="2992" y="1432"/>
                  </a:lnTo>
                  <a:cubicBezTo>
                    <a:pt x="2992" y="1446"/>
                    <a:pt x="2982" y="1456"/>
                    <a:pt x="2968" y="1456"/>
                  </a:cubicBezTo>
                  <a:lnTo>
                    <a:pt x="24" y="1456"/>
                  </a:lnTo>
                  <a:cubicBezTo>
                    <a:pt x="11" y="1456"/>
                    <a:pt x="0" y="1446"/>
                    <a:pt x="0" y="1432"/>
                  </a:cubicBezTo>
                  <a:lnTo>
                    <a:pt x="0" y="24"/>
                  </a:lnTo>
                  <a:close/>
                  <a:moveTo>
                    <a:pt x="48" y="1432"/>
                  </a:moveTo>
                  <a:lnTo>
                    <a:pt x="24" y="1408"/>
                  </a:lnTo>
                  <a:lnTo>
                    <a:pt x="2968" y="1408"/>
                  </a:lnTo>
                  <a:lnTo>
                    <a:pt x="2944" y="1432"/>
                  </a:lnTo>
                  <a:lnTo>
                    <a:pt x="2944" y="24"/>
                  </a:lnTo>
                  <a:lnTo>
                    <a:pt x="2968" y="48"/>
                  </a:lnTo>
                  <a:lnTo>
                    <a:pt x="24" y="48"/>
                  </a:lnTo>
                  <a:lnTo>
                    <a:pt x="48" y="24"/>
                  </a:lnTo>
                  <a:lnTo>
                    <a:pt x="48" y="1432"/>
                  </a:ln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38" name="Rectangle 37">
              <a:extLst>
                <a:ext uri="{FF2B5EF4-FFF2-40B4-BE49-F238E27FC236}">
                  <a16:creationId xmlns:a16="http://schemas.microsoft.com/office/drawing/2014/main" id="{1F073485-AAC9-4B46-A6F1-21BAB08CEF2B}"/>
                </a:ext>
              </a:extLst>
            </p:cNvPr>
            <p:cNvSpPr>
              <a:spLocks noChangeArrowheads="1"/>
            </p:cNvSpPr>
            <p:nvPr/>
          </p:nvSpPr>
          <p:spPr bwMode="auto">
            <a:xfrm>
              <a:off x="1339" y="1540"/>
              <a:ext cx="438"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latin typeface="Calibri" panose="020F0502020204030204" pitchFamily="34" charset="0"/>
                </a:rPr>
                <a:t>Expert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39" name="Rectangle 38">
              <a:extLst>
                <a:ext uri="{FF2B5EF4-FFF2-40B4-BE49-F238E27FC236}">
                  <a16:creationId xmlns:a16="http://schemas.microsoft.com/office/drawing/2014/main" id="{83E090A9-DCF4-4290-966D-369220E55172}"/>
                </a:ext>
              </a:extLst>
            </p:cNvPr>
            <p:cNvSpPr>
              <a:spLocks noChangeArrowheads="1"/>
            </p:cNvSpPr>
            <p:nvPr/>
          </p:nvSpPr>
          <p:spPr bwMode="auto">
            <a:xfrm>
              <a:off x="1088" y="1720"/>
              <a:ext cx="910"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latin typeface="Calibri" panose="020F0502020204030204" pitchFamily="34" charset="0"/>
                </a:rPr>
                <a:t>Determination</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0" name="Rectangle 39">
              <a:extLst>
                <a:ext uri="{FF2B5EF4-FFF2-40B4-BE49-F238E27FC236}">
                  <a16:creationId xmlns:a16="http://schemas.microsoft.com/office/drawing/2014/main" id="{72B3CE75-6A28-4443-AB8B-5554DBC67E92}"/>
                </a:ext>
              </a:extLst>
            </p:cNvPr>
            <p:cNvSpPr>
              <a:spLocks noChangeArrowheads="1"/>
            </p:cNvSpPr>
            <p:nvPr/>
          </p:nvSpPr>
          <p:spPr bwMode="auto">
            <a:xfrm flipH="1">
              <a:off x="1068" y="1899"/>
              <a:ext cx="105"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latin typeface="Calibri" panose="020F0502020204030204" pitchFamily="34" charset="0"/>
                </a:rPr>
                <a:t>§</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1" name="Rectangle 40">
              <a:extLst>
                <a:ext uri="{FF2B5EF4-FFF2-40B4-BE49-F238E27FC236}">
                  <a16:creationId xmlns:a16="http://schemas.microsoft.com/office/drawing/2014/main" id="{5BBE77E5-32DE-4450-B35C-F34505FBE9B8}"/>
                </a:ext>
              </a:extLst>
            </p:cNvPr>
            <p:cNvSpPr>
              <a:spLocks noChangeArrowheads="1"/>
            </p:cNvSpPr>
            <p:nvPr/>
          </p:nvSpPr>
          <p:spPr bwMode="auto">
            <a:xfrm>
              <a:off x="1201" y="1899"/>
              <a:ext cx="849" cy="2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900" b="0" i="0" u="none" strike="noStrike" cap="none" normalizeH="0" baseline="0" dirty="0">
                  <a:ln>
                    <a:noFill/>
                  </a:ln>
                  <a:solidFill>
                    <a:srgbClr val="000000"/>
                  </a:solidFill>
                  <a:effectLst/>
                  <a:latin typeface="Calibri" panose="020F0502020204030204" pitchFamily="34" charset="0"/>
                </a:rPr>
                <a:t>164.514(b)(1)</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2" name="Freeform 40">
              <a:extLst>
                <a:ext uri="{FF2B5EF4-FFF2-40B4-BE49-F238E27FC236}">
                  <a16:creationId xmlns:a16="http://schemas.microsoft.com/office/drawing/2014/main" id="{82803F6C-15CC-40E6-B6F8-D305FA9D5716}"/>
                </a:ext>
              </a:extLst>
            </p:cNvPr>
            <p:cNvSpPr>
              <a:spLocks noEditPoints="1"/>
            </p:cNvSpPr>
            <p:nvPr/>
          </p:nvSpPr>
          <p:spPr bwMode="auto">
            <a:xfrm>
              <a:off x="1413" y="1046"/>
              <a:ext cx="1502" cy="495"/>
            </a:xfrm>
            <a:custGeom>
              <a:avLst/>
              <a:gdLst>
                <a:gd name="T0" fmla="*/ 2887 w 2887"/>
                <a:gd name="T1" fmla="*/ 0 h 1281"/>
                <a:gd name="T2" fmla="*/ 2887 w 2887"/>
                <a:gd name="T3" fmla="*/ 640 h 1281"/>
                <a:gd name="T4" fmla="*/ 2863 w 2887"/>
                <a:gd name="T5" fmla="*/ 664 h 1281"/>
                <a:gd name="T6" fmla="*/ 111 w 2887"/>
                <a:gd name="T7" fmla="*/ 664 h 1281"/>
                <a:gd name="T8" fmla="*/ 135 w 2887"/>
                <a:gd name="T9" fmla="*/ 640 h 1281"/>
                <a:gd name="T10" fmla="*/ 135 w 2887"/>
                <a:gd name="T11" fmla="*/ 1233 h 1281"/>
                <a:gd name="T12" fmla="*/ 87 w 2887"/>
                <a:gd name="T13" fmla="*/ 1233 h 1281"/>
                <a:gd name="T14" fmla="*/ 87 w 2887"/>
                <a:gd name="T15" fmla="*/ 640 h 1281"/>
                <a:gd name="T16" fmla="*/ 111 w 2887"/>
                <a:gd name="T17" fmla="*/ 616 h 1281"/>
                <a:gd name="T18" fmla="*/ 2863 w 2887"/>
                <a:gd name="T19" fmla="*/ 616 h 1281"/>
                <a:gd name="T20" fmla="*/ 2839 w 2887"/>
                <a:gd name="T21" fmla="*/ 640 h 1281"/>
                <a:gd name="T22" fmla="*/ 2839 w 2887"/>
                <a:gd name="T23" fmla="*/ 0 h 1281"/>
                <a:gd name="T24" fmla="*/ 2887 w 2887"/>
                <a:gd name="T25" fmla="*/ 0 h 1281"/>
                <a:gd name="T26" fmla="*/ 216 w 2887"/>
                <a:gd name="T27" fmla="*/ 1101 h 1281"/>
                <a:gd name="T28" fmla="*/ 111 w 2887"/>
                <a:gd name="T29" fmla="*/ 1281 h 1281"/>
                <a:gd name="T30" fmla="*/ 7 w 2887"/>
                <a:gd name="T31" fmla="*/ 1101 h 1281"/>
                <a:gd name="T32" fmla="*/ 15 w 2887"/>
                <a:gd name="T33" fmla="*/ 1068 h 1281"/>
                <a:gd name="T34" fmla="*/ 48 w 2887"/>
                <a:gd name="T35" fmla="*/ 1077 h 1281"/>
                <a:gd name="T36" fmla="*/ 132 w 2887"/>
                <a:gd name="T37" fmla="*/ 1221 h 1281"/>
                <a:gd name="T38" fmla="*/ 91 w 2887"/>
                <a:gd name="T39" fmla="*/ 1221 h 1281"/>
                <a:gd name="T40" fmla="*/ 175 w 2887"/>
                <a:gd name="T41" fmla="*/ 1077 h 1281"/>
                <a:gd name="T42" fmla="*/ 208 w 2887"/>
                <a:gd name="T43" fmla="*/ 1068 h 1281"/>
                <a:gd name="T44" fmla="*/ 216 w 2887"/>
                <a:gd name="T45" fmla="*/ 1101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87" h="1281">
                  <a:moveTo>
                    <a:pt x="2887" y="0"/>
                  </a:moveTo>
                  <a:lnTo>
                    <a:pt x="2887" y="640"/>
                  </a:lnTo>
                  <a:cubicBezTo>
                    <a:pt x="2887" y="654"/>
                    <a:pt x="2877" y="664"/>
                    <a:pt x="2863" y="664"/>
                  </a:cubicBezTo>
                  <a:lnTo>
                    <a:pt x="111" y="664"/>
                  </a:lnTo>
                  <a:lnTo>
                    <a:pt x="135" y="640"/>
                  </a:lnTo>
                  <a:lnTo>
                    <a:pt x="135" y="1233"/>
                  </a:lnTo>
                  <a:lnTo>
                    <a:pt x="87" y="1233"/>
                  </a:lnTo>
                  <a:lnTo>
                    <a:pt x="87" y="640"/>
                  </a:lnTo>
                  <a:cubicBezTo>
                    <a:pt x="87" y="627"/>
                    <a:pt x="98" y="616"/>
                    <a:pt x="111" y="616"/>
                  </a:cubicBezTo>
                  <a:lnTo>
                    <a:pt x="2863" y="616"/>
                  </a:lnTo>
                  <a:lnTo>
                    <a:pt x="2839" y="640"/>
                  </a:lnTo>
                  <a:lnTo>
                    <a:pt x="2839" y="0"/>
                  </a:lnTo>
                  <a:lnTo>
                    <a:pt x="2887" y="0"/>
                  </a:lnTo>
                  <a:close/>
                  <a:moveTo>
                    <a:pt x="216" y="1101"/>
                  </a:moveTo>
                  <a:lnTo>
                    <a:pt x="111" y="1281"/>
                  </a:lnTo>
                  <a:lnTo>
                    <a:pt x="7" y="1101"/>
                  </a:lnTo>
                  <a:cubicBezTo>
                    <a:pt x="0" y="1090"/>
                    <a:pt x="4" y="1075"/>
                    <a:pt x="15" y="1068"/>
                  </a:cubicBezTo>
                  <a:cubicBezTo>
                    <a:pt x="27" y="1062"/>
                    <a:pt x="42" y="1065"/>
                    <a:pt x="48" y="1077"/>
                  </a:cubicBezTo>
                  <a:lnTo>
                    <a:pt x="132" y="1221"/>
                  </a:lnTo>
                  <a:lnTo>
                    <a:pt x="91" y="1221"/>
                  </a:lnTo>
                  <a:lnTo>
                    <a:pt x="175" y="1077"/>
                  </a:lnTo>
                  <a:cubicBezTo>
                    <a:pt x="181" y="1065"/>
                    <a:pt x="196" y="1062"/>
                    <a:pt x="208" y="1068"/>
                  </a:cubicBezTo>
                  <a:cubicBezTo>
                    <a:pt x="219" y="1075"/>
                    <a:pt x="223" y="1090"/>
                    <a:pt x="216" y="1101"/>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43" name="Freeform 41">
              <a:extLst>
                <a:ext uri="{FF2B5EF4-FFF2-40B4-BE49-F238E27FC236}">
                  <a16:creationId xmlns:a16="http://schemas.microsoft.com/office/drawing/2014/main" id="{5F04A672-C7F4-4DE0-BE4E-9C9478D7D209}"/>
                </a:ext>
              </a:extLst>
            </p:cNvPr>
            <p:cNvSpPr>
              <a:spLocks noEditPoints="1"/>
            </p:cNvSpPr>
            <p:nvPr/>
          </p:nvSpPr>
          <p:spPr bwMode="auto">
            <a:xfrm>
              <a:off x="2890" y="1046"/>
              <a:ext cx="1503" cy="495"/>
            </a:xfrm>
            <a:custGeom>
              <a:avLst/>
              <a:gdLst>
                <a:gd name="T0" fmla="*/ 48 w 2888"/>
                <a:gd name="T1" fmla="*/ 0 h 1281"/>
                <a:gd name="T2" fmla="*/ 48 w 2888"/>
                <a:gd name="T3" fmla="*/ 640 h 1281"/>
                <a:gd name="T4" fmla="*/ 24 w 2888"/>
                <a:gd name="T5" fmla="*/ 616 h 1281"/>
                <a:gd name="T6" fmla="*/ 2776 w 2888"/>
                <a:gd name="T7" fmla="*/ 616 h 1281"/>
                <a:gd name="T8" fmla="*/ 2800 w 2888"/>
                <a:gd name="T9" fmla="*/ 640 h 1281"/>
                <a:gd name="T10" fmla="*/ 2800 w 2888"/>
                <a:gd name="T11" fmla="*/ 1233 h 1281"/>
                <a:gd name="T12" fmla="*/ 2752 w 2888"/>
                <a:gd name="T13" fmla="*/ 1233 h 1281"/>
                <a:gd name="T14" fmla="*/ 2752 w 2888"/>
                <a:gd name="T15" fmla="*/ 640 h 1281"/>
                <a:gd name="T16" fmla="*/ 2776 w 2888"/>
                <a:gd name="T17" fmla="*/ 664 h 1281"/>
                <a:gd name="T18" fmla="*/ 24 w 2888"/>
                <a:gd name="T19" fmla="*/ 664 h 1281"/>
                <a:gd name="T20" fmla="*/ 0 w 2888"/>
                <a:gd name="T21" fmla="*/ 640 h 1281"/>
                <a:gd name="T22" fmla="*/ 0 w 2888"/>
                <a:gd name="T23" fmla="*/ 0 h 1281"/>
                <a:gd name="T24" fmla="*/ 48 w 2888"/>
                <a:gd name="T25" fmla="*/ 0 h 1281"/>
                <a:gd name="T26" fmla="*/ 2881 w 2888"/>
                <a:gd name="T27" fmla="*/ 1101 h 1281"/>
                <a:gd name="T28" fmla="*/ 2776 w 2888"/>
                <a:gd name="T29" fmla="*/ 1281 h 1281"/>
                <a:gd name="T30" fmla="*/ 2672 w 2888"/>
                <a:gd name="T31" fmla="*/ 1101 h 1281"/>
                <a:gd name="T32" fmla="*/ 2680 w 2888"/>
                <a:gd name="T33" fmla="*/ 1068 h 1281"/>
                <a:gd name="T34" fmla="*/ 2713 w 2888"/>
                <a:gd name="T35" fmla="*/ 1077 h 1281"/>
                <a:gd name="T36" fmla="*/ 2797 w 2888"/>
                <a:gd name="T37" fmla="*/ 1221 h 1281"/>
                <a:gd name="T38" fmla="*/ 2756 w 2888"/>
                <a:gd name="T39" fmla="*/ 1221 h 1281"/>
                <a:gd name="T40" fmla="*/ 2840 w 2888"/>
                <a:gd name="T41" fmla="*/ 1077 h 1281"/>
                <a:gd name="T42" fmla="*/ 2873 w 2888"/>
                <a:gd name="T43" fmla="*/ 1068 h 1281"/>
                <a:gd name="T44" fmla="*/ 2881 w 2888"/>
                <a:gd name="T45" fmla="*/ 1101 h 12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2888" h="1281">
                  <a:moveTo>
                    <a:pt x="48" y="0"/>
                  </a:moveTo>
                  <a:lnTo>
                    <a:pt x="48" y="640"/>
                  </a:lnTo>
                  <a:lnTo>
                    <a:pt x="24" y="616"/>
                  </a:lnTo>
                  <a:lnTo>
                    <a:pt x="2776" y="616"/>
                  </a:lnTo>
                  <a:cubicBezTo>
                    <a:pt x="2790" y="616"/>
                    <a:pt x="2800" y="627"/>
                    <a:pt x="2800" y="640"/>
                  </a:cubicBezTo>
                  <a:lnTo>
                    <a:pt x="2800" y="1233"/>
                  </a:lnTo>
                  <a:lnTo>
                    <a:pt x="2752" y="1233"/>
                  </a:lnTo>
                  <a:lnTo>
                    <a:pt x="2752" y="640"/>
                  </a:lnTo>
                  <a:lnTo>
                    <a:pt x="2776" y="664"/>
                  </a:lnTo>
                  <a:lnTo>
                    <a:pt x="24" y="664"/>
                  </a:lnTo>
                  <a:cubicBezTo>
                    <a:pt x="11" y="664"/>
                    <a:pt x="0" y="654"/>
                    <a:pt x="0" y="640"/>
                  </a:cubicBezTo>
                  <a:lnTo>
                    <a:pt x="0" y="0"/>
                  </a:lnTo>
                  <a:lnTo>
                    <a:pt x="48" y="0"/>
                  </a:lnTo>
                  <a:close/>
                  <a:moveTo>
                    <a:pt x="2881" y="1101"/>
                  </a:moveTo>
                  <a:lnTo>
                    <a:pt x="2776" y="1281"/>
                  </a:lnTo>
                  <a:lnTo>
                    <a:pt x="2672" y="1101"/>
                  </a:lnTo>
                  <a:cubicBezTo>
                    <a:pt x="2665" y="1090"/>
                    <a:pt x="2669" y="1075"/>
                    <a:pt x="2680" y="1068"/>
                  </a:cubicBezTo>
                  <a:cubicBezTo>
                    <a:pt x="2692" y="1062"/>
                    <a:pt x="2707" y="1065"/>
                    <a:pt x="2713" y="1077"/>
                  </a:cubicBezTo>
                  <a:lnTo>
                    <a:pt x="2797" y="1221"/>
                  </a:lnTo>
                  <a:lnTo>
                    <a:pt x="2756" y="1221"/>
                  </a:lnTo>
                  <a:lnTo>
                    <a:pt x="2840" y="1077"/>
                  </a:lnTo>
                  <a:cubicBezTo>
                    <a:pt x="2846" y="1065"/>
                    <a:pt x="2861" y="1062"/>
                    <a:pt x="2873" y="1068"/>
                  </a:cubicBezTo>
                  <a:cubicBezTo>
                    <a:pt x="2884" y="1075"/>
                    <a:pt x="2888" y="1090"/>
                    <a:pt x="2881" y="1101"/>
                  </a:cubicBezTo>
                  <a:close/>
                </a:path>
              </a:pathLst>
            </a:custGeom>
            <a:solidFill>
              <a:srgbClr val="000000"/>
            </a:solidFill>
            <a:ln w="1588" cap="flat">
              <a:solidFill>
                <a:srgbClr val="000000"/>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grpSp>
    </p:spTree>
    <p:extLst>
      <p:ext uri="{BB962C8B-B14F-4D97-AF65-F5344CB8AC3E}">
        <p14:creationId xmlns:p14="http://schemas.microsoft.com/office/powerpoint/2010/main" val="119879257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E70384-BEB6-40C5-A356-1A6203926E10}"/>
              </a:ext>
            </a:extLst>
          </p:cNvPr>
          <p:cNvSpPr>
            <a:spLocks noGrp="1"/>
          </p:cNvSpPr>
          <p:nvPr>
            <p:ph type="title"/>
          </p:nvPr>
        </p:nvSpPr>
        <p:spPr/>
        <p:txBody>
          <a:bodyPr/>
          <a:lstStyle/>
          <a:p>
            <a:r>
              <a:rPr lang="en-US" sz="4400" b="1" dirty="0"/>
              <a:t>De-identified Information</a:t>
            </a:r>
            <a:endParaRPr lang="en-US" dirty="0"/>
          </a:p>
        </p:txBody>
      </p:sp>
      <p:sp>
        <p:nvSpPr>
          <p:cNvPr id="3" name="Content Placeholder 2">
            <a:extLst>
              <a:ext uri="{FF2B5EF4-FFF2-40B4-BE49-F238E27FC236}">
                <a16:creationId xmlns:a16="http://schemas.microsoft.com/office/drawing/2014/main" id="{FE912E2D-910D-469D-82B1-9D449D18EA8E}"/>
              </a:ext>
            </a:extLst>
          </p:cNvPr>
          <p:cNvSpPr>
            <a:spLocks noGrp="1"/>
          </p:cNvSpPr>
          <p:nvPr>
            <p:ph idx="1"/>
          </p:nvPr>
        </p:nvSpPr>
        <p:spPr/>
        <p:txBody>
          <a:bodyPr/>
          <a:lstStyle/>
          <a:p>
            <a:pPr lvl="1"/>
            <a:r>
              <a:rPr lang="en-US" sz="2200" dirty="0"/>
              <a:t>De-identified information is no longer covered by the Privacy Act, 38 U.S.C. §§ 5701 or 7332, the HIPAA Privacy Rule and is no longer considered personally identifiable information. </a:t>
            </a:r>
          </a:p>
          <a:p>
            <a:pPr lvl="2"/>
            <a:r>
              <a:rPr lang="en-US" sz="2000" dirty="0"/>
              <a:t>FOIA may apply to requests for the disclosure of de-identified data.  (</a:t>
            </a:r>
            <a:r>
              <a:rPr lang="en-US" sz="2000" i="1" dirty="0"/>
              <a:t>NOTE: FOIA is not a data protection law but a date disclosure law.)</a:t>
            </a:r>
          </a:p>
          <a:p>
            <a:endParaRPr lang="en-US" dirty="0"/>
          </a:p>
        </p:txBody>
      </p:sp>
      <p:sp>
        <p:nvSpPr>
          <p:cNvPr id="4" name="Slide Number Placeholder 3">
            <a:extLst>
              <a:ext uri="{FF2B5EF4-FFF2-40B4-BE49-F238E27FC236}">
                <a16:creationId xmlns:a16="http://schemas.microsoft.com/office/drawing/2014/main" id="{F2100F90-1DA6-48A9-9E36-46F56323F5F4}"/>
              </a:ext>
            </a:extLst>
          </p:cNvPr>
          <p:cNvSpPr>
            <a:spLocks noGrp="1"/>
          </p:cNvSpPr>
          <p:nvPr>
            <p:ph type="sldNum" sz="quarter" idx="12"/>
          </p:nvPr>
        </p:nvSpPr>
        <p:spPr/>
        <p:txBody>
          <a:bodyPr/>
          <a:lstStyle/>
          <a:p>
            <a:pPr>
              <a:defRPr/>
            </a:pPr>
            <a:fld id="{953D45C7-AFA8-4622-8BFA-D400F3569C1E}" type="slidenum">
              <a:rPr lang="en-US" smtClean="0"/>
              <a:pPr>
                <a:defRPr/>
              </a:pPr>
              <a:t>14</a:t>
            </a:fld>
            <a:endParaRPr lang="en-US"/>
          </a:p>
        </p:txBody>
      </p:sp>
    </p:spTree>
    <p:extLst>
      <p:ext uri="{BB962C8B-B14F-4D97-AF65-F5344CB8AC3E}">
        <p14:creationId xmlns:p14="http://schemas.microsoft.com/office/powerpoint/2010/main" val="188823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cs typeface="Arial" panose="020B0604020202020204" pitchFamily="34" charset="0"/>
              </a:rPr>
              <a:t>Coded Data</a:t>
            </a:r>
          </a:p>
        </p:txBody>
      </p:sp>
      <p:sp>
        <p:nvSpPr>
          <p:cNvPr id="3" name="Content Placeholder 2"/>
          <p:cNvSpPr>
            <a:spLocks noGrp="1"/>
          </p:cNvSpPr>
          <p:nvPr>
            <p:ph idx="1"/>
          </p:nvPr>
        </p:nvSpPr>
        <p:spPr>
          <a:xfrm>
            <a:off x="457200" y="935195"/>
            <a:ext cx="8229600" cy="4987610"/>
          </a:xfrm>
        </p:spPr>
        <p:txBody>
          <a:bodyPr/>
          <a:lstStyle/>
          <a:p>
            <a:r>
              <a:rPr lang="en-US" sz="2800" u="sng" dirty="0"/>
              <a:t>Coded Data </a:t>
            </a:r>
            <a:r>
              <a:rPr lang="en-US" sz="2800" dirty="0"/>
              <a:t>means a random or arbitrary alphanumeric code or symbol used in place of unique identifiers.</a:t>
            </a:r>
          </a:p>
          <a:p>
            <a:r>
              <a:rPr lang="en-US" sz="2800" b="1" dirty="0">
                <a:ea typeface="ＭＳ Ｐゴシック" pitchFamily="-107" charset="-128"/>
              </a:rPr>
              <a:t>Coded data is NOT generally de-identified.</a:t>
            </a:r>
            <a:endParaRPr lang="en-US" sz="2800" dirty="0"/>
          </a:p>
          <a:p>
            <a:r>
              <a:rPr lang="en-US" sz="2800" dirty="0"/>
              <a:t>The “code” is often used to segregate one record from another.  However, when that “code” is used to link data on a research subject through time, it becomes a unique identifier, and the data is not de-identified. </a:t>
            </a:r>
          </a:p>
          <a:p>
            <a:pPr lvl="1"/>
            <a:r>
              <a:rPr lang="en-US" dirty="0"/>
              <a:t>For example, Study ID.  </a:t>
            </a:r>
          </a:p>
          <a:p>
            <a:pPr lvl="1"/>
            <a:r>
              <a:rPr lang="en-US" dirty="0"/>
              <a:t>The coded data would still be protected health information under the HIPAA Privacy Rule. </a:t>
            </a:r>
          </a:p>
        </p:txBody>
      </p:sp>
      <p:sp>
        <p:nvSpPr>
          <p:cNvPr id="4" name="Slide Number Placeholder 3"/>
          <p:cNvSpPr>
            <a:spLocks noGrp="1"/>
          </p:cNvSpPr>
          <p:nvPr>
            <p:ph type="sldNum" sz="quarter" idx="10"/>
          </p:nvPr>
        </p:nvSpPr>
        <p:spPr/>
        <p:txBody>
          <a:bodyPr/>
          <a:lstStyle/>
          <a:p>
            <a:pPr>
              <a:defRPr/>
            </a:pPr>
            <a:fld id="{C32E41BC-F3C7-4440-964A-79A2B9AB8CF4}" type="slidenum">
              <a:rPr lang="en-US" smtClean="0"/>
              <a:pPr>
                <a:defRPr/>
              </a:pPr>
              <a:t>15</a:t>
            </a:fld>
            <a:endParaRPr lang="en-US"/>
          </a:p>
        </p:txBody>
      </p:sp>
    </p:spTree>
    <p:extLst>
      <p:ext uri="{BB962C8B-B14F-4D97-AF65-F5344CB8AC3E}">
        <p14:creationId xmlns:p14="http://schemas.microsoft.com/office/powerpoint/2010/main" val="38054256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12B12C-5444-40E7-BCB6-D358469C473E}"/>
              </a:ext>
            </a:extLst>
          </p:cNvPr>
          <p:cNvSpPr>
            <a:spLocks noGrp="1"/>
          </p:cNvSpPr>
          <p:nvPr>
            <p:ph type="title"/>
          </p:nvPr>
        </p:nvSpPr>
        <p:spPr/>
        <p:txBody>
          <a:bodyPr/>
          <a:lstStyle/>
          <a:p>
            <a:r>
              <a:rPr lang="en-US" dirty="0"/>
              <a:t>Coded Data</a:t>
            </a:r>
          </a:p>
        </p:txBody>
      </p:sp>
      <p:sp>
        <p:nvSpPr>
          <p:cNvPr id="3" name="Content Placeholder 2">
            <a:extLst>
              <a:ext uri="{FF2B5EF4-FFF2-40B4-BE49-F238E27FC236}">
                <a16:creationId xmlns:a16="http://schemas.microsoft.com/office/drawing/2014/main" id="{73B599AB-BA06-473F-8B56-16F8CE1686E6}"/>
              </a:ext>
            </a:extLst>
          </p:cNvPr>
          <p:cNvSpPr>
            <a:spLocks noGrp="1"/>
          </p:cNvSpPr>
          <p:nvPr>
            <p:ph idx="1"/>
          </p:nvPr>
        </p:nvSpPr>
        <p:spPr/>
        <p:txBody>
          <a:bodyPr/>
          <a:lstStyle/>
          <a:p>
            <a:r>
              <a:rPr lang="en-US" sz="2800" dirty="0">
                <a:ea typeface="ＭＳ Ｐゴシック" pitchFamily="-107" charset="-128"/>
              </a:rPr>
              <a:t>Even when coded data does not use a “code” to link multiple data collections to a subject’s record, the information may still be a Limited Data Set (LDS) as opposed to de-identified data. </a:t>
            </a:r>
          </a:p>
          <a:p>
            <a:pPr lvl="1"/>
            <a:r>
              <a:rPr lang="en-US" sz="2400" dirty="0">
                <a:ea typeface="ＭＳ Ｐゴシック" pitchFamily="-107" charset="-128"/>
              </a:rPr>
              <a:t>All dates associated with the subject or the subject’s family and address information limited to city, state and zip code are permitted.  </a:t>
            </a:r>
          </a:p>
          <a:p>
            <a:r>
              <a:rPr lang="en-US" sz="2800" b="1" dirty="0">
                <a:ea typeface="ＭＳ Ｐゴシック" pitchFamily="-107" charset="-128"/>
              </a:rPr>
              <a:t>A LDS is still protected health information that must be protected under the HIPAA Privacy Rule.</a:t>
            </a:r>
          </a:p>
          <a:p>
            <a:endParaRPr lang="en-US" sz="2800" b="1" dirty="0">
              <a:ea typeface="ＭＳ Ｐゴシック" pitchFamily="-107" charset="-128"/>
            </a:endParaRPr>
          </a:p>
          <a:p>
            <a:endParaRPr lang="en-US" dirty="0"/>
          </a:p>
        </p:txBody>
      </p:sp>
      <p:sp>
        <p:nvSpPr>
          <p:cNvPr id="4" name="Slide Number Placeholder 3">
            <a:extLst>
              <a:ext uri="{FF2B5EF4-FFF2-40B4-BE49-F238E27FC236}">
                <a16:creationId xmlns:a16="http://schemas.microsoft.com/office/drawing/2014/main" id="{5080FF0B-009B-460A-BA81-158F386039B8}"/>
              </a:ext>
            </a:extLst>
          </p:cNvPr>
          <p:cNvSpPr>
            <a:spLocks noGrp="1"/>
          </p:cNvSpPr>
          <p:nvPr>
            <p:ph type="sldNum" sz="quarter" idx="12"/>
          </p:nvPr>
        </p:nvSpPr>
        <p:spPr/>
        <p:txBody>
          <a:bodyPr/>
          <a:lstStyle/>
          <a:p>
            <a:pPr>
              <a:defRPr/>
            </a:pPr>
            <a:fld id="{953D45C7-AFA8-4622-8BFA-D400F3569C1E}" type="slidenum">
              <a:rPr lang="en-US" smtClean="0"/>
              <a:pPr>
                <a:defRPr/>
              </a:pPr>
              <a:t>16</a:t>
            </a:fld>
            <a:endParaRPr lang="en-US"/>
          </a:p>
        </p:txBody>
      </p:sp>
    </p:spTree>
    <p:extLst>
      <p:ext uri="{BB962C8B-B14F-4D97-AF65-F5344CB8AC3E}">
        <p14:creationId xmlns:p14="http://schemas.microsoft.com/office/powerpoint/2010/main" val="36943077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EC954-EDAD-46CB-B326-AB2F0F418BC4}"/>
              </a:ext>
            </a:extLst>
          </p:cNvPr>
          <p:cNvSpPr>
            <a:spLocks noGrp="1"/>
          </p:cNvSpPr>
          <p:nvPr>
            <p:ph type="title"/>
          </p:nvPr>
        </p:nvSpPr>
        <p:spPr/>
        <p:txBody>
          <a:bodyPr/>
          <a:lstStyle/>
          <a:p>
            <a:r>
              <a:rPr lang="en-US" sz="4400" b="1" dirty="0"/>
              <a:t>VHA Data Type Interactions</a:t>
            </a:r>
            <a:endParaRPr lang="en-US" dirty="0"/>
          </a:p>
        </p:txBody>
      </p:sp>
      <p:sp>
        <p:nvSpPr>
          <p:cNvPr id="4" name="Slide Number Placeholder 3">
            <a:extLst>
              <a:ext uri="{FF2B5EF4-FFF2-40B4-BE49-F238E27FC236}">
                <a16:creationId xmlns:a16="http://schemas.microsoft.com/office/drawing/2014/main" id="{288AC3C8-3994-474D-B948-E2A8E79EEC06}"/>
              </a:ext>
            </a:extLst>
          </p:cNvPr>
          <p:cNvSpPr>
            <a:spLocks noGrp="1"/>
          </p:cNvSpPr>
          <p:nvPr>
            <p:ph type="sldNum" sz="quarter" idx="12"/>
          </p:nvPr>
        </p:nvSpPr>
        <p:spPr/>
        <p:txBody>
          <a:bodyPr/>
          <a:lstStyle/>
          <a:p>
            <a:pPr>
              <a:defRPr/>
            </a:pPr>
            <a:fld id="{953D45C7-AFA8-4622-8BFA-D400F3569C1E}" type="slidenum">
              <a:rPr lang="en-US" smtClean="0"/>
              <a:pPr>
                <a:defRPr/>
              </a:pPr>
              <a:t>17</a:t>
            </a:fld>
            <a:endParaRPr lang="en-US"/>
          </a:p>
        </p:txBody>
      </p:sp>
      <p:pic>
        <p:nvPicPr>
          <p:cNvPr id="5" name="Content Placeholder 4" descr="Diagram&#10;&#10;Description automatically generated">
            <a:extLst>
              <a:ext uri="{FF2B5EF4-FFF2-40B4-BE49-F238E27FC236}">
                <a16:creationId xmlns:a16="http://schemas.microsoft.com/office/drawing/2014/main" id="{D59BF32E-D73A-49E3-8E78-3B76BDF1339B}"/>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48922" y="1273175"/>
            <a:ext cx="8229600" cy="5137673"/>
          </a:xfrm>
        </p:spPr>
      </p:pic>
    </p:spTree>
    <p:extLst>
      <p:ext uri="{BB962C8B-B14F-4D97-AF65-F5344CB8AC3E}">
        <p14:creationId xmlns:p14="http://schemas.microsoft.com/office/powerpoint/2010/main" val="369443371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20460-BBC3-4D3A-AA27-F015D9E1FD02}"/>
              </a:ext>
            </a:extLst>
          </p:cNvPr>
          <p:cNvSpPr>
            <a:spLocks noGrp="1"/>
          </p:cNvSpPr>
          <p:nvPr>
            <p:ph type="title"/>
          </p:nvPr>
        </p:nvSpPr>
        <p:spPr/>
        <p:txBody>
          <a:bodyPr/>
          <a:lstStyle/>
          <a:p>
            <a:r>
              <a:rPr lang="en-US" sz="3600" dirty="0">
                <a:latin typeface="Georgia" panose="02040502050405020303" pitchFamily="18" charset="0"/>
              </a:rPr>
              <a:t>Documenting Privacy Reviews</a:t>
            </a:r>
          </a:p>
        </p:txBody>
      </p:sp>
      <p:sp>
        <p:nvSpPr>
          <p:cNvPr id="3" name="Content Placeholder 2">
            <a:extLst>
              <a:ext uri="{FF2B5EF4-FFF2-40B4-BE49-F238E27FC236}">
                <a16:creationId xmlns:a16="http://schemas.microsoft.com/office/drawing/2014/main" id="{6A611FC1-5D7A-4B4B-9A50-79A3808B3363}"/>
              </a:ext>
            </a:extLst>
          </p:cNvPr>
          <p:cNvSpPr>
            <a:spLocks noGrp="1"/>
          </p:cNvSpPr>
          <p:nvPr>
            <p:ph idx="1"/>
          </p:nvPr>
        </p:nvSpPr>
        <p:spPr>
          <a:xfrm>
            <a:off x="457200" y="1016000"/>
            <a:ext cx="8382000" cy="5452534"/>
          </a:xfrm>
        </p:spPr>
        <p:txBody>
          <a:bodyPr>
            <a:noAutofit/>
          </a:bodyPr>
          <a:lstStyle/>
          <a:p>
            <a:r>
              <a:rPr lang="en-US" sz="2800" dirty="0"/>
              <a:t>CIRB Privacy reviews are documented via the Form 123</a:t>
            </a:r>
          </a:p>
          <a:p>
            <a:r>
              <a:rPr lang="en-US" sz="2800" dirty="0"/>
              <a:t>Field Privacy Reviews are documented by the VA Form 10-250, VHA Research Protocol Privacy Review Checklist, is required by VHA Directive 1605.03</a:t>
            </a:r>
          </a:p>
          <a:p>
            <a:pPr lvl="1"/>
            <a:r>
              <a:rPr lang="en-US" sz="2400" dirty="0"/>
              <a:t>Both the Preliminary and Final review sections must be completed.</a:t>
            </a:r>
          </a:p>
          <a:p>
            <a:r>
              <a:rPr lang="en-US" sz="2800" dirty="0"/>
              <a:t>Must incorporate applicable completed form into the protocol documents. May be maintained in facility protocol documentation, if using Affiliate IRB.</a:t>
            </a:r>
          </a:p>
        </p:txBody>
      </p:sp>
    </p:spTree>
    <p:extLst>
      <p:ext uri="{BB962C8B-B14F-4D97-AF65-F5344CB8AC3E}">
        <p14:creationId xmlns:p14="http://schemas.microsoft.com/office/powerpoint/2010/main" val="25726628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70984-0286-44E5-A15E-95B24F0A0DD2}"/>
              </a:ext>
            </a:extLst>
          </p:cNvPr>
          <p:cNvSpPr>
            <a:spLocks noGrp="1"/>
          </p:cNvSpPr>
          <p:nvPr>
            <p:ph type="title"/>
          </p:nvPr>
        </p:nvSpPr>
        <p:spPr/>
        <p:txBody>
          <a:bodyPr/>
          <a:lstStyle/>
          <a:p>
            <a:r>
              <a:rPr lang="en-US" dirty="0"/>
              <a:t>Why Not Use the Same Form?</a:t>
            </a:r>
          </a:p>
        </p:txBody>
      </p:sp>
      <p:sp>
        <p:nvSpPr>
          <p:cNvPr id="3" name="Content Placeholder 2">
            <a:extLst>
              <a:ext uri="{FF2B5EF4-FFF2-40B4-BE49-F238E27FC236}">
                <a16:creationId xmlns:a16="http://schemas.microsoft.com/office/drawing/2014/main" id="{1920F31F-5AEE-4EF3-A1A0-617E6C9E94E6}"/>
              </a:ext>
            </a:extLst>
          </p:cNvPr>
          <p:cNvSpPr>
            <a:spLocks noGrp="1"/>
          </p:cNvSpPr>
          <p:nvPr>
            <p:ph idx="1"/>
          </p:nvPr>
        </p:nvSpPr>
        <p:spPr/>
        <p:txBody>
          <a:bodyPr/>
          <a:lstStyle/>
          <a:p>
            <a:r>
              <a:rPr lang="en-US" dirty="0"/>
              <a:t>The processes for PO interaction with the research team is different at the Central level than it is at the facility level.</a:t>
            </a:r>
          </a:p>
          <a:p>
            <a:r>
              <a:rPr lang="en-US" dirty="0"/>
              <a:t>Multiple sites require a higher level review.</a:t>
            </a:r>
          </a:p>
        </p:txBody>
      </p:sp>
      <p:sp>
        <p:nvSpPr>
          <p:cNvPr id="4" name="Slide Number Placeholder 3">
            <a:extLst>
              <a:ext uri="{FF2B5EF4-FFF2-40B4-BE49-F238E27FC236}">
                <a16:creationId xmlns:a16="http://schemas.microsoft.com/office/drawing/2014/main" id="{A1B5C1A6-C7ED-426D-AE83-BEEE70923FC9}"/>
              </a:ext>
            </a:extLst>
          </p:cNvPr>
          <p:cNvSpPr>
            <a:spLocks noGrp="1"/>
          </p:cNvSpPr>
          <p:nvPr>
            <p:ph type="sldNum" sz="quarter" idx="12"/>
          </p:nvPr>
        </p:nvSpPr>
        <p:spPr/>
        <p:txBody>
          <a:bodyPr/>
          <a:lstStyle/>
          <a:p>
            <a:pPr>
              <a:defRPr/>
            </a:pPr>
            <a:fld id="{953D45C7-AFA8-4622-8BFA-D400F3569C1E}" type="slidenum">
              <a:rPr lang="en-US" smtClean="0"/>
              <a:pPr>
                <a:defRPr/>
              </a:pPr>
              <a:t>19</a:t>
            </a:fld>
            <a:endParaRPr lang="en-US"/>
          </a:p>
        </p:txBody>
      </p:sp>
    </p:spTree>
    <p:extLst>
      <p:ext uri="{BB962C8B-B14F-4D97-AF65-F5344CB8AC3E}">
        <p14:creationId xmlns:p14="http://schemas.microsoft.com/office/powerpoint/2010/main" val="16390871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Privacy Topics</a:t>
            </a:r>
          </a:p>
        </p:txBody>
      </p:sp>
      <p:sp>
        <p:nvSpPr>
          <p:cNvPr id="3" name="Content Placeholder 2"/>
          <p:cNvSpPr>
            <a:spLocks noGrp="1"/>
          </p:cNvSpPr>
          <p:nvPr>
            <p:ph idx="1"/>
          </p:nvPr>
        </p:nvSpPr>
        <p:spPr>
          <a:xfrm>
            <a:off x="457200" y="1273705"/>
            <a:ext cx="8229600" cy="4957762"/>
          </a:xfrm>
        </p:spPr>
        <p:txBody>
          <a:bodyPr/>
          <a:lstStyle/>
          <a:p>
            <a:pPr lvl="0"/>
            <a:r>
              <a:rPr lang="en-US" dirty="0"/>
              <a:t>Data Types and their Interactions</a:t>
            </a:r>
          </a:p>
          <a:p>
            <a:pPr lvl="0"/>
            <a:r>
              <a:rPr lang="en-US" dirty="0"/>
              <a:t>Privacy Officers Roles/Responsibilities </a:t>
            </a:r>
          </a:p>
          <a:p>
            <a:pPr lvl="0"/>
            <a:r>
              <a:rPr lang="en-US" dirty="0"/>
              <a:t>Privacy Officer Review Documentation </a:t>
            </a:r>
          </a:p>
          <a:p>
            <a:pPr lvl="0"/>
            <a:r>
              <a:rPr lang="en-US" dirty="0"/>
              <a:t>Privacy Officers Process for Research Protocol Reviews with Commercial IRBs</a:t>
            </a:r>
          </a:p>
          <a:p>
            <a:pPr lvl="0"/>
            <a:r>
              <a:rPr lang="en-US" dirty="0"/>
              <a:t>Central Privacy Reviews</a:t>
            </a:r>
          </a:p>
        </p:txBody>
      </p:sp>
      <p:sp>
        <p:nvSpPr>
          <p:cNvPr id="6" name="Slide Number Placeholder 5"/>
          <p:cNvSpPr>
            <a:spLocks noGrp="1"/>
          </p:cNvSpPr>
          <p:nvPr>
            <p:ph type="sldNum" sz="quarter" idx="12"/>
          </p:nvPr>
        </p:nvSpPr>
        <p:spPr/>
        <p:txBody>
          <a:bodyPr/>
          <a:lstStyle/>
          <a:p>
            <a:fld id="{953D45C7-AFA8-4622-8BFA-D400F3569C1E}" type="slidenum">
              <a:rPr lang="en-US" smtClean="0"/>
              <a:pPr/>
              <a:t>2</a:t>
            </a:fld>
            <a:endParaRPr lang="en-US" dirty="0"/>
          </a:p>
        </p:txBody>
      </p:sp>
    </p:spTree>
    <p:extLst>
      <p:ext uri="{BB962C8B-B14F-4D97-AF65-F5344CB8AC3E}">
        <p14:creationId xmlns:p14="http://schemas.microsoft.com/office/powerpoint/2010/main" val="5062705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320460-BBC3-4D3A-AA27-F015D9E1FD02}"/>
              </a:ext>
            </a:extLst>
          </p:cNvPr>
          <p:cNvSpPr>
            <a:spLocks noGrp="1"/>
          </p:cNvSpPr>
          <p:nvPr>
            <p:ph type="title"/>
          </p:nvPr>
        </p:nvSpPr>
        <p:spPr/>
        <p:txBody>
          <a:bodyPr/>
          <a:lstStyle/>
          <a:p>
            <a:r>
              <a:rPr lang="en-US" sz="3600" dirty="0">
                <a:latin typeface="Georgia" panose="02040502050405020303" pitchFamily="18" charset="0"/>
              </a:rPr>
              <a:t>Completing VA Form 10-250 </a:t>
            </a:r>
          </a:p>
        </p:txBody>
      </p:sp>
      <p:sp>
        <p:nvSpPr>
          <p:cNvPr id="3" name="Content Placeholder 2">
            <a:extLst>
              <a:ext uri="{FF2B5EF4-FFF2-40B4-BE49-F238E27FC236}">
                <a16:creationId xmlns:a16="http://schemas.microsoft.com/office/drawing/2014/main" id="{6A611FC1-5D7A-4B4B-9A50-79A3808B3363}"/>
              </a:ext>
            </a:extLst>
          </p:cNvPr>
          <p:cNvSpPr>
            <a:spLocks noGrp="1"/>
          </p:cNvSpPr>
          <p:nvPr>
            <p:ph idx="1"/>
          </p:nvPr>
        </p:nvSpPr>
        <p:spPr>
          <a:xfrm>
            <a:off x="457200" y="1069383"/>
            <a:ext cx="8229600" cy="5269424"/>
          </a:xfrm>
        </p:spPr>
        <p:txBody>
          <a:bodyPr>
            <a:noAutofit/>
          </a:bodyPr>
          <a:lstStyle/>
          <a:p>
            <a:r>
              <a:rPr lang="en-US" sz="2800" dirty="0"/>
              <a:t>Privacy Officer Preliminary review begins on pg. 2</a:t>
            </a:r>
          </a:p>
          <a:p>
            <a:pPr lvl="1"/>
            <a:r>
              <a:rPr lang="en-US" dirty="0"/>
              <a:t>Conducted to ensure that all privacy concerns are addressed prior to approval </a:t>
            </a:r>
          </a:p>
          <a:p>
            <a:r>
              <a:rPr lang="en-US" sz="2800" dirty="0"/>
              <a:t>Privacy Officer Final Review begins on pg. 5 </a:t>
            </a:r>
          </a:p>
          <a:p>
            <a:pPr lvl="1"/>
            <a:r>
              <a:rPr lang="en-US" dirty="0"/>
              <a:t>Conduct a final review after the IRB (or R&amp;D Committee when acting as Privacy Board) has approved the study to see if any changes were made that would affect the privacy interest of the subjects</a:t>
            </a:r>
          </a:p>
          <a:p>
            <a:pPr lvl="1"/>
            <a:r>
              <a:rPr lang="en-US" dirty="0"/>
              <a:t>Did the approval documents include all the necessary components</a:t>
            </a:r>
          </a:p>
        </p:txBody>
      </p:sp>
    </p:spTree>
    <p:extLst>
      <p:ext uri="{BB962C8B-B14F-4D97-AF65-F5344CB8AC3E}">
        <p14:creationId xmlns:p14="http://schemas.microsoft.com/office/powerpoint/2010/main" val="3615917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0074DF-CB6D-4DBB-8E82-35E5745D365F}"/>
              </a:ext>
            </a:extLst>
          </p:cNvPr>
          <p:cNvSpPr>
            <a:spLocks noGrp="1"/>
          </p:cNvSpPr>
          <p:nvPr>
            <p:ph type="title"/>
          </p:nvPr>
        </p:nvSpPr>
        <p:spPr/>
        <p:txBody>
          <a:bodyPr/>
          <a:lstStyle/>
          <a:p>
            <a:r>
              <a:rPr lang="en-US" dirty="0"/>
              <a:t>VA Form 10-250</a:t>
            </a:r>
          </a:p>
        </p:txBody>
      </p:sp>
      <p:sp>
        <p:nvSpPr>
          <p:cNvPr id="3" name="Content Placeholder 2">
            <a:extLst>
              <a:ext uri="{FF2B5EF4-FFF2-40B4-BE49-F238E27FC236}">
                <a16:creationId xmlns:a16="http://schemas.microsoft.com/office/drawing/2014/main" id="{9426411D-7471-4106-9AB7-795F53FCBD02}"/>
              </a:ext>
            </a:extLst>
          </p:cNvPr>
          <p:cNvSpPr>
            <a:spLocks noGrp="1"/>
          </p:cNvSpPr>
          <p:nvPr>
            <p:ph idx="1"/>
          </p:nvPr>
        </p:nvSpPr>
        <p:spPr/>
        <p:txBody>
          <a:bodyPr/>
          <a:lstStyle/>
          <a:p>
            <a:r>
              <a:rPr lang="en-US" dirty="0"/>
              <a:t>When should this form be initiated by the Principal Investigator?</a:t>
            </a:r>
          </a:p>
          <a:p>
            <a:pPr lvl="1"/>
            <a:r>
              <a:rPr lang="en-US" dirty="0"/>
              <a:t>New submission </a:t>
            </a:r>
          </a:p>
          <a:p>
            <a:pPr lvl="1"/>
            <a:r>
              <a:rPr lang="en-US" dirty="0"/>
              <a:t>Continuing Review or Amendment/Modification that have a privacy impact (e.g., changes to the VA Form 10-0493, change in data sources, etc.)</a:t>
            </a:r>
          </a:p>
        </p:txBody>
      </p:sp>
      <p:sp>
        <p:nvSpPr>
          <p:cNvPr id="4" name="Slide Number Placeholder 3">
            <a:extLst>
              <a:ext uri="{FF2B5EF4-FFF2-40B4-BE49-F238E27FC236}">
                <a16:creationId xmlns:a16="http://schemas.microsoft.com/office/drawing/2014/main" id="{B6082E60-F856-440C-A9C9-97978695BCC3}"/>
              </a:ext>
            </a:extLst>
          </p:cNvPr>
          <p:cNvSpPr>
            <a:spLocks noGrp="1"/>
          </p:cNvSpPr>
          <p:nvPr>
            <p:ph type="sldNum" sz="quarter" idx="12"/>
          </p:nvPr>
        </p:nvSpPr>
        <p:spPr/>
        <p:txBody>
          <a:bodyPr/>
          <a:lstStyle/>
          <a:p>
            <a:pPr>
              <a:defRPr/>
            </a:pPr>
            <a:fld id="{953D45C7-AFA8-4622-8BFA-D400F3569C1E}" type="slidenum">
              <a:rPr lang="en-US" smtClean="0"/>
              <a:pPr>
                <a:defRPr/>
              </a:pPr>
              <a:t>21</a:t>
            </a:fld>
            <a:endParaRPr lang="en-US"/>
          </a:p>
        </p:txBody>
      </p:sp>
    </p:spTree>
    <p:extLst>
      <p:ext uri="{BB962C8B-B14F-4D97-AF65-F5344CB8AC3E}">
        <p14:creationId xmlns:p14="http://schemas.microsoft.com/office/powerpoint/2010/main" val="980298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45961-B169-4D14-87DA-668F212FA896}"/>
              </a:ext>
            </a:extLst>
          </p:cNvPr>
          <p:cNvSpPr>
            <a:spLocks noGrp="1"/>
          </p:cNvSpPr>
          <p:nvPr>
            <p:ph type="title"/>
          </p:nvPr>
        </p:nvSpPr>
        <p:spPr/>
        <p:txBody>
          <a:bodyPr>
            <a:normAutofit fontScale="90000"/>
          </a:bodyPr>
          <a:lstStyle/>
          <a:p>
            <a:r>
              <a:rPr lang="en-US" sz="3600" dirty="0"/>
              <a:t>VA Studies Permitted to Use Commercial IRBs</a:t>
            </a:r>
          </a:p>
        </p:txBody>
      </p:sp>
      <p:sp>
        <p:nvSpPr>
          <p:cNvPr id="3" name="Content Placeholder 2">
            <a:extLst>
              <a:ext uri="{FF2B5EF4-FFF2-40B4-BE49-F238E27FC236}">
                <a16:creationId xmlns:a16="http://schemas.microsoft.com/office/drawing/2014/main" id="{808C4F70-03D2-4608-828E-1E4A25F5866D}"/>
              </a:ext>
            </a:extLst>
          </p:cNvPr>
          <p:cNvSpPr>
            <a:spLocks noGrp="1"/>
          </p:cNvSpPr>
          <p:nvPr>
            <p:ph idx="1"/>
          </p:nvPr>
        </p:nvSpPr>
        <p:spPr>
          <a:xfrm>
            <a:off x="228600" y="948267"/>
            <a:ext cx="8686800" cy="5757333"/>
          </a:xfrm>
        </p:spPr>
        <p:txBody>
          <a:bodyPr>
            <a:normAutofit fontScale="25000" lnSpcReduction="20000"/>
          </a:bodyPr>
          <a:lstStyle/>
          <a:p>
            <a:pPr marL="0" indent="0">
              <a:buNone/>
            </a:pPr>
            <a:r>
              <a:rPr lang="en-US" sz="8800" dirty="0"/>
              <a:t>Courtesy of Dr. Karen Jeans, Office of Research Protections, Policy, and Education (ORPP&amp;E), VHA Office of Research &amp; Development</a:t>
            </a:r>
          </a:p>
          <a:p>
            <a:r>
              <a:rPr lang="en-US" sz="9600" dirty="0"/>
              <a:t>Use of a commercial IRB is not appropriate for all VA studies, and VA policy </a:t>
            </a:r>
            <a:r>
              <a:rPr lang="en-US" sz="9600" u="sng" dirty="0">
                <a:solidFill>
                  <a:srgbClr val="FF0000"/>
                </a:solidFill>
              </a:rPr>
              <a:t>does not allow the use of a commercial IRB for all studies</a:t>
            </a:r>
            <a:r>
              <a:rPr lang="en-US" sz="9600" dirty="0"/>
              <a:t>. </a:t>
            </a:r>
          </a:p>
          <a:p>
            <a:pPr lvl="1"/>
            <a:r>
              <a:rPr lang="en-US" sz="9600" dirty="0"/>
              <a:t>VA Facilities are not permitted to use commercial IRBs as their primary IRBs of Record. </a:t>
            </a:r>
          </a:p>
          <a:p>
            <a:r>
              <a:rPr lang="en-US" sz="9600" dirty="0"/>
              <a:t>VA studies may use a commercial IRB if it meets all of the following requirements: </a:t>
            </a:r>
          </a:p>
          <a:p>
            <a:pPr lvl="1"/>
            <a:r>
              <a:rPr lang="en-US" sz="9600" dirty="0"/>
              <a:t>Multi-site research</a:t>
            </a:r>
          </a:p>
          <a:p>
            <a:pPr lvl="1"/>
            <a:r>
              <a:rPr lang="en-US" sz="9600" dirty="0"/>
              <a:t>At least one VA is participating as a site in the study</a:t>
            </a:r>
          </a:p>
          <a:p>
            <a:pPr lvl="1"/>
            <a:r>
              <a:rPr lang="en-US" sz="9600" dirty="0"/>
              <a:t>Neither VA nor the VA Nonprofit Corporation (NPC) is not contracting directly for use of the commercial IRB for the study (e.g., another party is paying for the use of the commercial IRB).</a:t>
            </a:r>
          </a:p>
          <a:p>
            <a:pPr lvl="1"/>
            <a:r>
              <a:rPr lang="en-US" sz="9600" dirty="0"/>
              <a:t>ORD has approved the use of the commercial IRB for applicable VA studies. </a:t>
            </a:r>
          </a:p>
          <a:p>
            <a:endParaRPr lang="en-US" sz="6200" dirty="0"/>
          </a:p>
          <a:p>
            <a:pPr marL="0" indent="0">
              <a:buNone/>
            </a:pPr>
            <a:endParaRPr lang="en-US" sz="3150" dirty="0"/>
          </a:p>
          <a:p>
            <a:endParaRPr lang="en-US" b="1" dirty="0"/>
          </a:p>
        </p:txBody>
      </p:sp>
    </p:spTree>
    <p:extLst>
      <p:ext uri="{BB962C8B-B14F-4D97-AF65-F5344CB8AC3E}">
        <p14:creationId xmlns:p14="http://schemas.microsoft.com/office/powerpoint/2010/main" val="472709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DE2249-7B8F-4817-8E35-D9A51DDBC782}"/>
              </a:ext>
            </a:extLst>
          </p:cNvPr>
          <p:cNvSpPr>
            <a:spLocks noGrp="1"/>
          </p:cNvSpPr>
          <p:nvPr>
            <p:ph type="title"/>
          </p:nvPr>
        </p:nvSpPr>
        <p:spPr>
          <a:xfrm>
            <a:off x="914400" y="181505"/>
            <a:ext cx="8229600" cy="1143000"/>
          </a:xfrm>
        </p:spPr>
        <p:txBody>
          <a:bodyPr>
            <a:normAutofit/>
          </a:bodyPr>
          <a:lstStyle/>
          <a:p>
            <a:pPr algn="l"/>
            <a:r>
              <a:rPr lang="en-US" sz="2800" dirty="0"/>
              <a:t>Commercial IRBs Permitted to be Used by VA Facilities</a:t>
            </a:r>
          </a:p>
        </p:txBody>
      </p:sp>
      <p:sp>
        <p:nvSpPr>
          <p:cNvPr id="3" name="Content Placeholder 2">
            <a:extLst>
              <a:ext uri="{FF2B5EF4-FFF2-40B4-BE49-F238E27FC236}">
                <a16:creationId xmlns:a16="http://schemas.microsoft.com/office/drawing/2014/main" id="{1D064940-40CC-4EEA-9D05-28ABAE0BDE7D}"/>
              </a:ext>
            </a:extLst>
          </p:cNvPr>
          <p:cNvSpPr>
            <a:spLocks noGrp="1"/>
          </p:cNvSpPr>
          <p:nvPr>
            <p:ph idx="1"/>
          </p:nvPr>
        </p:nvSpPr>
        <p:spPr>
          <a:xfrm>
            <a:off x="457200" y="1151467"/>
            <a:ext cx="8305800" cy="5325533"/>
          </a:xfrm>
        </p:spPr>
        <p:txBody>
          <a:bodyPr>
            <a:normAutofit fontScale="92500" lnSpcReduction="20000"/>
          </a:bodyPr>
          <a:lstStyle/>
          <a:p>
            <a:pPr marL="0" indent="0">
              <a:buNone/>
            </a:pPr>
            <a:r>
              <a:rPr lang="en-US" sz="2600" dirty="0"/>
              <a:t>Courtesy of Dr. Don Workman, Office of Research Protections, Policy, and Education (ORPP&amp;E), VHA Office of Research &amp; Development</a:t>
            </a:r>
          </a:p>
          <a:p>
            <a:pPr marL="0" indent="0">
              <a:buNone/>
            </a:pPr>
            <a:endParaRPr lang="en-US" sz="2600" dirty="0"/>
          </a:p>
          <a:p>
            <a:r>
              <a:rPr lang="en-US" sz="2600" dirty="0"/>
              <a:t>VA has agreements with three commercial IRBs at the present time</a:t>
            </a:r>
          </a:p>
          <a:p>
            <a:pPr lvl="1"/>
            <a:r>
              <a:rPr lang="en-US" sz="2600" dirty="0"/>
              <a:t>Advarra IRB:  </a:t>
            </a:r>
          </a:p>
          <a:p>
            <a:pPr lvl="2"/>
            <a:r>
              <a:rPr lang="en-US" sz="2600" dirty="0"/>
              <a:t>82 VA Facilities</a:t>
            </a:r>
          </a:p>
          <a:p>
            <a:pPr lvl="1"/>
            <a:r>
              <a:rPr lang="en-US" sz="2600" dirty="0"/>
              <a:t>Western Institutional Review Board (WIRB)-Copernicus Group (WCG)</a:t>
            </a:r>
          </a:p>
          <a:p>
            <a:pPr lvl="2"/>
            <a:r>
              <a:rPr lang="en-US" sz="2600" dirty="0"/>
              <a:t>76 VA Facilities</a:t>
            </a:r>
          </a:p>
          <a:p>
            <a:pPr lvl="1"/>
            <a:r>
              <a:rPr lang="en-US" sz="2600" dirty="0"/>
              <a:t>Sterling IRB</a:t>
            </a:r>
          </a:p>
          <a:p>
            <a:pPr lvl="2"/>
            <a:r>
              <a:rPr lang="en-US" sz="2600" dirty="0"/>
              <a:t>12 VA Facilities</a:t>
            </a:r>
          </a:p>
          <a:p>
            <a:r>
              <a:rPr lang="en-US" sz="2600" dirty="0"/>
              <a:t>VA anticipates that additional commercial IRBs will be approved in the future if they meet VA’s requirements.</a:t>
            </a:r>
          </a:p>
          <a:p>
            <a:pPr marL="0" indent="0">
              <a:buNone/>
            </a:pPr>
            <a:endParaRPr lang="en-US" dirty="0"/>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59681545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9F8514-A84B-4E98-AC43-8CC1F0C21F15}"/>
              </a:ext>
            </a:extLst>
          </p:cNvPr>
          <p:cNvSpPr>
            <a:spLocks noGrp="1"/>
          </p:cNvSpPr>
          <p:nvPr>
            <p:ph type="title"/>
          </p:nvPr>
        </p:nvSpPr>
        <p:spPr/>
        <p:txBody>
          <a:bodyPr/>
          <a:lstStyle/>
          <a:p>
            <a:r>
              <a:rPr lang="en-US" sz="2800" dirty="0"/>
              <a:t>Local PO Process for Commercial IRB Submissions</a:t>
            </a:r>
          </a:p>
        </p:txBody>
      </p:sp>
      <p:sp>
        <p:nvSpPr>
          <p:cNvPr id="3" name="Content Placeholder 2">
            <a:extLst>
              <a:ext uri="{FF2B5EF4-FFF2-40B4-BE49-F238E27FC236}">
                <a16:creationId xmlns:a16="http://schemas.microsoft.com/office/drawing/2014/main" id="{BCE50AC6-3CD4-476A-83AA-9B60632BE9CC}"/>
              </a:ext>
            </a:extLst>
          </p:cNvPr>
          <p:cNvSpPr>
            <a:spLocks noGrp="1"/>
          </p:cNvSpPr>
          <p:nvPr>
            <p:ph idx="1"/>
          </p:nvPr>
        </p:nvSpPr>
        <p:spPr/>
        <p:txBody>
          <a:bodyPr/>
          <a:lstStyle/>
          <a:p>
            <a:r>
              <a:rPr lang="en-US" dirty="0"/>
              <a:t>Local PO is to review the submission the same as for any external IRB submission</a:t>
            </a:r>
          </a:p>
          <a:p>
            <a:r>
              <a:rPr lang="en-US" dirty="0"/>
              <a:t>The PO may have to reach out to the research team for questions via email or Project Mail in VAIRRS as each of the commercial IRBs have different forms</a:t>
            </a:r>
          </a:p>
          <a:p>
            <a:pPr lvl="1"/>
            <a:r>
              <a:rPr lang="en-US" dirty="0"/>
              <a:t>E.g., Advarra does not ask for the identifiers</a:t>
            </a:r>
          </a:p>
        </p:txBody>
      </p:sp>
      <p:sp>
        <p:nvSpPr>
          <p:cNvPr id="4" name="Slide Number Placeholder 3">
            <a:extLst>
              <a:ext uri="{FF2B5EF4-FFF2-40B4-BE49-F238E27FC236}">
                <a16:creationId xmlns:a16="http://schemas.microsoft.com/office/drawing/2014/main" id="{B3770055-9498-4737-830E-93A2B3D80241}"/>
              </a:ext>
            </a:extLst>
          </p:cNvPr>
          <p:cNvSpPr>
            <a:spLocks noGrp="1"/>
          </p:cNvSpPr>
          <p:nvPr>
            <p:ph type="sldNum" sz="quarter" idx="12"/>
          </p:nvPr>
        </p:nvSpPr>
        <p:spPr/>
        <p:txBody>
          <a:bodyPr/>
          <a:lstStyle/>
          <a:p>
            <a:pPr>
              <a:defRPr/>
            </a:pPr>
            <a:fld id="{953D45C7-AFA8-4622-8BFA-D400F3569C1E}" type="slidenum">
              <a:rPr lang="en-US" smtClean="0"/>
              <a:pPr>
                <a:defRPr/>
              </a:pPr>
              <a:t>24</a:t>
            </a:fld>
            <a:endParaRPr lang="en-US"/>
          </a:p>
        </p:txBody>
      </p:sp>
    </p:spTree>
    <p:extLst>
      <p:ext uri="{BB962C8B-B14F-4D97-AF65-F5344CB8AC3E}">
        <p14:creationId xmlns:p14="http://schemas.microsoft.com/office/powerpoint/2010/main" val="197585133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F31082-722D-4DBD-882A-152E3E92B4DD}"/>
              </a:ext>
            </a:extLst>
          </p:cNvPr>
          <p:cNvSpPr>
            <a:spLocks noGrp="1"/>
          </p:cNvSpPr>
          <p:nvPr>
            <p:ph type="title"/>
          </p:nvPr>
        </p:nvSpPr>
        <p:spPr/>
        <p:txBody>
          <a:bodyPr/>
          <a:lstStyle/>
          <a:p>
            <a:r>
              <a:rPr lang="en-US" dirty="0"/>
              <a:t>Central Privacy Reviews</a:t>
            </a:r>
          </a:p>
        </p:txBody>
      </p:sp>
      <p:sp>
        <p:nvSpPr>
          <p:cNvPr id="3" name="Content Placeholder 2">
            <a:extLst>
              <a:ext uri="{FF2B5EF4-FFF2-40B4-BE49-F238E27FC236}">
                <a16:creationId xmlns:a16="http://schemas.microsoft.com/office/drawing/2014/main" id="{4C02F741-6C91-426A-953F-21AEDACCE26C}"/>
              </a:ext>
            </a:extLst>
          </p:cNvPr>
          <p:cNvSpPr>
            <a:spLocks noGrp="1"/>
          </p:cNvSpPr>
          <p:nvPr>
            <p:ph idx="1"/>
          </p:nvPr>
        </p:nvSpPr>
        <p:spPr/>
        <p:txBody>
          <a:bodyPr/>
          <a:lstStyle/>
          <a:p>
            <a:pPr marL="0" indent="0">
              <a:buNone/>
            </a:pPr>
            <a:r>
              <a:rPr lang="en-US" dirty="0"/>
              <a:t>Central Privacy Reviews are only conducted by the ORD, Privacy Officer for projects that are multi-site, reviewed by a single commercial IRB and that are managed by the:</a:t>
            </a:r>
          </a:p>
          <a:p>
            <a:r>
              <a:rPr lang="en-US" dirty="0"/>
              <a:t>	Partnered Research Program (PRP)</a:t>
            </a:r>
          </a:p>
          <a:p>
            <a:r>
              <a:rPr lang="en-US" dirty="0"/>
              <a:t>	ACTIV Network</a:t>
            </a:r>
          </a:p>
          <a:p>
            <a:pPr marL="0" indent="0">
              <a:buNone/>
            </a:pPr>
            <a:r>
              <a:rPr lang="en-US" dirty="0"/>
              <a:t>There are currently five studies with a combined total of 34 VA facilities.</a:t>
            </a:r>
          </a:p>
        </p:txBody>
      </p:sp>
      <p:sp>
        <p:nvSpPr>
          <p:cNvPr id="4" name="Slide Number Placeholder 3">
            <a:extLst>
              <a:ext uri="{FF2B5EF4-FFF2-40B4-BE49-F238E27FC236}">
                <a16:creationId xmlns:a16="http://schemas.microsoft.com/office/drawing/2014/main" id="{980BDE58-91A8-44B5-8F35-188E8691B734}"/>
              </a:ext>
            </a:extLst>
          </p:cNvPr>
          <p:cNvSpPr>
            <a:spLocks noGrp="1"/>
          </p:cNvSpPr>
          <p:nvPr>
            <p:ph type="sldNum" sz="quarter" idx="12"/>
          </p:nvPr>
        </p:nvSpPr>
        <p:spPr/>
        <p:txBody>
          <a:bodyPr/>
          <a:lstStyle/>
          <a:p>
            <a:pPr>
              <a:defRPr/>
            </a:pPr>
            <a:fld id="{953D45C7-AFA8-4622-8BFA-D400F3569C1E}" type="slidenum">
              <a:rPr lang="en-US" smtClean="0"/>
              <a:pPr>
                <a:defRPr/>
              </a:pPr>
              <a:t>25</a:t>
            </a:fld>
            <a:endParaRPr lang="en-US"/>
          </a:p>
        </p:txBody>
      </p:sp>
    </p:spTree>
    <p:extLst>
      <p:ext uri="{BB962C8B-B14F-4D97-AF65-F5344CB8AC3E}">
        <p14:creationId xmlns:p14="http://schemas.microsoft.com/office/powerpoint/2010/main" val="13916728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2E678-9213-4E80-9477-A6F2DB9F5B27}"/>
              </a:ext>
            </a:extLst>
          </p:cNvPr>
          <p:cNvSpPr>
            <a:spLocks noGrp="1"/>
          </p:cNvSpPr>
          <p:nvPr>
            <p:ph type="title"/>
          </p:nvPr>
        </p:nvSpPr>
        <p:spPr/>
        <p:txBody>
          <a:bodyPr/>
          <a:lstStyle/>
          <a:p>
            <a:r>
              <a:rPr lang="en-US" dirty="0"/>
              <a:t>FAQ</a:t>
            </a:r>
          </a:p>
        </p:txBody>
      </p:sp>
      <p:sp>
        <p:nvSpPr>
          <p:cNvPr id="3" name="Content Placeholder 2">
            <a:extLst>
              <a:ext uri="{FF2B5EF4-FFF2-40B4-BE49-F238E27FC236}">
                <a16:creationId xmlns:a16="http://schemas.microsoft.com/office/drawing/2014/main" id="{CCFF0C82-6078-48F8-903D-0132BF22747A}"/>
              </a:ext>
            </a:extLst>
          </p:cNvPr>
          <p:cNvSpPr>
            <a:spLocks noGrp="1"/>
          </p:cNvSpPr>
          <p:nvPr>
            <p:ph idx="1"/>
          </p:nvPr>
        </p:nvSpPr>
        <p:spPr/>
        <p:txBody>
          <a:bodyPr/>
          <a:lstStyle/>
          <a:p>
            <a:r>
              <a:rPr lang="en-US" dirty="0"/>
              <a:t>What statutes apply when VHA employees (providers, nurses, etc.) are research subjects?</a:t>
            </a:r>
          </a:p>
          <a:p>
            <a:pPr marL="0" indent="0">
              <a:buNone/>
            </a:pPr>
            <a:endParaRPr lang="en-US" dirty="0"/>
          </a:p>
          <a:p>
            <a:r>
              <a:rPr lang="en-US" dirty="0"/>
              <a:t>Who confirms that the data are de-identified before the data is disclosed?</a:t>
            </a:r>
          </a:p>
          <a:p>
            <a:pPr marL="0" indent="0">
              <a:buNone/>
            </a:pPr>
            <a:endParaRPr lang="en-US" dirty="0"/>
          </a:p>
        </p:txBody>
      </p:sp>
      <p:sp>
        <p:nvSpPr>
          <p:cNvPr id="4" name="Slide Number Placeholder 3">
            <a:extLst>
              <a:ext uri="{FF2B5EF4-FFF2-40B4-BE49-F238E27FC236}">
                <a16:creationId xmlns:a16="http://schemas.microsoft.com/office/drawing/2014/main" id="{D9BC4EDD-0B5E-4734-A0A6-0E4B0115652E}"/>
              </a:ext>
            </a:extLst>
          </p:cNvPr>
          <p:cNvSpPr>
            <a:spLocks noGrp="1"/>
          </p:cNvSpPr>
          <p:nvPr>
            <p:ph type="sldNum" sz="quarter" idx="12"/>
          </p:nvPr>
        </p:nvSpPr>
        <p:spPr/>
        <p:txBody>
          <a:bodyPr/>
          <a:lstStyle/>
          <a:p>
            <a:pPr>
              <a:defRPr/>
            </a:pPr>
            <a:fld id="{953D45C7-AFA8-4622-8BFA-D400F3569C1E}" type="slidenum">
              <a:rPr lang="en-US" smtClean="0"/>
              <a:pPr>
                <a:defRPr/>
              </a:pPr>
              <a:t>26</a:t>
            </a:fld>
            <a:endParaRPr lang="en-US"/>
          </a:p>
        </p:txBody>
      </p:sp>
    </p:spTree>
    <p:extLst>
      <p:ext uri="{BB962C8B-B14F-4D97-AF65-F5344CB8AC3E}">
        <p14:creationId xmlns:p14="http://schemas.microsoft.com/office/powerpoint/2010/main" val="3587614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p:txBody>
          <a:bodyPr/>
          <a:lstStyle/>
          <a:p>
            <a:r>
              <a:rPr lang="en-US" dirty="0"/>
              <a:t>Q&amp;A Discussion</a:t>
            </a:r>
          </a:p>
        </p:txBody>
      </p:sp>
      <p:sp>
        <p:nvSpPr>
          <p:cNvPr id="6" name="Slide Number Placeholder 5"/>
          <p:cNvSpPr>
            <a:spLocks noGrp="1"/>
          </p:cNvSpPr>
          <p:nvPr>
            <p:ph type="sldNum" sz="quarter" idx="12"/>
          </p:nvPr>
        </p:nvSpPr>
        <p:spPr/>
        <p:txBody>
          <a:bodyPr/>
          <a:lstStyle/>
          <a:p>
            <a:pPr>
              <a:defRPr/>
            </a:pPr>
            <a:fld id="{953D45C7-AFA8-4622-8BFA-D400F3569C1E}" type="slidenum">
              <a:rPr lang="en-US" smtClean="0"/>
              <a:pPr>
                <a:defRPr/>
              </a:pPr>
              <a:t>27</a:t>
            </a:fld>
            <a:endParaRPr lang="en-US"/>
          </a:p>
        </p:txBody>
      </p:sp>
    </p:spTree>
    <p:extLst>
      <p:ext uri="{BB962C8B-B14F-4D97-AF65-F5344CB8AC3E}">
        <p14:creationId xmlns:p14="http://schemas.microsoft.com/office/powerpoint/2010/main" val="29780084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022C-F47F-4962-A6A8-AA978434C33E}"/>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8BA2AA6A-29D9-4681-9A12-F0ABCC844A97}"/>
              </a:ext>
            </a:extLst>
          </p:cNvPr>
          <p:cNvSpPr>
            <a:spLocks noGrp="1"/>
          </p:cNvSpPr>
          <p:nvPr>
            <p:ph idx="1"/>
          </p:nvPr>
        </p:nvSpPr>
        <p:spPr/>
        <p:txBody>
          <a:bodyPr/>
          <a:lstStyle/>
          <a:p>
            <a:pPr marL="0" indent="0">
              <a:buNone/>
            </a:pPr>
            <a:r>
              <a:rPr lang="en-US" dirty="0"/>
              <a:t>Stephania Griffin, Director Information Access and Privacy (105HIG) </a:t>
            </a:r>
          </a:p>
          <a:p>
            <a:r>
              <a:rPr lang="en-US" dirty="0"/>
              <a:t>704-245-2492</a:t>
            </a:r>
          </a:p>
          <a:p>
            <a:r>
              <a:rPr lang="en-US" dirty="0">
                <a:hlinkClick r:id="rId2"/>
              </a:rPr>
              <a:t>Stephania.griffin@va.gov</a:t>
            </a:r>
            <a:r>
              <a:rPr lang="en-US" dirty="0"/>
              <a:t> </a:t>
            </a:r>
          </a:p>
          <a:p>
            <a:endParaRPr lang="en-US" dirty="0"/>
          </a:p>
          <a:p>
            <a:pPr marL="0" indent="0">
              <a:buNone/>
            </a:pPr>
            <a:r>
              <a:rPr lang="en-US" dirty="0"/>
              <a:t>VHA Privacy Office email contact:</a:t>
            </a:r>
          </a:p>
          <a:p>
            <a:r>
              <a:rPr lang="en-US" dirty="0">
                <a:hlinkClick r:id="rId3"/>
              </a:rPr>
              <a:t>VHAPrivIssues@va.gov</a:t>
            </a:r>
            <a:r>
              <a:rPr lang="en-US" dirty="0"/>
              <a:t> </a:t>
            </a:r>
          </a:p>
        </p:txBody>
      </p:sp>
      <p:sp>
        <p:nvSpPr>
          <p:cNvPr id="4" name="Slide Number Placeholder 3">
            <a:extLst>
              <a:ext uri="{FF2B5EF4-FFF2-40B4-BE49-F238E27FC236}">
                <a16:creationId xmlns:a16="http://schemas.microsoft.com/office/drawing/2014/main" id="{4EA6C677-F717-4677-92AD-CFB35E1445EF}"/>
              </a:ext>
            </a:extLst>
          </p:cNvPr>
          <p:cNvSpPr>
            <a:spLocks noGrp="1"/>
          </p:cNvSpPr>
          <p:nvPr>
            <p:ph type="sldNum" sz="quarter" idx="12"/>
          </p:nvPr>
        </p:nvSpPr>
        <p:spPr/>
        <p:txBody>
          <a:bodyPr/>
          <a:lstStyle/>
          <a:p>
            <a:pPr>
              <a:defRPr/>
            </a:pPr>
            <a:fld id="{6B864F98-A3F4-4225-9B73-C923C3F85F37}" type="slidenum">
              <a:rPr lang="en-US" smtClean="0"/>
              <a:pPr>
                <a:defRPr/>
              </a:pPr>
              <a:t>28</a:t>
            </a:fld>
            <a:endParaRPr lang="en-US"/>
          </a:p>
        </p:txBody>
      </p:sp>
    </p:spTree>
    <p:extLst>
      <p:ext uri="{BB962C8B-B14F-4D97-AF65-F5344CB8AC3E}">
        <p14:creationId xmlns:p14="http://schemas.microsoft.com/office/powerpoint/2010/main" val="140046717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56022C-F47F-4962-A6A8-AA978434C33E}"/>
              </a:ext>
            </a:extLst>
          </p:cNvPr>
          <p:cNvSpPr>
            <a:spLocks noGrp="1"/>
          </p:cNvSpPr>
          <p:nvPr>
            <p:ph type="title"/>
          </p:nvPr>
        </p:nvSpPr>
        <p:spPr/>
        <p:txBody>
          <a:bodyPr/>
          <a:lstStyle/>
          <a:p>
            <a:r>
              <a:rPr lang="en-US" dirty="0"/>
              <a:t>Additional Information</a:t>
            </a:r>
          </a:p>
        </p:txBody>
      </p:sp>
      <p:sp>
        <p:nvSpPr>
          <p:cNvPr id="3" name="Content Placeholder 2">
            <a:extLst>
              <a:ext uri="{FF2B5EF4-FFF2-40B4-BE49-F238E27FC236}">
                <a16:creationId xmlns:a16="http://schemas.microsoft.com/office/drawing/2014/main" id="{8BA2AA6A-29D9-4681-9A12-F0ABCC844A97}"/>
              </a:ext>
            </a:extLst>
          </p:cNvPr>
          <p:cNvSpPr>
            <a:spLocks noGrp="1"/>
          </p:cNvSpPr>
          <p:nvPr>
            <p:ph idx="1"/>
          </p:nvPr>
        </p:nvSpPr>
        <p:spPr/>
        <p:txBody>
          <a:bodyPr/>
          <a:lstStyle/>
          <a:p>
            <a:pPr marL="0" indent="0">
              <a:buNone/>
            </a:pPr>
            <a:r>
              <a:rPr lang="en-US" dirty="0"/>
              <a:t>Michelle Christiano, ORD Privacy Officer</a:t>
            </a:r>
          </a:p>
          <a:p>
            <a:r>
              <a:rPr lang="en-US" dirty="0"/>
              <a:t>706-399-7980</a:t>
            </a:r>
          </a:p>
          <a:p>
            <a:r>
              <a:rPr lang="en-US" dirty="0">
                <a:hlinkClick r:id="rId2"/>
              </a:rPr>
              <a:t>Michelle.Christiano@va.gov</a:t>
            </a:r>
            <a:r>
              <a:rPr lang="en-US" dirty="0"/>
              <a:t> </a:t>
            </a:r>
          </a:p>
          <a:p>
            <a:pPr marL="0" indent="0">
              <a:buNone/>
            </a:pPr>
            <a:endParaRPr lang="en-US" dirty="0"/>
          </a:p>
        </p:txBody>
      </p:sp>
      <p:sp>
        <p:nvSpPr>
          <p:cNvPr id="4" name="Slide Number Placeholder 3">
            <a:extLst>
              <a:ext uri="{FF2B5EF4-FFF2-40B4-BE49-F238E27FC236}">
                <a16:creationId xmlns:a16="http://schemas.microsoft.com/office/drawing/2014/main" id="{4EA6C677-F717-4677-92AD-CFB35E1445EF}"/>
              </a:ext>
            </a:extLst>
          </p:cNvPr>
          <p:cNvSpPr>
            <a:spLocks noGrp="1"/>
          </p:cNvSpPr>
          <p:nvPr>
            <p:ph type="sldNum" sz="quarter" idx="12"/>
          </p:nvPr>
        </p:nvSpPr>
        <p:spPr/>
        <p:txBody>
          <a:bodyPr/>
          <a:lstStyle/>
          <a:p>
            <a:pPr>
              <a:defRPr/>
            </a:pPr>
            <a:fld id="{6B864F98-A3F4-4225-9B73-C923C3F85F37}" type="slidenum">
              <a:rPr lang="en-US" smtClean="0"/>
              <a:pPr>
                <a:defRPr/>
              </a:pPr>
              <a:t>29</a:t>
            </a:fld>
            <a:endParaRPr lang="en-US"/>
          </a:p>
        </p:txBody>
      </p:sp>
    </p:spTree>
    <p:extLst>
      <p:ext uri="{BB962C8B-B14F-4D97-AF65-F5344CB8AC3E}">
        <p14:creationId xmlns:p14="http://schemas.microsoft.com/office/powerpoint/2010/main" val="1707908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Data Relationships</a:t>
            </a:r>
          </a:p>
        </p:txBody>
      </p:sp>
      <p:sp>
        <p:nvSpPr>
          <p:cNvPr id="4" name="Slide Number Placeholder 3"/>
          <p:cNvSpPr>
            <a:spLocks noGrp="1"/>
          </p:cNvSpPr>
          <p:nvPr>
            <p:ph type="sldNum" sz="quarter" idx="10"/>
          </p:nvPr>
        </p:nvSpPr>
        <p:spPr/>
        <p:txBody>
          <a:bodyPr/>
          <a:lstStyle/>
          <a:p>
            <a:pPr>
              <a:defRPr/>
            </a:pPr>
            <a:fld id="{C32E41BC-F3C7-4440-964A-79A2B9AB8CF4}" type="slidenum">
              <a:rPr lang="en-US" smtClean="0"/>
              <a:pPr>
                <a:defRPr/>
              </a:pPr>
              <a:t>3</a:t>
            </a:fld>
            <a:endParaRPr lang="en-US"/>
          </a:p>
        </p:txBody>
      </p:sp>
      <p:graphicFrame>
        <p:nvGraphicFramePr>
          <p:cNvPr id="7" name="Diagram 4"/>
          <p:cNvGraphicFramePr>
            <a:graphicFrameLocks noGrp="1"/>
          </p:cNvGraphicFramePr>
          <p:nvPr>
            <p:ph idx="1"/>
          </p:nvPr>
        </p:nvGraphicFramePr>
        <p:xfrm>
          <a:off x="457200" y="1935163"/>
          <a:ext cx="8229600" cy="4191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07454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6B4EBB-B097-4E16-9F08-AC2D6255D920}"/>
              </a:ext>
            </a:extLst>
          </p:cNvPr>
          <p:cNvSpPr>
            <a:spLocks noGrp="1"/>
          </p:cNvSpPr>
          <p:nvPr>
            <p:ph type="title"/>
          </p:nvPr>
        </p:nvSpPr>
        <p:spPr/>
        <p:txBody>
          <a:bodyPr/>
          <a:lstStyle/>
          <a:p>
            <a:r>
              <a:rPr kumimoji="0" lang="en-US" sz="2000" b="1" i="0" u="none" strike="noStrike" kern="1200" cap="none" spc="0" normalizeH="0" baseline="0" noProof="0" dirty="0">
                <a:ln>
                  <a:noFill/>
                </a:ln>
                <a:solidFill>
                  <a:prstClr val="white"/>
                </a:solidFill>
                <a:effectLst/>
                <a:uLnTx/>
                <a:uFillTx/>
                <a:latin typeface="Calibri"/>
                <a:ea typeface="ヒラギノ角ゴ Pro W3" charset="-128"/>
              </a:rPr>
              <a:t>Sensitive Personal Information (SPI)/</a:t>
            </a:r>
            <a:br>
              <a:rPr kumimoji="0" lang="en-US" sz="2000" b="1" i="0" u="none" strike="noStrike" kern="1200" cap="none" spc="0" normalizeH="0" baseline="0" noProof="0" dirty="0">
                <a:ln>
                  <a:noFill/>
                </a:ln>
                <a:solidFill>
                  <a:prstClr val="white"/>
                </a:solidFill>
                <a:effectLst/>
                <a:uLnTx/>
                <a:uFillTx/>
                <a:latin typeface="Calibri"/>
                <a:ea typeface="ヒラギノ角ゴ Pro W3" charset="-128"/>
              </a:rPr>
            </a:br>
            <a:r>
              <a:rPr kumimoji="0" lang="en-US" sz="2000" b="1" i="0" u="none" strike="noStrike" kern="1200" cap="none" spc="0" normalizeH="0" baseline="0" noProof="0" dirty="0">
                <a:ln>
                  <a:noFill/>
                </a:ln>
                <a:solidFill>
                  <a:prstClr val="white"/>
                </a:solidFill>
                <a:effectLst/>
                <a:uLnTx/>
                <a:uFillTx/>
                <a:latin typeface="Calibri"/>
                <a:ea typeface="ヒラギノ角ゴ Pro W3" charset="-128"/>
              </a:rPr>
              <a:t>Personally Identifiable Information (PII)</a:t>
            </a:r>
            <a:endParaRPr lang="en-US" dirty="0"/>
          </a:p>
        </p:txBody>
      </p:sp>
      <p:sp>
        <p:nvSpPr>
          <p:cNvPr id="3" name="Content Placeholder 2">
            <a:extLst>
              <a:ext uri="{FF2B5EF4-FFF2-40B4-BE49-F238E27FC236}">
                <a16:creationId xmlns:a16="http://schemas.microsoft.com/office/drawing/2014/main" id="{DC4E3737-6B01-46FF-B96F-0E5369F6D7B6}"/>
              </a:ext>
            </a:extLst>
          </p:cNvPr>
          <p:cNvSpPr>
            <a:spLocks noGrp="1"/>
          </p:cNvSpPr>
          <p:nvPr>
            <p:ph idx="1"/>
          </p:nvPr>
        </p:nvSpPr>
        <p:spPr>
          <a:xfrm>
            <a:off x="218941" y="850007"/>
            <a:ext cx="8467859" cy="4949662"/>
          </a:xfrm>
        </p:spPr>
        <p:txBody>
          <a:bodyPr/>
          <a:lstStyle/>
          <a:p>
            <a:pPr marL="0" indent="0">
              <a:buNone/>
            </a:pPr>
            <a:r>
              <a:rPr lang="en-US" sz="3200" dirty="0"/>
              <a:t>SPI with respect to an individual means any information about the individual maintained by an agency, including the following:</a:t>
            </a:r>
          </a:p>
          <a:p>
            <a:pPr marL="742950" indent="-400050">
              <a:buFont typeface="+mj-lt"/>
              <a:buAutoNum type="alphaLcPeriod"/>
            </a:pPr>
            <a:r>
              <a:rPr lang="en-US" sz="3200" dirty="0"/>
              <a:t>Education, financial transactions, medical history, and criminal or employment history</a:t>
            </a:r>
          </a:p>
          <a:p>
            <a:pPr marL="742950" indent="-400050">
              <a:buFont typeface="+mj-lt"/>
              <a:buAutoNum type="alphaLcPeriod"/>
            </a:pPr>
            <a:r>
              <a:rPr lang="en-US" sz="3200" dirty="0"/>
              <a:t>Information that can be used to distinguish or trace the individual’s identity, including name, social security number, date and place of birth, mother’s maiden name, or biometric records</a:t>
            </a:r>
          </a:p>
          <a:p>
            <a:endParaRPr lang="en-US" dirty="0"/>
          </a:p>
        </p:txBody>
      </p:sp>
      <p:sp>
        <p:nvSpPr>
          <p:cNvPr id="4" name="Slide Number Placeholder 3">
            <a:extLst>
              <a:ext uri="{FF2B5EF4-FFF2-40B4-BE49-F238E27FC236}">
                <a16:creationId xmlns:a16="http://schemas.microsoft.com/office/drawing/2014/main" id="{C2108310-B4DD-411B-BCC6-B7098C948600}"/>
              </a:ext>
            </a:extLst>
          </p:cNvPr>
          <p:cNvSpPr>
            <a:spLocks noGrp="1"/>
          </p:cNvSpPr>
          <p:nvPr>
            <p:ph type="sldNum" sz="quarter" idx="12"/>
          </p:nvPr>
        </p:nvSpPr>
        <p:spPr/>
        <p:txBody>
          <a:bodyPr/>
          <a:lstStyle/>
          <a:p>
            <a:pPr>
              <a:defRPr/>
            </a:pPr>
            <a:fld id="{953D45C7-AFA8-4622-8BFA-D400F3569C1E}" type="slidenum">
              <a:rPr lang="en-US" smtClean="0"/>
              <a:pPr>
                <a:defRPr/>
              </a:pPr>
              <a:t>4</a:t>
            </a:fld>
            <a:endParaRPr lang="en-US"/>
          </a:p>
        </p:txBody>
      </p:sp>
    </p:spTree>
    <p:extLst>
      <p:ext uri="{BB962C8B-B14F-4D97-AF65-F5344CB8AC3E}">
        <p14:creationId xmlns:p14="http://schemas.microsoft.com/office/powerpoint/2010/main" val="27995567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E2A2F-CCFB-4081-8C46-86CE9832AB1D}"/>
              </a:ext>
            </a:extLst>
          </p:cNvPr>
          <p:cNvSpPr>
            <a:spLocks noGrp="1"/>
          </p:cNvSpPr>
          <p:nvPr>
            <p:ph type="title"/>
          </p:nvPr>
        </p:nvSpPr>
        <p:spPr/>
        <p:txBody>
          <a:bodyPr/>
          <a:lstStyle/>
          <a:p>
            <a:r>
              <a:rPr kumimoji="0" lang="en-US" sz="2000" b="1" i="0" u="none" strike="noStrike" kern="1200" cap="none" spc="0" normalizeH="0" baseline="0" noProof="0" dirty="0">
                <a:ln>
                  <a:noFill/>
                </a:ln>
                <a:solidFill>
                  <a:prstClr val="white"/>
                </a:solidFill>
                <a:effectLst/>
                <a:uLnTx/>
                <a:uFillTx/>
                <a:latin typeface="Calibri"/>
                <a:ea typeface="ヒラギノ角ゴ Pro W3" charset="-128"/>
              </a:rPr>
              <a:t>Sensitive Personal Information (SPI)/</a:t>
            </a:r>
            <a:br>
              <a:rPr kumimoji="0" lang="en-US" sz="2000" b="1" i="0" u="none" strike="noStrike" kern="1200" cap="none" spc="0" normalizeH="0" baseline="0" noProof="0" dirty="0">
                <a:ln>
                  <a:noFill/>
                </a:ln>
                <a:solidFill>
                  <a:prstClr val="white"/>
                </a:solidFill>
                <a:effectLst/>
                <a:uLnTx/>
                <a:uFillTx/>
                <a:latin typeface="Calibri"/>
                <a:ea typeface="ヒラギノ角ゴ Pro W3" charset="-128"/>
              </a:rPr>
            </a:br>
            <a:r>
              <a:rPr kumimoji="0" lang="en-US" sz="2000" b="1" i="0" u="none" strike="noStrike" kern="1200" cap="none" spc="0" normalizeH="0" baseline="0" noProof="0" dirty="0">
                <a:ln>
                  <a:noFill/>
                </a:ln>
                <a:solidFill>
                  <a:prstClr val="white"/>
                </a:solidFill>
                <a:effectLst/>
                <a:uLnTx/>
                <a:uFillTx/>
                <a:latin typeface="Calibri"/>
                <a:ea typeface="ヒラギノ角ゴ Pro W3" charset="-128"/>
              </a:rPr>
              <a:t>Personally Identifiable Information (PII)</a:t>
            </a:r>
            <a:endParaRPr lang="en-US" dirty="0"/>
          </a:p>
        </p:txBody>
      </p:sp>
      <p:sp>
        <p:nvSpPr>
          <p:cNvPr id="3" name="Content Placeholder 2">
            <a:extLst>
              <a:ext uri="{FF2B5EF4-FFF2-40B4-BE49-F238E27FC236}">
                <a16:creationId xmlns:a16="http://schemas.microsoft.com/office/drawing/2014/main" id="{9C86DFEE-3BB7-4DDB-BF76-331CE2244FF1}"/>
              </a:ext>
            </a:extLst>
          </p:cNvPr>
          <p:cNvSpPr>
            <a:spLocks noGrp="1"/>
          </p:cNvSpPr>
          <p:nvPr>
            <p:ph idx="1"/>
          </p:nvPr>
        </p:nvSpPr>
        <p:spPr/>
        <p:txBody>
          <a:bodyPr/>
          <a:lstStyle/>
          <a:p>
            <a:r>
              <a:rPr lang="en-US" dirty="0"/>
              <a:t>SPI/PII is a subset of VA Sensitive Information/Data and may also include:</a:t>
            </a:r>
          </a:p>
          <a:p>
            <a:pPr lvl="1"/>
            <a:r>
              <a:rPr lang="en-US" dirty="0"/>
              <a:t>Individually Identifiable Information  (III) </a:t>
            </a:r>
          </a:p>
          <a:p>
            <a:pPr lvl="1"/>
            <a:r>
              <a:rPr lang="en-US" dirty="0"/>
              <a:t>Individually Identifiable Health Information (IIHI) </a:t>
            </a:r>
          </a:p>
          <a:p>
            <a:pPr lvl="1"/>
            <a:r>
              <a:rPr lang="en-US" dirty="0"/>
              <a:t>Protected Health Information (PHI)</a:t>
            </a:r>
          </a:p>
          <a:p>
            <a:pPr lvl="1"/>
            <a:r>
              <a:rPr lang="en-US" dirty="0"/>
              <a:t>Limited Data Set (LDS)</a:t>
            </a:r>
          </a:p>
          <a:p>
            <a:pPr lvl="1"/>
            <a:r>
              <a:rPr lang="en-US" dirty="0"/>
              <a:t>Non-Identifiable Information (NII)</a:t>
            </a:r>
          </a:p>
          <a:p>
            <a:endParaRPr lang="en-US" dirty="0"/>
          </a:p>
        </p:txBody>
      </p:sp>
      <p:sp>
        <p:nvSpPr>
          <p:cNvPr id="4" name="Slide Number Placeholder 3">
            <a:extLst>
              <a:ext uri="{FF2B5EF4-FFF2-40B4-BE49-F238E27FC236}">
                <a16:creationId xmlns:a16="http://schemas.microsoft.com/office/drawing/2014/main" id="{9809441F-5924-44FD-B575-AD391B3C32B6}"/>
              </a:ext>
            </a:extLst>
          </p:cNvPr>
          <p:cNvSpPr>
            <a:spLocks noGrp="1"/>
          </p:cNvSpPr>
          <p:nvPr>
            <p:ph type="sldNum" sz="quarter" idx="12"/>
          </p:nvPr>
        </p:nvSpPr>
        <p:spPr/>
        <p:txBody>
          <a:bodyPr/>
          <a:lstStyle/>
          <a:p>
            <a:pPr>
              <a:defRPr/>
            </a:pPr>
            <a:fld id="{953D45C7-AFA8-4622-8BFA-D400F3569C1E}" type="slidenum">
              <a:rPr lang="en-US" smtClean="0"/>
              <a:pPr>
                <a:defRPr/>
              </a:pPr>
              <a:t>5</a:t>
            </a:fld>
            <a:endParaRPr lang="en-US"/>
          </a:p>
        </p:txBody>
      </p:sp>
    </p:spTree>
    <p:extLst>
      <p:ext uri="{BB962C8B-B14F-4D97-AF65-F5344CB8AC3E}">
        <p14:creationId xmlns:p14="http://schemas.microsoft.com/office/powerpoint/2010/main" val="8061853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E95A4B-D48D-4612-882C-ED76CD412989}"/>
              </a:ext>
            </a:extLst>
          </p:cNvPr>
          <p:cNvSpPr>
            <a:spLocks noGrp="1"/>
          </p:cNvSpPr>
          <p:nvPr>
            <p:ph type="title"/>
          </p:nvPr>
        </p:nvSpPr>
        <p:spPr/>
        <p:txBody>
          <a:bodyPr/>
          <a:lstStyle/>
          <a:p>
            <a:r>
              <a:rPr lang="en-US" sz="2400" b="1" dirty="0"/>
              <a:t>Individually-Identifiable Information (III)</a:t>
            </a:r>
          </a:p>
        </p:txBody>
      </p:sp>
      <p:sp>
        <p:nvSpPr>
          <p:cNvPr id="3" name="Content Placeholder 2">
            <a:extLst>
              <a:ext uri="{FF2B5EF4-FFF2-40B4-BE49-F238E27FC236}">
                <a16:creationId xmlns:a16="http://schemas.microsoft.com/office/drawing/2014/main" id="{BAC02E9E-F531-4685-928C-279ECB793F03}"/>
              </a:ext>
            </a:extLst>
          </p:cNvPr>
          <p:cNvSpPr>
            <a:spLocks noGrp="1"/>
          </p:cNvSpPr>
          <p:nvPr>
            <p:ph idx="1"/>
          </p:nvPr>
        </p:nvSpPr>
        <p:spPr/>
        <p:txBody>
          <a:bodyPr/>
          <a:lstStyle/>
          <a:p>
            <a:pPr marL="0" indent="0">
              <a:buNone/>
            </a:pPr>
            <a:r>
              <a:rPr lang="en-US" dirty="0"/>
              <a:t>III is any information pertaining to an individual that is retrieved by the individual’s name or other unique identifier</a:t>
            </a:r>
          </a:p>
          <a:p>
            <a:pPr lvl="1"/>
            <a:r>
              <a:rPr lang="en-US" dirty="0">
                <a:solidFill>
                  <a:srgbClr val="000000"/>
                </a:solidFill>
                <a:ea typeface="Calibri" panose="020F0502020204030204" pitchFamily="34" charset="0"/>
                <a:cs typeface="Arial" panose="020B0604020202020204" pitchFamily="34" charset="0"/>
              </a:rPr>
              <a:t>It is a subset of </a:t>
            </a:r>
            <a:r>
              <a:rPr lang="en-US" dirty="0">
                <a:cs typeface="Arial" panose="020B0604020202020204" pitchFamily="34" charset="0"/>
              </a:rPr>
              <a:t>Personally Identifiable Information (</a:t>
            </a:r>
            <a:r>
              <a:rPr lang="en-US" dirty="0">
                <a:solidFill>
                  <a:srgbClr val="000000"/>
                </a:solidFill>
                <a:ea typeface="Calibri" panose="020F0502020204030204" pitchFamily="34" charset="0"/>
                <a:cs typeface="Arial" panose="020B0604020202020204" pitchFamily="34" charset="0"/>
              </a:rPr>
              <a:t>PII) that is always protected by the Privacy Act and does not have to be health information.</a:t>
            </a:r>
            <a:endParaRPr lang="en-US" dirty="0">
              <a:cs typeface="Arial" panose="020B0604020202020204" pitchFamily="34" charset="0"/>
            </a:endParaRPr>
          </a:p>
          <a:p>
            <a:endParaRPr lang="en-US" dirty="0"/>
          </a:p>
        </p:txBody>
      </p:sp>
      <p:sp>
        <p:nvSpPr>
          <p:cNvPr id="4" name="Slide Number Placeholder 3">
            <a:extLst>
              <a:ext uri="{FF2B5EF4-FFF2-40B4-BE49-F238E27FC236}">
                <a16:creationId xmlns:a16="http://schemas.microsoft.com/office/drawing/2014/main" id="{5850505D-BFFB-445A-8988-04D6E5BEE9A7}"/>
              </a:ext>
            </a:extLst>
          </p:cNvPr>
          <p:cNvSpPr>
            <a:spLocks noGrp="1"/>
          </p:cNvSpPr>
          <p:nvPr>
            <p:ph type="sldNum" sz="quarter" idx="12"/>
          </p:nvPr>
        </p:nvSpPr>
        <p:spPr/>
        <p:txBody>
          <a:bodyPr/>
          <a:lstStyle/>
          <a:p>
            <a:pPr>
              <a:defRPr/>
            </a:pPr>
            <a:fld id="{953D45C7-AFA8-4622-8BFA-D400F3569C1E}" type="slidenum">
              <a:rPr lang="en-US" smtClean="0"/>
              <a:pPr>
                <a:defRPr/>
              </a:pPr>
              <a:t>6</a:t>
            </a:fld>
            <a:endParaRPr lang="en-US"/>
          </a:p>
        </p:txBody>
      </p:sp>
    </p:spTree>
    <p:extLst>
      <p:ext uri="{BB962C8B-B14F-4D97-AF65-F5344CB8AC3E}">
        <p14:creationId xmlns:p14="http://schemas.microsoft.com/office/powerpoint/2010/main" val="14957471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48747" y="130705"/>
            <a:ext cx="8229600" cy="1143000"/>
          </a:xfrm>
        </p:spPr>
        <p:txBody>
          <a:bodyPr/>
          <a:lstStyle/>
          <a:p>
            <a:r>
              <a:rPr lang="en-US" altLang="en-US" sz="2800" dirty="0">
                <a:latin typeface="Georgia" pitchFamily="18" charset="0"/>
                <a:cs typeface="Georgia" pitchFamily="18" charset="0"/>
              </a:rPr>
              <a:t>Individually Identifiable Health Information</a:t>
            </a:r>
            <a:r>
              <a:rPr lang="en-US" altLang="en-US" dirty="0">
                <a:latin typeface="Georgia" pitchFamily="18" charset="0"/>
                <a:cs typeface="Georgia" pitchFamily="18" charset="0"/>
              </a:rPr>
              <a:t>	</a:t>
            </a:r>
            <a:endParaRPr lang="en-US" dirty="0"/>
          </a:p>
        </p:txBody>
      </p:sp>
      <p:sp>
        <p:nvSpPr>
          <p:cNvPr id="3" name="Content Placeholder 2"/>
          <p:cNvSpPr>
            <a:spLocks noGrp="1"/>
          </p:cNvSpPr>
          <p:nvPr>
            <p:ph idx="1"/>
          </p:nvPr>
        </p:nvSpPr>
        <p:spPr>
          <a:xfrm>
            <a:off x="457200" y="1273705"/>
            <a:ext cx="8229600" cy="5100591"/>
          </a:xfrm>
        </p:spPr>
        <p:txBody>
          <a:bodyPr/>
          <a:lstStyle/>
          <a:p>
            <a:r>
              <a:rPr lang="en-US" altLang="en-US" sz="2800" dirty="0">
                <a:cs typeface="Georgia" pitchFamily="18" charset="0"/>
              </a:rPr>
              <a:t>Individually-identifiable health information (IIHI) is a subset of health information, including demographic information collected from an individual, that: (1) is created or received by a health care provider, health plan, or health care clearinghouse (e.g., a HIPAA-covered entity, such as VHA); (2) relates to the past, present, or future physical or mental condition of an individual, or provision of or payment for health care to an individual; and (3) identifies the individual or where a reasonable basis exists to believe the information can be used to identify the individual. </a:t>
            </a:r>
          </a:p>
        </p:txBody>
      </p:sp>
      <p:sp>
        <p:nvSpPr>
          <p:cNvPr id="4" name="Slide Number Placeholder 3"/>
          <p:cNvSpPr>
            <a:spLocks noGrp="1"/>
          </p:cNvSpPr>
          <p:nvPr>
            <p:ph type="sldNum" sz="quarter" idx="10"/>
          </p:nvPr>
        </p:nvSpPr>
        <p:spPr/>
        <p:txBody>
          <a:bodyPr/>
          <a:lstStyle/>
          <a:p>
            <a:pPr>
              <a:defRPr/>
            </a:pPr>
            <a:fld id="{C32E41BC-F3C7-4440-964A-79A2B9AB8CF4}" type="slidenum">
              <a:rPr lang="en-US" smtClean="0"/>
              <a:pPr>
                <a:defRPr/>
              </a:pPr>
              <a:t>7</a:t>
            </a:fld>
            <a:endParaRPr lang="en-US"/>
          </a:p>
        </p:txBody>
      </p:sp>
    </p:spTree>
    <p:extLst>
      <p:ext uri="{BB962C8B-B14F-4D97-AF65-F5344CB8AC3E}">
        <p14:creationId xmlns:p14="http://schemas.microsoft.com/office/powerpoint/2010/main" val="17651721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D27D40-96A3-4D28-B11E-49F6E1E35C25}"/>
              </a:ext>
            </a:extLst>
          </p:cNvPr>
          <p:cNvSpPr>
            <a:spLocks noGrp="1"/>
          </p:cNvSpPr>
          <p:nvPr>
            <p:ph type="title"/>
          </p:nvPr>
        </p:nvSpPr>
        <p:spPr/>
        <p:txBody>
          <a:bodyPr/>
          <a:lstStyle/>
          <a:p>
            <a:r>
              <a:rPr lang="en-US" sz="2400" b="1" dirty="0"/>
              <a:t>Individually-Identifiable Information (III)</a:t>
            </a:r>
            <a:endParaRPr lang="en-US" sz="2400" dirty="0"/>
          </a:p>
        </p:txBody>
      </p:sp>
      <p:sp>
        <p:nvSpPr>
          <p:cNvPr id="3" name="Content Placeholder 2">
            <a:extLst>
              <a:ext uri="{FF2B5EF4-FFF2-40B4-BE49-F238E27FC236}">
                <a16:creationId xmlns:a16="http://schemas.microsoft.com/office/drawing/2014/main" id="{46766C64-03F8-4BAF-8036-F10FE2D3A649}"/>
              </a:ext>
            </a:extLst>
          </p:cNvPr>
          <p:cNvSpPr>
            <a:spLocks noGrp="1"/>
          </p:cNvSpPr>
          <p:nvPr>
            <p:ph idx="1"/>
          </p:nvPr>
        </p:nvSpPr>
        <p:spPr/>
        <p:txBody>
          <a:bodyPr/>
          <a:lstStyle/>
          <a:p>
            <a:r>
              <a:rPr lang="en-US" dirty="0"/>
              <a:t>IIHI is a subset of health information and a form of Individually Identifiable Information (III) in the possession of VHA and protected by the HIPAA Privacy Rule, Privacy Act, 38 U.S.C. §5701 and, when applicable, 38 U.S.C. § 7332 </a:t>
            </a:r>
          </a:p>
          <a:p>
            <a:endParaRPr lang="en-US" dirty="0"/>
          </a:p>
        </p:txBody>
      </p:sp>
      <p:sp>
        <p:nvSpPr>
          <p:cNvPr id="4" name="Slide Number Placeholder 3">
            <a:extLst>
              <a:ext uri="{FF2B5EF4-FFF2-40B4-BE49-F238E27FC236}">
                <a16:creationId xmlns:a16="http://schemas.microsoft.com/office/drawing/2014/main" id="{58A33240-B81A-4465-94AA-6F947CF54944}"/>
              </a:ext>
            </a:extLst>
          </p:cNvPr>
          <p:cNvSpPr>
            <a:spLocks noGrp="1"/>
          </p:cNvSpPr>
          <p:nvPr>
            <p:ph type="sldNum" sz="quarter" idx="12"/>
          </p:nvPr>
        </p:nvSpPr>
        <p:spPr/>
        <p:txBody>
          <a:bodyPr/>
          <a:lstStyle/>
          <a:p>
            <a:pPr>
              <a:defRPr/>
            </a:pPr>
            <a:fld id="{953D45C7-AFA8-4622-8BFA-D400F3569C1E}" type="slidenum">
              <a:rPr lang="en-US" smtClean="0"/>
              <a:pPr>
                <a:defRPr/>
              </a:pPr>
              <a:t>8</a:t>
            </a:fld>
            <a:endParaRPr lang="en-US"/>
          </a:p>
        </p:txBody>
      </p:sp>
    </p:spTree>
    <p:extLst>
      <p:ext uri="{BB962C8B-B14F-4D97-AF65-F5344CB8AC3E}">
        <p14:creationId xmlns:p14="http://schemas.microsoft.com/office/powerpoint/2010/main" val="16817524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89046B-9532-47AD-BB0A-9462E79A5D02}"/>
              </a:ext>
            </a:extLst>
          </p:cNvPr>
          <p:cNvSpPr>
            <a:spLocks noGrp="1"/>
          </p:cNvSpPr>
          <p:nvPr>
            <p:ph type="title"/>
          </p:nvPr>
        </p:nvSpPr>
        <p:spPr>
          <a:xfrm>
            <a:off x="673240" y="130705"/>
            <a:ext cx="8360228" cy="1143000"/>
          </a:xfrm>
        </p:spPr>
        <p:txBody>
          <a:bodyPr/>
          <a:lstStyle/>
          <a:p>
            <a:r>
              <a:rPr lang="en-US" dirty="0"/>
              <a:t>Protected Health Information (PHI)</a:t>
            </a:r>
          </a:p>
        </p:txBody>
      </p:sp>
      <p:sp>
        <p:nvSpPr>
          <p:cNvPr id="3" name="Content Placeholder 2">
            <a:extLst>
              <a:ext uri="{FF2B5EF4-FFF2-40B4-BE49-F238E27FC236}">
                <a16:creationId xmlns:a16="http://schemas.microsoft.com/office/drawing/2014/main" id="{71DA0128-CDFB-455B-9F95-9210CC326763}"/>
              </a:ext>
            </a:extLst>
          </p:cNvPr>
          <p:cNvSpPr>
            <a:spLocks noGrp="1"/>
          </p:cNvSpPr>
          <p:nvPr>
            <p:ph idx="1"/>
          </p:nvPr>
        </p:nvSpPr>
        <p:spPr/>
        <p:txBody>
          <a:bodyPr/>
          <a:lstStyle/>
          <a:p>
            <a:r>
              <a:rPr lang="en-US" sz="2800" dirty="0"/>
              <a:t>PHI is IIHI transmitted or maintained in any form or medium by VHA, as a health plan or covered health care provider, that has not been de-identified in accordance with the HIPAA Privacy Rule.</a:t>
            </a:r>
          </a:p>
          <a:p>
            <a:r>
              <a:rPr lang="en-US" sz="2800" dirty="0"/>
              <a:t>38 U.S.C. § 7332-protected information is a subset  off IIHI that is health information related to:</a:t>
            </a:r>
          </a:p>
          <a:p>
            <a:pPr lvl="1"/>
            <a:r>
              <a:rPr lang="en-US" sz="2400" dirty="0"/>
              <a:t>HIV;</a:t>
            </a:r>
          </a:p>
          <a:p>
            <a:pPr lvl="1"/>
            <a:r>
              <a:rPr lang="en-US" sz="2400" dirty="0"/>
              <a:t>Sickle cell anemia; and/or </a:t>
            </a:r>
          </a:p>
          <a:p>
            <a:pPr lvl="1"/>
            <a:r>
              <a:rPr lang="en-US" sz="2400" dirty="0"/>
              <a:t>the treatment of drug abuse, alcoholism or alcohol abuse. </a:t>
            </a:r>
          </a:p>
        </p:txBody>
      </p:sp>
      <p:sp>
        <p:nvSpPr>
          <p:cNvPr id="4" name="Slide Number Placeholder 3">
            <a:extLst>
              <a:ext uri="{FF2B5EF4-FFF2-40B4-BE49-F238E27FC236}">
                <a16:creationId xmlns:a16="http://schemas.microsoft.com/office/drawing/2014/main" id="{6474A2B8-910E-4CB7-9A9E-E288589FC661}"/>
              </a:ext>
            </a:extLst>
          </p:cNvPr>
          <p:cNvSpPr>
            <a:spLocks noGrp="1"/>
          </p:cNvSpPr>
          <p:nvPr>
            <p:ph type="sldNum" sz="quarter" idx="12"/>
          </p:nvPr>
        </p:nvSpPr>
        <p:spPr/>
        <p:txBody>
          <a:bodyPr/>
          <a:lstStyle/>
          <a:p>
            <a:pPr>
              <a:defRPr/>
            </a:pPr>
            <a:fld id="{953D45C7-AFA8-4622-8BFA-D400F3569C1E}" type="slidenum">
              <a:rPr lang="en-US" smtClean="0"/>
              <a:pPr>
                <a:defRPr/>
              </a:pPr>
              <a:t>9</a:t>
            </a:fld>
            <a:endParaRPr lang="en-US"/>
          </a:p>
        </p:txBody>
      </p:sp>
    </p:spTree>
    <p:extLst>
      <p:ext uri="{BB962C8B-B14F-4D97-AF65-F5344CB8AC3E}">
        <p14:creationId xmlns:p14="http://schemas.microsoft.com/office/powerpoint/2010/main" val="1824891290"/>
      </p:ext>
    </p:extLst>
  </p:cSld>
  <p:clrMapOvr>
    <a:masterClrMapping/>
  </p:clrMapOvr>
</p:sld>
</file>

<file path=ppt/theme/theme1.xml><?xml version="1.0" encoding="utf-8"?>
<a:theme xmlns:a="http://schemas.openxmlformats.org/drawingml/2006/main" name="VHA PP">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B70C6669A11F488F0A6F330537C350" ma:contentTypeVersion="17" ma:contentTypeDescription="Create a new document." ma:contentTypeScope="" ma:versionID="2887a150def00fe0d6f6495ae15ecf48">
  <xsd:schema xmlns:xsd="http://www.w3.org/2001/XMLSchema" xmlns:xs="http://www.w3.org/2001/XMLSchema" xmlns:p="http://schemas.microsoft.com/office/2006/metadata/properties" xmlns:ns2="d0c38c5b-e04a-4e82-807f-2b16fa0d72b8" xmlns:ns3="77dce447-0566-47ff-8c07-c9b85fda5322" targetNamespace="http://schemas.microsoft.com/office/2006/metadata/properties" ma:root="true" ma:fieldsID="8c754ec5b2ebd0a30421f85f2d17f6c8" ns2:_="" ns3:_="">
    <xsd:import namespace="d0c38c5b-e04a-4e82-807f-2b16fa0d72b8"/>
    <xsd:import namespace="77dce447-0566-47ff-8c07-c9b85fda5322"/>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AutoTags" minOccurs="0"/>
                <xsd:element ref="ns2:MediaServiceGenerationTime" minOccurs="0"/>
                <xsd:element ref="ns2:MediaServiceEventHashCode" minOccurs="0"/>
                <xsd:element ref="ns2:MediaServiceOCR" minOccurs="0"/>
                <xsd:element ref="ns2:MediaServiceDateTaken" minOccurs="0"/>
                <xsd:element ref="ns3:SharedWithUsers" minOccurs="0"/>
                <xsd:element ref="ns3:SharedWithDetails" minOccurs="0"/>
                <xsd:element ref="ns2:lcf76f155ced4ddcb4097134ff3c332f" minOccurs="0"/>
                <xsd:element ref="ns3:TaxCatchAll" minOccurs="0"/>
                <xsd:element ref="ns2:URL" minOccurs="0"/>
                <xsd:element ref="ns2:Comme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0c38c5b-e04a-4e82-807f-2b16fa0d72b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element name="lcf76f155ced4ddcb4097134ff3c332f" ma:index="19" nillable="true" ma:taxonomy="true" ma:internalName="lcf76f155ced4ddcb4097134ff3c332f" ma:taxonomyFieldName="MediaServiceImageTags" ma:displayName="Image Tags" ma:readOnly="false" ma:fieldId="{5cf76f15-5ced-4ddc-b409-7134ff3c332f}" ma:taxonomyMulti="true" ma:sspId="f0ac6538-d41a-4f9a-bd67-5f7ae81a6d74" ma:termSetId="09814cd3-568e-fe90-9814-8d621ff8fb84" ma:anchorId="fba54fb3-c3e1-fe81-a776-ca4b69148c4d" ma:open="true" ma:isKeyword="false">
      <xsd:complexType>
        <xsd:sequence>
          <xsd:element ref="pc:Terms" minOccurs="0" maxOccurs="1"/>
        </xsd:sequence>
      </xsd:complexType>
    </xsd:element>
    <xsd:element name="URL" ma:index="21" nillable="true" ma:displayName="URL" ma:format="Hyperlink" ma:internalName="URL">
      <xsd:complexType>
        <xsd:complexContent>
          <xsd:extension base="dms:URL">
            <xsd:sequence>
              <xsd:element name="Url" type="dms:ValidUrl" minOccurs="0" nillable="true"/>
              <xsd:element name="Description" type="xsd:string" nillable="true"/>
            </xsd:sequence>
          </xsd:extension>
        </xsd:complexContent>
      </xsd:complexType>
    </xsd:element>
    <xsd:element name="Comments" ma:index="22" nillable="true" ma:displayName="Comments" ma:format="Dropdown" ma:internalName="Comments">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7dce447-0566-47ff-8c07-c9b85fda5322"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c2531d8a-77d1-40cf-b727-91f362241c2a}" ma:internalName="TaxCatchAll" ma:showField="CatchAllData" ma:web="77dce447-0566-47ff-8c07-c9b85fda5322">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Comments xmlns="d0c38c5b-e04a-4e82-807f-2b16fa0d72b8">ready to load</Comments>
    <TaxCatchAll xmlns="77dce447-0566-47ff-8c07-c9b85fda5322" xsi:nil="true"/>
    <URL xmlns="d0c38c5b-e04a-4e82-807f-2b16fa0d72b8">
      <Url xsi:nil="true"/>
      <Description xsi:nil="true"/>
    </URL>
    <lcf76f155ced4ddcb4097134ff3c332f xmlns="d0c38c5b-e04a-4e82-807f-2b16fa0d72b8">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081FDCF-7C15-4673-B676-E3738CB3CC9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0c38c5b-e04a-4e82-807f-2b16fa0d72b8"/>
    <ds:schemaRef ds:uri="77dce447-0566-47ff-8c07-c9b85fda532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38CB78C-3138-4755-84EC-BDA5BCEB9846}">
  <ds:schemaRefs>
    <ds:schemaRef ds:uri="http://purl.org/dc/elements/1.1/"/>
    <ds:schemaRef ds:uri="http://schemas.microsoft.com/office/2006/metadata/properties"/>
    <ds:schemaRef ds:uri="http://purl.org/dc/terms/"/>
    <ds:schemaRef ds:uri="1952ec72-ab23-462a-ac47-cddf884211b5"/>
    <ds:schemaRef ds:uri="http://schemas.microsoft.com/office/2006/documentManagement/types"/>
    <ds:schemaRef ds:uri="http://schemas.microsoft.com/office/infopath/2007/PartnerControls"/>
    <ds:schemaRef ds:uri="http://schemas.openxmlformats.org/package/2006/metadata/core-properties"/>
    <ds:schemaRef ds:uri="http://www.w3.org/XML/1998/namespace"/>
    <ds:schemaRef ds:uri="http://purl.org/dc/dcmitype/"/>
    <ds:schemaRef ds:uri="d0c38c5b-e04a-4e82-807f-2b16fa0d72b8"/>
    <ds:schemaRef ds:uri="77dce447-0566-47ff-8c07-c9b85fda5322"/>
  </ds:schemaRefs>
</ds:datastoreItem>
</file>

<file path=customXml/itemProps3.xml><?xml version="1.0" encoding="utf-8"?>
<ds:datastoreItem xmlns:ds="http://schemas.openxmlformats.org/officeDocument/2006/customXml" ds:itemID="{71F1D5EE-73E2-459A-96B3-4A4EA4CA2C3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VHA PP</Template>
  <TotalTime>8765</TotalTime>
  <Words>2121</Words>
  <Application>Microsoft Office PowerPoint</Application>
  <PresentationFormat>On-screen Show (4:3)</PresentationFormat>
  <Paragraphs>203</Paragraphs>
  <Slides>29</Slides>
  <Notes>7</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VHA PP</vt:lpstr>
      <vt:lpstr>VHA Privacy Issues and Privacy Reviews </vt:lpstr>
      <vt:lpstr>Privacy Topics</vt:lpstr>
      <vt:lpstr>Data Relationships</vt:lpstr>
      <vt:lpstr>Sensitive Personal Information (SPI)/ Personally Identifiable Information (PII)</vt:lpstr>
      <vt:lpstr>Sensitive Personal Information (SPI)/ Personally Identifiable Information (PII)</vt:lpstr>
      <vt:lpstr>Individually-Identifiable Information (III)</vt:lpstr>
      <vt:lpstr>Individually Identifiable Health Information </vt:lpstr>
      <vt:lpstr>Individually-Identifiable Information (III)</vt:lpstr>
      <vt:lpstr>Protected Health Information (PHI)</vt:lpstr>
      <vt:lpstr>Limited Data Set (LDS)</vt:lpstr>
      <vt:lpstr>Non-Identifiable Information  (NII)</vt:lpstr>
      <vt:lpstr>De-identified Information</vt:lpstr>
      <vt:lpstr>De-identification Methods</vt:lpstr>
      <vt:lpstr>De-identified Information</vt:lpstr>
      <vt:lpstr>Coded Data</vt:lpstr>
      <vt:lpstr>Coded Data</vt:lpstr>
      <vt:lpstr>VHA Data Type Interactions</vt:lpstr>
      <vt:lpstr>Documenting Privacy Reviews</vt:lpstr>
      <vt:lpstr>Why Not Use the Same Form?</vt:lpstr>
      <vt:lpstr>Completing VA Form 10-250 </vt:lpstr>
      <vt:lpstr>VA Form 10-250</vt:lpstr>
      <vt:lpstr>VA Studies Permitted to Use Commercial IRBs</vt:lpstr>
      <vt:lpstr>Commercial IRBs Permitted to be Used by VA Facilities</vt:lpstr>
      <vt:lpstr>Local PO Process for Commercial IRB Submissions</vt:lpstr>
      <vt:lpstr>Central Privacy Reviews</vt:lpstr>
      <vt:lpstr>FAQ</vt:lpstr>
      <vt:lpstr>Q&amp;A Discussion</vt:lpstr>
      <vt:lpstr>Additional Information</vt:lpstr>
      <vt:lpstr>Additional Information</vt:lpstr>
    </vt:vector>
  </TitlesOfParts>
  <Company>Veteran Affairs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Program Office</dc:title>
  <dc:creator>Prince-Wheeler, Latriece R.</dc:creator>
  <cp:lastModifiedBy>Griffin, Stephania</cp:lastModifiedBy>
  <cp:revision>246</cp:revision>
  <cp:lastPrinted>2016-03-21T15:24:26Z</cp:lastPrinted>
  <dcterms:created xsi:type="dcterms:W3CDTF">2015-05-15T19:58:17Z</dcterms:created>
  <dcterms:modified xsi:type="dcterms:W3CDTF">2023-05-24T14:39:33Z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0x010100E5B70C6669A11F488F0A6F330537C350</vt:lpwstr>
  </property>
  <property fmtid="{D5CDD505-2E9C-101B-9397-08002B2CF9AE}" pid="3" name="MediaServiceImageTags">
    <vt:lpwstr/>
  </property>
  <property fmtid="{D5CDD505-2E9C-101B-9397-08002B2CF9AE}" pid="4" name="MollySignOff">
    <vt:bool>true</vt:bool>
  </property>
  <property fmtid="{D5CDD505-2E9C-101B-9397-08002B2CF9AE}" pid="5" name="MovedtoDownloadFolder">
    <vt:bool>false</vt:bool>
  </property>
</Properties>
</file>