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comments/modernComment_1CD2_ABE7BA62.xml" ContentType="application/vnd.ms-powerpoint.comments+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82" r:id="rId4"/>
    <p:sldMasterId id="2147483699" r:id="rId5"/>
  </p:sldMasterIdLst>
  <p:notesMasterIdLst>
    <p:notesMasterId r:id="rId26"/>
  </p:notesMasterIdLst>
  <p:handoutMasterIdLst>
    <p:handoutMasterId r:id="rId27"/>
  </p:handoutMasterIdLst>
  <p:sldIdLst>
    <p:sldId id="7375" r:id="rId6"/>
    <p:sldId id="2134806246" r:id="rId7"/>
    <p:sldId id="2134806247" r:id="rId8"/>
    <p:sldId id="2134806248" r:id="rId9"/>
    <p:sldId id="7402" r:id="rId10"/>
    <p:sldId id="2134806228" r:id="rId11"/>
    <p:sldId id="7378" r:id="rId12"/>
    <p:sldId id="2134806230" r:id="rId13"/>
    <p:sldId id="2134806229" r:id="rId14"/>
    <p:sldId id="2134806236" r:id="rId15"/>
    <p:sldId id="2134806231" r:id="rId16"/>
    <p:sldId id="2134806239" r:id="rId17"/>
    <p:sldId id="2134806243" r:id="rId18"/>
    <p:sldId id="2134806244" r:id="rId19"/>
    <p:sldId id="7420" r:id="rId20"/>
    <p:sldId id="2134806233" r:id="rId21"/>
    <p:sldId id="2134806238" r:id="rId22"/>
    <p:sldId id="2134806234" r:id="rId23"/>
    <p:sldId id="2134806245" r:id="rId24"/>
    <p:sldId id="7400" r:id="rId25"/>
  </p:sldIdLst>
  <p:sldSz cx="12192000" cy="6858000"/>
  <p:notesSz cx="7010400" cy="92964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9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F5A1885-AD3F-F2DA-7413-A042D856C887}" name="Ramoni, Rachel" initials="RR" userId="S::Rachel.Ramoni@va.gov::0be837dc-6320-4638-a287-3ad3cfbcb1d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vhacomirkim" initials="MM" lastIdx="1" clrIdx="0"/>
  <p:cmAuthor id="7" name="K Welder" initials="KW" lastIdx="1" clrIdx="7">
    <p:extLst>
      <p:ext uri="{19B8F6BF-5375-455C-9EA6-DF929625EA0E}">
        <p15:presenceInfo xmlns:p15="http://schemas.microsoft.com/office/powerpoint/2012/main" userId="S::karolina.welder@riospartners.com::39490e48-a482-4c3d-93e2-11a4cecf0b44" providerId="AD"/>
      </p:ext>
    </p:extLst>
  </p:cmAuthor>
  <p:cmAuthor id="1" name="Mirkin, Mitchell" initials="MM" lastIdx="20" clrIdx="1"/>
  <p:cmAuthor id="8" name="Caroff, Krissa J." initials="CKJ" lastIdx="1" clrIdx="8">
    <p:extLst>
      <p:ext uri="{19B8F6BF-5375-455C-9EA6-DF929625EA0E}">
        <p15:presenceInfo xmlns:p15="http://schemas.microsoft.com/office/powerpoint/2012/main" userId="S::Krissa.Caroff@va.gov::8e4c7e7d-014a-4139-b512-5458159e0d05" providerId="AD"/>
      </p:ext>
    </p:extLst>
  </p:cmAuthor>
  <p:cmAuthor id="2" name="vhacoiveljs" initials="v" lastIdx="1" clrIdx="2"/>
  <p:cmAuthor id="3" name="Department of Veterans Affairs" initials="DoVA" lastIdx="9" clrIdx="3"/>
  <p:cmAuthor id="4" name="Huang, Grant" initials="HG" lastIdx="5" clrIdx="4">
    <p:extLst>
      <p:ext uri="{19B8F6BF-5375-455C-9EA6-DF929625EA0E}">
        <p15:presenceInfo xmlns:p15="http://schemas.microsoft.com/office/powerpoint/2012/main" userId="S-1-5-21-776561741-1292428093-725345543-26699" providerId="AD"/>
      </p:ext>
    </p:extLst>
  </p:cmAuthor>
  <p:cmAuthor id="5" name="Paul Harvey" initials="PH" lastIdx="22" clrIdx="5">
    <p:extLst>
      <p:ext uri="{19B8F6BF-5375-455C-9EA6-DF929625EA0E}">
        <p15:presenceInfo xmlns:p15="http://schemas.microsoft.com/office/powerpoint/2012/main" userId="S::Paul.Harvey@riospartners.com::4a65b66d-7e00-4f31-8576-4db02c9939c3" providerId="AD"/>
      </p:ext>
    </p:extLst>
  </p:cmAuthor>
  <p:cmAuthor id="6" name="Sprey, Erica J." initials="SEJ" lastIdx="6" clrIdx="6">
    <p:extLst>
      <p:ext uri="{19B8F6BF-5375-455C-9EA6-DF929625EA0E}">
        <p15:presenceInfo xmlns:p15="http://schemas.microsoft.com/office/powerpoint/2012/main" userId="S::Erica.Sprey@va.gov::98c175e2-cf4c-4c7d-bee5-f5a0ab5d97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C54"/>
    <a:srgbClr val="009900"/>
    <a:srgbClr val="FFFFFF"/>
    <a:srgbClr val="FFFFCC"/>
    <a:srgbClr val="9A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DC35BE-1607-4B86-BFCA-915B662FE09B}" v="32" dt="2023-01-31T03:37:23.4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00" autoAdjust="0"/>
    <p:restoredTop sz="94660"/>
  </p:normalViewPr>
  <p:slideViewPr>
    <p:cSldViewPr snapToGrid="0">
      <p:cViewPr varScale="1">
        <p:scale>
          <a:sx n="114" d="100"/>
          <a:sy n="114" d="100"/>
        </p:scale>
        <p:origin x="264" y="102"/>
      </p:cViewPr>
      <p:guideLst>
        <p:guide orient="horz" pos="4194"/>
        <p:guide pos="3840"/>
      </p:guideLst>
    </p:cSldViewPr>
  </p:slideViewPr>
  <p:notesTextViewPr>
    <p:cViewPr>
      <p:scale>
        <a:sx n="1" d="1"/>
        <a:sy n="1" d="1"/>
      </p:scale>
      <p:origin x="0" y="0"/>
    </p:cViewPr>
  </p:notesTextViewPr>
  <p:notesViewPr>
    <p:cSldViewPr snapToGrid="0">
      <p:cViewPr>
        <p:scale>
          <a:sx n="1" d="2"/>
          <a:sy n="1" d="2"/>
        </p:scale>
        <p:origin x="1636"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presProps" Target="presProps.xml"/><Relationship Id="rId35" Type="http://schemas.microsoft.com/office/2018/10/relationships/authors" Target="authors.xml"/></Relationships>
</file>

<file path=ppt/comments/modernComment_1CD2_ABE7BA62.xml><?xml version="1.0" encoding="utf-8"?>
<p188:cmLst xmlns:a="http://schemas.openxmlformats.org/drawingml/2006/main" xmlns:r="http://schemas.openxmlformats.org/officeDocument/2006/relationships" xmlns:p188="http://schemas.microsoft.com/office/powerpoint/2018/8/main">
  <p188:cm id="{4807BAF3-036F-4F0E-87B0-D202DB368C6C}" authorId="{9F5A1885-AD3F-F2DA-7413-A042D856C887}" created="2023-01-31T03:23:48.345">
    <ac:txMkLst xmlns:ac="http://schemas.microsoft.com/office/drawing/2013/main/command">
      <pc:docMk xmlns:pc="http://schemas.microsoft.com/office/powerpoint/2013/main/command"/>
      <pc:sldMk xmlns:pc="http://schemas.microsoft.com/office/powerpoint/2013/main/command" cId="2884090466" sldId="7378"/>
      <ac:spMk id="16" creationId="{CDB91087-DD52-4967-8FAC-D03E5DEBBE94}"/>
      <ac:txMk cp="82" len="10">
        <ac:context len="621" hash="71750874"/>
      </ac:txMk>
    </ac:txMkLst>
    <p188:pos x="5563739" y="708529"/>
    <p188:txBody>
      <a:bodyPr/>
      <a:lstStyle/>
      <a:p>
        <a:r>
          <a:rPr lang="en-US"/>
          <a:t>Do you view yourself as a gatekeeper or more of a guide for interested organizations?  Gatekeeper implies that you control access.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7" tIns="46583" rIns="93167" bIns="46583"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67" tIns="46583" rIns="93167" bIns="46583" rtlCol="0"/>
          <a:lstStyle>
            <a:lvl1pPr algn="r">
              <a:defRPr sz="1200"/>
            </a:lvl1pPr>
          </a:lstStyle>
          <a:p>
            <a:fld id="{484A682B-60B7-244F-AF8C-16AA5F067F6C}" type="datetimeFigureOut">
              <a:rPr lang="en-US" smtClean="0"/>
              <a:pPr/>
              <a:t>5/25/2023</a:t>
            </a:fld>
            <a:endParaRPr lang="en-US"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3167" tIns="46583" rIns="93167" bIns="4658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7" tIns="46583" rIns="93167" bIns="46583" rtlCol="0" anchor="b"/>
          <a:lstStyle>
            <a:lvl1pPr algn="r">
              <a:defRPr sz="1200"/>
            </a:lvl1pPr>
          </a:lstStyle>
          <a:p>
            <a:fld id="{6B285591-F2ED-7B4B-AAEB-54F8DF9914E5}" type="slidenum">
              <a:rPr lang="en-US" smtClean="0"/>
              <a:pPr/>
              <a:t>‹#›</a:t>
            </a:fld>
            <a:endParaRPr lang="en-US" dirty="0"/>
          </a:p>
        </p:txBody>
      </p:sp>
    </p:spTree>
    <p:extLst>
      <p:ext uri="{BB962C8B-B14F-4D97-AF65-F5344CB8AC3E}">
        <p14:creationId xmlns:p14="http://schemas.microsoft.com/office/powerpoint/2010/main" val="191992911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7" tIns="46583" rIns="93167" bIns="46583" rtlCol="0"/>
          <a:lstStyle>
            <a:lvl1pPr algn="l">
              <a:defRPr sz="1200"/>
            </a:lvl1pPr>
          </a:lstStyle>
          <a:p>
            <a:r>
              <a:rPr lang="en-US" dirty="0"/>
              <a:t>Kupersmith MOAA 11-16-12</a:t>
            </a:r>
          </a:p>
        </p:txBody>
      </p:sp>
      <p:sp>
        <p:nvSpPr>
          <p:cNvPr id="3" name="Date Placeholder 2"/>
          <p:cNvSpPr>
            <a:spLocks noGrp="1"/>
          </p:cNvSpPr>
          <p:nvPr>
            <p:ph type="dt" idx="1"/>
          </p:nvPr>
        </p:nvSpPr>
        <p:spPr>
          <a:xfrm>
            <a:off x="3970938" y="0"/>
            <a:ext cx="3037840" cy="464820"/>
          </a:xfrm>
          <a:prstGeom prst="rect">
            <a:avLst/>
          </a:prstGeom>
        </p:spPr>
        <p:txBody>
          <a:bodyPr vert="horz" lIns="93167" tIns="46583" rIns="93167" bIns="46583" rtlCol="0"/>
          <a:lstStyle>
            <a:lvl1pPr algn="r">
              <a:defRPr sz="1200"/>
            </a:lvl1pPr>
          </a:lstStyle>
          <a:p>
            <a:fld id="{42C0177D-0B34-354A-A985-A7708375935C}" type="datetimeFigureOut">
              <a:rPr lang="en-US" smtClean="0"/>
              <a:pPr/>
              <a:t>5/25/2023</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67" tIns="46583" rIns="93167" bIns="46583"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7" tIns="46583" rIns="93167" bIns="465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167" tIns="46583" rIns="93167" bIns="4658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7" tIns="46583" rIns="93167" bIns="46583" rtlCol="0" anchor="b"/>
          <a:lstStyle>
            <a:lvl1pPr algn="r">
              <a:defRPr sz="1200"/>
            </a:lvl1pPr>
          </a:lstStyle>
          <a:p>
            <a:fld id="{DFD3E557-29CA-2942-B5B0-BBAE067F5736}" type="slidenum">
              <a:rPr lang="en-US" smtClean="0"/>
              <a:pPr/>
              <a:t>‹#›</a:t>
            </a:fld>
            <a:endParaRPr lang="en-US" dirty="0"/>
          </a:p>
        </p:txBody>
      </p:sp>
    </p:spTree>
    <p:extLst>
      <p:ext uri="{BB962C8B-B14F-4D97-AF65-F5344CB8AC3E}">
        <p14:creationId xmlns:p14="http://schemas.microsoft.com/office/powerpoint/2010/main" val="525161972"/>
      </p:ext>
    </p:extLst>
  </p:cSld>
  <p:clrMap bg1="lt1" tx1="dk1" bg2="lt2" tx2="dk2" accent1="accent1" accent2="accent2" accent3="accent3" accent4="accent4" accent5="accent5" accent6="accent6" hlink="hlink" folHlink="folHlink"/>
  <p:hf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Kupersmith MOAA 11-16-12</a:t>
            </a:r>
          </a:p>
        </p:txBody>
      </p:sp>
      <p:sp>
        <p:nvSpPr>
          <p:cNvPr id="5" name="Slide Number Placeholder 4"/>
          <p:cNvSpPr>
            <a:spLocks noGrp="1"/>
          </p:cNvSpPr>
          <p:nvPr>
            <p:ph type="sldNum" sz="quarter" idx="5"/>
          </p:nvPr>
        </p:nvSpPr>
        <p:spPr/>
        <p:txBody>
          <a:bodyPr/>
          <a:lstStyle/>
          <a:p>
            <a:fld id="{DFD3E557-29CA-2942-B5B0-BBAE067F5736}" type="slidenum">
              <a:rPr lang="en-US" smtClean="0"/>
              <a:pPr/>
              <a:t>1</a:t>
            </a:fld>
            <a:endParaRPr lang="en-US" dirty="0"/>
          </a:p>
        </p:txBody>
      </p:sp>
    </p:spTree>
    <p:extLst>
      <p:ext uri="{BB962C8B-B14F-4D97-AF65-F5344CB8AC3E}">
        <p14:creationId xmlns:p14="http://schemas.microsoft.com/office/powerpoint/2010/main" val="4135721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Kupersmith MOAA 11-16-12</a:t>
            </a:r>
          </a:p>
        </p:txBody>
      </p:sp>
      <p:sp>
        <p:nvSpPr>
          <p:cNvPr id="5" name="Slide Number Placeholder 4"/>
          <p:cNvSpPr>
            <a:spLocks noGrp="1"/>
          </p:cNvSpPr>
          <p:nvPr>
            <p:ph type="sldNum" sz="quarter" idx="5"/>
          </p:nvPr>
        </p:nvSpPr>
        <p:spPr/>
        <p:txBody>
          <a:bodyPr/>
          <a:lstStyle/>
          <a:p>
            <a:fld id="{DFD3E557-29CA-2942-B5B0-BBAE067F5736}" type="slidenum">
              <a:rPr lang="en-US" smtClean="0"/>
              <a:pPr/>
              <a:t>5</a:t>
            </a:fld>
            <a:endParaRPr lang="en-US" dirty="0"/>
          </a:p>
        </p:txBody>
      </p:sp>
    </p:spTree>
    <p:extLst>
      <p:ext uri="{BB962C8B-B14F-4D97-AF65-F5344CB8AC3E}">
        <p14:creationId xmlns:p14="http://schemas.microsoft.com/office/powerpoint/2010/main" val="1990234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Kupersmith MOAA 11-16-12</a:t>
            </a:r>
          </a:p>
        </p:txBody>
      </p:sp>
      <p:sp>
        <p:nvSpPr>
          <p:cNvPr id="5" name="Slide Number Placeholder 4"/>
          <p:cNvSpPr>
            <a:spLocks noGrp="1"/>
          </p:cNvSpPr>
          <p:nvPr>
            <p:ph type="sldNum" sz="quarter" idx="5"/>
          </p:nvPr>
        </p:nvSpPr>
        <p:spPr/>
        <p:txBody>
          <a:bodyPr/>
          <a:lstStyle/>
          <a:p>
            <a:fld id="{DFD3E557-29CA-2942-B5B0-BBAE067F5736}" type="slidenum">
              <a:rPr lang="en-US" smtClean="0"/>
              <a:pPr/>
              <a:t>7</a:t>
            </a:fld>
            <a:endParaRPr lang="en-US" dirty="0"/>
          </a:p>
        </p:txBody>
      </p:sp>
    </p:spTree>
    <p:extLst>
      <p:ext uri="{BB962C8B-B14F-4D97-AF65-F5344CB8AC3E}">
        <p14:creationId xmlns:p14="http://schemas.microsoft.com/office/powerpoint/2010/main" val="1794181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Kupersmith MOAA 11-16-12</a:t>
            </a:r>
          </a:p>
        </p:txBody>
      </p:sp>
      <p:sp>
        <p:nvSpPr>
          <p:cNvPr id="5" name="Slide Number Placeholder 4"/>
          <p:cNvSpPr>
            <a:spLocks noGrp="1"/>
          </p:cNvSpPr>
          <p:nvPr>
            <p:ph type="sldNum" sz="quarter" idx="5"/>
          </p:nvPr>
        </p:nvSpPr>
        <p:spPr/>
        <p:txBody>
          <a:bodyPr/>
          <a:lstStyle/>
          <a:p>
            <a:fld id="{DFD3E557-29CA-2942-B5B0-BBAE067F5736}" type="slidenum">
              <a:rPr lang="en-US" smtClean="0"/>
              <a:pPr/>
              <a:t>8</a:t>
            </a:fld>
            <a:endParaRPr lang="en-US" dirty="0"/>
          </a:p>
        </p:txBody>
      </p:sp>
    </p:spTree>
    <p:extLst>
      <p:ext uri="{BB962C8B-B14F-4D97-AF65-F5344CB8AC3E}">
        <p14:creationId xmlns:p14="http://schemas.microsoft.com/office/powerpoint/2010/main" val="1960044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Kupersmith MOAA 11-16-12</a:t>
            </a:r>
          </a:p>
        </p:txBody>
      </p:sp>
      <p:sp>
        <p:nvSpPr>
          <p:cNvPr id="5" name="Slide Number Placeholder 4"/>
          <p:cNvSpPr>
            <a:spLocks noGrp="1"/>
          </p:cNvSpPr>
          <p:nvPr>
            <p:ph type="sldNum" sz="quarter" idx="5"/>
          </p:nvPr>
        </p:nvSpPr>
        <p:spPr/>
        <p:txBody>
          <a:bodyPr/>
          <a:lstStyle/>
          <a:p>
            <a:fld id="{DFD3E557-29CA-2942-B5B0-BBAE067F5736}" type="slidenum">
              <a:rPr lang="en-US" smtClean="0"/>
              <a:pPr/>
              <a:t>9</a:t>
            </a:fld>
            <a:endParaRPr lang="en-US" dirty="0"/>
          </a:p>
        </p:txBody>
      </p:sp>
    </p:spTree>
    <p:extLst>
      <p:ext uri="{BB962C8B-B14F-4D97-AF65-F5344CB8AC3E}">
        <p14:creationId xmlns:p14="http://schemas.microsoft.com/office/powerpoint/2010/main" val="413393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dirty="0"/>
              <a:t>Kupersmith MOAA 11-16-12</a:t>
            </a:r>
          </a:p>
        </p:txBody>
      </p:sp>
      <p:sp>
        <p:nvSpPr>
          <p:cNvPr id="5" name="Slide Number Placeholder 4"/>
          <p:cNvSpPr>
            <a:spLocks noGrp="1"/>
          </p:cNvSpPr>
          <p:nvPr>
            <p:ph type="sldNum" sz="quarter" idx="5"/>
          </p:nvPr>
        </p:nvSpPr>
        <p:spPr/>
        <p:txBody>
          <a:bodyPr/>
          <a:lstStyle/>
          <a:p>
            <a:fld id="{DFD3E557-29CA-2942-B5B0-BBAE067F5736}" type="slidenum">
              <a:rPr lang="en-US" smtClean="0"/>
              <a:pPr/>
              <a:t>15</a:t>
            </a:fld>
            <a:endParaRPr lang="en-US" dirty="0"/>
          </a:p>
        </p:txBody>
      </p:sp>
    </p:spTree>
    <p:extLst>
      <p:ext uri="{BB962C8B-B14F-4D97-AF65-F5344CB8AC3E}">
        <p14:creationId xmlns:p14="http://schemas.microsoft.com/office/powerpoint/2010/main" val="4133938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5.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gif"/><Relationship Id="rId7"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oleObject" Target="../embeddings/oleObject4.bin"/></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5.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763838"/>
            <a:ext cx="10363200" cy="1330324"/>
          </a:xfrm>
        </p:spPr>
        <p:txBody>
          <a:bodyPr anchor="ctr">
            <a:normAutofit/>
          </a:bodyPr>
          <a:lstStyle>
            <a:lvl1pPr algn="ctr">
              <a:defRPr sz="3300">
                <a:solidFill>
                  <a:schemeClr val="tx1"/>
                </a:solidFill>
              </a:defRPr>
            </a:lvl1pPr>
          </a:lstStyle>
          <a:p>
            <a:r>
              <a:rPr lang="en-US"/>
              <a:t>CLICK TO EDIT MASTER TITLE STYLE</a:t>
            </a:r>
          </a:p>
        </p:txBody>
      </p:sp>
      <p:sp>
        <p:nvSpPr>
          <p:cNvPr id="3" name="Subtitle 2"/>
          <p:cNvSpPr>
            <a:spLocks noGrp="1"/>
          </p:cNvSpPr>
          <p:nvPr>
            <p:ph type="subTitle" idx="1"/>
          </p:nvPr>
        </p:nvSpPr>
        <p:spPr>
          <a:xfrm>
            <a:off x="1524000" y="4316415"/>
            <a:ext cx="9144000" cy="6905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524000" y="5006977"/>
            <a:ext cx="9144000" cy="774700"/>
          </a:xfrm>
        </p:spPr>
        <p:txBody>
          <a:bodyPr>
            <a:normAutofit/>
          </a:bodyPr>
          <a:lstStyle>
            <a:lvl1pPr marL="0" indent="0" algn="ctr">
              <a:buNone/>
              <a:defRPr sz="15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670A9334-4E67-F94F-A05E-0CE8B74A054E}" type="slidenum">
              <a:rPr lang="en-US" smtClean="0"/>
              <a:pPr/>
              <a:t>‹#›</a:t>
            </a:fld>
            <a:endParaRPr lang="en-US" dirty="0"/>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05400" y="1147762"/>
            <a:ext cx="1981200" cy="1485900"/>
          </a:xfrm>
          <a:prstGeom prst="rect">
            <a:avLst/>
          </a:prstGeom>
        </p:spPr>
      </p:pic>
    </p:spTree>
    <p:extLst>
      <p:ext uri="{BB962C8B-B14F-4D97-AF65-F5344CB8AC3E}">
        <p14:creationId xmlns:p14="http://schemas.microsoft.com/office/powerpoint/2010/main" val="3917976177"/>
      </p:ext>
    </p:extLst>
  </p:cSld>
  <p:clrMapOvr>
    <a:masterClrMapping/>
  </p:clrMapOvr>
  <p:extLst>
    <p:ext uri="{DCECCB84-F9BA-43D5-87BE-67443E8EF086}">
      <p15:sldGuideLst xmlns:p15="http://schemas.microsoft.com/office/powerpoint/2012/main">
        <p15:guide id="1" orient="horz" pos="3984"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876300"/>
            <a:ext cx="10515600" cy="2695576"/>
          </a:xfrm>
        </p:spPr>
        <p:txBody>
          <a:bodyPr anchor="b">
            <a:normAutofit/>
          </a:bodyPr>
          <a:lstStyle>
            <a:lvl1pPr algn="l">
              <a:defRPr sz="2700">
                <a:solidFill>
                  <a:schemeClr val="tx1"/>
                </a:solidFill>
              </a:defRPr>
            </a:lvl1pPr>
          </a:lstStyle>
          <a:p>
            <a:r>
              <a:rPr lang="en-US"/>
              <a:t>CLICK TO EDIT MASTER TITLE STYLE</a:t>
            </a:r>
          </a:p>
        </p:txBody>
      </p:sp>
      <p:cxnSp>
        <p:nvCxnSpPr>
          <p:cNvPr id="8" name="Straight Connector 7" descr="&quot;&quot;">
            <a:extLst>
              <a:ext uri="{FF2B5EF4-FFF2-40B4-BE49-F238E27FC236}">
                <a16:creationId xmlns:a16="http://schemas.microsoft.com/office/drawing/2014/main" id="{6C51C540-E2E0-0F4E-9F70-8AC00B03F3B9}"/>
              </a:ext>
            </a:extLst>
          </p:cNvPr>
          <p:cNvCxnSpPr/>
          <p:nvPr userDrawn="1"/>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831851" y="3751267"/>
            <a:ext cx="10515600" cy="1332365"/>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1282358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700"/>
            </a:lvl1pPr>
          </a:lstStyle>
          <a:p>
            <a:r>
              <a:rPr lang="en-US"/>
              <a:t>Click to edit master title style</a:t>
            </a:r>
          </a:p>
        </p:txBody>
      </p:sp>
      <p:sp>
        <p:nvSpPr>
          <p:cNvPr id="3" name="Content Placeholder 2"/>
          <p:cNvSpPr>
            <a:spLocks noGrp="1"/>
          </p:cNvSpPr>
          <p:nvPr>
            <p:ph sz="half" idx="1"/>
          </p:nvPr>
        </p:nvSpPr>
        <p:spPr>
          <a:xfrm>
            <a:off x="838200" y="1079501"/>
            <a:ext cx="51816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79501"/>
            <a:ext cx="51816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558968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9" y="122070"/>
            <a:ext cx="10515600" cy="749808"/>
          </a:xfrm>
        </p:spPr>
        <p:txBody>
          <a:bodyPr/>
          <a:lstStyle/>
          <a:p>
            <a:r>
              <a:rPr lang="en-US"/>
              <a:t>Click to edit master title style</a:t>
            </a:r>
          </a:p>
        </p:txBody>
      </p:sp>
      <p:sp>
        <p:nvSpPr>
          <p:cNvPr id="3" name="Text Placeholder 2"/>
          <p:cNvSpPr>
            <a:spLocks noGrp="1"/>
          </p:cNvSpPr>
          <p:nvPr>
            <p:ph type="body" idx="1" hasCustomPrompt="1"/>
          </p:nvPr>
        </p:nvSpPr>
        <p:spPr>
          <a:xfrm>
            <a:off x="839789" y="1137442"/>
            <a:ext cx="5157787" cy="406040"/>
          </a:xfrm>
        </p:spPr>
        <p:txBody>
          <a:bodyPr anchor="t"/>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Sub-heading </a:t>
            </a:r>
          </a:p>
        </p:txBody>
      </p:sp>
      <p:sp>
        <p:nvSpPr>
          <p:cNvPr id="4" name="Content Placeholder 3"/>
          <p:cNvSpPr>
            <a:spLocks noGrp="1"/>
          </p:cNvSpPr>
          <p:nvPr>
            <p:ph sz="half" idx="2"/>
          </p:nvPr>
        </p:nvSpPr>
        <p:spPr>
          <a:xfrm>
            <a:off x="839789" y="1645920"/>
            <a:ext cx="5157787" cy="427957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172202" y="1133856"/>
            <a:ext cx="5183188" cy="406040"/>
          </a:xfrm>
        </p:spPr>
        <p:txBody>
          <a:bodyPr anchor="t"/>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Sub-heading</a:t>
            </a:r>
          </a:p>
        </p:txBody>
      </p:sp>
      <p:sp>
        <p:nvSpPr>
          <p:cNvPr id="6" name="Content Placeholder 5"/>
          <p:cNvSpPr>
            <a:spLocks noGrp="1"/>
          </p:cNvSpPr>
          <p:nvPr>
            <p:ph sz="quarter" idx="4"/>
          </p:nvPr>
        </p:nvSpPr>
        <p:spPr>
          <a:xfrm>
            <a:off x="6172202" y="1645920"/>
            <a:ext cx="5183188" cy="427957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2349532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9745"/>
            <a:ext cx="10515600" cy="752929"/>
          </a:xfr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2388656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hree content holders">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BBD7A9A-25A7-4A09-ADF0-2D91D932D8AF}"/>
              </a:ext>
            </a:extLst>
          </p:cNvPr>
          <p:cNvGraphicFramePr>
            <a:graphicFrameLocks noChangeAspect="1"/>
          </p:cNvGraphicFramePr>
          <p:nvPr userDrawn="1">
            <p:custDataLst>
              <p:tags r:id="rId1"/>
            </p:custDataLst>
            <p:extLst>
              <p:ext uri="{D42A27DB-BD31-4B8C-83A1-F6EECF244321}">
                <p14:modId xmlns:p14="http://schemas.microsoft.com/office/powerpoint/2010/main" val="42255502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8" name="Object 7" hidden="1">
                        <a:extLst>
                          <a:ext uri="{FF2B5EF4-FFF2-40B4-BE49-F238E27FC236}">
                            <a16:creationId xmlns:a16="http://schemas.microsoft.com/office/drawing/2014/main" id="{9BBD7A9A-25A7-4A09-ADF0-2D91D932D8A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838200" y="119745"/>
            <a:ext cx="10515600" cy="752929"/>
          </a:xfrm>
        </p:spPr>
        <p:txBody>
          <a:bodyPr vert="horz"/>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838200" y="1058864"/>
            <a:ext cx="5471584" cy="211747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838200" y="3401013"/>
            <a:ext cx="5471584" cy="25352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6485021" y="1058864"/>
            <a:ext cx="5471584" cy="48773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34161517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cSld name="1_Title Slide">
    <p:bg>
      <p:bgPr>
        <a:blipFill dpi="0" rotWithShape="1">
          <a:blip r:embed="rId3">
            <a:lum/>
          </a:blip>
          <a:srcRect/>
          <a:stretch>
            <a:fillRect b="6000"/>
          </a:stretch>
        </a:blip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AD0AFF7-B8CE-4C9B-B599-E66A9FC7336F}"/>
              </a:ext>
            </a:extLst>
          </p:cNvPr>
          <p:cNvGraphicFramePr>
            <a:graphicFrameLocks noChangeAspect="1"/>
          </p:cNvGraphicFramePr>
          <p:nvPr userDrawn="1">
            <p:custDataLst>
              <p:tags r:id="rId1"/>
            </p:custDataLst>
            <p:extLst>
              <p:ext uri="{D42A27DB-BD31-4B8C-83A1-F6EECF244321}">
                <p14:modId xmlns:p14="http://schemas.microsoft.com/office/powerpoint/2010/main" val="42077831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9AD0AFF7-B8CE-4C9B-B599-E66A9FC7336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hasCustomPrompt="1"/>
          </p:nvPr>
        </p:nvSpPr>
        <p:spPr>
          <a:xfrm>
            <a:off x="906993" y="336893"/>
            <a:ext cx="10363200" cy="1030435"/>
          </a:xfrm>
        </p:spPr>
        <p:txBody>
          <a:bodyPr vert="horz" anchor="b" anchorCtr="0">
            <a:normAutofit/>
          </a:bodyPr>
          <a:lstStyle>
            <a:lvl1pPr algn="ctr">
              <a:defRPr sz="2800" b="1">
                <a:solidFill>
                  <a:schemeClr val="bg1"/>
                </a:solidFill>
                <a:latin typeface="Calibri"/>
                <a:cs typeface="Calibri"/>
              </a:defRPr>
            </a:lvl1pPr>
          </a:lstStyle>
          <a:p>
            <a:r>
              <a:rPr lang="en-US"/>
              <a:t>U.S. Department of Veterans Affairs (VA)</a:t>
            </a:r>
            <a:br>
              <a:rPr lang="en-US"/>
            </a:br>
            <a:r>
              <a:rPr lang="en-US"/>
              <a:t>Office of Research &amp; Development</a:t>
            </a:r>
          </a:p>
        </p:txBody>
      </p:sp>
      <p:pic>
        <p:nvPicPr>
          <p:cNvPr id="7" name="Picture 6" descr="DiscoveryInnovationAdvancement.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935614" y="6366425"/>
            <a:ext cx="4941989" cy="204223"/>
          </a:xfrm>
          <a:prstGeom prst="rect">
            <a:avLst/>
          </a:prstGeom>
        </p:spPr>
      </p:pic>
      <p:pic>
        <p:nvPicPr>
          <p:cNvPr id="8" name="Picture 7" descr="VHA_ExcellenceLogo_cmyk_navy.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85391" y="6198287"/>
            <a:ext cx="1828861" cy="472456"/>
          </a:xfrm>
          <a:prstGeom prst="rect">
            <a:avLst/>
          </a:prstGeom>
        </p:spPr>
      </p:pic>
      <p:sp>
        <p:nvSpPr>
          <p:cNvPr id="3" name="Subtitle 2"/>
          <p:cNvSpPr>
            <a:spLocks noGrp="1"/>
          </p:cNvSpPr>
          <p:nvPr>
            <p:ph type="subTitle" idx="1" hasCustomPrompt="1"/>
          </p:nvPr>
        </p:nvSpPr>
        <p:spPr>
          <a:xfrm>
            <a:off x="1919024" y="3333815"/>
            <a:ext cx="8334896" cy="914813"/>
          </a:xfrm>
        </p:spPr>
        <p:txBody>
          <a:bodyPr>
            <a:no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200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Presenter’s information</a:t>
            </a:r>
          </a:p>
        </p:txBody>
      </p:sp>
      <p:sp>
        <p:nvSpPr>
          <p:cNvPr id="11" name="Subtitle 2"/>
          <p:cNvSpPr txBox="1">
            <a:spLocks/>
          </p:cNvSpPr>
          <p:nvPr userDrawn="1"/>
        </p:nvSpPr>
        <p:spPr>
          <a:xfrm>
            <a:off x="1833117" y="5032384"/>
            <a:ext cx="8501151" cy="914813"/>
          </a:xfrm>
          <a:prstGeom prst="rect">
            <a:avLst/>
          </a:prstGeom>
        </p:spPr>
        <p:txBody>
          <a:bodyPr vert="horz" lIns="91440" tIns="45720" rIns="91440" bIns="45720" rtlCol="0">
            <a:no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2000" kern="1200">
                <a:solidFill>
                  <a:schemeClr val="bg1"/>
                </a:solidFill>
                <a:latin typeface="+mn-lt"/>
                <a:ea typeface="+mn-ea"/>
                <a:cs typeface="Georgia"/>
              </a:defRPr>
            </a:lvl1pPr>
            <a:lvl2pPr marL="457200" indent="0" algn="ctr" defTabSz="457200" rtl="0" eaLnBrk="1" latinLnBrk="0" hangingPunct="1">
              <a:spcBef>
                <a:spcPct val="20000"/>
              </a:spcBef>
              <a:buFont typeface="Arial"/>
              <a:buNone/>
              <a:defRPr sz="1600" kern="1200">
                <a:solidFill>
                  <a:schemeClr val="tx1">
                    <a:tint val="75000"/>
                  </a:schemeClr>
                </a:solidFill>
                <a:latin typeface="+mn-lt"/>
                <a:ea typeface="+mn-ea"/>
                <a:cs typeface="Georgia"/>
              </a:defRPr>
            </a:lvl2pPr>
            <a:lvl3pPr marL="914400" indent="0" algn="ctr" defTabSz="457200" rtl="0" eaLnBrk="1" latinLnBrk="0" hangingPunct="1">
              <a:spcBef>
                <a:spcPct val="20000"/>
              </a:spcBef>
              <a:buFont typeface="Arial"/>
              <a:buNone/>
              <a:defRPr sz="1400" kern="1200">
                <a:solidFill>
                  <a:schemeClr val="tx1">
                    <a:tint val="75000"/>
                  </a:schemeClr>
                </a:solidFill>
                <a:latin typeface="+mn-lt"/>
                <a:ea typeface="+mn-ea"/>
                <a:cs typeface="Georgia"/>
              </a:defRPr>
            </a:lvl3pPr>
            <a:lvl4pPr marL="1371600" indent="0" algn="ctr" defTabSz="457200" rtl="0" eaLnBrk="1" latinLnBrk="0" hangingPunct="1">
              <a:spcBef>
                <a:spcPct val="20000"/>
              </a:spcBef>
              <a:buFont typeface="Arial"/>
              <a:buNone/>
              <a:defRPr sz="1200" kern="1200">
                <a:solidFill>
                  <a:schemeClr val="tx1">
                    <a:tint val="75000"/>
                  </a:schemeClr>
                </a:solidFill>
                <a:latin typeface="+mn-lt"/>
                <a:ea typeface="+mn-ea"/>
                <a:cs typeface="Georgia"/>
              </a:defRPr>
            </a:lvl4pPr>
            <a:lvl5pPr marL="1828800" indent="0" algn="ctr" defTabSz="457200" rtl="0" eaLnBrk="1" latinLnBrk="0" hangingPunct="1">
              <a:spcBef>
                <a:spcPct val="20000"/>
              </a:spcBef>
              <a:buFont typeface="Arial"/>
              <a:buNone/>
              <a:defRPr sz="1200" kern="1200">
                <a:solidFill>
                  <a:schemeClr val="tx1">
                    <a:tint val="75000"/>
                  </a:schemeClr>
                </a:solidFill>
                <a:latin typeface="Georgia"/>
                <a:ea typeface="+mn-ea"/>
                <a:cs typeface="Georgia"/>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2000" dirty="0"/>
          </a:p>
        </p:txBody>
      </p:sp>
    </p:spTree>
    <p:extLst>
      <p:ext uri="{BB962C8B-B14F-4D97-AF65-F5344CB8AC3E}">
        <p14:creationId xmlns:p14="http://schemas.microsoft.com/office/powerpoint/2010/main" val="1998468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997295"/>
            <a:ext cx="6815667" cy="4128867"/>
          </a:xfrm>
        </p:spPr>
        <p:txBody>
          <a:bodyPr>
            <a:normAutofit/>
          </a:bodyPr>
          <a:lstStyle>
            <a:lvl1pPr>
              <a:defRPr sz="18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609601" y="1997296"/>
            <a:ext cx="4011084" cy="4128866"/>
          </a:xfrm>
          <a:solidFill>
            <a:srgbClr val="FFFFFF"/>
          </a:solidFill>
          <a:ln>
            <a:solidFill>
              <a:srgbClr val="BFBFBF"/>
            </a:solidFill>
          </a:ln>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89150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389717" y="2391825"/>
            <a:ext cx="7315200" cy="27240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682602"/>
            <a:ext cx="7315200" cy="6135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476748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hoto w Star/Gold Background">
    <p:spTree>
      <p:nvGrpSpPr>
        <p:cNvPr id="1" name=""/>
        <p:cNvGrpSpPr/>
        <p:nvPr/>
      </p:nvGrpSpPr>
      <p:grpSpPr>
        <a:xfrm>
          <a:off x="0" y="0"/>
          <a:ext cx="0" cy="0"/>
          <a:chOff x="0" y="0"/>
          <a:chExt cx="0" cy="0"/>
        </a:xfrm>
      </p:grpSpPr>
      <p:pic>
        <p:nvPicPr>
          <p:cNvPr id="7" name="Picture 6" descr="PPTMaster-Blue.gif"/>
          <p:cNvPicPr>
            <a:picLocks noChangeAspect="1"/>
          </p:cNvPicPr>
          <p:nvPr userDrawn="1"/>
        </p:nvPicPr>
        <p:blipFill>
          <a:blip r:embed="rId2"/>
          <a:stretch>
            <a:fillRect/>
          </a:stretch>
        </p:blipFill>
        <p:spPr>
          <a:xfrm>
            <a:off x="4222" y="0"/>
            <a:ext cx="12183557" cy="6858000"/>
          </a:xfrm>
          <a:prstGeom prst="rect">
            <a:avLst/>
          </a:prstGeom>
        </p:spPr>
      </p:pic>
      <p:sp>
        <p:nvSpPr>
          <p:cNvPr id="4" name="Slide Number Placeholder 3"/>
          <p:cNvSpPr>
            <a:spLocks noGrp="1"/>
          </p:cNvSpPr>
          <p:nvPr>
            <p:ph type="sldNum" sz="quarter" idx="12"/>
          </p:nvPr>
        </p:nvSpPr>
        <p:spPr>
          <a:xfrm>
            <a:off x="11261854" y="6324570"/>
            <a:ext cx="654333" cy="365125"/>
          </a:xfrm>
          <a:prstGeom prst="rect">
            <a:avLst/>
          </a:prstGeom>
        </p:spPr>
        <p:txBody>
          <a:bodyPr/>
          <a:lstStyle/>
          <a:p>
            <a:fld id="{9B27D237-6C0D-5549-BE11-2040A22CBC71}" type="slidenum">
              <a:rPr lang="en-US" smtClean="0"/>
              <a:pPr/>
              <a:t>‹#›</a:t>
            </a:fld>
            <a:endParaRPr lang="en-US" dirty="0"/>
          </a:p>
        </p:txBody>
      </p:sp>
      <p:sp>
        <p:nvSpPr>
          <p:cNvPr id="5" name="Picture Placeholder 4"/>
          <p:cNvSpPr>
            <a:spLocks noGrp="1"/>
          </p:cNvSpPr>
          <p:nvPr>
            <p:ph type="pic" sz="quarter" idx="13"/>
          </p:nvPr>
        </p:nvSpPr>
        <p:spPr>
          <a:xfrm>
            <a:off x="910208" y="760624"/>
            <a:ext cx="10363165" cy="5183187"/>
          </a:xfrm>
        </p:spPr>
        <p:txBody>
          <a:bodyPr/>
          <a:lstStyle/>
          <a:p>
            <a:endParaRPr lang="en-US" dirty="0"/>
          </a:p>
        </p:txBody>
      </p:sp>
    </p:spTree>
    <p:extLst>
      <p:ext uri="{BB962C8B-B14F-4D97-AF65-F5344CB8AC3E}">
        <p14:creationId xmlns:p14="http://schemas.microsoft.com/office/powerpoint/2010/main" val="1072098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B29D4-3714-4CFB-9CA8-A1E1865B761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33465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C256A60-24A1-4019-8FE9-CB7F006A7359}"/>
              </a:ext>
            </a:extLst>
          </p:cNvPr>
          <p:cNvGraphicFramePr>
            <a:graphicFrameLocks noChangeAspect="1"/>
          </p:cNvGraphicFramePr>
          <p:nvPr userDrawn="1">
            <p:custDataLst>
              <p:tags r:id="rId1"/>
            </p:custDataLst>
            <p:extLst>
              <p:ext uri="{D42A27DB-BD31-4B8C-83A1-F6EECF244321}">
                <p14:modId xmlns:p14="http://schemas.microsoft.com/office/powerpoint/2010/main" val="27706624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CC256A60-24A1-4019-8FE9-CB7F006A73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838200" y="118873"/>
            <a:ext cx="10515600" cy="752929"/>
          </a:xfrm>
        </p:spPr>
        <p:txBody>
          <a:bodyPr vert="horz"/>
          <a:lstStyle/>
          <a:p>
            <a:r>
              <a:rPr lang="en-US"/>
              <a:t>Click to edit master title style</a:t>
            </a:r>
          </a:p>
        </p:txBody>
      </p:sp>
      <p:sp>
        <p:nvSpPr>
          <p:cNvPr id="3" name="Content Placeholder 2"/>
          <p:cNvSpPr>
            <a:spLocks noGrp="1"/>
          </p:cNvSpPr>
          <p:nvPr>
            <p:ph idx="1"/>
          </p:nvPr>
        </p:nvSpPr>
        <p:spPr>
          <a:xfrm>
            <a:off x="838200" y="1133859"/>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28062393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9B249D18-6D44-1946-81CB-56D35029393E}"/>
              </a:ext>
            </a:extLst>
          </p:cNvPr>
          <p:cNvSpPr>
            <a:spLocks noGrp="1"/>
          </p:cNvSpPr>
          <p:nvPr>
            <p:ph type="pic" sz="quarter" idx="10"/>
          </p:nvPr>
        </p:nvSpPr>
        <p:spPr>
          <a:xfrm>
            <a:off x="0" y="232756"/>
            <a:ext cx="12192000" cy="4687170"/>
          </a:xfrm>
        </p:spPr>
        <p:txBody>
          <a:bodyPr anchor="ctr"/>
          <a:lstStyle>
            <a:lvl1pPr marL="0" indent="0" algn="ctr">
              <a:buNone/>
              <a:defRPr/>
            </a:lvl1pPr>
          </a:lstStyle>
          <a:p>
            <a:r>
              <a:rPr lang="en-US" dirty="0"/>
              <a:t>Click icon to add picture</a:t>
            </a:r>
          </a:p>
        </p:txBody>
      </p:sp>
      <p:sp>
        <p:nvSpPr>
          <p:cNvPr id="2" name="Title 1">
            <a:extLst>
              <a:ext uri="{FF2B5EF4-FFF2-40B4-BE49-F238E27FC236}">
                <a16:creationId xmlns:a16="http://schemas.microsoft.com/office/drawing/2014/main" id="{B8BDD8E1-B4C5-4B98-8944-CE1ABEA07E18}"/>
              </a:ext>
            </a:extLst>
          </p:cNvPr>
          <p:cNvSpPr>
            <a:spLocks noGrp="1"/>
          </p:cNvSpPr>
          <p:nvPr>
            <p:ph type="title"/>
          </p:nvPr>
        </p:nvSpPr>
        <p:spPr>
          <a:xfrm>
            <a:off x="831851" y="3419739"/>
            <a:ext cx="10515600" cy="1500187"/>
          </a:xfrm>
        </p:spPr>
        <p:txBody>
          <a:bodyPr anchor="b"/>
          <a:lstStyle>
            <a:lvl1pPr>
              <a:defRPr sz="45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47453F07-5D3F-4231-818B-1CBAF8BE1F74}"/>
              </a:ext>
            </a:extLst>
          </p:cNvPr>
          <p:cNvSpPr>
            <a:spLocks noGrp="1"/>
          </p:cNvSpPr>
          <p:nvPr>
            <p:ph type="body" idx="1"/>
          </p:nvPr>
        </p:nvSpPr>
        <p:spPr>
          <a:xfrm>
            <a:off x="831851" y="4946916"/>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0577312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Title Full Bleed">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9B249D18-6D44-1946-81CB-56D35029393E}"/>
              </a:ext>
            </a:extLst>
          </p:cNvPr>
          <p:cNvSpPr>
            <a:spLocks noGrp="1"/>
          </p:cNvSpPr>
          <p:nvPr>
            <p:ph type="pic" sz="quarter" idx="10"/>
          </p:nvPr>
        </p:nvSpPr>
        <p:spPr>
          <a:xfrm>
            <a:off x="0" y="0"/>
            <a:ext cx="12192000" cy="6858000"/>
          </a:xfrm>
          <a:solidFill>
            <a:schemeClr val="tx2"/>
          </a:solidFill>
        </p:spPr>
        <p:txBody>
          <a:bodyPr anchor="t"/>
          <a:lstStyle>
            <a:lvl1pPr algn="ctr">
              <a:defRPr>
                <a:solidFill>
                  <a:schemeClr val="bg1"/>
                </a:solidFill>
              </a:defRPr>
            </a:lvl1pPr>
          </a:lstStyle>
          <a:p>
            <a:r>
              <a:rPr lang="en-US" dirty="0"/>
              <a:t>Click icon to add picture</a:t>
            </a:r>
          </a:p>
        </p:txBody>
      </p:sp>
      <p:sp>
        <p:nvSpPr>
          <p:cNvPr id="2" name="Title 1">
            <a:extLst>
              <a:ext uri="{FF2B5EF4-FFF2-40B4-BE49-F238E27FC236}">
                <a16:creationId xmlns:a16="http://schemas.microsoft.com/office/drawing/2014/main" id="{B8BDD8E1-B4C5-4B98-8944-CE1ABEA07E18}"/>
              </a:ext>
            </a:extLst>
          </p:cNvPr>
          <p:cNvSpPr>
            <a:spLocks noGrp="1"/>
          </p:cNvSpPr>
          <p:nvPr>
            <p:ph type="title"/>
          </p:nvPr>
        </p:nvSpPr>
        <p:spPr>
          <a:xfrm>
            <a:off x="838200" y="3705072"/>
            <a:ext cx="10515600" cy="2852737"/>
          </a:xfrm>
        </p:spPr>
        <p:txBody>
          <a:bodyPr anchor="ctr"/>
          <a:lstStyle>
            <a:lvl1pPr algn="ctr">
              <a:defRPr sz="4500">
                <a:solidFill>
                  <a:schemeClr val="bg1"/>
                </a:solidFill>
              </a:defRPr>
            </a:lvl1pPr>
          </a:lstStyle>
          <a:p>
            <a:r>
              <a:rPr lang="en-US"/>
              <a:t>Click to edit Master title style</a:t>
            </a:r>
          </a:p>
        </p:txBody>
      </p:sp>
    </p:spTree>
    <p:extLst>
      <p:ext uri="{BB962C8B-B14F-4D97-AF65-F5344CB8AC3E}">
        <p14:creationId xmlns:p14="http://schemas.microsoft.com/office/powerpoint/2010/main" val="36943751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Half Photo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9EF5B-6D8C-0249-9382-42C4A88AB47C}"/>
              </a:ext>
            </a:extLst>
          </p:cNvPr>
          <p:cNvSpPr>
            <a:spLocks noGrp="1"/>
          </p:cNvSpPr>
          <p:nvPr>
            <p:ph type="title"/>
          </p:nvPr>
        </p:nvSpPr>
        <p:spPr>
          <a:xfrm>
            <a:off x="5108027" y="365126"/>
            <a:ext cx="6517915" cy="804672"/>
          </a:xfrm>
        </p:spPr>
        <p:txBody>
          <a:bodyPr/>
          <a:lstStyle/>
          <a:p>
            <a:r>
              <a:rPr lang="en-US"/>
              <a:t>Click to edit Master title style</a:t>
            </a:r>
          </a:p>
        </p:txBody>
      </p:sp>
      <p:sp>
        <p:nvSpPr>
          <p:cNvPr id="5" name="Picture Placeholder 4">
            <a:extLst>
              <a:ext uri="{FF2B5EF4-FFF2-40B4-BE49-F238E27FC236}">
                <a16:creationId xmlns:a16="http://schemas.microsoft.com/office/drawing/2014/main" id="{364471A6-1942-6C43-9651-000BB2B13528}"/>
              </a:ext>
            </a:extLst>
          </p:cNvPr>
          <p:cNvSpPr>
            <a:spLocks noGrp="1"/>
          </p:cNvSpPr>
          <p:nvPr>
            <p:ph type="pic" sz="quarter" idx="11"/>
          </p:nvPr>
        </p:nvSpPr>
        <p:spPr>
          <a:xfrm>
            <a:off x="0" y="0"/>
            <a:ext cx="4572000" cy="6858000"/>
          </a:xfrm>
          <a:noFill/>
        </p:spPr>
        <p:txBody>
          <a:bodyPr anchor="ctr"/>
          <a:lstStyle>
            <a:lvl1pPr marL="0" indent="0" algn="ctr">
              <a:buNone/>
              <a:defRPr/>
            </a:lvl1pPr>
          </a:lstStyle>
          <a:p>
            <a:r>
              <a:rPr lang="en-US" dirty="0"/>
              <a:t>Click icon to add picture</a:t>
            </a:r>
          </a:p>
        </p:txBody>
      </p:sp>
      <p:sp>
        <p:nvSpPr>
          <p:cNvPr id="9" name="Text Placeholder 8">
            <a:extLst>
              <a:ext uri="{FF2B5EF4-FFF2-40B4-BE49-F238E27FC236}">
                <a16:creationId xmlns:a16="http://schemas.microsoft.com/office/drawing/2014/main" id="{ED45560A-98F1-1A48-B903-018F6E1BA920}"/>
              </a:ext>
            </a:extLst>
          </p:cNvPr>
          <p:cNvSpPr>
            <a:spLocks noGrp="1"/>
          </p:cNvSpPr>
          <p:nvPr>
            <p:ph type="body" sz="quarter" idx="12"/>
          </p:nvPr>
        </p:nvSpPr>
        <p:spPr>
          <a:xfrm>
            <a:off x="5108028" y="1288474"/>
            <a:ext cx="6517915" cy="53123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8857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ff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B27F1-05D3-EB44-B723-F4AA1070907D}"/>
              </a:ext>
            </a:extLst>
          </p:cNvPr>
          <p:cNvSpPr>
            <a:spLocks noGrp="1"/>
          </p:cNvSpPr>
          <p:nvPr>
            <p:ph type="title"/>
          </p:nvPr>
        </p:nvSpPr>
        <p:spPr>
          <a:xfrm>
            <a:off x="279865" y="365126"/>
            <a:ext cx="11617385" cy="800484"/>
          </a:xfrm>
        </p:spPr>
        <p:txBody>
          <a:bodyPr/>
          <a:lstStyle>
            <a:lvl1pPr algn="ctr">
              <a:defRPr/>
            </a:lvl1pPr>
          </a:lstStyle>
          <a:p>
            <a:r>
              <a:rPr lang="en-US"/>
              <a:t>Click to edit Master title style</a:t>
            </a:r>
          </a:p>
        </p:txBody>
      </p:sp>
      <p:sp>
        <p:nvSpPr>
          <p:cNvPr id="5" name="Text Placeholder 4">
            <a:extLst>
              <a:ext uri="{FF2B5EF4-FFF2-40B4-BE49-F238E27FC236}">
                <a16:creationId xmlns:a16="http://schemas.microsoft.com/office/drawing/2014/main" id="{BCF5A24E-4839-4645-AC50-DB1943340C1C}"/>
              </a:ext>
            </a:extLst>
          </p:cNvPr>
          <p:cNvSpPr>
            <a:spLocks noGrp="1"/>
          </p:cNvSpPr>
          <p:nvPr>
            <p:ph type="body" sz="quarter" idx="10" hasCustomPrompt="1"/>
          </p:nvPr>
        </p:nvSpPr>
        <p:spPr>
          <a:xfrm>
            <a:off x="680720" y="5100957"/>
            <a:ext cx="3098800" cy="314325"/>
          </a:xfrm>
        </p:spPr>
        <p:txBody>
          <a:bodyPr>
            <a:noAutofit/>
          </a:bodyPr>
          <a:lstStyle>
            <a:lvl1pPr marL="0" indent="0" algn="ctr">
              <a:buFontTx/>
              <a:buNone/>
              <a:defRPr sz="1350" b="1">
                <a:solidFill>
                  <a:schemeClr val="tx2"/>
                </a:solidFill>
              </a:defRPr>
            </a:lvl1pPr>
            <a:lvl2pPr marL="342900" indent="0">
              <a:buFontTx/>
              <a:buNone/>
              <a:defRPr sz="1350"/>
            </a:lvl2pPr>
            <a:lvl3pPr marL="685800" indent="0">
              <a:buFontTx/>
              <a:buNone/>
              <a:defRPr sz="1200"/>
            </a:lvl3pPr>
            <a:lvl4pPr marL="1028700" indent="0">
              <a:buFontTx/>
              <a:buNone/>
              <a:defRPr sz="1050"/>
            </a:lvl4pPr>
            <a:lvl5pPr marL="1371600" indent="0">
              <a:buFontTx/>
              <a:buNone/>
              <a:defRPr sz="1050"/>
            </a:lvl5pPr>
          </a:lstStyle>
          <a:p>
            <a:pPr lvl="0"/>
            <a:r>
              <a:rPr lang="en-US"/>
              <a:t>Staff Name</a:t>
            </a:r>
          </a:p>
        </p:txBody>
      </p:sp>
      <p:sp>
        <p:nvSpPr>
          <p:cNvPr id="6" name="Text Placeholder 4">
            <a:extLst>
              <a:ext uri="{FF2B5EF4-FFF2-40B4-BE49-F238E27FC236}">
                <a16:creationId xmlns:a16="http://schemas.microsoft.com/office/drawing/2014/main" id="{BFC6B46D-6F7C-444B-A240-B8CB72BE61EB}"/>
              </a:ext>
            </a:extLst>
          </p:cNvPr>
          <p:cNvSpPr>
            <a:spLocks noGrp="1"/>
          </p:cNvSpPr>
          <p:nvPr>
            <p:ph type="body" sz="quarter" idx="11" hasCustomPrompt="1"/>
          </p:nvPr>
        </p:nvSpPr>
        <p:spPr>
          <a:xfrm>
            <a:off x="680720" y="5415917"/>
            <a:ext cx="3098800" cy="893445"/>
          </a:xfrm>
        </p:spPr>
        <p:txBody>
          <a:bodyPr>
            <a:noAutofit/>
          </a:bodyPr>
          <a:lstStyle>
            <a:lvl1pPr marL="0" indent="0" algn="ctr">
              <a:lnSpc>
                <a:spcPct val="85000"/>
              </a:lnSpc>
              <a:spcBef>
                <a:spcPts val="0"/>
              </a:spcBef>
              <a:buFontTx/>
              <a:buNone/>
              <a:defRPr sz="1200" b="0">
                <a:solidFill>
                  <a:schemeClr val="tx1"/>
                </a:solidFill>
              </a:defRPr>
            </a:lvl1pPr>
            <a:lvl2pPr marL="342900" indent="0">
              <a:buFontTx/>
              <a:buNone/>
              <a:defRPr sz="1350"/>
            </a:lvl2pPr>
            <a:lvl3pPr marL="685800" indent="0">
              <a:buFontTx/>
              <a:buNone/>
              <a:defRPr sz="1200"/>
            </a:lvl3pPr>
            <a:lvl4pPr marL="1028700" indent="0">
              <a:buFontTx/>
              <a:buNone/>
              <a:defRPr sz="1050"/>
            </a:lvl4pPr>
            <a:lvl5pPr marL="1371600" indent="0">
              <a:buFontTx/>
              <a:buNone/>
              <a:defRPr sz="1050"/>
            </a:lvl5pPr>
          </a:lstStyle>
          <a:p>
            <a:pPr lvl="0"/>
            <a:r>
              <a:rPr lang="en-US"/>
              <a:t>Staff Title</a:t>
            </a:r>
          </a:p>
        </p:txBody>
      </p:sp>
      <p:sp>
        <p:nvSpPr>
          <p:cNvPr id="8" name="Picture Placeholder 7">
            <a:extLst>
              <a:ext uri="{FF2B5EF4-FFF2-40B4-BE49-F238E27FC236}">
                <a16:creationId xmlns:a16="http://schemas.microsoft.com/office/drawing/2014/main" id="{78F16B03-53C7-9F40-915B-2C78E0E71A7D}"/>
              </a:ext>
            </a:extLst>
          </p:cNvPr>
          <p:cNvSpPr>
            <a:spLocks noGrp="1"/>
          </p:cNvSpPr>
          <p:nvPr>
            <p:ph type="pic" sz="quarter" idx="12"/>
          </p:nvPr>
        </p:nvSpPr>
        <p:spPr>
          <a:xfrm>
            <a:off x="680720" y="1771842"/>
            <a:ext cx="3098800" cy="3098800"/>
          </a:xfrm>
          <a:prstGeom prst="ellipse">
            <a:avLst/>
          </a:prstGeom>
          <a:ln w="63500">
            <a:solidFill>
              <a:schemeClr val="accent2"/>
            </a:solidFill>
          </a:ln>
        </p:spPr>
        <p:txBody>
          <a:bodyPr/>
          <a:lstStyle>
            <a:lvl1pPr marL="0" indent="0" algn="ctr">
              <a:buNone/>
              <a:defRPr/>
            </a:lvl1pPr>
          </a:lstStyle>
          <a:p>
            <a:r>
              <a:rPr lang="en-US" dirty="0"/>
              <a:t>Click icon to add picture</a:t>
            </a:r>
          </a:p>
        </p:txBody>
      </p:sp>
      <p:sp>
        <p:nvSpPr>
          <p:cNvPr id="9" name="Text Placeholder 4">
            <a:extLst>
              <a:ext uri="{FF2B5EF4-FFF2-40B4-BE49-F238E27FC236}">
                <a16:creationId xmlns:a16="http://schemas.microsoft.com/office/drawing/2014/main" id="{74CA3DCD-5D5C-0D43-BD20-6548203CF254}"/>
              </a:ext>
            </a:extLst>
          </p:cNvPr>
          <p:cNvSpPr>
            <a:spLocks noGrp="1"/>
          </p:cNvSpPr>
          <p:nvPr>
            <p:ph type="body" sz="quarter" idx="13" hasCustomPrompt="1"/>
          </p:nvPr>
        </p:nvSpPr>
        <p:spPr>
          <a:xfrm>
            <a:off x="4546600" y="5100957"/>
            <a:ext cx="3098800" cy="314325"/>
          </a:xfrm>
        </p:spPr>
        <p:txBody>
          <a:bodyPr>
            <a:noAutofit/>
          </a:bodyPr>
          <a:lstStyle>
            <a:lvl1pPr marL="0" indent="0" algn="ctr">
              <a:buFontTx/>
              <a:buNone/>
              <a:defRPr sz="1350" b="1">
                <a:solidFill>
                  <a:schemeClr val="tx2"/>
                </a:solidFill>
              </a:defRPr>
            </a:lvl1pPr>
            <a:lvl2pPr marL="342900" indent="0">
              <a:buFontTx/>
              <a:buNone/>
              <a:defRPr sz="1350"/>
            </a:lvl2pPr>
            <a:lvl3pPr marL="685800" indent="0">
              <a:buFontTx/>
              <a:buNone/>
              <a:defRPr sz="1200"/>
            </a:lvl3pPr>
            <a:lvl4pPr marL="1028700" indent="0">
              <a:buFontTx/>
              <a:buNone/>
              <a:defRPr sz="1050"/>
            </a:lvl4pPr>
            <a:lvl5pPr marL="1371600" indent="0">
              <a:buFontTx/>
              <a:buNone/>
              <a:defRPr sz="1050"/>
            </a:lvl5pPr>
          </a:lstStyle>
          <a:p>
            <a:pPr lvl="0"/>
            <a:r>
              <a:rPr lang="en-US"/>
              <a:t>Staff Name</a:t>
            </a:r>
          </a:p>
        </p:txBody>
      </p:sp>
      <p:sp>
        <p:nvSpPr>
          <p:cNvPr id="10" name="Text Placeholder 4">
            <a:extLst>
              <a:ext uri="{FF2B5EF4-FFF2-40B4-BE49-F238E27FC236}">
                <a16:creationId xmlns:a16="http://schemas.microsoft.com/office/drawing/2014/main" id="{02154EE4-A547-EE41-956F-61E55E04EC04}"/>
              </a:ext>
            </a:extLst>
          </p:cNvPr>
          <p:cNvSpPr>
            <a:spLocks noGrp="1"/>
          </p:cNvSpPr>
          <p:nvPr>
            <p:ph type="body" sz="quarter" idx="14" hasCustomPrompt="1"/>
          </p:nvPr>
        </p:nvSpPr>
        <p:spPr>
          <a:xfrm>
            <a:off x="4546600" y="5415917"/>
            <a:ext cx="3098800" cy="893445"/>
          </a:xfrm>
        </p:spPr>
        <p:txBody>
          <a:bodyPr>
            <a:noAutofit/>
          </a:bodyPr>
          <a:lstStyle>
            <a:lvl1pPr marL="0" indent="0" algn="ctr">
              <a:lnSpc>
                <a:spcPct val="85000"/>
              </a:lnSpc>
              <a:spcBef>
                <a:spcPts val="0"/>
              </a:spcBef>
              <a:buFontTx/>
              <a:buNone/>
              <a:defRPr sz="1200" b="0">
                <a:solidFill>
                  <a:schemeClr val="tx1"/>
                </a:solidFill>
              </a:defRPr>
            </a:lvl1pPr>
            <a:lvl2pPr marL="342900" indent="0">
              <a:buFontTx/>
              <a:buNone/>
              <a:defRPr sz="1350"/>
            </a:lvl2pPr>
            <a:lvl3pPr marL="685800" indent="0">
              <a:buFontTx/>
              <a:buNone/>
              <a:defRPr sz="1200"/>
            </a:lvl3pPr>
            <a:lvl4pPr marL="1028700" indent="0">
              <a:buFontTx/>
              <a:buNone/>
              <a:defRPr sz="1050"/>
            </a:lvl4pPr>
            <a:lvl5pPr marL="1371600" indent="0">
              <a:buFontTx/>
              <a:buNone/>
              <a:defRPr sz="1050"/>
            </a:lvl5pPr>
          </a:lstStyle>
          <a:p>
            <a:pPr lvl="0"/>
            <a:r>
              <a:rPr lang="en-US"/>
              <a:t>Staff Title</a:t>
            </a:r>
          </a:p>
        </p:txBody>
      </p:sp>
      <p:sp>
        <p:nvSpPr>
          <p:cNvPr id="11" name="Picture Placeholder 7">
            <a:extLst>
              <a:ext uri="{FF2B5EF4-FFF2-40B4-BE49-F238E27FC236}">
                <a16:creationId xmlns:a16="http://schemas.microsoft.com/office/drawing/2014/main" id="{085DBF7D-F3E6-5746-89F8-EC58B45287BE}"/>
              </a:ext>
            </a:extLst>
          </p:cNvPr>
          <p:cNvSpPr>
            <a:spLocks noGrp="1"/>
          </p:cNvSpPr>
          <p:nvPr>
            <p:ph type="pic" sz="quarter" idx="15"/>
          </p:nvPr>
        </p:nvSpPr>
        <p:spPr>
          <a:xfrm>
            <a:off x="4546600" y="1771842"/>
            <a:ext cx="3098800" cy="3098800"/>
          </a:xfrm>
          <a:prstGeom prst="ellipse">
            <a:avLst/>
          </a:prstGeom>
          <a:ln w="63500">
            <a:solidFill>
              <a:schemeClr val="accent2"/>
            </a:solidFill>
          </a:ln>
        </p:spPr>
        <p:txBody>
          <a:bodyPr/>
          <a:lstStyle>
            <a:lvl1pPr marL="0" indent="0" algn="ctr">
              <a:buNone/>
              <a:defRPr/>
            </a:lvl1pPr>
          </a:lstStyle>
          <a:p>
            <a:r>
              <a:rPr lang="en-US" dirty="0"/>
              <a:t>Click icon to add picture</a:t>
            </a:r>
          </a:p>
        </p:txBody>
      </p:sp>
      <p:sp>
        <p:nvSpPr>
          <p:cNvPr id="12" name="Text Placeholder 4">
            <a:extLst>
              <a:ext uri="{FF2B5EF4-FFF2-40B4-BE49-F238E27FC236}">
                <a16:creationId xmlns:a16="http://schemas.microsoft.com/office/drawing/2014/main" id="{175EA4A2-790E-EE44-91CC-450C085786AD}"/>
              </a:ext>
            </a:extLst>
          </p:cNvPr>
          <p:cNvSpPr>
            <a:spLocks noGrp="1"/>
          </p:cNvSpPr>
          <p:nvPr>
            <p:ph type="body" sz="quarter" idx="16" hasCustomPrompt="1"/>
          </p:nvPr>
        </p:nvSpPr>
        <p:spPr>
          <a:xfrm>
            <a:off x="8412480" y="5100957"/>
            <a:ext cx="3098800" cy="314325"/>
          </a:xfrm>
        </p:spPr>
        <p:txBody>
          <a:bodyPr>
            <a:noAutofit/>
          </a:bodyPr>
          <a:lstStyle>
            <a:lvl1pPr marL="0" indent="0" algn="ctr">
              <a:buFontTx/>
              <a:buNone/>
              <a:defRPr sz="1350" b="1">
                <a:solidFill>
                  <a:schemeClr val="tx2"/>
                </a:solidFill>
              </a:defRPr>
            </a:lvl1pPr>
            <a:lvl2pPr marL="342900" indent="0">
              <a:buFontTx/>
              <a:buNone/>
              <a:defRPr sz="1350"/>
            </a:lvl2pPr>
            <a:lvl3pPr marL="685800" indent="0">
              <a:buFontTx/>
              <a:buNone/>
              <a:defRPr sz="1200"/>
            </a:lvl3pPr>
            <a:lvl4pPr marL="1028700" indent="0">
              <a:buFontTx/>
              <a:buNone/>
              <a:defRPr sz="1050"/>
            </a:lvl4pPr>
            <a:lvl5pPr marL="1371600" indent="0">
              <a:buFontTx/>
              <a:buNone/>
              <a:defRPr sz="1050"/>
            </a:lvl5pPr>
          </a:lstStyle>
          <a:p>
            <a:pPr lvl="0"/>
            <a:r>
              <a:rPr lang="en-US"/>
              <a:t>Staff Name</a:t>
            </a:r>
          </a:p>
        </p:txBody>
      </p:sp>
      <p:sp>
        <p:nvSpPr>
          <p:cNvPr id="13" name="Text Placeholder 4">
            <a:extLst>
              <a:ext uri="{FF2B5EF4-FFF2-40B4-BE49-F238E27FC236}">
                <a16:creationId xmlns:a16="http://schemas.microsoft.com/office/drawing/2014/main" id="{63B3923C-4748-284F-B1F8-DC8B3EB81C63}"/>
              </a:ext>
            </a:extLst>
          </p:cNvPr>
          <p:cNvSpPr>
            <a:spLocks noGrp="1"/>
          </p:cNvSpPr>
          <p:nvPr>
            <p:ph type="body" sz="quarter" idx="17" hasCustomPrompt="1"/>
          </p:nvPr>
        </p:nvSpPr>
        <p:spPr>
          <a:xfrm>
            <a:off x="8412480" y="5415917"/>
            <a:ext cx="3098800" cy="893445"/>
          </a:xfrm>
        </p:spPr>
        <p:txBody>
          <a:bodyPr>
            <a:noAutofit/>
          </a:bodyPr>
          <a:lstStyle>
            <a:lvl1pPr marL="0" indent="0" algn="ctr">
              <a:lnSpc>
                <a:spcPct val="85000"/>
              </a:lnSpc>
              <a:spcBef>
                <a:spcPts val="0"/>
              </a:spcBef>
              <a:buFontTx/>
              <a:buNone/>
              <a:defRPr sz="1200" b="0">
                <a:solidFill>
                  <a:schemeClr val="tx1"/>
                </a:solidFill>
              </a:defRPr>
            </a:lvl1pPr>
            <a:lvl2pPr marL="342900" indent="0">
              <a:buFontTx/>
              <a:buNone/>
              <a:defRPr sz="1350"/>
            </a:lvl2pPr>
            <a:lvl3pPr marL="685800" indent="0">
              <a:buFontTx/>
              <a:buNone/>
              <a:defRPr sz="1200"/>
            </a:lvl3pPr>
            <a:lvl4pPr marL="1028700" indent="0">
              <a:buFontTx/>
              <a:buNone/>
              <a:defRPr sz="1050"/>
            </a:lvl4pPr>
            <a:lvl5pPr marL="1371600" indent="0">
              <a:buFontTx/>
              <a:buNone/>
              <a:defRPr sz="1050"/>
            </a:lvl5pPr>
          </a:lstStyle>
          <a:p>
            <a:pPr lvl="0"/>
            <a:r>
              <a:rPr lang="en-US"/>
              <a:t>Staff Title</a:t>
            </a:r>
          </a:p>
        </p:txBody>
      </p:sp>
      <p:sp>
        <p:nvSpPr>
          <p:cNvPr id="14" name="Picture Placeholder 7">
            <a:extLst>
              <a:ext uri="{FF2B5EF4-FFF2-40B4-BE49-F238E27FC236}">
                <a16:creationId xmlns:a16="http://schemas.microsoft.com/office/drawing/2014/main" id="{56EE2E7D-3DAF-6A41-B51C-E287646DCD3C}"/>
              </a:ext>
            </a:extLst>
          </p:cNvPr>
          <p:cNvSpPr>
            <a:spLocks noGrp="1"/>
          </p:cNvSpPr>
          <p:nvPr>
            <p:ph type="pic" sz="quarter" idx="18"/>
          </p:nvPr>
        </p:nvSpPr>
        <p:spPr>
          <a:xfrm>
            <a:off x="8412480" y="1771842"/>
            <a:ext cx="3098800" cy="3098800"/>
          </a:xfrm>
          <a:prstGeom prst="ellipse">
            <a:avLst/>
          </a:prstGeom>
          <a:ln w="63500">
            <a:solidFill>
              <a:schemeClr val="accent2"/>
            </a:solidFill>
          </a:ln>
        </p:spPr>
        <p:txBody>
          <a:bodyPr/>
          <a:lstStyle>
            <a:lvl1pPr marL="0" indent="0" algn="ctr">
              <a:buNone/>
              <a:defRPr/>
            </a:lvl1pPr>
          </a:lstStyle>
          <a:p>
            <a:r>
              <a:rPr lang="en-US" dirty="0"/>
              <a:t>Click icon to add picture</a:t>
            </a:r>
          </a:p>
        </p:txBody>
      </p:sp>
    </p:spTree>
    <p:extLst>
      <p:ext uri="{BB962C8B-B14F-4D97-AF65-F5344CB8AC3E}">
        <p14:creationId xmlns:p14="http://schemas.microsoft.com/office/powerpoint/2010/main" val="209135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ilesto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99EA9-DEF3-47B7-9587-0CD1395B1239}"/>
              </a:ext>
            </a:extLst>
          </p:cNvPr>
          <p:cNvSpPr>
            <a:spLocks noGrp="1"/>
          </p:cNvSpPr>
          <p:nvPr>
            <p:ph type="title"/>
          </p:nvPr>
        </p:nvSpPr>
        <p:spPr>
          <a:xfrm>
            <a:off x="279865" y="365126"/>
            <a:ext cx="9915777" cy="800484"/>
          </a:xfrm>
        </p:spPr>
        <p:txBody>
          <a:bodyPr/>
          <a:lstStyle/>
          <a:p>
            <a:r>
              <a:rPr lang="en-US"/>
              <a:t>Click to edit Master title style</a:t>
            </a:r>
          </a:p>
        </p:txBody>
      </p:sp>
      <p:pic>
        <p:nvPicPr>
          <p:cNvPr id="18" name="Picture 17">
            <a:extLst>
              <a:ext uri="{FF2B5EF4-FFF2-40B4-BE49-F238E27FC236}">
                <a16:creationId xmlns:a16="http://schemas.microsoft.com/office/drawing/2014/main" id="{C6EACF00-707D-F24F-B028-4AA331A6D209}"/>
              </a:ext>
            </a:extLst>
          </p:cNvPr>
          <p:cNvPicPr>
            <a:picLocks noChangeAspect="1"/>
          </p:cNvPicPr>
          <p:nvPr userDrawn="1"/>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t="8588"/>
          <a:stretch>
            <a:fillRect/>
          </a:stretch>
        </p:blipFill>
        <p:spPr>
          <a:xfrm rot="18246390">
            <a:off x="10054187" y="-1376718"/>
            <a:ext cx="1057093" cy="4275680"/>
          </a:xfrm>
          <a:custGeom>
            <a:avLst/>
            <a:gdLst>
              <a:gd name="connsiteX0" fmla="*/ 0 w 1057093"/>
              <a:gd name="connsiteY0" fmla="*/ 0 h 4275680"/>
              <a:gd name="connsiteX1" fmla="*/ 1057093 w 1057093"/>
              <a:gd name="connsiteY1" fmla="*/ 1560938 h 4275680"/>
              <a:gd name="connsiteX2" fmla="*/ 1057093 w 1057093"/>
              <a:gd name="connsiteY2" fmla="*/ 3723468 h 4275680"/>
              <a:gd name="connsiteX3" fmla="*/ 241678 w 1057093"/>
              <a:gd name="connsiteY3" fmla="*/ 4275680 h 4275680"/>
              <a:gd name="connsiteX4" fmla="*/ 0 w 1057093"/>
              <a:gd name="connsiteY4" fmla="*/ 4275680 h 4275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093" h="4275680">
                <a:moveTo>
                  <a:pt x="0" y="0"/>
                </a:moveTo>
                <a:lnTo>
                  <a:pt x="1057093" y="1560938"/>
                </a:lnTo>
                <a:lnTo>
                  <a:pt x="1057093" y="3723468"/>
                </a:lnTo>
                <a:lnTo>
                  <a:pt x="241678" y="4275680"/>
                </a:lnTo>
                <a:lnTo>
                  <a:pt x="0" y="4275680"/>
                </a:lnTo>
                <a:close/>
              </a:path>
            </a:pathLst>
          </a:custGeom>
        </p:spPr>
      </p:pic>
      <p:sp>
        <p:nvSpPr>
          <p:cNvPr id="7" name="Rectangle 6">
            <a:extLst>
              <a:ext uri="{FF2B5EF4-FFF2-40B4-BE49-F238E27FC236}">
                <a16:creationId xmlns:a16="http://schemas.microsoft.com/office/drawing/2014/main" id="{5A37C27B-A316-E246-9A51-B533EA619A33}"/>
              </a:ext>
            </a:extLst>
          </p:cNvPr>
          <p:cNvSpPr/>
          <p:nvPr userDrawn="1"/>
        </p:nvSpPr>
        <p:spPr>
          <a:xfrm>
            <a:off x="0" y="0"/>
            <a:ext cx="12192000" cy="230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Text Placeholder 3">
            <a:extLst>
              <a:ext uri="{FF2B5EF4-FFF2-40B4-BE49-F238E27FC236}">
                <a16:creationId xmlns:a16="http://schemas.microsoft.com/office/drawing/2014/main" id="{84BDD239-2037-3B4D-B402-CC6D4601F9E4}"/>
              </a:ext>
            </a:extLst>
          </p:cNvPr>
          <p:cNvSpPr>
            <a:spLocks noGrp="1"/>
          </p:cNvSpPr>
          <p:nvPr>
            <p:ph type="body" sz="quarter" idx="10" hasCustomPrompt="1"/>
          </p:nvPr>
        </p:nvSpPr>
        <p:spPr>
          <a:xfrm>
            <a:off x="279401" y="1422399"/>
            <a:ext cx="878840" cy="335280"/>
          </a:xfrm>
        </p:spPr>
        <p:txBody>
          <a:bodyPr>
            <a:noAutofit/>
          </a:bodyPr>
          <a:lstStyle>
            <a:lvl1pPr marL="0" indent="0" algn="r">
              <a:spcBef>
                <a:spcPts val="0"/>
              </a:spcBef>
              <a:buNone/>
              <a:defRPr sz="1425">
                <a:solidFill>
                  <a:schemeClr val="accent4"/>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YEAR</a:t>
            </a:r>
          </a:p>
        </p:txBody>
      </p:sp>
      <p:sp>
        <p:nvSpPr>
          <p:cNvPr id="8" name="Text Placeholder 3">
            <a:extLst>
              <a:ext uri="{FF2B5EF4-FFF2-40B4-BE49-F238E27FC236}">
                <a16:creationId xmlns:a16="http://schemas.microsoft.com/office/drawing/2014/main" id="{0FEBC293-DC15-9C49-8804-8E3E146EA9B0}"/>
              </a:ext>
            </a:extLst>
          </p:cNvPr>
          <p:cNvSpPr>
            <a:spLocks noGrp="1"/>
          </p:cNvSpPr>
          <p:nvPr>
            <p:ph type="body" sz="quarter" idx="11" hasCustomPrompt="1"/>
          </p:nvPr>
        </p:nvSpPr>
        <p:spPr>
          <a:xfrm>
            <a:off x="1397002" y="1422401"/>
            <a:ext cx="4465596" cy="1432561"/>
          </a:xfrm>
        </p:spPr>
        <p:txBody>
          <a:bodyPr>
            <a:normAutofit/>
          </a:bodyPr>
          <a:lstStyle>
            <a:lvl1pPr marL="0" indent="0" algn="l">
              <a:spcBef>
                <a:spcPts val="0"/>
              </a:spcBef>
              <a:buNone/>
              <a:defRPr sz="1425">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Milestone information.</a:t>
            </a:r>
          </a:p>
        </p:txBody>
      </p:sp>
      <p:sp>
        <p:nvSpPr>
          <p:cNvPr id="19" name="Text Placeholder 3">
            <a:extLst>
              <a:ext uri="{FF2B5EF4-FFF2-40B4-BE49-F238E27FC236}">
                <a16:creationId xmlns:a16="http://schemas.microsoft.com/office/drawing/2014/main" id="{7F0295DD-CB85-4E47-8909-4D42E5A27B8C}"/>
              </a:ext>
            </a:extLst>
          </p:cNvPr>
          <p:cNvSpPr>
            <a:spLocks noGrp="1"/>
          </p:cNvSpPr>
          <p:nvPr>
            <p:ph type="body" sz="quarter" idx="20" hasCustomPrompt="1"/>
          </p:nvPr>
        </p:nvSpPr>
        <p:spPr>
          <a:xfrm>
            <a:off x="6223001" y="1422399"/>
            <a:ext cx="878840" cy="335280"/>
          </a:xfrm>
        </p:spPr>
        <p:txBody>
          <a:bodyPr>
            <a:noAutofit/>
          </a:bodyPr>
          <a:lstStyle>
            <a:lvl1pPr marL="0" indent="0" algn="r">
              <a:spcBef>
                <a:spcPts val="0"/>
              </a:spcBef>
              <a:buNone/>
              <a:defRPr sz="1425">
                <a:solidFill>
                  <a:schemeClr val="accent4"/>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YEAR</a:t>
            </a:r>
          </a:p>
        </p:txBody>
      </p:sp>
      <p:sp>
        <p:nvSpPr>
          <p:cNvPr id="20" name="Text Placeholder 3">
            <a:extLst>
              <a:ext uri="{FF2B5EF4-FFF2-40B4-BE49-F238E27FC236}">
                <a16:creationId xmlns:a16="http://schemas.microsoft.com/office/drawing/2014/main" id="{A386E5BE-7D61-214E-9762-04790246775F}"/>
              </a:ext>
            </a:extLst>
          </p:cNvPr>
          <p:cNvSpPr>
            <a:spLocks noGrp="1"/>
          </p:cNvSpPr>
          <p:nvPr>
            <p:ph type="body" sz="quarter" idx="21" hasCustomPrompt="1"/>
          </p:nvPr>
        </p:nvSpPr>
        <p:spPr>
          <a:xfrm>
            <a:off x="7340602" y="1422401"/>
            <a:ext cx="4465596" cy="1432561"/>
          </a:xfrm>
        </p:spPr>
        <p:txBody>
          <a:bodyPr>
            <a:normAutofit/>
          </a:bodyPr>
          <a:lstStyle>
            <a:lvl1pPr marL="0" indent="0" algn="l">
              <a:spcBef>
                <a:spcPts val="0"/>
              </a:spcBef>
              <a:buNone/>
              <a:defRPr sz="1425">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Milestone information.</a:t>
            </a:r>
          </a:p>
        </p:txBody>
      </p:sp>
      <p:sp>
        <p:nvSpPr>
          <p:cNvPr id="29" name="Text Placeholder 3">
            <a:extLst>
              <a:ext uri="{FF2B5EF4-FFF2-40B4-BE49-F238E27FC236}">
                <a16:creationId xmlns:a16="http://schemas.microsoft.com/office/drawing/2014/main" id="{E7CFD4F6-C30A-4B4D-BBEE-F7F271EF4A52}"/>
              </a:ext>
            </a:extLst>
          </p:cNvPr>
          <p:cNvSpPr>
            <a:spLocks noGrp="1"/>
          </p:cNvSpPr>
          <p:nvPr>
            <p:ph type="body" sz="quarter" idx="22" hasCustomPrompt="1"/>
          </p:nvPr>
        </p:nvSpPr>
        <p:spPr>
          <a:xfrm>
            <a:off x="279401" y="3157219"/>
            <a:ext cx="878840" cy="335280"/>
          </a:xfrm>
        </p:spPr>
        <p:txBody>
          <a:bodyPr>
            <a:noAutofit/>
          </a:bodyPr>
          <a:lstStyle>
            <a:lvl1pPr marL="0" indent="0" algn="r">
              <a:spcBef>
                <a:spcPts val="0"/>
              </a:spcBef>
              <a:buNone/>
              <a:defRPr sz="1425">
                <a:solidFill>
                  <a:schemeClr val="accent4"/>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YEAR</a:t>
            </a:r>
          </a:p>
        </p:txBody>
      </p:sp>
      <p:sp>
        <p:nvSpPr>
          <p:cNvPr id="30" name="Text Placeholder 3">
            <a:extLst>
              <a:ext uri="{FF2B5EF4-FFF2-40B4-BE49-F238E27FC236}">
                <a16:creationId xmlns:a16="http://schemas.microsoft.com/office/drawing/2014/main" id="{FA38539F-D8D5-6E4E-B075-17FA17F277BF}"/>
              </a:ext>
            </a:extLst>
          </p:cNvPr>
          <p:cNvSpPr>
            <a:spLocks noGrp="1"/>
          </p:cNvSpPr>
          <p:nvPr>
            <p:ph type="body" sz="quarter" idx="23" hasCustomPrompt="1"/>
          </p:nvPr>
        </p:nvSpPr>
        <p:spPr>
          <a:xfrm>
            <a:off x="1397002" y="3157219"/>
            <a:ext cx="4465596" cy="1432561"/>
          </a:xfrm>
        </p:spPr>
        <p:txBody>
          <a:bodyPr>
            <a:normAutofit/>
          </a:bodyPr>
          <a:lstStyle>
            <a:lvl1pPr marL="0" indent="0" algn="l">
              <a:spcBef>
                <a:spcPts val="0"/>
              </a:spcBef>
              <a:buNone/>
              <a:defRPr sz="1425">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Milestone information.</a:t>
            </a:r>
          </a:p>
        </p:txBody>
      </p:sp>
      <p:sp>
        <p:nvSpPr>
          <p:cNvPr id="31" name="Text Placeholder 3">
            <a:extLst>
              <a:ext uri="{FF2B5EF4-FFF2-40B4-BE49-F238E27FC236}">
                <a16:creationId xmlns:a16="http://schemas.microsoft.com/office/drawing/2014/main" id="{172580A6-7016-5649-8EFA-36406623C4A7}"/>
              </a:ext>
            </a:extLst>
          </p:cNvPr>
          <p:cNvSpPr>
            <a:spLocks noGrp="1"/>
          </p:cNvSpPr>
          <p:nvPr>
            <p:ph type="body" sz="quarter" idx="24" hasCustomPrompt="1"/>
          </p:nvPr>
        </p:nvSpPr>
        <p:spPr>
          <a:xfrm>
            <a:off x="6223001" y="3157219"/>
            <a:ext cx="878840" cy="335280"/>
          </a:xfrm>
        </p:spPr>
        <p:txBody>
          <a:bodyPr>
            <a:noAutofit/>
          </a:bodyPr>
          <a:lstStyle>
            <a:lvl1pPr marL="0" indent="0" algn="r">
              <a:spcBef>
                <a:spcPts val="0"/>
              </a:spcBef>
              <a:buNone/>
              <a:defRPr sz="1425">
                <a:solidFill>
                  <a:schemeClr val="accent4"/>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YEAR</a:t>
            </a:r>
          </a:p>
        </p:txBody>
      </p:sp>
      <p:sp>
        <p:nvSpPr>
          <p:cNvPr id="32" name="Text Placeholder 3">
            <a:extLst>
              <a:ext uri="{FF2B5EF4-FFF2-40B4-BE49-F238E27FC236}">
                <a16:creationId xmlns:a16="http://schemas.microsoft.com/office/drawing/2014/main" id="{786A717D-B19A-FE4D-AA8F-7EF49D8D420F}"/>
              </a:ext>
            </a:extLst>
          </p:cNvPr>
          <p:cNvSpPr>
            <a:spLocks noGrp="1"/>
          </p:cNvSpPr>
          <p:nvPr>
            <p:ph type="body" sz="quarter" idx="25" hasCustomPrompt="1"/>
          </p:nvPr>
        </p:nvSpPr>
        <p:spPr>
          <a:xfrm>
            <a:off x="7340602" y="3157219"/>
            <a:ext cx="4465596" cy="1432561"/>
          </a:xfrm>
        </p:spPr>
        <p:txBody>
          <a:bodyPr>
            <a:normAutofit/>
          </a:bodyPr>
          <a:lstStyle>
            <a:lvl1pPr marL="0" indent="0" algn="l">
              <a:spcBef>
                <a:spcPts val="0"/>
              </a:spcBef>
              <a:buNone/>
              <a:defRPr sz="1425">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Milestone information.</a:t>
            </a:r>
          </a:p>
        </p:txBody>
      </p:sp>
      <p:sp>
        <p:nvSpPr>
          <p:cNvPr id="33" name="Text Placeholder 3">
            <a:extLst>
              <a:ext uri="{FF2B5EF4-FFF2-40B4-BE49-F238E27FC236}">
                <a16:creationId xmlns:a16="http://schemas.microsoft.com/office/drawing/2014/main" id="{2B78884E-9AB8-3840-9B6A-083261453575}"/>
              </a:ext>
            </a:extLst>
          </p:cNvPr>
          <p:cNvSpPr>
            <a:spLocks noGrp="1"/>
          </p:cNvSpPr>
          <p:nvPr>
            <p:ph type="body" sz="quarter" idx="26" hasCustomPrompt="1"/>
          </p:nvPr>
        </p:nvSpPr>
        <p:spPr>
          <a:xfrm>
            <a:off x="279401" y="4892039"/>
            <a:ext cx="878840" cy="335280"/>
          </a:xfrm>
        </p:spPr>
        <p:txBody>
          <a:bodyPr>
            <a:noAutofit/>
          </a:bodyPr>
          <a:lstStyle>
            <a:lvl1pPr marL="0" indent="0" algn="r">
              <a:spcBef>
                <a:spcPts val="0"/>
              </a:spcBef>
              <a:buNone/>
              <a:defRPr sz="1425">
                <a:solidFill>
                  <a:schemeClr val="accent4"/>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YEAR</a:t>
            </a:r>
          </a:p>
        </p:txBody>
      </p:sp>
      <p:sp>
        <p:nvSpPr>
          <p:cNvPr id="34" name="Text Placeholder 3">
            <a:extLst>
              <a:ext uri="{FF2B5EF4-FFF2-40B4-BE49-F238E27FC236}">
                <a16:creationId xmlns:a16="http://schemas.microsoft.com/office/drawing/2014/main" id="{260F335A-8F0D-434E-8BAC-FE2AE8B5A1C0}"/>
              </a:ext>
            </a:extLst>
          </p:cNvPr>
          <p:cNvSpPr>
            <a:spLocks noGrp="1"/>
          </p:cNvSpPr>
          <p:nvPr>
            <p:ph type="body" sz="quarter" idx="27" hasCustomPrompt="1"/>
          </p:nvPr>
        </p:nvSpPr>
        <p:spPr>
          <a:xfrm>
            <a:off x="1397002" y="4892041"/>
            <a:ext cx="4465596" cy="1432561"/>
          </a:xfrm>
        </p:spPr>
        <p:txBody>
          <a:bodyPr>
            <a:normAutofit/>
          </a:bodyPr>
          <a:lstStyle>
            <a:lvl1pPr marL="0" indent="0" algn="l">
              <a:spcBef>
                <a:spcPts val="0"/>
              </a:spcBef>
              <a:buNone/>
              <a:defRPr sz="1425">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Milestone information.</a:t>
            </a:r>
          </a:p>
        </p:txBody>
      </p:sp>
      <p:sp>
        <p:nvSpPr>
          <p:cNvPr id="35" name="Text Placeholder 3">
            <a:extLst>
              <a:ext uri="{FF2B5EF4-FFF2-40B4-BE49-F238E27FC236}">
                <a16:creationId xmlns:a16="http://schemas.microsoft.com/office/drawing/2014/main" id="{B6BCAB54-2E91-884C-9B27-EE2712CFEACB}"/>
              </a:ext>
            </a:extLst>
          </p:cNvPr>
          <p:cNvSpPr>
            <a:spLocks noGrp="1"/>
          </p:cNvSpPr>
          <p:nvPr>
            <p:ph type="body" sz="quarter" idx="28" hasCustomPrompt="1"/>
          </p:nvPr>
        </p:nvSpPr>
        <p:spPr>
          <a:xfrm>
            <a:off x="6223001" y="4892039"/>
            <a:ext cx="878840" cy="335280"/>
          </a:xfrm>
        </p:spPr>
        <p:txBody>
          <a:bodyPr>
            <a:noAutofit/>
          </a:bodyPr>
          <a:lstStyle>
            <a:lvl1pPr marL="0" indent="0" algn="r">
              <a:spcBef>
                <a:spcPts val="0"/>
              </a:spcBef>
              <a:buNone/>
              <a:defRPr sz="1425">
                <a:solidFill>
                  <a:schemeClr val="accent4"/>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YEAR</a:t>
            </a:r>
          </a:p>
        </p:txBody>
      </p:sp>
      <p:sp>
        <p:nvSpPr>
          <p:cNvPr id="36" name="Text Placeholder 3">
            <a:extLst>
              <a:ext uri="{FF2B5EF4-FFF2-40B4-BE49-F238E27FC236}">
                <a16:creationId xmlns:a16="http://schemas.microsoft.com/office/drawing/2014/main" id="{02094CE4-A609-EE4C-A712-9CA4C4B4E1C1}"/>
              </a:ext>
            </a:extLst>
          </p:cNvPr>
          <p:cNvSpPr>
            <a:spLocks noGrp="1"/>
          </p:cNvSpPr>
          <p:nvPr>
            <p:ph type="body" sz="quarter" idx="29" hasCustomPrompt="1"/>
          </p:nvPr>
        </p:nvSpPr>
        <p:spPr>
          <a:xfrm>
            <a:off x="7340602" y="4892041"/>
            <a:ext cx="4465596" cy="1432561"/>
          </a:xfrm>
        </p:spPr>
        <p:txBody>
          <a:bodyPr>
            <a:normAutofit/>
          </a:bodyPr>
          <a:lstStyle>
            <a:lvl1pPr marL="0" indent="0" algn="l">
              <a:spcBef>
                <a:spcPts val="0"/>
              </a:spcBef>
              <a:buNone/>
              <a:defRPr sz="1425">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Milestone information.</a:t>
            </a:r>
          </a:p>
        </p:txBody>
      </p:sp>
    </p:spTree>
    <p:extLst>
      <p:ext uri="{BB962C8B-B14F-4D97-AF65-F5344CB8AC3E}">
        <p14:creationId xmlns:p14="http://schemas.microsoft.com/office/powerpoint/2010/main" val="27683614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696E1-166F-46D4-BBB9-766013468F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0B98B8-D5CE-4197-A84B-C3CBBDC29AF0}"/>
              </a:ext>
            </a:extLst>
          </p:cNvPr>
          <p:cNvSpPr>
            <a:spLocks noGrp="1"/>
          </p:cNvSpPr>
          <p:nvPr>
            <p:ph sz="half" idx="1"/>
          </p:nvPr>
        </p:nvSpPr>
        <p:spPr>
          <a:xfrm>
            <a:off x="279865" y="1768509"/>
            <a:ext cx="5739937" cy="48317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C4A16C-0652-4DBF-BD73-239B194043FA}"/>
              </a:ext>
            </a:extLst>
          </p:cNvPr>
          <p:cNvSpPr>
            <a:spLocks noGrp="1"/>
          </p:cNvSpPr>
          <p:nvPr>
            <p:ph sz="half" idx="2"/>
          </p:nvPr>
        </p:nvSpPr>
        <p:spPr>
          <a:xfrm>
            <a:off x="6172200" y="1768509"/>
            <a:ext cx="5725048" cy="48317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804FE520-396B-0B44-A90E-DB79EC4E2D1E}"/>
              </a:ext>
            </a:extLst>
          </p:cNvPr>
          <p:cNvSpPr>
            <a:spLocks noGrp="1"/>
          </p:cNvSpPr>
          <p:nvPr>
            <p:ph type="body" idx="10"/>
          </p:nvPr>
        </p:nvSpPr>
        <p:spPr>
          <a:xfrm>
            <a:off x="279865" y="1296239"/>
            <a:ext cx="5739937" cy="472273"/>
          </a:xfrm>
        </p:spPr>
        <p:txBody>
          <a:bodyPr anchor="b"/>
          <a:lstStyle>
            <a:lvl1pPr marL="0" indent="0">
              <a:buNone/>
              <a:defRPr sz="1800" b="1">
                <a:solidFill>
                  <a:schemeClr val="accent4"/>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Text Placeholder 2">
            <a:extLst>
              <a:ext uri="{FF2B5EF4-FFF2-40B4-BE49-F238E27FC236}">
                <a16:creationId xmlns:a16="http://schemas.microsoft.com/office/drawing/2014/main" id="{2EE9CD69-BF4F-B24F-8D2A-60E64A046D81}"/>
              </a:ext>
            </a:extLst>
          </p:cNvPr>
          <p:cNvSpPr>
            <a:spLocks noGrp="1"/>
          </p:cNvSpPr>
          <p:nvPr>
            <p:ph type="body" idx="11"/>
          </p:nvPr>
        </p:nvSpPr>
        <p:spPr>
          <a:xfrm>
            <a:off x="6172201" y="1296239"/>
            <a:ext cx="5739937" cy="472273"/>
          </a:xfrm>
        </p:spPr>
        <p:txBody>
          <a:bodyPr anchor="b"/>
          <a:lstStyle>
            <a:lvl1pPr marL="0" indent="0">
              <a:buNone/>
              <a:defRPr sz="1800" b="1">
                <a:solidFill>
                  <a:schemeClr val="accent4"/>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Tree>
    <p:extLst>
      <p:ext uri="{BB962C8B-B14F-4D97-AF65-F5344CB8AC3E}">
        <p14:creationId xmlns:p14="http://schemas.microsoft.com/office/powerpoint/2010/main" val="35737672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eckerbo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FAADF-C68A-B341-BDF6-4A3E0979613B}"/>
              </a:ext>
            </a:extLst>
          </p:cNvPr>
          <p:cNvSpPr>
            <a:spLocks noGrp="1"/>
          </p:cNvSpPr>
          <p:nvPr>
            <p:ph type="title"/>
          </p:nvPr>
        </p:nvSpPr>
        <p:spPr>
          <a:xfrm>
            <a:off x="287309" y="5066434"/>
            <a:ext cx="11617385" cy="457834"/>
          </a:xfrm>
        </p:spPr>
        <p:txBody>
          <a:bodyPr>
            <a:noAutofit/>
          </a:bodyPr>
          <a:lstStyle>
            <a:lvl1pPr>
              <a:defRPr sz="2400"/>
            </a:lvl1pPr>
          </a:lstStyle>
          <a:p>
            <a:r>
              <a:rPr lang="en-US"/>
              <a:t>Click to edit Master title style</a:t>
            </a:r>
          </a:p>
        </p:txBody>
      </p:sp>
      <p:sp>
        <p:nvSpPr>
          <p:cNvPr id="4" name="Text Placeholder 3">
            <a:extLst>
              <a:ext uri="{FF2B5EF4-FFF2-40B4-BE49-F238E27FC236}">
                <a16:creationId xmlns:a16="http://schemas.microsoft.com/office/drawing/2014/main" id="{C894ED45-BEB4-434A-B254-645F47172A0E}"/>
              </a:ext>
            </a:extLst>
          </p:cNvPr>
          <p:cNvSpPr>
            <a:spLocks noGrp="1"/>
          </p:cNvSpPr>
          <p:nvPr>
            <p:ph type="body" sz="quarter" idx="10"/>
          </p:nvPr>
        </p:nvSpPr>
        <p:spPr>
          <a:xfrm>
            <a:off x="287339" y="5524269"/>
            <a:ext cx="11617325" cy="11179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1">
            <a:extLst>
              <a:ext uri="{FF2B5EF4-FFF2-40B4-BE49-F238E27FC236}">
                <a16:creationId xmlns:a16="http://schemas.microsoft.com/office/drawing/2014/main" id="{A9D3B897-BEC0-0642-96AC-1292DEB6070B}"/>
              </a:ext>
            </a:extLst>
          </p:cNvPr>
          <p:cNvSpPr>
            <a:spLocks noGrp="1"/>
          </p:cNvSpPr>
          <p:nvPr>
            <p:ph type="pic" sz="quarter" idx="12"/>
          </p:nvPr>
        </p:nvSpPr>
        <p:spPr>
          <a:xfrm>
            <a:off x="3048000" y="2509425"/>
            <a:ext cx="3044952" cy="2286000"/>
          </a:xfrm>
        </p:spPr>
        <p:txBody>
          <a:bodyPr/>
          <a:lstStyle/>
          <a:p>
            <a:r>
              <a:rPr lang="en-US" dirty="0"/>
              <a:t>Click icon to add picture</a:t>
            </a:r>
          </a:p>
        </p:txBody>
      </p:sp>
      <p:sp>
        <p:nvSpPr>
          <p:cNvPr id="17" name="Picture Placeholder 11">
            <a:extLst>
              <a:ext uri="{FF2B5EF4-FFF2-40B4-BE49-F238E27FC236}">
                <a16:creationId xmlns:a16="http://schemas.microsoft.com/office/drawing/2014/main" id="{43C4BA4E-02E6-C240-AABE-EB9872B29C5A}"/>
              </a:ext>
            </a:extLst>
          </p:cNvPr>
          <p:cNvSpPr>
            <a:spLocks noGrp="1"/>
          </p:cNvSpPr>
          <p:nvPr>
            <p:ph type="pic" sz="quarter" idx="14"/>
          </p:nvPr>
        </p:nvSpPr>
        <p:spPr>
          <a:xfrm>
            <a:off x="9147048" y="2509425"/>
            <a:ext cx="3044952" cy="2286000"/>
          </a:xfrm>
        </p:spPr>
        <p:txBody>
          <a:bodyPr/>
          <a:lstStyle/>
          <a:p>
            <a:r>
              <a:rPr lang="en-US" dirty="0"/>
              <a:t>Click icon to add picture</a:t>
            </a:r>
          </a:p>
        </p:txBody>
      </p:sp>
      <p:sp>
        <p:nvSpPr>
          <p:cNvPr id="21" name="Text Placeholder 18">
            <a:extLst>
              <a:ext uri="{FF2B5EF4-FFF2-40B4-BE49-F238E27FC236}">
                <a16:creationId xmlns:a16="http://schemas.microsoft.com/office/drawing/2014/main" id="{95259A3E-BF1C-7E46-85E5-DD0D89A85D2A}"/>
              </a:ext>
            </a:extLst>
          </p:cNvPr>
          <p:cNvSpPr>
            <a:spLocks noGrp="1"/>
          </p:cNvSpPr>
          <p:nvPr>
            <p:ph type="body" sz="quarter" idx="17"/>
          </p:nvPr>
        </p:nvSpPr>
        <p:spPr>
          <a:xfrm>
            <a:off x="0" y="2509425"/>
            <a:ext cx="3044952" cy="2286000"/>
          </a:xfrm>
          <a:solidFill>
            <a:schemeClr val="tx2"/>
          </a:solidFill>
        </p:spPr>
        <p:txBody>
          <a:bodyPr lIns="182880" tIns="182880" rIns="182880" bIns="182880" anchor="ctr"/>
          <a:lstStyle>
            <a:lvl1pPr marL="0" indent="0" algn="ctr">
              <a:buNone/>
              <a:defRPr>
                <a:solidFill>
                  <a:schemeClr val="bg1"/>
                </a:solidFill>
              </a:defRPr>
            </a:lvl1pPr>
            <a:lvl2pPr marL="342900" indent="0" algn="ctr">
              <a:buNone/>
              <a:defRPr>
                <a:solidFill>
                  <a:schemeClr val="bg1"/>
                </a:solidFill>
              </a:defRPr>
            </a:lvl2pPr>
            <a:lvl3pPr marL="685800" indent="0" algn="ctr">
              <a:buNone/>
              <a:defRPr>
                <a:solidFill>
                  <a:schemeClr val="bg1"/>
                </a:solidFill>
              </a:defRPr>
            </a:lvl3pPr>
            <a:lvl4pPr marL="1028700" indent="0" algn="ctr">
              <a:buNone/>
              <a:defRPr>
                <a:solidFill>
                  <a:schemeClr val="bg1"/>
                </a:solidFill>
              </a:defRPr>
            </a:lvl4pPr>
            <a:lvl5pPr marL="1371600" indent="0" algn="ctr">
              <a:buNone/>
              <a:defRPr>
                <a:solidFill>
                  <a:schemeClr val="bg1"/>
                </a:solidFill>
              </a:defRPr>
            </a:lvl5pPr>
          </a:lstStyle>
          <a:p>
            <a:pPr lvl="0"/>
            <a:r>
              <a:rPr lang="en-US"/>
              <a:t>Edit Master text styles</a:t>
            </a:r>
          </a:p>
        </p:txBody>
      </p:sp>
      <p:sp>
        <p:nvSpPr>
          <p:cNvPr id="22" name="Text Placeholder 18">
            <a:extLst>
              <a:ext uri="{FF2B5EF4-FFF2-40B4-BE49-F238E27FC236}">
                <a16:creationId xmlns:a16="http://schemas.microsoft.com/office/drawing/2014/main" id="{063F6C1B-F115-5F4F-8EDD-89F60A97E082}"/>
              </a:ext>
            </a:extLst>
          </p:cNvPr>
          <p:cNvSpPr>
            <a:spLocks noGrp="1"/>
          </p:cNvSpPr>
          <p:nvPr>
            <p:ph type="body" sz="quarter" idx="18"/>
          </p:nvPr>
        </p:nvSpPr>
        <p:spPr>
          <a:xfrm>
            <a:off x="6099048" y="2509425"/>
            <a:ext cx="3044952" cy="2286000"/>
          </a:xfrm>
          <a:solidFill>
            <a:schemeClr val="tx2"/>
          </a:solidFill>
        </p:spPr>
        <p:txBody>
          <a:bodyPr lIns="182880" tIns="182880" rIns="182880" bIns="182880" anchor="ctr"/>
          <a:lstStyle>
            <a:lvl1pPr marL="0" indent="0" algn="ctr">
              <a:buNone/>
              <a:defRPr>
                <a:solidFill>
                  <a:schemeClr val="bg1"/>
                </a:solidFill>
              </a:defRPr>
            </a:lvl1pPr>
            <a:lvl2pPr marL="342900" indent="0" algn="ctr">
              <a:buNone/>
              <a:defRPr>
                <a:solidFill>
                  <a:schemeClr val="bg1"/>
                </a:solidFill>
              </a:defRPr>
            </a:lvl2pPr>
            <a:lvl3pPr marL="685800" indent="0" algn="ctr">
              <a:buNone/>
              <a:defRPr>
                <a:solidFill>
                  <a:schemeClr val="bg1"/>
                </a:solidFill>
              </a:defRPr>
            </a:lvl3pPr>
            <a:lvl4pPr marL="1028700" indent="0" algn="ctr">
              <a:buNone/>
              <a:defRPr>
                <a:solidFill>
                  <a:schemeClr val="bg1"/>
                </a:solidFill>
              </a:defRPr>
            </a:lvl4pPr>
            <a:lvl5pPr marL="1371600" indent="0" algn="ctr">
              <a:buNone/>
              <a:defRPr>
                <a:solidFill>
                  <a:schemeClr val="bg1"/>
                </a:solidFill>
              </a:defRPr>
            </a:lvl5pPr>
          </a:lstStyle>
          <a:p>
            <a:pPr lvl="0"/>
            <a:r>
              <a:rPr lang="en-US"/>
              <a:t>Edit Master text styles</a:t>
            </a:r>
          </a:p>
        </p:txBody>
      </p:sp>
      <p:sp>
        <p:nvSpPr>
          <p:cNvPr id="23" name="Picture Placeholder 11">
            <a:extLst>
              <a:ext uri="{FF2B5EF4-FFF2-40B4-BE49-F238E27FC236}">
                <a16:creationId xmlns:a16="http://schemas.microsoft.com/office/drawing/2014/main" id="{684F65A9-DCDC-D34B-9E91-8F0381E64D73}"/>
              </a:ext>
            </a:extLst>
          </p:cNvPr>
          <p:cNvSpPr>
            <a:spLocks noGrp="1"/>
          </p:cNvSpPr>
          <p:nvPr>
            <p:ph type="pic" sz="quarter" idx="19"/>
          </p:nvPr>
        </p:nvSpPr>
        <p:spPr>
          <a:xfrm>
            <a:off x="6096000" y="223425"/>
            <a:ext cx="3044952" cy="2286000"/>
          </a:xfrm>
        </p:spPr>
        <p:txBody>
          <a:bodyPr/>
          <a:lstStyle/>
          <a:p>
            <a:r>
              <a:rPr lang="en-US" dirty="0"/>
              <a:t>Click icon to add picture</a:t>
            </a:r>
          </a:p>
        </p:txBody>
      </p:sp>
      <p:sp>
        <p:nvSpPr>
          <p:cNvPr id="24" name="Picture Placeholder 11">
            <a:extLst>
              <a:ext uri="{FF2B5EF4-FFF2-40B4-BE49-F238E27FC236}">
                <a16:creationId xmlns:a16="http://schemas.microsoft.com/office/drawing/2014/main" id="{1EF0EF9E-5952-E442-8654-447AE6B4CBA1}"/>
              </a:ext>
            </a:extLst>
          </p:cNvPr>
          <p:cNvSpPr>
            <a:spLocks noGrp="1"/>
          </p:cNvSpPr>
          <p:nvPr>
            <p:ph type="pic" sz="quarter" idx="20"/>
          </p:nvPr>
        </p:nvSpPr>
        <p:spPr>
          <a:xfrm>
            <a:off x="0" y="223425"/>
            <a:ext cx="3048904" cy="2286000"/>
          </a:xfrm>
        </p:spPr>
        <p:txBody>
          <a:bodyPr/>
          <a:lstStyle/>
          <a:p>
            <a:r>
              <a:rPr lang="en-US" dirty="0"/>
              <a:t>Click icon to add picture</a:t>
            </a:r>
          </a:p>
        </p:txBody>
      </p:sp>
      <p:sp>
        <p:nvSpPr>
          <p:cNvPr id="25" name="Text Placeholder 18">
            <a:extLst>
              <a:ext uri="{FF2B5EF4-FFF2-40B4-BE49-F238E27FC236}">
                <a16:creationId xmlns:a16="http://schemas.microsoft.com/office/drawing/2014/main" id="{014BA372-1A80-F64A-8535-EECC7DF29CEA}"/>
              </a:ext>
            </a:extLst>
          </p:cNvPr>
          <p:cNvSpPr>
            <a:spLocks noGrp="1"/>
          </p:cNvSpPr>
          <p:nvPr>
            <p:ph type="body" sz="quarter" idx="21"/>
          </p:nvPr>
        </p:nvSpPr>
        <p:spPr>
          <a:xfrm>
            <a:off x="3048000" y="223425"/>
            <a:ext cx="3044952" cy="2286000"/>
          </a:xfrm>
          <a:solidFill>
            <a:schemeClr val="accent4"/>
          </a:solidFill>
        </p:spPr>
        <p:txBody>
          <a:bodyPr lIns="182880" tIns="182880" rIns="182880" bIns="182880" anchor="ctr"/>
          <a:lstStyle>
            <a:lvl1pPr marL="0" indent="0" algn="ctr">
              <a:buNone/>
              <a:defRPr>
                <a:solidFill>
                  <a:schemeClr val="bg1"/>
                </a:solidFill>
              </a:defRPr>
            </a:lvl1pPr>
            <a:lvl2pPr marL="342900" indent="0" algn="ctr">
              <a:buNone/>
              <a:defRPr>
                <a:solidFill>
                  <a:schemeClr val="bg1"/>
                </a:solidFill>
              </a:defRPr>
            </a:lvl2pPr>
            <a:lvl3pPr marL="685800" indent="0" algn="ctr">
              <a:buNone/>
              <a:defRPr>
                <a:solidFill>
                  <a:schemeClr val="bg1"/>
                </a:solidFill>
              </a:defRPr>
            </a:lvl3pPr>
            <a:lvl4pPr marL="1028700" indent="0" algn="ctr">
              <a:buNone/>
              <a:defRPr>
                <a:solidFill>
                  <a:schemeClr val="bg1"/>
                </a:solidFill>
              </a:defRPr>
            </a:lvl4pPr>
            <a:lvl5pPr marL="1371600" indent="0" algn="ctr">
              <a:buNone/>
              <a:defRPr>
                <a:solidFill>
                  <a:schemeClr val="bg1"/>
                </a:solidFill>
              </a:defRPr>
            </a:lvl5pPr>
          </a:lstStyle>
          <a:p>
            <a:pPr lvl="0"/>
            <a:r>
              <a:rPr lang="en-US"/>
              <a:t>Edit Master text styles</a:t>
            </a:r>
          </a:p>
        </p:txBody>
      </p:sp>
      <p:sp>
        <p:nvSpPr>
          <p:cNvPr id="26" name="Text Placeholder 18">
            <a:extLst>
              <a:ext uri="{FF2B5EF4-FFF2-40B4-BE49-F238E27FC236}">
                <a16:creationId xmlns:a16="http://schemas.microsoft.com/office/drawing/2014/main" id="{AEFB8AA3-80EA-D145-AE85-0417DF98FD1B}"/>
              </a:ext>
            </a:extLst>
          </p:cNvPr>
          <p:cNvSpPr>
            <a:spLocks noGrp="1"/>
          </p:cNvSpPr>
          <p:nvPr>
            <p:ph type="body" sz="quarter" idx="22"/>
          </p:nvPr>
        </p:nvSpPr>
        <p:spPr>
          <a:xfrm>
            <a:off x="9147048" y="223425"/>
            <a:ext cx="3044952" cy="2286000"/>
          </a:xfrm>
          <a:solidFill>
            <a:schemeClr val="accent4"/>
          </a:solidFill>
        </p:spPr>
        <p:txBody>
          <a:bodyPr lIns="182880" tIns="182880" rIns="182880" bIns="182880" anchor="ctr"/>
          <a:lstStyle>
            <a:lvl1pPr marL="0" indent="0" algn="ctr">
              <a:buNone/>
              <a:defRPr>
                <a:solidFill>
                  <a:schemeClr val="bg1"/>
                </a:solidFill>
              </a:defRPr>
            </a:lvl1pPr>
            <a:lvl2pPr marL="342900" indent="0" algn="ctr">
              <a:buNone/>
              <a:defRPr>
                <a:solidFill>
                  <a:schemeClr val="bg1"/>
                </a:solidFill>
              </a:defRPr>
            </a:lvl2pPr>
            <a:lvl3pPr marL="685800" indent="0" algn="ctr">
              <a:buNone/>
              <a:defRPr>
                <a:solidFill>
                  <a:schemeClr val="bg1"/>
                </a:solidFill>
              </a:defRPr>
            </a:lvl3pPr>
            <a:lvl4pPr marL="1028700" indent="0" algn="ctr">
              <a:buNone/>
              <a:defRPr>
                <a:solidFill>
                  <a:schemeClr val="bg1"/>
                </a:solidFill>
              </a:defRPr>
            </a:lvl4pPr>
            <a:lvl5pPr marL="1371600" indent="0" algn="ctr">
              <a:buNone/>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8442082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and Photo Squares">
    <p:spTree>
      <p:nvGrpSpPr>
        <p:cNvPr id="1" name=""/>
        <p:cNvGrpSpPr/>
        <p:nvPr/>
      </p:nvGrpSpPr>
      <p:grpSpPr>
        <a:xfrm>
          <a:off x="0" y="0"/>
          <a:ext cx="0" cy="0"/>
          <a:chOff x="0" y="0"/>
          <a:chExt cx="0" cy="0"/>
        </a:xfrm>
      </p:grpSpPr>
      <p:sp>
        <p:nvSpPr>
          <p:cNvPr id="17" name="Picture Placeholder 11">
            <a:extLst>
              <a:ext uri="{FF2B5EF4-FFF2-40B4-BE49-F238E27FC236}">
                <a16:creationId xmlns:a16="http://schemas.microsoft.com/office/drawing/2014/main" id="{43C4BA4E-02E6-C240-AABE-EB9872B29C5A}"/>
              </a:ext>
            </a:extLst>
          </p:cNvPr>
          <p:cNvSpPr>
            <a:spLocks noGrp="1"/>
          </p:cNvSpPr>
          <p:nvPr>
            <p:ph type="pic" sz="quarter" idx="14"/>
          </p:nvPr>
        </p:nvSpPr>
        <p:spPr>
          <a:xfrm>
            <a:off x="9147048" y="3428999"/>
            <a:ext cx="3041904" cy="3429000"/>
          </a:xfrm>
        </p:spPr>
        <p:txBody>
          <a:bodyPr/>
          <a:lstStyle/>
          <a:p>
            <a:r>
              <a:rPr lang="en-US" dirty="0"/>
              <a:t>Click icon to add picture</a:t>
            </a:r>
          </a:p>
        </p:txBody>
      </p:sp>
      <p:sp>
        <p:nvSpPr>
          <p:cNvPr id="22" name="Text Placeholder 18">
            <a:extLst>
              <a:ext uri="{FF2B5EF4-FFF2-40B4-BE49-F238E27FC236}">
                <a16:creationId xmlns:a16="http://schemas.microsoft.com/office/drawing/2014/main" id="{063F6C1B-F115-5F4F-8EDD-89F60A97E082}"/>
              </a:ext>
            </a:extLst>
          </p:cNvPr>
          <p:cNvSpPr>
            <a:spLocks noGrp="1"/>
          </p:cNvSpPr>
          <p:nvPr>
            <p:ph type="body" sz="quarter" idx="18"/>
          </p:nvPr>
        </p:nvSpPr>
        <p:spPr>
          <a:xfrm>
            <a:off x="6099048" y="3428999"/>
            <a:ext cx="3041904" cy="3429000"/>
          </a:xfrm>
          <a:solidFill>
            <a:schemeClr val="tx2"/>
          </a:solidFill>
        </p:spPr>
        <p:txBody>
          <a:bodyPr lIns="182880" tIns="182880" rIns="182880" bIns="182880" anchor="ctr"/>
          <a:lstStyle>
            <a:lvl1pPr marL="0" indent="0" algn="ctr">
              <a:buNone/>
              <a:defRPr>
                <a:solidFill>
                  <a:schemeClr val="bg1"/>
                </a:solidFill>
              </a:defRPr>
            </a:lvl1pPr>
            <a:lvl2pPr marL="342900" indent="0" algn="ctr">
              <a:buNone/>
              <a:defRPr>
                <a:solidFill>
                  <a:schemeClr val="bg1"/>
                </a:solidFill>
              </a:defRPr>
            </a:lvl2pPr>
            <a:lvl3pPr marL="685800" indent="0" algn="ctr">
              <a:buNone/>
              <a:defRPr>
                <a:solidFill>
                  <a:schemeClr val="bg1"/>
                </a:solidFill>
              </a:defRPr>
            </a:lvl3pPr>
            <a:lvl4pPr marL="1028700" indent="0" algn="ctr">
              <a:buNone/>
              <a:defRPr>
                <a:solidFill>
                  <a:schemeClr val="bg1"/>
                </a:solidFill>
              </a:defRPr>
            </a:lvl4pPr>
            <a:lvl5pPr marL="1371600" indent="0" algn="ctr">
              <a:buNone/>
              <a:defRPr>
                <a:solidFill>
                  <a:schemeClr val="bg1"/>
                </a:solidFill>
              </a:defRPr>
            </a:lvl5pPr>
          </a:lstStyle>
          <a:p>
            <a:pPr lvl="0"/>
            <a:r>
              <a:rPr lang="en-US"/>
              <a:t>Edit Master text styles</a:t>
            </a:r>
          </a:p>
        </p:txBody>
      </p:sp>
      <p:sp>
        <p:nvSpPr>
          <p:cNvPr id="23" name="Picture Placeholder 11">
            <a:extLst>
              <a:ext uri="{FF2B5EF4-FFF2-40B4-BE49-F238E27FC236}">
                <a16:creationId xmlns:a16="http://schemas.microsoft.com/office/drawing/2014/main" id="{684F65A9-DCDC-D34B-9E91-8F0381E64D73}"/>
              </a:ext>
            </a:extLst>
          </p:cNvPr>
          <p:cNvSpPr>
            <a:spLocks noGrp="1"/>
          </p:cNvSpPr>
          <p:nvPr>
            <p:ph type="pic" sz="quarter" idx="19"/>
          </p:nvPr>
        </p:nvSpPr>
        <p:spPr>
          <a:xfrm>
            <a:off x="6096000" y="1"/>
            <a:ext cx="3044952" cy="3429000"/>
          </a:xfrm>
        </p:spPr>
        <p:txBody>
          <a:bodyPr/>
          <a:lstStyle/>
          <a:p>
            <a:r>
              <a:rPr lang="en-US" dirty="0"/>
              <a:t>Click icon to add picture</a:t>
            </a:r>
          </a:p>
        </p:txBody>
      </p:sp>
      <p:sp>
        <p:nvSpPr>
          <p:cNvPr id="26" name="Text Placeholder 18">
            <a:extLst>
              <a:ext uri="{FF2B5EF4-FFF2-40B4-BE49-F238E27FC236}">
                <a16:creationId xmlns:a16="http://schemas.microsoft.com/office/drawing/2014/main" id="{AEFB8AA3-80EA-D145-AE85-0417DF98FD1B}"/>
              </a:ext>
            </a:extLst>
          </p:cNvPr>
          <p:cNvSpPr>
            <a:spLocks noGrp="1"/>
          </p:cNvSpPr>
          <p:nvPr>
            <p:ph type="body" sz="quarter" idx="22"/>
          </p:nvPr>
        </p:nvSpPr>
        <p:spPr>
          <a:xfrm>
            <a:off x="9147048" y="1"/>
            <a:ext cx="3044952" cy="3429000"/>
          </a:xfrm>
          <a:solidFill>
            <a:schemeClr val="accent4"/>
          </a:solidFill>
        </p:spPr>
        <p:txBody>
          <a:bodyPr lIns="182880" tIns="182880" rIns="182880" bIns="182880" anchor="ctr"/>
          <a:lstStyle>
            <a:lvl1pPr marL="0" indent="0" algn="ctr">
              <a:buNone/>
              <a:defRPr>
                <a:solidFill>
                  <a:schemeClr val="bg1"/>
                </a:solidFill>
              </a:defRPr>
            </a:lvl1pPr>
            <a:lvl2pPr marL="342900" indent="0" algn="ctr">
              <a:buNone/>
              <a:defRPr>
                <a:solidFill>
                  <a:schemeClr val="bg1"/>
                </a:solidFill>
              </a:defRPr>
            </a:lvl2pPr>
            <a:lvl3pPr marL="685800" indent="0" algn="ctr">
              <a:buNone/>
              <a:defRPr>
                <a:solidFill>
                  <a:schemeClr val="bg1"/>
                </a:solidFill>
              </a:defRPr>
            </a:lvl3pPr>
            <a:lvl4pPr marL="1028700" indent="0" algn="ctr">
              <a:buNone/>
              <a:defRPr>
                <a:solidFill>
                  <a:schemeClr val="bg1"/>
                </a:solidFill>
              </a:defRPr>
            </a:lvl4pPr>
            <a:lvl5pPr marL="1371600" indent="0" algn="ctr">
              <a:buNone/>
              <a:defRPr>
                <a:solidFill>
                  <a:schemeClr val="bg1"/>
                </a:solidFill>
              </a:defRPr>
            </a:lvl5pPr>
          </a:lstStyle>
          <a:p>
            <a:pPr lvl="0"/>
            <a:r>
              <a:rPr lang="en-US"/>
              <a:t>Edit Master text styles</a:t>
            </a:r>
          </a:p>
        </p:txBody>
      </p:sp>
      <p:sp>
        <p:nvSpPr>
          <p:cNvPr id="12" name="Title 1">
            <a:extLst>
              <a:ext uri="{FF2B5EF4-FFF2-40B4-BE49-F238E27FC236}">
                <a16:creationId xmlns:a16="http://schemas.microsoft.com/office/drawing/2014/main" id="{F2E33022-E47E-824E-BD2E-84392227AD2D}"/>
              </a:ext>
            </a:extLst>
          </p:cNvPr>
          <p:cNvSpPr>
            <a:spLocks noGrp="1"/>
          </p:cNvSpPr>
          <p:nvPr>
            <p:ph type="title"/>
          </p:nvPr>
        </p:nvSpPr>
        <p:spPr>
          <a:xfrm>
            <a:off x="279865" y="365126"/>
            <a:ext cx="5532359" cy="800484"/>
          </a:xfrm>
        </p:spPr>
        <p:txBody>
          <a:bodyPr/>
          <a:lstStyle/>
          <a:p>
            <a:r>
              <a:rPr lang="en-US"/>
              <a:t>Click to edit Master title style</a:t>
            </a:r>
          </a:p>
        </p:txBody>
      </p:sp>
      <p:sp>
        <p:nvSpPr>
          <p:cNvPr id="14" name="Content Placeholder 2">
            <a:extLst>
              <a:ext uri="{FF2B5EF4-FFF2-40B4-BE49-F238E27FC236}">
                <a16:creationId xmlns:a16="http://schemas.microsoft.com/office/drawing/2014/main" id="{BDD07C64-D72D-6142-8544-45F90060E07E}"/>
              </a:ext>
            </a:extLst>
          </p:cNvPr>
          <p:cNvSpPr>
            <a:spLocks noGrp="1"/>
          </p:cNvSpPr>
          <p:nvPr>
            <p:ph sz="half" idx="1"/>
          </p:nvPr>
        </p:nvSpPr>
        <p:spPr>
          <a:xfrm>
            <a:off x="279865" y="1296237"/>
            <a:ext cx="5532359" cy="53040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2661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5/25/2023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dirty="0"/>
          </a:p>
        </p:txBody>
      </p:sp>
    </p:spTree>
    <p:extLst>
      <p:ext uri="{BB962C8B-B14F-4D97-AF65-F5344CB8AC3E}">
        <p14:creationId xmlns:p14="http://schemas.microsoft.com/office/powerpoint/2010/main" val="137468200"/>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3931396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9"/>
            <a:ext cx="105156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3383278" y="982666"/>
            <a:ext cx="3108113"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14273701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5/25/2023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dirty="0"/>
          </a:p>
        </p:txBody>
      </p:sp>
      <p:cxnSp>
        <p:nvCxnSpPr>
          <p:cNvPr id="7" name="Straight Connector 6" descr="&quot;&quot;">
            <a:extLst>
              <a:ext uri="{FF2B5EF4-FFF2-40B4-BE49-F238E27FC236}">
                <a16:creationId xmlns:a16="http://schemas.microsoft.com/office/drawing/2014/main" id="{DF0046A2-5835-45BE-B2CC-BD7AE90C7AB8}"/>
              </a:ext>
            </a:extLst>
          </p:cNvPr>
          <p:cNvCxnSpPr/>
          <p:nvPr userDrawn="1"/>
        </p:nvCxnSpPr>
        <p:spPr>
          <a:xfrm>
            <a:off x="831851" y="3571876"/>
            <a:ext cx="105156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76743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5/25/2023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dirty="0"/>
          </a:p>
        </p:txBody>
      </p:sp>
    </p:spTree>
    <p:extLst>
      <p:ext uri="{BB962C8B-B14F-4D97-AF65-F5344CB8AC3E}">
        <p14:creationId xmlns:p14="http://schemas.microsoft.com/office/powerpoint/2010/main" val="327484957"/>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5/25/2023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11791206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5/25/2023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41388463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077803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207078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238236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dirty="0"/>
          </a:p>
        </p:txBody>
      </p:sp>
    </p:spTree>
    <p:extLst>
      <p:ext uri="{BB962C8B-B14F-4D97-AF65-F5344CB8AC3E}">
        <p14:creationId xmlns:p14="http://schemas.microsoft.com/office/powerpoint/2010/main" val="3322361789"/>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dirty="0"/>
          </a:p>
        </p:txBody>
      </p:sp>
    </p:spTree>
    <p:extLst>
      <p:ext uri="{BB962C8B-B14F-4D97-AF65-F5344CB8AC3E}">
        <p14:creationId xmlns:p14="http://schemas.microsoft.com/office/powerpoint/2010/main" val="51476050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0" y="1133859"/>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838200" y="3523768"/>
            <a:ext cx="105156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580085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3" y="1133856"/>
            <a:ext cx="6878781"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userDrawn="1"/>
        </p:nvCxnSpPr>
        <p:spPr>
          <a:xfrm>
            <a:off x="7790688"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7854696" y="1133859"/>
            <a:ext cx="3499104" cy="2586089"/>
          </a:xfrm>
        </p:spPr>
        <p:txBody>
          <a:bodyPr/>
          <a:lstStyle>
            <a:lvl1pPr marL="0" indent="0">
              <a:lnSpc>
                <a:spcPct val="110000"/>
              </a:lnSpc>
              <a:buNone/>
              <a:defRPr/>
            </a:lvl1pPr>
          </a:lstStyle>
          <a:p>
            <a:pPr lvl="0"/>
            <a:r>
              <a:rPr lang="en-US"/>
              <a:t>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7854697" y="3719948"/>
            <a:ext cx="3499104" cy="2244437"/>
          </a:xfrm>
        </p:spPr>
        <p:txBody>
          <a:bodyPr/>
          <a:lstStyle>
            <a:lvl1pPr marL="0" indent="0">
              <a:lnSpc>
                <a:spcPct val="110000"/>
              </a:lnSpc>
              <a:buNone/>
              <a:defRPr/>
            </a:lvl1pPr>
          </a:lstStyle>
          <a:p>
            <a:pPr lvl="0"/>
            <a:r>
              <a:rPr lang="en-US"/>
              <a:t>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942808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2"/>
          <p:cNvSpPr>
            <a:spLocks noGrp="1"/>
          </p:cNvSpPr>
          <p:nvPr>
            <p:ph idx="1"/>
          </p:nvPr>
        </p:nvSpPr>
        <p:spPr>
          <a:xfrm>
            <a:off x="838203" y="1133856"/>
            <a:ext cx="4438649"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486400" y="1133859"/>
            <a:ext cx="5867400" cy="2586089"/>
          </a:xfrm>
        </p:spPr>
        <p:txBody>
          <a:bodyPr/>
          <a:lstStyle>
            <a:lvl1pPr marL="0" indent="0">
              <a:lnSpc>
                <a:spcPct val="110000"/>
              </a:lnSpc>
              <a:buNone/>
              <a:defRPr/>
            </a:lvl1pPr>
          </a:lstStyle>
          <a:p>
            <a:pPr lvl="0"/>
            <a:r>
              <a:rPr lang="en-US"/>
              <a:t>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486402" y="3719948"/>
            <a:ext cx="5867401" cy="2244437"/>
          </a:xfrm>
        </p:spPr>
        <p:txBody>
          <a:bodyPr/>
          <a:lstStyle>
            <a:lvl1pPr marL="0" indent="0">
              <a:lnSpc>
                <a:spcPct val="110000"/>
              </a:lnSpc>
              <a:buNone/>
              <a:defRPr/>
            </a:lvl1pPr>
          </a:lstStyle>
          <a:p>
            <a:pPr lvl="0"/>
            <a:r>
              <a:rPr lang="en-US"/>
              <a:t>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2527792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18873"/>
            <a:ext cx="10515600" cy="752929"/>
          </a:xfrm>
        </p:spPr>
        <p:txBody>
          <a:bodyPr/>
          <a:lstStyle/>
          <a:p>
            <a:r>
              <a:rPr lang="en-US"/>
              <a:t>Click to edit master title style</a:t>
            </a:r>
          </a:p>
        </p:txBody>
      </p:sp>
      <p:sp>
        <p:nvSpPr>
          <p:cNvPr id="3" name="Content Placeholder 1"/>
          <p:cNvSpPr>
            <a:spLocks noGrp="1"/>
          </p:cNvSpPr>
          <p:nvPr>
            <p:ph idx="1"/>
          </p:nvPr>
        </p:nvSpPr>
        <p:spPr>
          <a:xfrm>
            <a:off x="838202" y="1133856"/>
            <a:ext cx="10515599" cy="18587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838200" y="3087350"/>
            <a:ext cx="3413760" cy="1391135"/>
          </a:xfrm>
        </p:spPr>
        <p:txBody>
          <a:bodyPr/>
          <a:lstStyle>
            <a:lvl1pPr marL="0" indent="0">
              <a:lnSpc>
                <a:spcPct val="110000"/>
              </a:lnSpc>
              <a:buNone/>
              <a:defRPr/>
            </a:lvl1pPr>
          </a:lstStyle>
          <a:p>
            <a:pPr lvl="0"/>
            <a:r>
              <a:rPr lang="en-US"/>
              <a:t>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838200" y="4573250"/>
            <a:ext cx="3413760" cy="1388641"/>
          </a:xfrm>
        </p:spPr>
        <p:txBody>
          <a:bodyPr/>
          <a:lstStyle>
            <a:lvl1pPr marL="0" indent="0">
              <a:lnSpc>
                <a:spcPct val="110000"/>
              </a:lnSpc>
              <a:buNone/>
              <a:defRPr/>
            </a:lvl1pPr>
          </a:lstStyle>
          <a:p>
            <a:pPr lvl="0"/>
            <a:r>
              <a:rPr lang="en-US"/>
              <a:t>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4389119" y="3088594"/>
            <a:ext cx="3413760" cy="1389888"/>
          </a:xfrm>
        </p:spPr>
        <p:txBody>
          <a:bodyPr/>
          <a:lstStyle>
            <a:lvl1pPr marL="0" indent="0">
              <a:lnSpc>
                <a:spcPct val="110000"/>
              </a:lnSpc>
              <a:buNone/>
              <a:defRPr/>
            </a:lvl1pPr>
          </a:lstStyle>
          <a:p>
            <a:pPr lvl="0"/>
            <a:r>
              <a:rPr lang="en-US"/>
              <a:t>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4389119" y="4574494"/>
            <a:ext cx="3413760" cy="1389888"/>
          </a:xfrm>
        </p:spPr>
        <p:txBody>
          <a:bodyPr/>
          <a:lstStyle>
            <a:lvl1pPr marL="0" indent="0">
              <a:lnSpc>
                <a:spcPct val="110000"/>
              </a:lnSpc>
              <a:buNone/>
              <a:defRPr/>
            </a:lvl1pPr>
          </a:lstStyle>
          <a:p>
            <a:pPr lvl="0"/>
            <a:r>
              <a:rPr lang="en-US"/>
              <a:t>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7940039" y="3089841"/>
            <a:ext cx="3413760" cy="1389888"/>
          </a:xfrm>
        </p:spPr>
        <p:txBody>
          <a:bodyPr/>
          <a:lstStyle>
            <a:lvl1pPr marL="0" indent="0">
              <a:lnSpc>
                <a:spcPct val="110000"/>
              </a:lnSpc>
              <a:buNone/>
              <a:defRPr/>
            </a:lvl1pPr>
          </a:lstStyle>
          <a:p>
            <a:pPr lvl="0"/>
            <a:r>
              <a:rPr lang="en-US"/>
              <a:t>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7940039" y="4573247"/>
            <a:ext cx="3413760" cy="1389888"/>
          </a:xfrm>
        </p:spPr>
        <p:txBody>
          <a:bodyPr/>
          <a:lstStyle>
            <a:lvl1pPr marL="0" indent="0">
              <a:lnSpc>
                <a:spcPct val="110000"/>
              </a:lnSpc>
              <a:buNone/>
              <a:defRPr/>
            </a:lvl1pPr>
          </a:lstStyle>
          <a:p>
            <a:pPr lvl="0"/>
            <a:r>
              <a:rPr lang="en-US"/>
              <a:t>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1632210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4"/>
            <a:ext cx="105156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1759831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838200" y="118873"/>
            <a:ext cx="105156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839789" y="1137442"/>
            <a:ext cx="10514011" cy="421194"/>
          </a:xfrm>
        </p:spPr>
        <p:txBody>
          <a:bodyPr anchor="t"/>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838200" y="1641767"/>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839789" y="3589697"/>
            <a:ext cx="10514011" cy="421194"/>
          </a:xfrm>
        </p:spPr>
        <p:txBody>
          <a:bodyPr anchor="t"/>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838200" y="4094022"/>
            <a:ext cx="105156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70A9334-4E67-F94F-A05E-0CE8B74A054E}" type="slidenum">
              <a:rPr lang="en-US" smtClean="0"/>
              <a:t>‹#›</a:t>
            </a:fld>
            <a:endParaRPr lang="en-US" dirty="0"/>
          </a:p>
        </p:txBody>
      </p:sp>
    </p:spTree>
    <p:extLst>
      <p:ext uri="{BB962C8B-B14F-4D97-AF65-F5344CB8AC3E}">
        <p14:creationId xmlns:p14="http://schemas.microsoft.com/office/powerpoint/2010/main" val="3539018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ags" Target="../tags/tag7.xml"/><Relationship Id="rId18" Type="http://schemas.openxmlformats.org/officeDocument/2006/relationships/image" Target="../media/image3.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2.xml"/><Relationship Id="rId17" Type="http://schemas.openxmlformats.org/officeDocument/2006/relationships/image" Target="../media/image2.png"/><Relationship Id="rId2" Type="http://schemas.openxmlformats.org/officeDocument/2006/relationships/slideLayout" Target="../slideLayouts/slideLayout29.xml"/><Relationship Id="rId16" Type="http://schemas.openxmlformats.org/officeDocument/2006/relationships/image" Target="../media/image1.emf"/><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oleObject" Target="../embeddings/oleObject5.bin"/><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ags" Target="../tags/tag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BD078E2-9CB4-46A0-895E-ACAA51683EE8}"/>
              </a:ext>
            </a:extLst>
          </p:cNvPr>
          <p:cNvGraphicFramePr>
            <a:graphicFrameLocks noChangeAspect="1"/>
          </p:cNvGraphicFramePr>
          <p:nvPr userDrawn="1">
            <p:custDataLst>
              <p:tags r:id="rId29"/>
            </p:custDataLst>
            <p:extLst>
              <p:ext uri="{D42A27DB-BD31-4B8C-83A1-F6EECF244321}">
                <p14:modId xmlns:p14="http://schemas.microsoft.com/office/powerpoint/2010/main" val="2158813628"/>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31" imgW="395" imgH="396" progId="TCLayout.ActiveDocument.1">
                  <p:embed/>
                </p:oleObj>
              </mc:Choice>
              <mc:Fallback>
                <p:oleObj name="think-cell Slide" r:id="rId31" imgW="395" imgH="396" progId="TCLayout.ActiveDocument.1">
                  <p:embed/>
                  <p:pic>
                    <p:nvPicPr>
                      <p:cNvPr id="5" name="Object 4" hidden="1">
                        <a:extLst>
                          <a:ext uri="{FF2B5EF4-FFF2-40B4-BE49-F238E27FC236}">
                            <a16:creationId xmlns:a16="http://schemas.microsoft.com/office/drawing/2014/main" id="{9BD078E2-9CB4-46A0-895E-ACAA51683EE8}"/>
                          </a:ext>
                        </a:extLst>
                      </p:cNvPr>
                      <p:cNvPicPr/>
                      <p:nvPr/>
                    </p:nvPicPr>
                    <p:blipFill>
                      <a:blip r:embed="rId32"/>
                      <a:stretch>
                        <a:fillRect/>
                      </a:stretch>
                    </p:blipFill>
                    <p:spPr>
                      <a:xfrm>
                        <a:off x="1589"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9D75F2B-26F1-4B72-B4D6-4920F47D18C5}"/>
              </a:ext>
            </a:extLst>
          </p:cNvPr>
          <p:cNvSpPr/>
          <p:nvPr userDrawn="1">
            <p:custDataLst>
              <p:tags r:id="rId30"/>
            </p:custDataLst>
          </p:nvPr>
        </p:nvSpPr>
        <p:spPr>
          <a:xfrm>
            <a:off x="1" y="0"/>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700" b="1" i="0" baseline="0" dirty="0">
              <a:latin typeface="Calibri" panose="020F0502020204030204" pitchFamily="34" charset="0"/>
              <a:ea typeface="+mj-ea"/>
              <a:cs typeface="+mj-cs"/>
              <a:sym typeface="Calibri" panose="020F0502020204030204" pitchFamily="34" charset="0"/>
            </a:endParaRPr>
          </a:p>
        </p:txBody>
      </p:sp>
      <p:sp>
        <p:nvSpPr>
          <p:cNvPr id="16" name="Rectangle 15" descr="&quot;&quot;">
            <a:extLst>
              <a:ext uri="{FF2B5EF4-FFF2-40B4-BE49-F238E27FC236}">
                <a16:creationId xmlns:a16="http://schemas.microsoft.com/office/drawing/2014/main" id="{EC36D5C6-D83B-094B-B075-9D81698B0715}"/>
              </a:ext>
            </a:extLst>
          </p:cNvPr>
          <p:cNvSpPr/>
          <p:nvPr userDrawn="1"/>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Placeholder 1"/>
          <p:cNvSpPr>
            <a:spLocks noGrp="1"/>
          </p:cNvSpPr>
          <p:nvPr>
            <p:ph type="title"/>
          </p:nvPr>
        </p:nvSpPr>
        <p:spPr>
          <a:xfrm>
            <a:off x="838200" y="119745"/>
            <a:ext cx="10515600" cy="75292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104902"/>
            <a:ext cx="10515600" cy="481885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6C94A689-3EF9-174C-B52F-294467BE1309}"/>
              </a:ext>
            </a:extLst>
          </p:cNvPr>
          <p:cNvSpPr/>
          <p:nvPr userDrawn="1"/>
        </p:nvSpPr>
        <p:spPr>
          <a:xfrm>
            <a:off x="0" y="6140683"/>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a:endParaRPr lang="en-US" sz="1350" dirty="0">
              <a:solidFill>
                <a:prstClr val="white"/>
              </a:solidFill>
            </a:endParaRPr>
          </a:p>
        </p:txBody>
      </p:sp>
      <p:pic>
        <p:nvPicPr>
          <p:cNvPr id="9" name="Picture 2" descr="Choose VA logo">
            <a:extLst>
              <a:ext uri="{FF2B5EF4-FFF2-40B4-BE49-F238E27FC236}">
                <a16:creationId xmlns:a16="http://schemas.microsoft.com/office/drawing/2014/main" id="{BE232BEF-50CF-4043-A9EB-59852B059A73}"/>
              </a:ext>
            </a:extLst>
          </p:cNvPr>
          <p:cNvPicPr>
            <a:picLocks noChangeAspect="1" noChangeArrowheads="1"/>
          </p:cNvPicPr>
          <p:nvPr userDrawn="1"/>
        </p:nvPicPr>
        <p:blipFill>
          <a:blip r:embed="rId33" cstate="print">
            <a:extLst>
              <a:ext uri="{28A0092B-C50C-407E-A947-70E740481C1C}">
                <a14:useLocalDpi xmlns:a14="http://schemas.microsoft.com/office/drawing/2010/main"/>
              </a:ext>
            </a:extLst>
          </a:blip>
          <a:srcRect/>
          <a:stretch>
            <a:fillRect/>
          </a:stretch>
        </p:blipFill>
        <p:spPr bwMode="auto">
          <a:xfrm>
            <a:off x="203200" y="6172200"/>
            <a:ext cx="2206625" cy="5486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Seal and logo for the U.S. Department of Veterans Affairs">
            <a:extLst>
              <a:ext uri="{FF2B5EF4-FFF2-40B4-BE49-F238E27FC236}">
                <a16:creationId xmlns:a16="http://schemas.microsoft.com/office/drawing/2014/main" id="{288DFAAA-A665-834A-A7CC-853CCA1C41BA}"/>
              </a:ext>
            </a:extLst>
          </p:cNvPr>
          <p:cNvPicPr>
            <a:picLocks noChangeAspect="1"/>
          </p:cNvPicPr>
          <p:nvPr userDrawn="1"/>
        </p:nvPicPr>
        <p:blipFill>
          <a:blip r:embed="rId34" cstate="print">
            <a:extLst>
              <a:ext uri="{28A0092B-C50C-407E-A947-70E740481C1C}">
                <a14:useLocalDpi xmlns:a14="http://schemas.microsoft.com/office/drawing/2010/main"/>
              </a:ext>
            </a:extLst>
          </a:blip>
          <a:stretch>
            <a:fillRect/>
          </a:stretch>
        </p:blipFill>
        <p:spPr>
          <a:xfrm>
            <a:off x="8667750" y="6184206"/>
            <a:ext cx="3016252" cy="641708"/>
          </a:xfrm>
          <a:prstGeom prst="rect">
            <a:avLst/>
          </a:prstGeom>
        </p:spPr>
      </p:pic>
      <p:sp>
        <p:nvSpPr>
          <p:cNvPr id="6" name="Slide Number Placeholder 5"/>
          <p:cNvSpPr>
            <a:spLocks noGrp="1"/>
          </p:cNvSpPr>
          <p:nvPr>
            <p:ph type="sldNum" sz="quarter" idx="4"/>
          </p:nvPr>
        </p:nvSpPr>
        <p:spPr>
          <a:xfrm>
            <a:off x="11582400" y="6400803"/>
            <a:ext cx="512064" cy="365125"/>
          </a:xfrm>
          <a:prstGeom prst="rect">
            <a:avLst/>
          </a:prstGeom>
        </p:spPr>
        <p:txBody>
          <a:bodyPr vert="horz" lIns="91440" tIns="45720" rIns="91440" bIns="45720" rtlCol="0" anchor="ctr"/>
          <a:lstStyle>
            <a:lvl1pPr algn="r">
              <a:defRPr sz="900">
                <a:solidFill>
                  <a:schemeClr val="bg1"/>
                </a:solidFill>
              </a:defRPr>
            </a:lvl1pPr>
          </a:lstStyle>
          <a:p>
            <a:fld id="{670A9334-4E67-F94F-A05E-0CE8B74A054E}" type="slidenum">
              <a:rPr lang="en-US" smtClean="0"/>
              <a:pPr/>
              <a:t>‹#›</a:t>
            </a:fld>
            <a:endParaRPr lang="en-US" dirty="0"/>
          </a:p>
        </p:txBody>
      </p:sp>
    </p:spTree>
    <p:extLst>
      <p:ext uri="{BB962C8B-B14F-4D97-AF65-F5344CB8AC3E}">
        <p14:creationId xmlns:p14="http://schemas.microsoft.com/office/powerpoint/2010/main" val="296390886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56" r:id="rId16"/>
    <p:sldLayoutId id="2147483657" r:id="rId17"/>
    <p:sldLayoutId id="2147483659" r:id="rId18"/>
    <p:sldLayoutId id="2147483663" r:id="rId19"/>
    <p:sldLayoutId id="2147483668" r:id="rId20"/>
    <p:sldLayoutId id="2147483669" r:id="rId21"/>
    <p:sldLayoutId id="2147483670" r:id="rId22"/>
    <p:sldLayoutId id="2147483671" r:id="rId23"/>
    <p:sldLayoutId id="2147483672" r:id="rId24"/>
    <p:sldLayoutId id="2147483674" r:id="rId25"/>
    <p:sldLayoutId id="2147483677" r:id="rId26"/>
    <p:sldLayoutId id="2147483678" r:id="rId27"/>
  </p:sldLayoutIdLst>
  <p:hf hdr="0" ftr="0" dt="0"/>
  <p:txStyles>
    <p:titleStyle>
      <a:lvl1pPr algn="ctr" defTabSz="685800" rtl="0" eaLnBrk="1" latinLnBrk="0" hangingPunct="1">
        <a:lnSpc>
          <a:spcPct val="90000"/>
        </a:lnSpc>
        <a:spcBef>
          <a:spcPct val="0"/>
        </a:spcBef>
        <a:buNone/>
        <a:defRPr sz="2700" b="1" kern="1200">
          <a:solidFill>
            <a:schemeClr val="bg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65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5/25/2023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A9334-4E67-F94F-A05E-0CE8B74A054E}" type="slidenum">
              <a:rPr lang="en-US" smtClean="0"/>
              <a:pPr/>
              <a:t>‹#›</a:t>
            </a:fld>
            <a:endParaRPr lang="en-US" dirty="0"/>
          </a:p>
        </p:txBody>
      </p:sp>
      <p:graphicFrame>
        <p:nvGraphicFramePr>
          <p:cNvPr id="7" name="Object 6" hidden="1">
            <a:extLst>
              <a:ext uri="{FF2B5EF4-FFF2-40B4-BE49-F238E27FC236}">
                <a16:creationId xmlns:a16="http://schemas.microsoft.com/office/drawing/2014/main" id="{5365AB73-33AE-4547-AB8F-C5DF4C59783F}"/>
              </a:ext>
            </a:extLst>
          </p:cNvPr>
          <p:cNvGraphicFramePr>
            <a:graphicFrameLocks noChangeAspect="1"/>
          </p:cNvGraphicFramePr>
          <p:nvPr userDrawn="1">
            <p:custDataLst>
              <p:tags r:id="rId13"/>
            </p:custDataLst>
            <p:extLst>
              <p:ext uri="{D42A27DB-BD31-4B8C-83A1-F6EECF244321}">
                <p14:modId xmlns:p14="http://schemas.microsoft.com/office/powerpoint/2010/main" val="2867651566"/>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15" imgW="395" imgH="396" progId="TCLayout.ActiveDocument.1">
                  <p:embed/>
                </p:oleObj>
              </mc:Choice>
              <mc:Fallback>
                <p:oleObj name="think-cell Slide" r:id="rId15" imgW="395" imgH="396" progId="TCLayout.ActiveDocument.1">
                  <p:embed/>
                  <p:pic>
                    <p:nvPicPr>
                      <p:cNvPr id="7" name="Object 6" hidden="1">
                        <a:extLst>
                          <a:ext uri="{FF2B5EF4-FFF2-40B4-BE49-F238E27FC236}">
                            <a16:creationId xmlns:a16="http://schemas.microsoft.com/office/drawing/2014/main" id="{5365AB73-33AE-4547-AB8F-C5DF4C59783F}"/>
                          </a:ext>
                        </a:extLst>
                      </p:cNvPr>
                      <p:cNvPicPr/>
                      <p:nvPr/>
                    </p:nvPicPr>
                    <p:blipFill>
                      <a:blip r:embed="rId16"/>
                      <a:stretch>
                        <a:fillRect/>
                      </a:stretch>
                    </p:blipFill>
                    <p:spPr>
                      <a:xfrm>
                        <a:off x="1589"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722F5430-5630-4BCA-ACE4-ED7B706E3B52}"/>
              </a:ext>
            </a:extLst>
          </p:cNvPr>
          <p:cNvSpPr/>
          <p:nvPr userDrawn="1">
            <p:custDataLst>
              <p:tags r:id="rId14"/>
            </p:custDataLst>
          </p:nvPr>
        </p:nvSpPr>
        <p:spPr>
          <a:xfrm>
            <a:off x="1" y="0"/>
            <a:ext cx="158751"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700" b="1" i="0" baseline="0" dirty="0">
              <a:latin typeface="Calibri" panose="020F0502020204030204" pitchFamily="34" charset="0"/>
              <a:ea typeface="+mj-ea"/>
              <a:cs typeface="+mj-cs"/>
              <a:sym typeface="Calibri" panose="020F0502020204030204" pitchFamily="34" charset="0"/>
            </a:endParaRPr>
          </a:p>
        </p:txBody>
      </p:sp>
      <p:sp>
        <p:nvSpPr>
          <p:cNvPr id="9" name="Rectangle 8" descr="&quot;&quot;">
            <a:extLst>
              <a:ext uri="{FF2B5EF4-FFF2-40B4-BE49-F238E27FC236}">
                <a16:creationId xmlns:a16="http://schemas.microsoft.com/office/drawing/2014/main" id="{8D2520BB-E5D2-42CC-8290-8F780E475188}"/>
              </a:ext>
            </a:extLst>
          </p:cNvPr>
          <p:cNvSpPr/>
          <p:nvPr userDrawn="1"/>
        </p:nvSpPr>
        <p:spPr>
          <a:xfrm>
            <a:off x="0" y="0"/>
            <a:ext cx="12192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a:extLst>
              <a:ext uri="{FF2B5EF4-FFF2-40B4-BE49-F238E27FC236}">
                <a16:creationId xmlns:a16="http://schemas.microsoft.com/office/drawing/2014/main" id="{10158E2A-BB53-46CE-99A4-02880B2A4DE1}"/>
              </a:ext>
            </a:extLst>
          </p:cNvPr>
          <p:cNvSpPr/>
          <p:nvPr userDrawn="1"/>
        </p:nvSpPr>
        <p:spPr>
          <a:xfrm>
            <a:off x="0" y="6140683"/>
            <a:ext cx="12192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a:endParaRPr lang="en-US" sz="1350" dirty="0">
              <a:solidFill>
                <a:prstClr val="white"/>
              </a:solidFill>
            </a:endParaRPr>
          </a:p>
        </p:txBody>
      </p:sp>
      <p:pic>
        <p:nvPicPr>
          <p:cNvPr id="11" name="Picture 2" descr="Choose VA logo">
            <a:extLst>
              <a:ext uri="{FF2B5EF4-FFF2-40B4-BE49-F238E27FC236}">
                <a16:creationId xmlns:a16="http://schemas.microsoft.com/office/drawing/2014/main" id="{FD6C4325-94D4-4CAB-BAC4-A8AA4019976D}"/>
              </a:ext>
            </a:extLst>
          </p:cNvPr>
          <p:cNvPicPr>
            <a:picLocks noChangeAspect="1" noChangeArrowheads="1"/>
          </p:cNvPicPr>
          <p:nvPr userDrawn="1"/>
        </p:nvPicPr>
        <p:blipFill>
          <a:blip r:embed="rId17" cstate="print">
            <a:extLst>
              <a:ext uri="{28A0092B-C50C-407E-A947-70E740481C1C}">
                <a14:useLocalDpi xmlns:a14="http://schemas.microsoft.com/office/drawing/2010/main"/>
              </a:ext>
            </a:extLst>
          </a:blip>
          <a:srcRect/>
          <a:stretch>
            <a:fillRect/>
          </a:stretch>
        </p:blipFill>
        <p:spPr bwMode="auto">
          <a:xfrm>
            <a:off x="609600" y="6172200"/>
            <a:ext cx="2310344" cy="54864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Seal and logo for the U.S. Department of Veterans Affairs">
            <a:extLst>
              <a:ext uri="{FF2B5EF4-FFF2-40B4-BE49-F238E27FC236}">
                <a16:creationId xmlns:a16="http://schemas.microsoft.com/office/drawing/2014/main" id="{C38F0B69-1836-49B4-AA30-10EDEBB94C18}"/>
              </a:ext>
            </a:extLst>
          </p:cNvPr>
          <p:cNvPicPr>
            <a:picLocks noChangeAspect="1"/>
          </p:cNvPicPr>
          <p:nvPr userDrawn="1"/>
        </p:nvPicPr>
        <p:blipFill>
          <a:blip r:embed="rId18" cstate="print">
            <a:extLst>
              <a:ext uri="{28A0092B-C50C-407E-A947-70E740481C1C}">
                <a14:useLocalDpi xmlns:a14="http://schemas.microsoft.com/office/drawing/2010/main"/>
              </a:ext>
            </a:extLst>
          </a:blip>
          <a:stretch>
            <a:fillRect/>
          </a:stretch>
        </p:blipFill>
        <p:spPr>
          <a:xfrm>
            <a:off x="8705850" y="6184206"/>
            <a:ext cx="2978152" cy="641708"/>
          </a:xfrm>
          <a:prstGeom prst="rect">
            <a:avLst/>
          </a:prstGeom>
        </p:spPr>
      </p:pic>
    </p:spTree>
    <p:extLst>
      <p:ext uri="{BB962C8B-B14F-4D97-AF65-F5344CB8AC3E}">
        <p14:creationId xmlns:p14="http://schemas.microsoft.com/office/powerpoint/2010/main" val="206161272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8.xml"/><Relationship Id="rId1" Type="http://schemas.openxmlformats.org/officeDocument/2006/relationships/tags" Target="../tags/tag9.xml"/><Relationship Id="rId6" Type="http://schemas.openxmlformats.org/officeDocument/2006/relationships/image" Target="../media/image10.jpeg"/><Relationship Id="rId5" Type="http://schemas.openxmlformats.org/officeDocument/2006/relationships/image" Target="../media/image5.emf"/><Relationship Id="rId4" Type="http://schemas.openxmlformats.org/officeDocument/2006/relationships/oleObject" Target="../embeddings/oleObject6.bin"/></Relationships>
</file>

<file path=ppt/slides/_rels/slide10.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svg"/><Relationship Id="rId3" Type="http://schemas.openxmlformats.org/officeDocument/2006/relationships/image" Target="../media/image31.svg"/><Relationship Id="rId7" Type="http://schemas.openxmlformats.org/officeDocument/2006/relationships/image" Target="../media/image35.svg"/><Relationship Id="rId12" Type="http://schemas.openxmlformats.org/officeDocument/2006/relationships/image" Target="../media/image40.png"/><Relationship Id="rId17" Type="http://schemas.openxmlformats.org/officeDocument/2006/relationships/image" Target="../media/image45.svg"/><Relationship Id="rId2" Type="http://schemas.openxmlformats.org/officeDocument/2006/relationships/image" Target="../media/image30.png"/><Relationship Id="rId16" Type="http://schemas.openxmlformats.org/officeDocument/2006/relationships/image" Target="../media/image44.png"/><Relationship Id="rId1" Type="http://schemas.openxmlformats.org/officeDocument/2006/relationships/slideLayout" Target="../slideLayouts/slideLayout33.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svg"/><Relationship Id="rId15" Type="http://schemas.openxmlformats.org/officeDocument/2006/relationships/image" Target="../media/image43.sv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 Id="rId14" Type="http://schemas.openxmlformats.org/officeDocument/2006/relationships/image" Target="../media/image4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3" Type="http://schemas.openxmlformats.org/officeDocument/2006/relationships/image" Target="../media/image12.svg"/><Relationship Id="rId7" Type="http://schemas.openxmlformats.org/officeDocument/2006/relationships/image" Target="../media/image16.sv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33.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20.xml.rels><?xml version="1.0" encoding="UTF-8" standalone="yes"?>
<Relationships xmlns="http://schemas.openxmlformats.org/package/2006/relationships"><Relationship Id="rId3" Type="http://schemas.openxmlformats.org/officeDocument/2006/relationships/hyperlink" Target="mailto:PartneredResearch@va.gov" TargetMode="External"/><Relationship Id="rId2" Type="http://schemas.openxmlformats.org/officeDocument/2006/relationships/hyperlink" Target="https://www.research.va.gov/programs/partnered_research/request.cfm" TargetMode="External"/><Relationship Id="rId1" Type="http://schemas.openxmlformats.org/officeDocument/2006/relationships/slideLayout" Target="../slideLayouts/slideLayout29.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hyperlink" Target="mailto:Krissa.Caroff@va.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33.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image" Target="../media/image1.emf"/><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oleObject" Target="../embeddings/oleObject7.bin"/><Relationship Id="rId5" Type="http://schemas.microsoft.com/office/2018/10/relationships/comments" Target="../comments/modernComment_1CD2_ABE7BA62.xml"/><Relationship Id="rId4"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0E36D3DD-8456-4A67-BC5A-6D685EFB27F8}"/>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7" name="Object 6" hidden="1">
                        <a:extLst>
                          <a:ext uri="{FF2B5EF4-FFF2-40B4-BE49-F238E27FC236}">
                            <a16:creationId xmlns:a16="http://schemas.microsoft.com/office/drawing/2014/main" id="{0E36D3DD-8456-4A67-BC5A-6D685EFB27F8}"/>
                          </a:ext>
                        </a:extLst>
                      </p:cNvPr>
                      <p:cNvPicPr/>
                      <p:nvPr/>
                    </p:nvPicPr>
                    <p:blipFill>
                      <a:blip r:embed="rId5"/>
                      <a:stretch>
                        <a:fillRect/>
                      </a:stretch>
                    </p:blipFill>
                    <p:spPr>
                      <a:xfrm>
                        <a:off x="1525588" y="1588"/>
                        <a:ext cx="1588" cy="1588"/>
                      </a:xfrm>
                      <a:prstGeom prst="rect">
                        <a:avLst/>
                      </a:prstGeom>
                    </p:spPr>
                  </p:pic>
                </p:oleObj>
              </mc:Fallback>
            </mc:AlternateContent>
          </a:graphicData>
        </a:graphic>
      </p:graphicFrame>
      <p:sp>
        <p:nvSpPr>
          <p:cNvPr id="2" name="Title 1"/>
          <p:cNvSpPr>
            <a:spLocks noGrp="1"/>
          </p:cNvSpPr>
          <p:nvPr>
            <p:ph type="ctrTitle"/>
          </p:nvPr>
        </p:nvSpPr>
        <p:spPr>
          <a:xfrm>
            <a:off x="1087036" y="3505865"/>
            <a:ext cx="9656064" cy="1102519"/>
          </a:xfrm>
        </p:spPr>
        <p:txBody>
          <a:bodyPr vert="horz">
            <a:noAutofit/>
          </a:bodyPr>
          <a:lstStyle/>
          <a:p>
            <a:pPr>
              <a:spcBef>
                <a:spcPts val="0"/>
              </a:spcBef>
            </a:pPr>
            <a:r>
              <a:rPr lang="en-US" sz="4000" dirty="0">
                <a:solidFill>
                  <a:schemeClr val="tx2"/>
                </a:solidFill>
                <a:latin typeface="Calibri" panose="020F0502020204030204" pitchFamily="34" charset="0"/>
                <a:ea typeface="Calibri" panose="020F0502020204030204" pitchFamily="34" charset="0"/>
              </a:rPr>
              <a:t>Institutional Challenges to Standing Up Industry and Other Studies</a:t>
            </a:r>
            <a:endParaRPr lang="en-US" sz="2000" dirty="0">
              <a:solidFill>
                <a:schemeClr val="tx2"/>
              </a:solidFill>
              <a:latin typeface="Calibri" panose="020F0502020204030204" pitchFamily="34" charset="0"/>
              <a:ea typeface="Calibri" panose="020F0502020204030204" pitchFamily="34" charset="0"/>
            </a:endParaRPr>
          </a:p>
        </p:txBody>
      </p:sp>
      <p:sp>
        <p:nvSpPr>
          <p:cNvPr id="3" name="Subtitle 2"/>
          <p:cNvSpPr>
            <a:spLocks noGrp="1"/>
          </p:cNvSpPr>
          <p:nvPr>
            <p:ph type="subTitle" idx="1"/>
          </p:nvPr>
        </p:nvSpPr>
        <p:spPr>
          <a:xfrm>
            <a:off x="1788022" y="5408908"/>
            <a:ext cx="8254093" cy="977216"/>
          </a:xfrm>
        </p:spPr>
        <p:txBody>
          <a:bodyPr>
            <a:normAutofit/>
          </a:bodyPr>
          <a:lstStyle/>
          <a:p>
            <a:r>
              <a:rPr lang="en-US" dirty="0"/>
              <a:t> </a:t>
            </a:r>
            <a:endParaRPr lang="en-US" sz="1800" dirty="0">
              <a:cs typeface="Arial" panose="020B0604020202020204" pitchFamily="34" charset="0"/>
            </a:endParaRPr>
          </a:p>
        </p:txBody>
      </p:sp>
      <p:pic>
        <p:nvPicPr>
          <p:cNvPr id="4" name="Picture 3" descr="background cover.pdf">
            <a:extLst>
              <a:ext uri="{FF2B5EF4-FFF2-40B4-BE49-F238E27FC236}">
                <a16:creationId xmlns:a16="http://schemas.microsoft.com/office/drawing/2014/main" id="{36463F28-6865-4252-8DBB-783AE73A2EC0}"/>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l="2243" t="3456" r="2243" b="59334"/>
          <a:stretch/>
        </p:blipFill>
        <p:spPr>
          <a:xfrm>
            <a:off x="-41564" y="833582"/>
            <a:ext cx="12372109" cy="2595418"/>
          </a:xfrm>
          <a:prstGeom prst="rect">
            <a:avLst/>
          </a:prstGeom>
        </p:spPr>
      </p:pic>
      <p:sp>
        <p:nvSpPr>
          <p:cNvPr id="6" name="TextBox 5">
            <a:extLst>
              <a:ext uri="{FF2B5EF4-FFF2-40B4-BE49-F238E27FC236}">
                <a16:creationId xmlns:a16="http://schemas.microsoft.com/office/drawing/2014/main" id="{8CFFF45A-6DAD-4615-B316-19B227F3C3FA}"/>
              </a:ext>
            </a:extLst>
          </p:cNvPr>
          <p:cNvSpPr txBox="1"/>
          <p:nvPr/>
        </p:nvSpPr>
        <p:spPr>
          <a:xfrm>
            <a:off x="1215768" y="4474109"/>
            <a:ext cx="9760464" cy="2062103"/>
          </a:xfrm>
          <a:prstGeom prst="rect">
            <a:avLst/>
          </a:prstGeom>
          <a:noFill/>
        </p:spPr>
        <p:txBody>
          <a:bodyPr wrap="square" rtlCol="0">
            <a:spAutoFit/>
          </a:bodyPr>
          <a:lstStyle/>
          <a:p>
            <a:pPr algn="ctr" rtl="0" fontAlgn="base"/>
            <a:r>
              <a:rPr lang="en-US" sz="2000" b="0" i="0" dirty="0">
                <a:solidFill>
                  <a:srgbClr val="000000"/>
                </a:solidFill>
                <a:effectLst/>
              </a:rPr>
              <a:t>Rachel Ramoni</a:t>
            </a:r>
            <a:r>
              <a:rPr lang="en-US" sz="2000" b="0" i="0" dirty="0">
                <a:solidFill>
                  <a:srgbClr val="444444"/>
                </a:solidFill>
                <a:effectLst/>
              </a:rPr>
              <a:t>, DMD, ScD,</a:t>
            </a:r>
            <a:r>
              <a:rPr lang="en-US" sz="2000" b="0" i="0" dirty="0">
                <a:solidFill>
                  <a:srgbClr val="000000"/>
                </a:solidFill>
                <a:effectLst/>
              </a:rPr>
              <a:t> Chief</a:t>
            </a:r>
            <a:r>
              <a:rPr lang="en-US" sz="2000" dirty="0">
                <a:solidFill>
                  <a:srgbClr val="000000"/>
                </a:solidFill>
              </a:rPr>
              <a:t> Research </a:t>
            </a:r>
            <a:r>
              <a:rPr lang="en-US" sz="2000" b="0" i="0" dirty="0">
                <a:solidFill>
                  <a:srgbClr val="000000"/>
                </a:solidFill>
                <a:effectLst/>
              </a:rPr>
              <a:t>and Development Officer (CRADO) </a:t>
            </a:r>
          </a:p>
          <a:p>
            <a:pPr algn="ctr" rtl="0" fontAlgn="base"/>
            <a:r>
              <a:rPr lang="en-US" sz="2000" b="0" i="0" dirty="0">
                <a:solidFill>
                  <a:srgbClr val="000000"/>
                </a:solidFill>
                <a:effectLst/>
              </a:rPr>
              <a:t>Krissa Caroff, Program Manager, Partnered Research Program </a:t>
            </a:r>
          </a:p>
          <a:p>
            <a:pPr algn="ctr" rtl="0" fontAlgn="base"/>
            <a:endParaRPr lang="en-US" sz="2000" dirty="0">
              <a:solidFill>
                <a:srgbClr val="000000"/>
              </a:solidFill>
            </a:endParaRPr>
          </a:p>
          <a:p>
            <a:pPr algn="ctr" rtl="0" fontAlgn="base"/>
            <a:r>
              <a:rPr lang="en-US" sz="1600" b="0" i="0" dirty="0">
                <a:solidFill>
                  <a:srgbClr val="000000"/>
                </a:solidFill>
                <a:effectLst/>
              </a:rPr>
              <a:t>Office of Research &amp; Development</a:t>
            </a:r>
          </a:p>
          <a:p>
            <a:pPr algn="ctr" rtl="0" fontAlgn="base"/>
            <a:r>
              <a:rPr lang="en-US" sz="1600" dirty="0">
                <a:solidFill>
                  <a:srgbClr val="000000"/>
                </a:solidFill>
              </a:rPr>
              <a:t>Discovery, Education, and Affiliate Networks</a:t>
            </a:r>
          </a:p>
          <a:p>
            <a:pPr algn="ctr" rtl="0" fontAlgn="base"/>
            <a:r>
              <a:rPr lang="en-US" sz="1600" b="0" i="0" dirty="0">
                <a:solidFill>
                  <a:srgbClr val="000000"/>
                </a:solidFill>
                <a:effectLst/>
              </a:rPr>
              <a:t>Veterans Health Administration</a:t>
            </a:r>
          </a:p>
          <a:p>
            <a:pPr algn="ctr">
              <a:buNone/>
            </a:pPr>
            <a:endParaRPr lang="en-US" sz="2000" dirty="0">
              <a:solidFill>
                <a:schemeClr val="tx2"/>
              </a:solidFill>
              <a:latin typeface="Calibri" panose="020F0502020204030204" pitchFamily="34" charset="0"/>
              <a:ea typeface="Source Sans Pro" pitchFamily="34" charset="-122"/>
              <a:cs typeface="Calibri" panose="020F0502020204030204" pitchFamily="34" charset="0"/>
            </a:endParaRPr>
          </a:p>
        </p:txBody>
      </p:sp>
      <p:sp>
        <p:nvSpPr>
          <p:cNvPr id="5" name="TextBox 4">
            <a:extLst>
              <a:ext uri="{FF2B5EF4-FFF2-40B4-BE49-F238E27FC236}">
                <a16:creationId xmlns:a16="http://schemas.microsoft.com/office/drawing/2014/main" id="{74E71322-D33E-4E47-A7B5-282070972DF4}"/>
              </a:ext>
            </a:extLst>
          </p:cNvPr>
          <p:cNvSpPr txBox="1"/>
          <p:nvPr/>
        </p:nvSpPr>
        <p:spPr>
          <a:xfrm>
            <a:off x="3212432" y="6324629"/>
            <a:ext cx="5161547" cy="369332"/>
          </a:xfrm>
          <a:prstGeom prst="rect">
            <a:avLst/>
          </a:prstGeom>
          <a:noFill/>
        </p:spPr>
        <p:txBody>
          <a:bodyPr wrap="square" rtlCol="0">
            <a:spAutoFit/>
          </a:bodyPr>
          <a:lstStyle/>
          <a:p>
            <a:pPr algn="ctr"/>
            <a:r>
              <a:rPr lang="en-US" dirty="0">
                <a:solidFill>
                  <a:schemeClr val="bg1"/>
                </a:solidFill>
              </a:rPr>
              <a:t>IRB &amp; RDC Chair Meeting – February 2023</a:t>
            </a:r>
          </a:p>
        </p:txBody>
      </p:sp>
    </p:spTree>
    <p:extLst>
      <p:ext uri="{BB962C8B-B14F-4D97-AF65-F5344CB8AC3E}">
        <p14:creationId xmlns:p14="http://schemas.microsoft.com/office/powerpoint/2010/main" val="1449964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75657-F02A-4113-8759-5FFA68A50923}"/>
              </a:ext>
            </a:extLst>
          </p:cNvPr>
          <p:cNvSpPr>
            <a:spLocks noGrp="1"/>
          </p:cNvSpPr>
          <p:nvPr>
            <p:ph type="title"/>
          </p:nvPr>
        </p:nvSpPr>
        <p:spPr>
          <a:xfrm>
            <a:off x="0" y="0"/>
            <a:ext cx="11539959" cy="1325563"/>
          </a:xfrm>
        </p:spPr>
        <p:txBody>
          <a:bodyPr/>
          <a:lstStyle/>
          <a:p>
            <a:r>
              <a:rPr lang="en-US" b="1" dirty="0">
                <a:solidFill>
                  <a:schemeClr val="bg1"/>
                </a:solidFill>
              </a:rPr>
              <a:t>Industry Sponsored Multisite Clinical Trial Start Up</a:t>
            </a:r>
          </a:p>
        </p:txBody>
      </p:sp>
      <p:sp>
        <p:nvSpPr>
          <p:cNvPr id="3" name="Slide Number Placeholder 2">
            <a:extLst>
              <a:ext uri="{FF2B5EF4-FFF2-40B4-BE49-F238E27FC236}">
                <a16:creationId xmlns:a16="http://schemas.microsoft.com/office/drawing/2014/main" id="{75838313-8BBF-4712-9A53-3A53DE4EC795}"/>
              </a:ext>
            </a:extLst>
          </p:cNvPr>
          <p:cNvSpPr>
            <a:spLocks noGrp="1"/>
          </p:cNvSpPr>
          <p:nvPr>
            <p:ph type="sldNum" sz="quarter" idx="12"/>
          </p:nvPr>
        </p:nvSpPr>
        <p:spPr/>
        <p:txBody>
          <a:bodyPr/>
          <a:lstStyle/>
          <a:p>
            <a:fld id="{670A9334-4E67-F94F-A05E-0CE8B74A054E}" type="slidenum">
              <a:rPr lang="en-US" smtClean="0"/>
              <a:t>10</a:t>
            </a:fld>
            <a:endParaRPr lang="en-US" dirty="0"/>
          </a:p>
        </p:txBody>
      </p:sp>
      <p:pic>
        <p:nvPicPr>
          <p:cNvPr id="5" name="Graphic 4" descr="Hospital with solid fill">
            <a:extLst>
              <a:ext uri="{FF2B5EF4-FFF2-40B4-BE49-F238E27FC236}">
                <a16:creationId xmlns:a16="http://schemas.microsoft.com/office/drawing/2014/main" id="{805077FC-A762-419A-BD46-31E2037DA66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8402" y="1862278"/>
            <a:ext cx="914400" cy="914400"/>
          </a:xfrm>
          <a:prstGeom prst="rect">
            <a:avLst/>
          </a:prstGeom>
        </p:spPr>
      </p:pic>
      <p:pic>
        <p:nvPicPr>
          <p:cNvPr id="8" name="Graphic 7" descr="Hospital with solid fill">
            <a:extLst>
              <a:ext uri="{FF2B5EF4-FFF2-40B4-BE49-F238E27FC236}">
                <a16:creationId xmlns:a16="http://schemas.microsoft.com/office/drawing/2014/main" id="{F733E2CC-5D79-441C-A7B3-77D9E699CC0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63021" y="1824012"/>
            <a:ext cx="914400" cy="914400"/>
          </a:xfrm>
          <a:prstGeom prst="rect">
            <a:avLst/>
          </a:prstGeom>
        </p:spPr>
      </p:pic>
      <p:pic>
        <p:nvPicPr>
          <p:cNvPr id="9" name="Graphic 8" descr="Hospital with solid fill">
            <a:extLst>
              <a:ext uri="{FF2B5EF4-FFF2-40B4-BE49-F238E27FC236}">
                <a16:creationId xmlns:a16="http://schemas.microsoft.com/office/drawing/2014/main" id="{E0EEF126-FFC2-473F-A34B-2D8C5810AE3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71732" y="4209769"/>
            <a:ext cx="914400" cy="914400"/>
          </a:xfrm>
          <a:prstGeom prst="rect">
            <a:avLst/>
          </a:prstGeom>
        </p:spPr>
      </p:pic>
      <p:pic>
        <p:nvPicPr>
          <p:cNvPr id="10" name="Graphic 9" descr="Hospital with solid fill">
            <a:extLst>
              <a:ext uri="{FF2B5EF4-FFF2-40B4-BE49-F238E27FC236}">
                <a16:creationId xmlns:a16="http://schemas.microsoft.com/office/drawing/2014/main" id="{3D04D8A0-A2BD-45DA-8A4E-3F25CBEFB5A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97444" y="4180832"/>
            <a:ext cx="914400" cy="914400"/>
          </a:xfrm>
          <a:prstGeom prst="rect">
            <a:avLst/>
          </a:prstGeom>
        </p:spPr>
      </p:pic>
      <p:pic>
        <p:nvPicPr>
          <p:cNvPr id="11" name="Graphic 10" descr="Hospital with solid fill">
            <a:extLst>
              <a:ext uri="{FF2B5EF4-FFF2-40B4-BE49-F238E27FC236}">
                <a16:creationId xmlns:a16="http://schemas.microsoft.com/office/drawing/2014/main" id="{2173165B-E178-4B17-8D64-2A16DFD72E3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263021" y="4184780"/>
            <a:ext cx="914400" cy="914400"/>
          </a:xfrm>
          <a:prstGeom prst="rect">
            <a:avLst/>
          </a:prstGeom>
        </p:spPr>
      </p:pic>
      <p:pic>
        <p:nvPicPr>
          <p:cNvPr id="12" name="Graphic 11" descr="Hospital with solid fill">
            <a:extLst>
              <a:ext uri="{FF2B5EF4-FFF2-40B4-BE49-F238E27FC236}">
                <a16:creationId xmlns:a16="http://schemas.microsoft.com/office/drawing/2014/main" id="{FAFEEA77-D8CB-4041-8246-F0782518B9C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71732" y="1824012"/>
            <a:ext cx="914400" cy="914400"/>
          </a:xfrm>
          <a:prstGeom prst="rect">
            <a:avLst/>
          </a:prstGeom>
        </p:spPr>
      </p:pic>
      <p:pic>
        <p:nvPicPr>
          <p:cNvPr id="13" name="Graphic 12" descr="Hospital with solid fill">
            <a:extLst>
              <a:ext uri="{FF2B5EF4-FFF2-40B4-BE49-F238E27FC236}">
                <a16:creationId xmlns:a16="http://schemas.microsoft.com/office/drawing/2014/main" id="{93F6CF9C-0615-48FC-90F9-F58365D4B1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35342" y="1715947"/>
            <a:ext cx="914400" cy="914400"/>
          </a:xfrm>
          <a:prstGeom prst="rect">
            <a:avLst/>
          </a:prstGeom>
        </p:spPr>
      </p:pic>
      <p:pic>
        <p:nvPicPr>
          <p:cNvPr id="14" name="Graphic 13" descr="Hospital with solid fill">
            <a:extLst>
              <a:ext uri="{FF2B5EF4-FFF2-40B4-BE49-F238E27FC236}">
                <a16:creationId xmlns:a16="http://schemas.microsoft.com/office/drawing/2014/main" id="{8D415C65-AD5A-4AA0-A5E2-09C08D9B4B6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794112" y="2292311"/>
            <a:ext cx="914400" cy="914400"/>
          </a:xfrm>
          <a:prstGeom prst="rect">
            <a:avLst/>
          </a:prstGeom>
        </p:spPr>
      </p:pic>
      <p:pic>
        <p:nvPicPr>
          <p:cNvPr id="15" name="Graphic 14" descr="Hospital with solid fill">
            <a:extLst>
              <a:ext uri="{FF2B5EF4-FFF2-40B4-BE49-F238E27FC236}">
                <a16:creationId xmlns:a16="http://schemas.microsoft.com/office/drawing/2014/main" id="{2C8C5A63-2D28-4156-BBE9-E8D57C87131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91692" y="2212739"/>
            <a:ext cx="914400" cy="914400"/>
          </a:xfrm>
          <a:prstGeom prst="rect">
            <a:avLst/>
          </a:prstGeom>
        </p:spPr>
      </p:pic>
      <p:pic>
        <p:nvPicPr>
          <p:cNvPr id="16" name="Graphic 15" descr="Hospital with solid fill">
            <a:extLst>
              <a:ext uri="{FF2B5EF4-FFF2-40B4-BE49-F238E27FC236}">
                <a16:creationId xmlns:a16="http://schemas.microsoft.com/office/drawing/2014/main" id="{BB2157ED-BD78-4D99-AF70-F9B95F9292C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879712" y="4227654"/>
            <a:ext cx="914400" cy="914400"/>
          </a:xfrm>
          <a:prstGeom prst="rect">
            <a:avLst/>
          </a:prstGeom>
        </p:spPr>
      </p:pic>
      <p:pic>
        <p:nvPicPr>
          <p:cNvPr id="17" name="Graphic 16" descr="Hospital with solid fill">
            <a:extLst>
              <a:ext uri="{FF2B5EF4-FFF2-40B4-BE49-F238E27FC236}">
                <a16:creationId xmlns:a16="http://schemas.microsoft.com/office/drawing/2014/main" id="{644C21DE-0BF6-48AE-9917-CFA1D045C97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20469" y="3824910"/>
            <a:ext cx="914400" cy="914400"/>
          </a:xfrm>
          <a:prstGeom prst="rect">
            <a:avLst/>
          </a:prstGeom>
        </p:spPr>
      </p:pic>
      <p:pic>
        <p:nvPicPr>
          <p:cNvPr id="18" name="Graphic 17" descr="Hospital with solid fill">
            <a:extLst>
              <a:ext uri="{FF2B5EF4-FFF2-40B4-BE49-F238E27FC236}">
                <a16:creationId xmlns:a16="http://schemas.microsoft.com/office/drawing/2014/main" id="{3E7A51DF-985B-4806-A157-467B5167D07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91692" y="3824910"/>
            <a:ext cx="914400" cy="914400"/>
          </a:xfrm>
          <a:prstGeom prst="rect">
            <a:avLst/>
          </a:prstGeom>
        </p:spPr>
      </p:pic>
      <p:pic>
        <p:nvPicPr>
          <p:cNvPr id="27" name="Graphic 26" descr="Spider web with solid fill">
            <a:extLst>
              <a:ext uri="{FF2B5EF4-FFF2-40B4-BE49-F238E27FC236}">
                <a16:creationId xmlns:a16="http://schemas.microsoft.com/office/drawing/2014/main" id="{B4C6079C-EC79-4A50-A787-2CA91D19CC2B}"/>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8085594" y="2373286"/>
            <a:ext cx="2468880" cy="2468880"/>
          </a:xfrm>
          <a:prstGeom prst="rect">
            <a:avLst/>
          </a:prstGeom>
        </p:spPr>
      </p:pic>
      <p:sp>
        <p:nvSpPr>
          <p:cNvPr id="29" name="TextBox 28">
            <a:extLst>
              <a:ext uri="{FF2B5EF4-FFF2-40B4-BE49-F238E27FC236}">
                <a16:creationId xmlns:a16="http://schemas.microsoft.com/office/drawing/2014/main" id="{71DFE5F4-0DD4-4670-B909-4FB61B269119}"/>
              </a:ext>
            </a:extLst>
          </p:cNvPr>
          <p:cNvSpPr txBox="1"/>
          <p:nvPr/>
        </p:nvSpPr>
        <p:spPr>
          <a:xfrm>
            <a:off x="1169128" y="1227844"/>
            <a:ext cx="3102186" cy="369332"/>
          </a:xfrm>
          <a:prstGeom prst="rect">
            <a:avLst/>
          </a:prstGeom>
          <a:noFill/>
        </p:spPr>
        <p:txBody>
          <a:bodyPr wrap="square" rtlCol="0">
            <a:spAutoFit/>
          </a:bodyPr>
          <a:lstStyle/>
          <a:p>
            <a:pPr algn="ctr"/>
            <a:r>
              <a:rPr lang="en-US" b="1" u="sng" dirty="0"/>
              <a:t>Reality</a:t>
            </a:r>
          </a:p>
        </p:txBody>
      </p:sp>
      <p:sp>
        <p:nvSpPr>
          <p:cNvPr id="31" name="TextBox 30">
            <a:extLst>
              <a:ext uri="{FF2B5EF4-FFF2-40B4-BE49-F238E27FC236}">
                <a16:creationId xmlns:a16="http://schemas.microsoft.com/office/drawing/2014/main" id="{2E51A2A3-740F-4344-B879-02D623827B66}"/>
              </a:ext>
            </a:extLst>
          </p:cNvPr>
          <p:cNvSpPr txBox="1"/>
          <p:nvPr/>
        </p:nvSpPr>
        <p:spPr>
          <a:xfrm>
            <a:off x="6203903" y="1238264"/>
            <a:ext cx="6094070" cy="369332"/>
          </a:xfrm>
          <a:prstGeom prst="rect">
            <a:avLst/>
          </a:prstGeom>
          <a:noFill/>
        </p:spPr>
        <p:txBody>
          <a:bodyPr wrap="square">
            <a:spAutoFit/>
          </a:bodyPr>
          <a:lstStyle/>
          <a:p>
            <a:pPr algn="ctr"/>
            <a:r>
              <a:rPr lang="en-US" b="1" u="sng" dirty="0"/>
              <a:t>Desired State</a:t>
            </a:r>
          </a:p>
        </p:txBody>
      </p:sp>
      <p:cxnSp>
        <p:nvCxnSpPr>
          <p:cNvPr id="34" name="Straight Connector 33">
            <a:extLst>
              <a:ext uri="{FF2B5EF4-FFF2-40B4-BE49-F238E27FC236}">
                <a16:creationId xmlns:a16="http://schemas.microsoft.com/office/drawing/2014/main" id="{E844BA02-DA9E-4510-B7F4-7F09BB580077}"/>
              </a:ext>
            </a:extLst>
          </p:cNvPr>
          <p:cNvCxnSpPr/>
          <p:nvPr/>
        </p:nvCxnSpPr>
        <p:spPr>
          <a:xfrm>
            <a:off x="5787342" y="1603225"/>
            <a:ext cx="0" cy="379057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6352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A4E80-0E1E-4CCF-A5FF-2234A1AE1075}"/>
              </a:ext>
            </a:extLst>
          </p:cNvPr>
          <p:cNvSpPr>
            <a:spLocks noGrp="1"/>
          </p:cNvSpPr>
          <p:nvPr>
            <p:ph type="title"/>
          </p:nvPr>
        </p:nvSpPr>
        <p:spPr>
          <a:xfrm>
            <a:off x="294190" y="0"/>
            <a:ext cx="10515600" cy="1325563"/>
          </a:xfrm>
        </p:spPr>
        <p:txBody>
          <a:bodyPr/>
          <a:lstStyle/>
          <a:p>
            <a:r>
              <a:rPr lang="en-US" b="1" dirty="0">
                <a:solidFill>
                  <a:schemeClr val="bg1"/>
                </a:solidFill>
              </a:rPr>
              <a:t>Experience </a:t>
            </a:r>
          </a:p>
        </p:txBody>
      </p:sp>
      <p:sp>
        <p:nvSpPr>
          <p:cNvPr id="3" name="Slide Number Placeholder 2">
            <a:extLst>
              <a:ext uri="{FF2B5EF4-FFF2-40B4-BE49-F238E27FC236}">
                <a16:creationId xmlns:a16="http://schemas.microsoft.com/office/drawing/2014/main" id="{212F481F-F14B-451B-B9B5-56CB331C05B1}"/>
              </a:ext>
            </a:extLst>
          </p:cNvPr>
          <p:cNvSpPr>
            <a:spLocks noGrp="1"/>
          </p:cNvSpPr>
          <p:nvPr>
            <p:ph type="sldNum" sz="quarter" idx="12"/>
          </p:nvPr>
        </p:nvSpPr>
        <p:spPr/>
        <p:txBody>
          <a:bodyPr/>
          <a:lstStyle/>
          <a:p>
            <a:fld id="{670A9334-4E67-F94F-A05E-0CE8B74A054E}" type="slidenum">
              <a:rPr lang="en-US" smtClean="0"/>
              <a:t>11</a:t>
            </a:fld>
            <a:endParaRPr lang="en-US" dirty="0"/>
          </a:p>
        </p:txBody>
      </p:sp>
      <p:sp>
        <p:nvSpPr>
          <p:cNvPr id="4" name="TextBox 3">
            <a:extLst>
              <a:ext uri="{FF2B5EF4-FFF2-40B4-BE49-F238E27FC236}">
                <a16:creationId xmlns:a16="http://schemas.microsoft.com/office/drawing/2014/main" id="{C6845AE8-75A0-480A-8613-26A5FBB6E5F0}"/>
              </a:ext>
            </a:extLst>
          </p:cNvPr>
          <p:cNvSpPr txBox="1"/>
          <p:nvPr/>
        </p:nvSpPr>
        <p:spPr>
          <a:xfrm>
            <a:off x="0" y="1140506"/>
            <a:ext cx="11897810" cy="4247317"/>
          </a:xfrm>
          <a:prstGeom prst="rect">
            <a:avLst/>
          </a:prstGeom>
          <a:noFill/>
        </p:spPr>
        <p:txBody>
          <a:bodyPr wrap="square" rtlCol="0">
            <a:spAutoFit/>
          </a:bodyPr>
          <a:lstStyle/>
          <a:p>
            <a:pPr marL="571500" indent="-571500">
              <a:buFont typeface="Arial" panose="020B0604020202020204" pitchFamily="34" charset="0"/>
              <a:buChar char="•"/>
            </a:pPr>
            <a:r>
              <a:rPr lang="en-US" sz="3600" dirty="0"/>
              <a:t>To date, PRP has engaged with industry on over 140 research opportunities. </a:t>
            </a:r>
          </a:p>
          <a:p>
            <a:pPr marL="571500" indent="-571500">
              <a:buFont typeface="Arial" panose="020B0604020202020204" pitchFamily="34" charset="0"/>
              <a:buChar char="•"/>
            </a:pPr>
            <a:r>
              <a:rPr lang="en-US" sz="3600" dirty="0"/>
              <a:t>A number of policy improvements have been put into place to support VA’s ability to more efficiently participate in multisite trials.</a:t>
            </a:r>
          </a:p>
          <a:p>
            <a:pPr marL="571500" indent="-571500">
              <a:buFont typeface="Arial" panose="020B0604020202020204" pitchFamily="34" charset="0"/>
              <a:buChar char="•"/>
            </a:pPr>
            <a:r>
              <a:rPr lang="en-US" sz="3600" dirty="0"/>
              <a:t>Experiences have also highlighted a series of (site level) challenges.</a:t>
            </a: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033789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BBB58-3648-4984-A791-CD4BCBCC7DAB}"/>
              </a:ext>
            </a:extLst>
          </p:cNvPr>
          <p:cNvSpPr>
            <a:spLocks noGrp="1"/>
          </p:cNvSpPr>
          <p:nvPr>
            <p:ph type="title"/>
          </p:nvPr>
        </p:nvSpPr>
        <p:spPr>
          <a:xfrm>
            <a:off x="-1" y="0"/>
            <a:ext cx="11840901" cy="1325563"/>
          </a:xfrm>
        </p:spPr>
        <p:txBody>
          <a:bodyPr>
            <a:normAutofit/>
          </a:bodyPr>
          <a:lstStyle/>
          <a:p>
            <a:r>
              <a:rPr lang="en-US" sz="3200" b="1" dirty="0">
                <a:solidFill>
                  <a:schemeClr val="bg1"/>
                </a:solidFill>
              </a:rPr>
              <a:t>One Vignette/Multiple Challenges – Required Reviews and Timelines</a:t>
            </a:r>
          </a:p>
        </p:txBody>
      </p:sp>
      <p:sp>
        <p:nvSpPr>
          <p:cNvPr id="3" name="Slide Number Placeholder 2">
            <a:extLst>
              <a:ext uri="{FF2B5EF4-FFF2-40B4-BE49-F238E27FC236}">
                <a16:creationId xmlns:a16="http://schemas.microsoft.com/office/drawing/2014/main" id="{23B25D57-3840-4233-89D2-9056A498DA50}"/>
              </a:ext>
            </a:extLst>
          </p:cNvPr>
          <p:cNvSpPr>
            <a:spLocks noGrp="1"/>
          </p:cNvSpPr>
          <p:nvPr>
            <p:ph type="sldNum" sz="quarter" idx="12"/>
          </p:nvPr>
        </p:nvSpPr>
        <p:spPr/>
        <p:txBody>
          <a:bodyPr/>
          <a:lstStyle/>
          <a:p>
            <a:fld id="{670A9334-4E67-F94F-A05E-0CE8B74A054E}" type="slidenum">
              <a:rPr lang="en-US" smtClean="0"/>
              <a:t>12</a:t>
            </a:fld>
            <a:endParaRPr lang="en-US" dirty="0"/>
          </a:p>
        </p:txBody>
      </p:sp>
      <p:sp>
        <p:nvSpPr>
          <p:cNvPr id="4" name="TextBox 3">
            <a:extLst>
              <a:ext uri="{FF2B5EF4-FFF2-40B4-BE49-F238E27FC236}">
                <a16:creationId xmlns:a16="http://schemas.microsoft.com/office/drawing/2014/main" id="{8A81324F-6C20-486B-8683-32CD464CF207}"/>
              </a:ext>
            </a:extLst>
          </p:cNvPr>
          <p:cNvSpPr txBox="1"/>
          <p:nvPr/>
        </p:nvSpPr>
        <p:spPr>
          <a:xfrm>
            <a:off x="351100" y="1108051"/>
            <a:ext cx="11489800" cy="1631216"/>
          </a:xfrm>
          <a:prstGeom prst="rect">
            <a:avLst/>
          </a:prstGeom>
          <a:noFill/>
        </p:spPr>
        <p:txBody>
          <a:bodyPr wrap="square" rtlCol="0">
            <a:spAutoFit/>
          </a:bodyPr>
          <a:lstStyle/>
          <a:p>
            <a:r>
              <a:rPr lang="en-US" sz="2000" dirty="0"/>
              <a:t>The ABC Pharmaceutical Company has selected 8 VAMCs to participate in its new Phase III study of its compound in individuals with moderate heart disease.   The company is working with the Partnered Research Program. To ensure that expectations are managed in terms of study start up timelines, each site has been sent a survey requesting information related to the required local reviews and approvals process when using the commercial IRB selected for the study. Here are examples of responses received from 3 VA sites:</a:t>
            </a:r>
          </a:p>
        </p:txBody>
      </p:sp>
      <p:graphicFrame>
        <p:nvGraphicFramePr>
          <p:cNvPr id="5" name="Table 5">
            <a:extLst>
              <a:ext uri="{FF2B5EF4-FFF2-40B4-BE49-F238E27FC236}">
                <a16:creationId xmlns:a16="http://schemas.microsoft.com/office/drawing/2014/main" id="{87947850-6CEE-4602-BF4D-EDFBA2DE8D86}"/>
              </a:ext>
            </a:extLst>
          </p:cNvPr>
          <p:cNvGraphicFramePr>
            <a:graphicFrameLocks noGrp="1"/>
          </p:cNvGraphicFramePr>
          <p:nvPr>
            <p:extLst>
              <p:ext uri="{D42A27DB-BD31-4B8C-83A1-F6EECF244321}">
                <p14:modId xmlns:p14="http://schemas.microsoft.com/office/powerpoint/2010/main" val="1303873595"/>
              </p:ext>
            </p:extLst>
          </p:nvPr>
        </p:nvGraphicFramePr>
        <p:xfrm>
          <a:off x="351100" y="2842506"/>
          <a:ext cx="10638972" cy="2804160"/>
        </p:xfrm>
        <a:graphic>
          <a:graphicData uri="http://schemas.openxmlformats.org/drawingml/2006/table">
            <a:tbl>
              <a:tblPr firstRow="1" bandRow="1">
                <a:tableStyleId>{5C22544A-7EE6-4342-B048-85BDC9FD1C3A}</a:tableStyleId>
              </a:tblPr>
              <a:tblGrid>
                <a:gridCol w="1201058">
                  <a:extLst>
                    <a:ext uri="{9D8B030D-6E8A-4147-A177-3AD203B41FA5}">
                      <a16:colId xmlns:a16="http://schemas.microsoft.com/office/drawing/2014/main" val="424574652"/>
                    </a:ext>
                  </a:extLst>
                </a:gridCol>
                <a:gridCol w="9437914">
                  <a:extLst>
                    <a:ext uri="{9D8B030D-6E8A-4147-A177-3AD203B41FA5}">
                      <a16:colId xmlns:a16="http://schemas.microsoft.com/office/drawing/2014/main" val="56635025"/>
                    </a:ext>
                  </a:extLst>
                </a:gridCol>
              </a:tblGrid>
              <a:tr h="0">
                <a:tc>
                  <a:txBody>
                    <a:bodyPr/>
                    <a:lstStyle/>
                    <a:p>
                      <a:r>
                        <a:rPr lang="en-US" sz="2000" dirty="0"/>
                        <a:t>Site</a:t>
                      </a:r>
                    </a:p>
                  </a:txBody>
                  <a:tcPr/>
                </a:tc>
                <a:tc>
                  <a:txBody>
                    <a:bodyPr/>
                    <a:lstStyle/>
                    <a:p>
                      <a:r>
                        <a:rPr lang="en-US" sz="2000" dirty="0"/>
                        <a:t>Will your site require any reviews in advance of your submission to Advarra IRB?</a:t>
                      </a:r>
                    </a:p>
                  </a:txBody>
                  <a:tcPr/>
                </a:tc>
                <a:extLst>
                  <a:ext uri="{0D108BD9-81ED-4DB2-BD59-A6C34878D82A}">
                    <a16:rowId xmlns:a16="http://schemas.microsoft.com/office/drawing/2014/main" val="2313703928"/>
                  </a:ext>
                </a:extLst>
              </a:tr>
              <a:tr h="370840">
                <a:tc>
                  <a:txBody>
                    <a:bodyPr/>
                    <a:lstStyle/>
                    <a:p>
                      <a:r>
                        <a:rPr lang="en-US" sz="2000" dirty="0"/>
                        <a:t>Site 1</a:t>
                      </a:r>
                    </a:p>
                  </a:txBody>
                  <a:tcPr/>
                </a:tc>
                <a:tc>
                  <a:txBody>
                    <a:bodyPr/>
                    <a:lstStyle/>
                    <a:p>
                      <a:r>
                        <a:rPr lang="en-US" sz="2000" i="1" dirty="0"/>
                        <a:t>VA policy does not permit us to use a commercial IRB therefore we will not be using Advarra IRB.</a:t>
                      </a:r>
                    </a:p>
                  </a:txBody>
                  <a:tcPr/>
                </a:tc>
                <a:extLst>
                  <a:ext uri="{0D108BD9-81ED-4DB2-BD59-A6C34878D82A}">
                    <a16:rowId xmlns:a16="http://schemas.microsoft.com/office/drawing/2014/main" val="1182624507"/>
                  </a:ext>
                </a:extLst>
              </a:tr>
              <a:tr h="370840">
                <a:tc>
                  <a:txBody>
                    <a:bodyPr/>
                    <a:lstStyle/>
                    <a:p>
                      <a:r>
                        <a:rPr lang="en-US" sz="2000" dirty="0"/>
                        <a:t>Site 2</a:t>
                      </a:r>
                    </a:p>
                  </a:txBody>
                  <a:tcPr/>
                </a:tc>
                <a:tc>
                  <a:txBody>
                    <a:bodyPr/>
                    <a:lstStyle/>
                    <a:p>
                      <a:r>
                        <a:rPr lang="en-US" sz="2000" i="1" dirty="0"/>
                        <a:t>We must have a preliminary information security and privacy review before we can obtain an Endorsement Memo from our Research Service. Once that is received. we can submit to Advarra IRB.</a:t>
                      </a:r>
                    </a:p>
                  </a:txBody>
                  <a:tcPr/>
                </a:tc>
                <a:extLst>
                  <a:ext uri="{0D108BD9-81ED-4DB2-BD59-A6C34878D82A}">
                    <a16:rowId xmlns:a16="http://schemas.microsoft.com/office/drawing/2014/main" val="102819075"/>
                  </a:ext>
                </a:extLst>
              </a:tr>
              <a:tr h="370840">
                <a:tc>
                  <a:txBody>
                    <a:bodyPr/>
                    <a:lstStyle/>
                    <a:p>
                      <a:r>
                        <a:rPr lang="en-US" sz="2000" dirty="0"/>
                        <a:t>Site 3</a:t>
                      </a:r>
                    </a:p>
                  </a:txBody>
                  <a:tcPr/>
                </a:tc>
                <a:tc>
                  <a:txBody>
                    <a:bodyPr/>
                    <a:lstStyle/>
                    <a:p>
                      <a:r>
                        <a:rPr lang="en-US" sz="2000" i="1" dirty="0"/>
                        <a:t>I don’t believe that we have any required reviews, but I’m unsure whom I should ask to confirm.</a:t>
                      </a:r>
                    </a:p>
                  </a:txBody>
                  <a:tcPr/>
                </a:tc>
                <a:extLst>
                  <a:ext uri="{0D108BD9-81ED-4DB2-BD59-A6C34878D82A}">
                    <a16:rowId xmlns:a16="http://schemas.microsoft.com/office/drawing/2014/main" val="3322246243"/>
                  </a:ext>
                </a:extLst>
              </a:tr>
            </a:tbl>
          </a:graphicData>
        </a:graphic>
      </p:graphicFrame>
      <p:pic>
        <p:nvPicPr>
          <p:cNvPr id="7" name="Graphic 6" descr="Help with solid fill">
            <a:extLst>
              <a:ext uri="{FF2B5EF4-FFF2-40B4-BE49-F238E27FC236}">
                <a16:creationId xmlns:a16="http://schemas.microsoft.com/office/drawing/2014/main" id="{17966B84-BEB7-4260-8780-CE61AF19649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00820" y="3639308"/>
            <a:ext cx="640080" cy="640080"/>
          </a:xfrm>
          <a:prstGeom prst="rect">
            <a:avLst/>
          </a:prstGeom>
        </p:spPr>
      </p:pic>
    </p:spTree>
    <p:extLst>
      <p:ext uri="{BB962C8B-B14F-4D97-AF65-F5344CB8AC3E}">
        <p14:creationId xmlns:p14="http://schemas.microsoft.com/office/powerpoint/2010/main" val="3065950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BBB58-3648-4984-A791-CD4BCBCC7DAB}"/>
              </a:ext>
            </a:extLst>
          </p:cNvPr>
          <p:cNvSpPr>
            <a:spLocks noGrp="1"/>
          </p:cNvSpPr>
          <p:nvPr>
            <p:ph type="title"/>
          </p:nvPr>
        </p:nvSpPr>
        <p:spPr>
          <a:xfrm>
            <a:off x="-1" y="0"/>
            <a:ext cx="11840901" cy="1325563"/>
          </a:xfrm>
        </p:spPr>
        <p:txBody>
          <a:bodyPr>
            <a:normAutofit/>
          </a:bodyPr>
          <a:lstStyle/>
          <a:p>
            <a:r>
              <a:rPr lang="en-US" sz="3200" b="1" dirty="0">
                <a:solidFill>
                  <a:schemeClr val="bg1"/>
                </a:solidFill>
              </a:rPr>
              <a:t>One Vignette/Multiple Challenges – Required Reviews and Timelines (2)</a:t>
            </a:r>
          </a:p>
        </p:txBody>
      </p:sp>
      <p:sp>
        <p:nvSpPr>
          <p:cNvPr id="3" name="Slide Number Placeholder 2">
            <a:extLst>
              <a:ext uri="{FF2B5EF4-FFF2-40B4-BE49-F238E27FC236}">
                <a16:creationId xmlns:a16="http://schemas.microsoft.com/office/drawing/2014/main" id="{23B25D57-3840-4233-89D2-9056A498DA50}"/>
              </a:ext>
            </a:extLst>
          </p:cNvPr>
          <p:cNvSpPr>
            <a:spLocks noGrp="1"/>
          </p:cNvSpPr>
          <p:nvPr>
            <p:ph type="sldNum" sz="quarter" idx="12"/>
          </p:nvPr>
        </p:nvSpPr>
        <p:spPr/>
        <p:txBody>
          <a:bodyPr/>
          <a:lstStyle/>
          <a:p>
            <a:fld id="{670A9334-4E67-F94F-A05E-0CE8B74A054E}" type="slidenum">
              <a:rPr lang="en-US" smtClean="0"/>
              <a:t>13</a:t>
            </a:fld>
            <a:endParaRPr lang="en-US" dirty="0"/>
          </a:p>
        </p:txBody>
      </p:sp>
      <p:sp>
        <p:nvSpPr>
          <p:cNvPr id="4" name="TextBox 3">
            <a:extLst>
              <a:ext uri="{FF2B5EF4-FFF2-40B4-BE49-F238E27FC236}">
                <a16:creationId xmlns:a16="http://schemas.microsoft.com/office/drawing/2014/main" id="{8A81324F-6C20-486B-8683-32CD464CF207}"/>
              </a:ext>
            </a:extLst>
          </p:cNvPr>
          <p:cNvSpPr txBox="1"/>
          <p:nvPr/>
        </p:nvSpPr>
        <p:spPr>
          <a:xfrm>
            <a:off x="351100" y="969611"/>
            <a:ext cx="11489800" cy="1631216"/>
          </a:xfrm>
          <a:prstGeom prst="rect">
            <a:avLst/>
          </a:prstGeom>
          <a:noFill/>
        </p:spPr>
        <p:txBody>
          <a:bodyPr wrap="square" rtlCol="0">
            <a:spAutoFit/>
          </a:bodyPr>
          <a:lstStyle/>
          <a:p>
            <a:r>
              <a:rPr lang="en-US" sz="2000" dirty="0"/>
              <a:t>The ABC Pharmaceutical Company has selected 8 VAMCs to participate in its new Phase III study of its compound in individuals with moderate heart disease.   The company is working with the Partnered Research Program. To ensure that expectations are managed in terms of study start up timelines, each site has been sent a survey requesting information related to the required local reviews and approvals process when using the commercial IRB selected for the study. Here are examples of responses received from 3 VA sites:</a:t>
            </a:r>
          </a:p>
        </p:txBody>
      </p:sp>
      <p:graphicFrame>
        <p:nvGraphicFramePr>
          <p:cNvPr id="5" name="Table 5">
            <a:extLst>
              <a:ext uri="{FF2B5EF4-FFF2-40B4-BE49-F238E27FC236}">
                <a16:creationId xmlns:a16="http://schemas.microsoft.com/office/drawing/2014/main" id="{87947850-6CEE-4602-BF4D-EDFBA2DE8D86}"/>
              </a:ext>
            </a:extLst>
          </p:cNvPr>
          <p:cNvGraphicFramePr>
            <a:graphicFrameLocks noGrp="1"/>
          </p:cNvGraphicFramePr>
          <p:nvPr>
            <p:extLst>
              <p:ext uri="{D42A27DB-BD31-4B8C-83A1-F6EECF244321}">
                <p14:modId xmlns:p14="http://schemas.microsoft.com/office/powerpoint/2010/main" val="2463124116"/>
              </p:ext>
            </p:extLst>
          </p:nvPr>
        </p:nvGraphicFramePr>
        <p:xfrm>
          <a:off x="386298" y="2766306"/>
          <a:ext cx="10638972" cy="2804160"/>
        </p:xfrm>
        <a:graphic>
          <a:graphicData uri="http://schemas.openxmlformats.org/drawingml/2006/table">
            <a:tbl>
              <a:tblPr firstRow="1" bandRow="1">
                <a:tableStyleId>{5C22544A-7EE6-4342-B048-85BDC9FD1C3A}</a:tableStyleId>
              </a:tblPr>
              <a:tblGrid>
                <a:gridCol w="1201058">
                  <a:extLst>
                    <a:ext uri="{9D8B030D-6E8A-4147-A177-3AD203B41FA5}">
                      <a16:colId xmlns:a16="http://schemas.microsoft.com/office/drawing/2014/main" val="424574652"/>
                    </a:ext>
                  </a:extLst>
                </a:gridCol>
                <a:gridCol w="9437914">
                  <a:extLst>
                    <a:ext uri="{9D8B030D-6E8A-4147-A177-3AD203B41FA5}">
                      <a16:colId xmlns:a16="http://schemas.microsoft.com/office/drawing/2014/main" val="56635025"/>
                    </a:ext>
                  </a:extLst>
                </a:gridCol>
              </a:tblGrid>
              <a:tr h="0">
                <a:tc>
                  <a:txBody>
                    <a:bodyPr/>
                    <a:lstStyle/>
                    <a:p>
                      <a:r>
                        <a:rPr lang="en-US" sz="2000" dirty="0"/>
                        <a:t>Site</a:t>
                      </a:r>
                    </a:p>
                  </a:txBody>
                  <a:tcPr/>
                </a:tc>
                <a:tc>
                  <a:txBody>
                    <a:bodyPr/>
                    <a:lstStyle/>
                    <a:p>
                      <a:r>
                        <a:rPr lang="en-US" sz="2000" dirty="0"/>
                        <a:t>What is the order or reviews that must occur at your site?</a:t>
                      </a:r>
                    </a:p>
                  </a:txBody>
                  <a:tcPr/>
                </a:tc>
                <a:extLst>
                  <a:ext uri="{0D108BD9-81ED-4DB2-BD59-A6C34878D82A}">
                    <a16:rowId xmlns:a16="http://schemas.microsoft.com/office/drawing/2014/main" val="2313703928"/>
                  </a:ext>
                </a:extLst>
              </a:tr>
              <a:tr h="370840">
                <a:tc>
                  <a:txBody>
                    <a:bodyPr/>
                    <a:lstStyle/>
                    <a:p>
                      <a:r>
                        <a:rPr lang="en-US" sz="2000" dirty="0"/>
                        <a:t>Site 1</a:t>
                      </a:r>
                    </a:p>
                  </a:txBody>
                  <a:tcPr/>
                </a:tc>
                <a:tc>
                  <a:txBody>
                    <a:bodyPr/>
                    <a:lstStyle/>
                    <a:p>
                      <a:r>
                        <a:rPr lang="en-US" sz="2000" i="1" dirty="0"/>
                        <a:t>1. IRB (ISSO and PO will review as part of IRB since we use local IRB); 2. Once IRB approves- Research Safety; Once Research Safety approves, R&amp;DC. </a:t>
                      </a:r>
                    </a:p>
                  </a:txBody>
                  <a:tcPr/>
                </a:tc>
                <a:extLst>
                  <a:ext uri="{0D108BD9-81ED-4DB2-BD59-A6C34878D82A}">
                    <a16:rowId xmlns:a16="http://schemas.microsoft.com/office/drawing/2014/main" val="1182624507"/>
                  </a:ext>
                </a:extLst>
              </a:tr>
              <a:tr h="370840">
                <a:tc>
                  <a:txBody>
                    <a:bodyPr/>
                    <a:lstStyle/>
                    <a:p>
                      <a:r>
                        <a:rPr lang="en-US" sz="2000" dirty="0"/>
                        <a:t>Site 2</a:t>
                      </a:r>
                    </a:p>
                  </a:txBody>
                  <a:tcPr/>
                </a:tc>
                <a:tc>
                  <a:txBody>
                    <a:bodyPr/>
                    <a:lstStyle/>
                    <a:p>
                      <a:r>
                        <a:rPr lang="en-US" sz="2000" i="1" dirty="0"/>
                        <a:t>ISSO and PO reviews are first (they happen concurrently). Then once they do their reviews, and we get our endorsement letter we can submit to the IRB. Once we have IRB approval, we submit 1</a:t>
                      </a:r>
                      <a:r>
                        <a:rPr lang="en-US" sz="2000" i="1" baseline="30000" dirty="0"/>
                        <a:t>st</a:t>
                      </a:r>
                      <a:r>
                        <a:rPr lang="en-US" sz="2000" i="1" dirty="0"/>
                        <a:t> to our Research Safety Committee and then to our R&amp;DC.</a:t>
                      </a:r>
                    </a:p>
                  </a:txBody>
                  <a:tcPr/>
                </a:tc>
                <a:extLst>
                  <a:ext uri="{0D108BD9-81ED-4DB2-BD59-A6C34878D82A}">
                    <a16:rowId xmlns:a16="http://schemas.microsoft.com/office/drawing/2014/main" val="102819075"/>
                  </a:ext>
                </a:extLst>
              </a:tr>
              <a:tr h="370840">
                <a:tc>
                  <a:txBody>
                    <a:bodyPr/>
                    <a:lstStyle/>
                    <a:p>
                      <a:r>
                        <a:rPr lang="en-US" sz="2000" dirty="0"/>
                        <a:t>Site 3</a:t>
                      </a:r>
                    </a:p>
                  </a:txBody>
                  <a:tcPr/>
                </a:tc>
                <a:tc>
                  <a:txBody>
                    <a:bodyPr/>
                    <a:lstStyle/>
                    <a:p>
                      <a:r>
                        <a:rPr lang="en-US" sz="2000" i="1" dirty="0"/>
                        <a:t>I’m pretty sure that we just submit to the IRB first. Once we have the approval, we will send it to our Research Office, and they will get any other reviews and approvals we need.</a:t>
                      </a:r>
                    </a:p>
                  </a:txBody>
                  <a:tcPr/>
                </a:tc>
                <a:extLst>
                  <a:ext uri="{0D108BD9-81ED-4DB2-BD59-A6C34878D82A}">
                    <a16:rowId xmlns:a16="http://schemas.microsoft.com/office/drawing/2014/main" val="3322246243"/>
                  </a:ext>
                </a:extLst>
              </a:tr>
            </a:tbl>
          </a:graphicData>
        </a:graphic>
      </p:graphicFrame>
      <p:pic>
        <p:nvPicPr>
          <p:cNvPr id="7" name="Graphic 6" descr="Help with solid fill">
            <a:extLst>
              <a:ext uri="{FF2B5EF4-FFF2-40B4-BE49-F238E27FC236}">
                <a16:creationId xmlns:a16="http://schemas.microsoft.com/office/drawing/2014/main" id="{17966B84-BEB7-4260-8780-CE61AF19649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00820" y="3639308"/>
            <a:ext cx="640080" cy="640080"/>
          </a:xfrm>
          <a:prstGeom prst="rect">
            <a:avLst/>
          </a:prstGeom>
        </p:spPr>
      </p:pic>
    </p:spTree>
    <p:extLst>
      <p:ext uri="{BB962C8B-B14F-4D97-AF65-F5344CB8AC3E}">
        <p14:creationId xmlns:p14="http://schemas.microsoft.com/office/powerpoint/2010/main" val="2774276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BBB58-3648-4984-A791-CD4BCBCC7DAB}"/>
              </a:ext>
            </a:extLst>
          </p:cNvPr>
          <p:cNvSpPr>
            <a:spLocks noGrp="1"/>
          </p:cNvSpPr>
          <p:nvPr>
            <p:ph type="title"/>
          </p:nvPr>
        </p:nvSpPr>
        <p:spPr>
          <a:xfrm>
            <a:off x="-1" y="-132348"/>
            <a:ext cx="11840901" cy="1325563"/>
          </a:xfrm>
        </p:spPr>
        <p:txBody>
          <a:bodyPr>
            <a:normAutofit/>
          </a:bodyPr>
          <a:lstStyle/>
          <a:p>
            <a:r>
              <a:rPr lang="en-US" sz="3200" b="1" dirty="0">
                <a:solidFill>
                  <a:schemeClr val="bg1"/>
                </a:solidFill>
              </a:rPr>
              <a:t>What These Responses Underscore…</a:t>
            </a:r>
          </a:p>
        </p:txBody>
      </p:sp>
      <p:sp>
        <p:nvSpPr>
          <p:cNvPr id="3" name="Slide Number Placeholder 2">
            <a:extLst>
              <a:ext uri="{FF2B5EF4-FFF2-40B4-BE49-F238E27FC236}">
                <a16:creationId xmlns:a16="http://schemas.microsoft.com/office/drawing/2014/main" id="{23B25D57-3840-4233-89D2-9056A498DA50}"/>
              </a:ext>
            </a:extLst>
          </p:cNvPr>
          <p:cNvSpPr>
            <a:spLocks noGrp="1"/>
          </p:cNvSpPr>
          <p:nvPr>
            <p:ph type="sldNum" sz="quarter" idx="12"/>
          </p:nvPr>
        </p:nvSpPr>
        <p:spPr/>
        <p:txBody>
          <a:bodyPr/>
          <a:lstStyle/>
          <a:p>
            <a:fld id="{670A9334-4E67-F94F-A05E-0CE8B74A054E}" type="slidenum">
              <a:rPr lang="en-US" smtClean="0"/>
              <a:t>14</a:t>
            </a:fld>
            <a:endParaRPr lang="en-US" dirty="0"/>
          </a:p>
        </p:txBody>
      </p:sp>
      <p:sp>
        <p:nvSpPr>
          <p:cNvPr id="4" name="TextBox 3">
            <a:extLst>
              <a:ext uri="{FF2B5EF4-FFF2-40B4-BE49-F238E27FC236}">
                <a16:creationId xmlns:a16="http://schemas.microsoft.com/office/drawing/2014/main" id="{8A81324F-6C20-486B-8683-32CD464CF207}"/>
              </a:ext>
            </a:extLst>
          </p:cNvPr>
          <p:cNvSpPr txBox="1"/>
          <p:nvPr/>
        </p:nvSpPr>
        <p:spPr>
          <a:xfrm>
            <a:off x="351100" y="903514"/>
            <a:ext cx="11489800" cy="3600986"/>
          </a:xfrm>
          <a:prstGeom prst="rect">
            <a:avLst/>
          </a:prstGeom>
          <a:noFill/>
        </p:spPr>
        <p:txBody>
          <a:bodyPr wrap="square" rtlCol="0">
            <a:spAutoFit/>
          </a:bodyPr>
          <a:lstStyle/>
          <a:p>
            <a:endParaRPr lang="en-US" sz="2800" dirty="0"/>
          </a:p>
          <a:p>
            <a:pPr marL="457200" indent="-457200">
              <a:buFont typeface="Arial" panose="020B0604020202020204" pitchFamily="34" charset="0"/>
              <a:buChar char="•"/>
            </a:pPr>
            <a:r>
              <a:rPr lang="en-US" sz="2800" dirty="0"/>
              <a:t>Variability/lack of consistency in local processes is difficult for sponsors to understand or manage. </a:t>
            </a:r>
          </a:p>
          <a:p>
            <a:pPr marL="457200" indent="-457200">
              <a:buFont typeface="Arial" panose="020B0604020202020204" pitchFamily="34" charset="0"/>
              <a:buChar char="•"/>
            </a:pPr>
            <a:r>
              <a:rPr lang="en-US" sz="2800" dirty="0"/>
              <a:t>Study teams’ lack of knowledge leads to inadvertent misrepresentation of policies and procedures resulting in frustration, delays and redundancy</a:t>
            </a:r>
          </a:p>
          <a:p>
            <a:pPr marL="457200" indent="-457200">
              <a:buFont typeface="Arial" panose="020B0604020202020204" pitchFamily="34" charset="0"/>
              <a:buChar char="•"/>
            </a:pPr>
            <a:r>
              <a:rPr lang="en-US" sz="2800" dirty="0"/>
              <a:t>Lack of knowledge about resources may result in delays and redundancy</a:t>
            </a:r>
          </a:p>
          <a:p>
            <a:endParaRPr lang="en-US" sz="2000" dirty="0"/>
          </a:p>
          <a:p>
            <a:endParaRPr lang="en-US" sz="2000" dirty="0"/>
          </a:p>
          <a:p>
            <a:endParaRPr lang="en-US" sz="2000" dirty="0"/>
          </a:p>
        </p:txBody>
      </p:sp>
    </p:spTree>
    <p:extLst>
      <p:ext uri="{BB962C8B-B14F-4D97-AF65-F5344CB8AC3E}">
        <p14:creationId xmlns:p14="http://schemas.microsoft.com/office/powerpoint/2010/main" val="2741012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11442DF-95F5-4018-BF7D-B9BC0F08367E}"/>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6" progId="TCLayout.ActiveDocument.1">
                  <p:embed/>
                </p:oleObj>
              </mc:Choice>
              <mc:Fallback>
                <p:oleObj name="think-cell Slide" r:id="rId5" imgW="395" imgH="396" progId="TCLayout.ActiveDocument.1">
                  <p:embed/>
                  <p:pic>
                    <p:nvPicPr>
                      <p:cNvPr id="4" name="Object 3" hidden="1">
                        <a:extLst>
                          <a:ext uri="{FF2B5EF4-FFF2-40B4-BE49-F238E27FC236}">
                            <a16:creationId xmlns:a16="http://schemas.microsoft.com/office/drawing/2014/main" id="{811442DF-95F5-4018-BF7D-B9BC0F08367E}"/>
                          </a:ext>
                        </a:extLst>
                      </p:cNvPr>
                      <p:cNvPicPr/>
                      <p:nvPr/>
                    </p:nvPicPr>
                    <p:blipFill>
                      <a:blip r:embed="rId6"/>
                      <a:stretch>
                        <a:fillRect/>
                      </a:stretch>
                    </p:blipFill>
                    <p:spPr>
                      <a:xfrm>
                        <a:off x="1525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6F7E1F2C-2D9E-46B5-846C-390C5FC4FCE8}"/>
              </a:ext>
            </a:extLst>
          </p:cNvPr>
          <p:cNvSpPr/>
          <p:nvPr>
            <p:custDataLst>
              <p:tags r:id="rId2"/>
            </p:custDataLst>
          </p:nvPr>
        </p:nvSpPr>
        <p:spPr>
          <a:xfrm>
            <a:off x="152400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algn="ctr"/>
            <a:endParaRPr lang="en-US" sz="2500" b="1" dirty="0">
              <a:latin typeface="Calibri" panose="020F0502020204030204" pitchFamily="34" charset="0"/>
              <a:ea typeface="+mj-ea"/>
              <a:sym typeface="Calibri" panose="020F0502020204030204" pitchFamily="34" charset="0"/>
            </a:endParaRPr>
          </a:p>
        </p:txBody>
      </p:sp>
      <p:sp>
        <p:nvSpPr>
          <p:cNvPr id="2" name="Title 1">
            <a:extLst>
              <a:ext uri="{FF2B5EF4-FFF2-40B4-BE49-F238E27FC236}">
                <a16:creationId xmlns:a16="http://schemas.microsoft.com/office/drawing/2014/main" id="{87C299A7-BAD6-4543-99CF-650E93684B3C}"/>
              </a:ext>
            </a:extLst>
          </p:cNvPr>
          <p:cNvSpPr>
            <a:spLocks noGrp="1"/>
          </p:cNvSpPr>
          <p:nvPr>
            <p:ph type="title"/>
          </p:nvPr>
        </p:nvSpPr>
        <p:spPr>
          <a:xfrm>
            <a:off x="139557" y="140076"/>
            <a:ext cx="10515600" cy="748245"/>
          </a:xfrm>
        </p:spPr>
        <p:txBody>
          <a:bodyPr vert="horz" lIns="91440" tIns="45720" rIns="91440" bIns="45720" rtlCol="0" anchor="ctr">
            <a:noAutofit/>
          </a:bodyPr>
          <a:lstStyle/>
          <a:p>
            <a:r>
              <a:rPr lang="en-US" sz="3600" b="1" dirty="0">
                <a:solidFill>
                  <a:schemeClr val="bg1"/>
                </a:solidFill>
              </a:rPr>
              <a:t>How Can You Help?</a:t>
            </a:r>
          </a:p>
        </p:txBody>
      </p:sp>
      <p:sp>
        <p:nvSpPr>
          <p:cNvPr id="5" name="TextBox 4">
            <a:extLst>
              <a:ext uri="{FF2B5EF4-FFF2-40B4-BE49-F238E27FC236}">
                <a16:creationId xmlns:a16="http://schemas.microsoft.com/office/drawing/2014/main" id="{A4B490D1-C1D9-46A8-BCEA-ADAC9F70134A}"/>
              </a:ext>
            </a:extLst>
          </p:cNvPr>
          <p:cNvSpPr txBox="1"/>
          <p:nvPr/>
        </p:nvSpPr>
        <p:spPr>
          <a:xfrm>
            <a:off x="339047" y="1080826"/>
            <a:ext cx="11513906" cy="3970318"/>
          </a:xfrm>
          <a:prstGeom prst="rect">
            <a:avLst/>
          </a:prstGeom>
          <a:noFill/>
        </p:spPr>
        <p:txBody>
          <a:bodyPr wrap="square" rtlCol="0">
            <a:spAutoFit/>
          </a:bodyPr>
          <a:lstStyle/>
          <a:p>
            <a:pPr marL="457200" indent="-457200">
              <a:buFont typeface="Arial" panose="020B0604020202020204" pitchFamily="34" charset="0"/>
              <a:buChar char="•"/>
            </a:pPr>
            <a:r>
              <a:rPr lang="en-US" sz="2800" dirty="0"/>
              <a:t>Where are there opportunities within your facility, committee(s), etc. to work more efficiently?</a:t>
            </a:r>
          </a:p>
          <a:p>
            <a:pPr marL="457200" indent="-457200">
              <a:buFont typeface="Arial" panose="020B0604020202020204" pitchFamily="34" charset="0"/>
              <a:buChar char="•"/>
            </a:pPr>
            <a:r>
              <a:rPr lang="en-US" sz="2800" dirty="0"/>
              <a:t>Where are there gaps in knowledge or process and how might you lean on others to fill them?</a:t>
            </a:r>
          </a:p>
          <a:p>
            <a:pPr marL="457200" indent="-457200">
              <a:buFont typeface="Arial" panose="020B0604020202020204" pitchFamily="34" charset="0"/>
              <a:buChar char="•"/>
            </a:pPr>
            <a:r>
              <a:rPr lang="en-US" sz="2800" dirty="0"/>
              <a:t>How can you foster collaboration and learning between facilities? What is working well at your facility and are you sharing it with others? </a:t>
            </a:r>
          </a:p>
          <a:p>
            <a:pPr marL="457200" indent="-457200">
              <a:buFont typeface="Arial" panose="020B0604020202020204" pitchFamily="34" charset="0"/>
              <a:buChar char="•"/>
            </a:pPr>
            <a:r>
              <a:rPr lang="en-US" sz="2800" dirty="0"/>
              <a:t>What do you find challenging or frustrating when presented with industry sponsored multisite clinical trials? </a:t>
            </a:r>
          </a:p>
          <a:p>
            <a:pPr lvl="1"/>
            <a:endParaRPr lang="en-US" sz="2800" dirty="0"/>
          </a:p>
        </p:txBody>
      </p:sp>
    </p:spTree>
    <p:extLst>
      <p:ext uri="{BB962C8B-B14F-4D97-AF65-F5344CB8AC3E}">
        <p14:creationId xmlns:p14="http://schemas.microsoft.com/office/powerpoint/2010/main" val="1477951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BBB58-3648-4984-A791-CD4BCBCC7DAB}"/>
              </a:ext>
            </a:extLst>
          </p:cNvPr>
          <p:cNvSpPr>
            <a:spLocks noGrp="1"/>
          </p:cNvSpPr>
          <p:nvPr>
            <p:ph type="title"/>
          </p:nvPr>
        </p:nvSpPr>
        <p:spPr>
          <a:xfrm>
            <a:off x="-1" y="0"/>
            <a:ext cx="11840901" cy="1325563"/>
          </a:xfrm>
        </p:spPr>
        <p:txBody>
          <a:bodyPr/>
          <a:lstStyle/>
          <a:p>
            <a:r>
              <a:rPr lang="en-US" b="1" dirty="0">
                <a:solidFill>
                  <a:schemeClr val="bg1"/>
                </a:solidFill>
              </a:rPr>
              <a:t>Key Questions/Considerations- Local Processes</a:t>
            </a:r>
          </a:p>
        </p:txBody>
      </p:sp>
      <p:sp>
        <p:nvSpPr>
          <p:cNvPr id="3" name="Slide Number Placeholder 2">
            <a:extLst>
              <a:ext uri="{FF2B5EF4-FFF2-40B4-BE49-F238E27FC236}">
                <a16:creationId xmlns:a16="http://schemas.microsoft.com/office/drawing/2014/main" id="{23B25D57-3840-4233-89D2-9056A498DA50}"/>
              </a:ext>
            </a:extLst>
          </p:cNvPr>
          <p:cNvSpPr>
            <a:spLocks noGrp="1"/>
          </p:cNvSpPr>
          <p:nvPr>
            <p:ph type="sldNum" sz="quarter" idx="12"/>
          </p:nvPr>
        </p:nvSpPr>
        <p:spPr/>
        <p:txBody>
          <a:bodyPr/>
          <a:lstStyle/>
          <a:p>
            <a:fld id="{670A9334-4E67-F94F-A05E-0CE8B74A054E}" type="slidenum">
              <a:rPr lang="en-US" smtClean="0"/>
              <a:t>16</a:t>
            </a:fld>
            <a:endParaRPr lang="en-US" dirty="0"/>
          </a:p>
        </p:txBody>
      </p:sp>
      <p:sp>
        <p:nvSpPr>
          <p:cNvPr id="4" name="TextBox 3">
            <a:extLst>
              <a:ext uri="{FF2B5EF4-FFF2-40B4-BE49-F238E27FC236}">
                <a16:creationId xmlns:a16="http://schemas.microsoft.com/office/drawing/2014/main" id="{8A81324F-6C20-486B-8683-32CD464CF207}"/>
              </a:ext>
            </a:extLst>
          </p:cNvPr>
          <p:cNvSpPr txBox="1"/>
          <p:nvPr/>
        </p:nvSpPr>
        <p:spPr>
          <a:xfrm>
            <a:off x="351100" y="903514"/>
            <a:ext cx="10515600" cy="4893647"/>
          </a:xfrm>
          <a:prstGeom prst="rect">
            <a:avLst/>
          </a:prstGeom>
          <a:noFill/>
        </p:spPr>
        <p:txBody>
          <a:bodyPr wrap="square" rtlCol="0">
            <a:spAutoFit/>
          </a:bodyPr>
          <a:lstStyle/>
          <a:p>
            <a:pPr marL="285750" indent="-285750">
              <a:buFont typeface="Arial" panose="020B0604020202020204" pitchFamily="34" charset="0"/>
              <a:buChar char="•"/>
            </a:pPr>
            <a:r>
              <a:rPr lang="en-US" sz="2400" dirty="0"/>
              <a:t>What are your local review and approval processes? </a:t>
            </a:r>
          </a:p>
          <a:p>
            <a:pPr marL="285750" indent="-285750">
              <a:buFont typeface="Arial" panose="020B0604020202020204" pitchFamily="34" charset="0"/>
              <a:buChar char="•"/>
            </a:pPr>
            <a:r>
              <a:rPr lang="en-US" sz="2400" dirty="0"/>
              <a:t>Where is this information maintained and is it available to:</a:t>
            </a:r>
          </a:p>
          <a:p>
            <a:pPr marL="742950" lvl="1" indent="-285750">
              <a:buFont typeface="Arial" panose="020B0604020202020204" pitchFamily="34" charset="0"/>
              <a:buChar char="•"/>
            </a:pPr>
            <a:r>
              <a:rPr lang="en-US" sz="2400" dirty="0"/>
              <a:t>Committee Chairs, Committee Members, Research Staff. Others? </a:t>
            </a:r>
          </a:p>
          <a:p>
            <a:pPr marL="285750" indent="-285750">
              <a:buFont typeface="Arial" panose="020B0604020202020204" pitchFamily="34" charset="0"/>
              <a:buChar char="•"/>
            </a:pPr>
            <a:r>
              <a:rPr lang="en-US" sz="2400" dirty="0"/>
              <a:t>How are new staff (investigators, coordinators, committee members, etc.) made aware of these materials?</a:t>
            </a:r>
          </a:p>
          <a:p>
            <a:pPr marL="285750" indent="-285750">
              <a:buFont typeface="Arial" panose="020B0604020202020204" pitchFamily="34" charset="0"/>
              <a:buChar char="•"/>
            </a:pPr>
            <a:r>
              <a:rPr lang="en-US" sz="2400" dirty="0"/>
              <a:t>Do you have a directory of who’s who and is this publicly available? </a:t>
            </a:r>
          </a:p>
          <a:p>
            <a:pPr marL="285750" indent="-285750">
              <a:buFont typeface="Arial" panose="020B0604020202020204" pitchFamily="34" charset="0"/>
              <a:buChar char="•"/>
            </a:pPr>
            <a:r>
              <a:rPr lang="en-US" sz="2400" dirty="0"/>
              <a:t>Do you have a mechanism whereby procedures and associated timelines are routinely reviewed and evaluated for accuracy?</a:t>
            </a:r>
          </a:p>
          <a:p>
            <a:pPr marL="285750" indent="-285750">
              <a:buFont typeface="Arial" panose="020B0604020202020204" pitchFamily="34" charset="0"/>
              <a:buChar char="•"/>
            </a:pPr>
            <a:r>
              <a:rPr lang="en-US" sz="2400" dirty="0"/>
              <a:t>Have you revised your SOPs to accommodate use of a single IRB? Commercial IRB? </a:t>
            </a:r>
          </a:p>
          <a:p>
            <a:pPr marL="285750" indent="-285750">
              <a:buFont typeface="Arial" panose="020B0604020202020204" pitchFamily="34" charset="0"/>
              <a:buChar char="•"/>
            </a:pPr>
            <a:r>
              <a:rPr lang="en-US" sz="2400" dirty="0"/>
              <a:t>Are you introducing redundancy (e.g., local policy requires local IRB to review/sign off on a study where you’ve already agreed to rely on an external IRB)?</a:t>
            </a:r>
          </a:p>
        </p:txBody>
      </p:sp>
    </p:spTree>
    <p:extLst>
      <p:ext uri="{BB962C8B-B14F-4D97-AF65-F5344CB8AC3E}">
        <p14:creationId xmlns:p14="http://schemas.microsoft.com/office/powerpoint/2010/main" val="3780537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BBB58-3648-4984-A791-CD4BCBCC7DAB}"/>
              </a:ext>
            </a:extLst>
          </p:cNvPr>
          <p:cNvSpPr>
            <a:spLocks noGrp="1"/>
          </p:cNvSpPr>
          <p:nvPr>
            <p:ph type="title"/>
          </p:nvPr>
        </p:nvSpPr>
        <p:spPr>
          <a:xfrm>
            <a:off x="0" y="0"/>
            <a:ext cx="12192000" cy="1325563"/>
          </a:xfrm>
        </p:spPr>
        <p:txBody>
          <a:bodyPr>
            <a:normAutofit/>
          </a:bodyPr>
          <a:lstStyle/>
          <a:p>
            <a:r>
              <a:rPr lang="en-US" sz="3200" b="1" dirty="0">
                <a:solidFill>
                  <a:schemeClr val="bg1"/>
                </a:solidFill>
              </a:rPr>
              <a:t>Key Questions/Considerations- Training, Education and Available Resources</a:t>
            </a:r>
          </a:p>
        </p:txBody>
      </p:sp>
      <p:sp>
        <p:nvSpPr>
          <p:cNvPr id="3" name="Slide Number Placeholder 2">
            <a:extLst>
              <a:ext uri="{FF2B5EF4-FFF2-40B4-BE49-F238E27FC236}">
                <a16:creationId xmlns:a16="http://schemas.microsoft.com/office/drawing/2014/main" id="{23B25D57-3840-4233-89D2-9056A498DA50}"/>
              </a:ext>
            </a:extLst>
          </p:cNvPr>
          <p:cNvSpPr>
            <a:spLocks noGrp="1"/>
          </p:cNvSpPr>
          <p:nvPr>
            <p:ph type="sldNum" sz="quarter" idx="12"/>
          </p:nvPr>
        </p:nvSpPr>
        <p:spPr/>
        <p:txBody>
          <a:bodyPr/>
          <a:lstStyle/>
          <a:p>
            <a:fld id="{670A9334-4E67-F94F-A05E-0CE8B74A054E}" type="slidenum">
              <a:rPr lang="en-US" smtClean="0"/>
              <a:t>17</a:t>
            </a:fld>
            <a:endParaRPr lang="en-US" dirty="0"/>
          </a:p>
        </p:txBody>
      </p:sp>
      <p:sp>
        <p:nvSpPr>
          <p:cNvPr id="4" name="TextBox 3">
            <a:extLst>
              <a:ext uri="{FF2B5EF4-FFF2-40B4-BE49-F238E27FC236}">
                <a16:creationId xmlns:a16="http://schemas.microsoft.com/office/drawing/2014/main" id="{172DF3D6-DEA0-4816-8025-5C6971EBF807}"/>
              </a:ext>
            </a:extLst>
          </p:cNvPr>
          <p:cNvSpPr txBox="1"/>
          <p:nvPr/>
        </p:nvSpPr>
        <p:spPr>
          <a:xfrm>
            <a:off x="435429" y="1426029"/>
            <a:ext cx="10515600"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a:t>Do you, your committee members, researchers and staff know how to access the various resources ORPP&amp;E creates?</a:t>
            </a:r>
          </a:p>
          <a:p>
            <a:pPr marL="285750" indent="-285750">
              <a:buFont typeface="Arial" panose="020B0604020202020204" pitchFamily="34" charset="0"/>
              <a:buChar char="•"/>
            </a:pPr>
            <a:r>
              <a:rPr lang="en-US" sz="2800" dirty="0"/>
              <a:t>Does your facility offer any specific training beyond CITI based training for its research community?  </a:t>
            </a:r>
          </a:p>
          <a:p>
            <a:endParaRPr lang="en-US" sz="2400" dirty="0"/>
          </a:p>
        </p:txBody>
      </p:sp>
    </p:spTree>
    <p:extLst>
      <p:ext uri="{BB962C8B-B14F-4D97-AF65-F5344CB8AC3E}">
        <p14:creationId xmlns:p14="http://schemas.microsoft.com/office/powerpoint/2010/main" val="981611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646BB-D707-42BE-8FAD-9A23B2666F2E}"/>
              </a:ext>
            </a:extLst>
          </p:cNvPr>
          <p:cNvSpPr>
            <a:spLocks noGrp="1"/>
          </p:cNvSpPr>
          <p:nvPr>
            <p:ph type="title"/>
          </p:nvPr>
        </p:nvSpPr>
        <p:spPr>
          <a:xfrm>
            <a:off x="114300" y="-120315"/>
            <a:ext cx="11963400" cy="1325563"/>
          </a:xfrm>
        </p:spPr>
        <p:txBody>
          <a:bodyPr/>
          <a:lstStyle/>
          <a:p>
            <a:r>
              <a:rPr lang="en-US" b="1" dirty="0">
                <a:solidFill>
                  <a:schemeClr val="bg1"/>
                </a:solidFill>
              </a:rPr>
              <a:t>Key Questions/Considerations- Communication</a:t>
            </a:r>
          </a:p>
        </p:txBody>
      </p:sp>
      <p:sp>
        <p:nvSpPr>
          <p:cNvPr id="3" name="Slide Number Placeholder 2">
            <a:extLst>
              <a:ext uri="{FF2B5EF4-FFF2-40B4-BE49-F238E27FC236}">
                <a16:creationId xmlns:a16="http://schemas.microsoft.com/office/drawing/2014/main" id="{1BB6BE4D-44CF-4B68-B462-FEFD939B3735}"/>
              </a:ext>
            </a:extLst>
          </p:cNvPr>
          <p:cNvSpPr>
            <a:spLocks noGrp="1"/>
          </p:cNvSpPr>
          <p:nvPr>
            <p:ph type="sldNum" sz="quarter" idx="12"/>
          </p:nvPr>
        </p:nvSpPr>
        <p:spPr/>
        <p:txBody>
          <a:bodyPr/>
          <a:lstStyle/>
          <a:p>
            <a:fld id="{670A9334-4E67-F94F-A05E-0CE8B74A054E}" type="slidenum">
              <a:rPr lang="en-US" smtClean="0"/>
              <a:t>18</a:t>
            </a:fld>
            <a:endParaRPr lang="en-US" dirty="0"/>
          </a:p>
        </p:txBody>
      </p:sp>
      <p:sp>
        <p:nvSpPr>
          <p:cNvPr id="4" name="TextBox 3">
            <a:extLst>
              <a:ext uri="{FF2B5EF4-FFF2-40B4-BE49-F238E27FC236}">
                <a16:creationId xmlns:a16="http://schemas.microsoft.com/office/drawing/2014/main" id="{ACCC7243-928F-4DC9-9C06-C9D251741D17}"/>
              </a:ext>
            </a:extLst>
          </p:cNvPr>
          <p:cNvSpPr txBox="1"/>
          <p:nvPr/>
        </p:nvSpPr>
        <p:spPr>
          <a:xfrm>
            <a:off x="381001" y="1077687"/>
            <a:ext cx="10515600" cy="3816429"/>
          </a:xfrm>
          <a:prstGeom prst="rect">
            <a:avLst/>
          </a:prstGeom>
          <a:noFill/>
        </p:spPr>
        <p:txBody>
          <a:bodyPr wrap="square" rtlCol="0">
            <a:spAutoFit/>
          </a:bodyPr>
          <a:lstStyle/>
          <a:p>
            <a:pPr marL="285750" indent="-285750">
              <a:buFont typeface="Arial" panose="020B0604020202020204" pitchFamily="34" charset="0"/>
              <a:buChar char="•"/>
            </a:pPr>
            <a:r>
              <a:rPr lang="en-US" sz="2800" dirty="0"/>
              <a:t>How are important changes in procedure and/or local research policy communicated to researchers and their study teams?</a:t>
            </a:r>
          </a:p>
          <a:p>
            <a:pPr marL="285750" indent="-285750">
              <a:buFont typeface="Arial" panose="020B0604020202020204" pitchFamily="34" charset="0"/>
              <a:buChar char="•"/>
            </a:pPr>
            <a:r>
              <a:rPr lang="en-US" sz="2800" dirty="0"/>
              <a:t>How are important changes in procedure and/or local research policy communicated among committees, chairs, reviewers?</a:t>
            </a:r>
          </a:p>
          <a:p>
            <a:pPr marL="285750" indent="-285750">
              <a:buFont typeface="Arial" panose="020B0604020202020204" pitchFamily="34" charset="0"/>
              <a:buChar char="•"/>
            </a:pPr>
            <a:r>
              <a:rPr lang="en-US" sz="2800" dirty="0"/>
              <a:t>How often do you communicate with other IRB and/or R&amp;D Committee Chairs?</a:t>
            </a:r>
          </a:p>
          <a:p>
            <a:pPr marL="285750" indent="-285750">
              <a:buFont typeface="Arial" panose="020B0604020202020204" pitchFamily="34" charset="0"/>
              <a:buChar char="•"/>
            </a:pPr>
            <a:r>
              <a:rPr lang="en-US" sz="2800" dirty="0"/>
              <a:t>Do you have a mechanism for managing complaints and concerns?</a:t>
            </a:r>
          </a:p>
          <a:p>
            <a:pPr marL="285750" indent="-285750">
              <a:buFont typeface="Arial" panose="020B0604020202020204" pitchFamily="34" charset="0"/>
              <a:buChar char="•"/>
            </a:pPr>
            <a:r>
              <a:rPr lang="en-US" sz="2800" dirty="0"/>
              <a:t>How do you share central office level changes/updates?</a:t>
            </a:r>
          </a:p>
          <a:p>
            <a:endParaRPr lang="en-US" dirty="0"/>
          </a:p>
        </p:txBody>
      </p:sp>
    </p:spTree>
    <p:extLst>
      <p:ext uri="{BB962C8B-B14F-4D97-AF65-F5344CB8AC3E}">
        <p14:creationId xmlns:p14="http://schemas.microsoft.com/office/powerpoint/2010/main" val="1572170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458D9A7-CD2F-4405-8C67-145267BBB04C}"/>
              </a:ext>
            </a:extLst>
          </p:cNvPr>
          <p:cNvSpPr>
            <a:spLocks noGrp="1"/>
          </p:cNvSpPr>
          <p:nvPr>
            <p:ph type="sldNum" sz="quarter" idx="12"/>
          </p:nvPr>
        </p:nvSpPr>
        <p:spPr/>
        <p:txBody>
          <a:bodyPr/>
          <a:lstStyle/>
          <a:p>
            <a:fld id="{670A9334-4E67-F94F-A05E-0CE8B74A054E}" type="slidenum">
              <a:rPr lang="en-US" smtClean="0"/>
              <a:t>19</a:t>
            </a:fld>
            <a:endParaRPr lang="en-US" dirty="0"/>
          </a:p>
        </p:txBody>
      </p:sp>
      <p:sp>
        <p:nvSpPr>
          <p:cNvPr id="4" name="TextBox 3">
            <a:extLst>
              <a:ext uri="{FF2B5EF4-FFF2-40B4-BE49-F238E27FC236}">
                <a16:creationId xmlns:a16="http://schemas.microsoft.com/office/drawing/2014/main" id="{787E376D-B213-4935-B923-33E64EBCE168}"/>
              </a:ext>
            </a:extLst>
          </p:cNvPr>
          <p:cNvSpPr txBox="1"/>
          <p:nvPr/>
        </p:nvSpPr>
        <p:spPr>
          <a:xfrm>
            <a:off x="2291443" y="2621164"/>
            <a:ext cx="7609114" cy="1200329"/>
          </a:xfrm>
          <a:prstGeom prst="rect">
            <a:avLst/>
          </a:prstGeom>
          <a:noFill/>
        </p:spPr>
        <p:txBody>
          <a:bodyPr wrap="square" rtlCol="0">
            <a:spAutoFit/>
          </a:bodyPr>
          <a:lstStyle/>
          <a:p>
            <a:pPr algn="ctr"/>
            <a:r>
              <a:rPr lang="en-US" sz="7200" dirty="0">
                <a:solidFill>
                  <a:schemeClr val="accent1"/>
                </a:solidFill>
              </a:rPr>
              <a:t>THANK YOU!</a:t>
            </a:r>
          </a:p>
        </p:txBody>
      </p:sp>
    </p:spTree>
    <p:extLst>
      <p:ext uri="{BB962C8B-B14F-4D97-AF65-F5344CB8AC3E}">
        <p14:creationId xmlns:p14="http://schemas.microsoft.com/office/powerpoint/2010/main" val="3764851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20AB8-97AA-40D3-A4C0-227F9A95918E}"/>
              </a:ext>
            </a:extLst>
          </p:cNvPr>
          <p:cNvSpPr>
            <a:spLocks noGrp="1"/>
          </p:cNvSpPr>
          <p:nvPr>
            <p:ph type="title"/>
          </p:nvPr>
        </p:nvSpPr>
        <p:spPr>
          <a:xfrm>
            <a:off x="320842" y="-212496"/>
            <a:ext cx="10515600" cy="1325563"/>
          </a:xfrm>
        </p:spPr>
        <p:txBody>
          <a:bodyPr/>
          <a:lstStyle/>
          <a:p>
            <a:r>
              <a:rPr lang="en-US" b="1" dirty="0">
                <a:solidFill>
                  <a:schemeClr val="bg1"/>
                </a:solidFill>
              </a:rPr>
              <a:t>You Are Part of an All-Year-Long All Star Team!</a:t>
            </a:r>
          </a:p>
        </p:txBody>
      </p:sp>
      <p:sp>
        <p:nvSpPr>
          <p:cNvPr id="3" name="Slide Number Placeholder 2">
            <a:extLst>
              <a:ext uri="{FF2B5EF4-FFF2-40B4-BE49-F238E27FC236}">
                <a16:creationId xmlns:a16="http://schemas.microsoft.com/office/drawing/2014/main" id="{2A5D0E33-98FE-4D2C-B0C3-341517D81ADB}"/>
              </a:ext>
            </a:extLst>
          </p:cNvPr>
          <p:cNvSpPr>
            <a:spLocks noGrp="1"/>
          </p:cNvSpPr>
          <p:nvPr>
            <p:ph type="sldNum" sz="quarter" idx="12"/>
          </p:nvPr>
        </p:nvSpPr>
        <p:spPr/>
        <p:txBody>
          <a:bodyPr/>
          <a:lstStyle/>
          <a:p>
            <a:fld id="{670A9334-4E67-F94F-A05E-0CE8B74A054E}" type="slidenum">
              <a:rPr lang="en-US" smtClean="0"/>
              <a:t>2</a:t>
            </a:fld>
            <a:endParaRPr lang="en-US" dirty="0"/>
          </a:p>
        </p:txBody>
      </p:sp>
      <p:sp>
        <p:nvSpPr>
          <p:cNvPr id="4" name="Google Shape;252;p29">
            <a:extLst>
              <a:ext uri="{FF2B5EF4-FFF2-40B4-BE49-F238E27FC236}">
                <a16:creationId xmlns:a16="http://schemas.microsoft.com/office/drawing/2014/main" id="{D04C4424-9676-4EB4-ADF5-A568780079DA}"/>
              </a:ext>
            </a:extLst>
          </p:cNvPr>
          <p:cNvSpPr txBox="1">
            <a:spLocks/>
          </p:cNvSpPr>
          <p:nvPr/>
        </p:nvSpPr>
        <p:spPr>
          <a:xfrm>
            <a:off x="2028726" y="1505073"/>
            <a:ext cx="2609129" cy="2073255"/>
          </a:xfrm>
          <a:prstGeom prst="rect">
            <a:avLst/>
          </a:prstGeom>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Arial" panose="020B0604020202020204" pitchFamily="34" charset="0"/>
              <a:buNone/>
            </a:pPr>
            <a:endParaRPr lang="en" sz="1800" b="1" dirty="0"/>
          </a:p>
          <a:p>
            <a:pPr marL="0" indent="0">
              <a:spcBef>
                <a:spcPts val="600"/>
              </a:spcBef>
              <a:buFont typeface="Arial" panose="020B0604020202020204" pitchFamily="34" charset="0"/>
              <a:buNone/>
            </a:pPr>
            <a:r>
              <a:rPr lang="en-US" sz="1800" dirty="0"/>
              <a:t>We are affiliated with the top academic medical centers across the country.  Many of our researchers are faculty there.</a:t>
            </a:r>
          </a:p>
        </p:txBody>
      </p:sp>
      <p:sp>
        <p:nvSpPr>
          <p:cNvPr id="5" name="Google Shape;253;p29">
            <a:extLst>
              <a:ext uri="{FF2B5EF4-FFF2-40B4-BE49-F238E27FC236}">
                <a16:creationId xmlns:a16="http://schemas.microsoft.com/office/drawing/2014/main" id="{47EBCCEB-B3F7-4156-92E3-C8C044286B44}"/>
              </a:ext>
            </a:extLst>
          </p:cNvPr>
          <p:cNvSpPr txBox="1">
            <a:spLocks/>
          </p:cNvSpPr>
          <p:nvPr/>
        </p:nvSpPr>
        <p:spPr>
          <a:xfrm>
            <a:off x="4912066" y="1505073"/>
            <a:ext cx="2609129" cy="2073255"/>
          </a:xfrm>
          <a:prstGeom prst="rect">
            <a:avLst/>
          </a:prstGeom>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Arial" panose="020B0604020202020204" pitchFamily="34" charset="0"/>
              <a:buNone/>
            </a:pPr>
            <a:endParaRPr lang="en-US" sz="1800" b="1" dirty="0"/>
          </a:p>
          <a:p>
            <a:pPr marL="0" indent="0">
              <a:spcBef>
                <a:spcPts val="600"/>
              </a:spcBef>
              <a:buFont typeface="Arial" panose="020B0604020202020204" pitchFamily="34" charset="0"/>
              <a:buNone/>
            </a:pPr>
            <a:r>
              <a:rPr lang="en-US" sz="1800" dirty="0"/>
              <a:t>We have dedicated non-profit corporations that add expertise and bring in millions of dollars of external funding every year.</a:t>
            </a:r>
          </a:p>
        </p:txBody>
      </p:sp>
      <p:sp>
        <p:nvSpPr>
          <p:cNvPr id="6" name="Google Shape;254;p29">
            <a:extLst>
              <a:ext uri="{FF2B5EF4-FFF2-40B4-BE49-F238E27FC236}">
                <a16:creationId xmlns:a16="http://schemas.microsoft.com/office/drawing/2014/main" id="{1A87F05A-4F31-4DDF-9476-F73658AB9F9B}"/>
              </a:ext>
            </a:extLst>
          </p:cNvPr>
          <p:cNvSpPr txBox="1">
            <a:spLocks/>
          </p:cNvSpPr>
          <p:nvPr/>
        </p:nvSpPr>
        <p:spPr>
          <a:xfrm>
            <a:off x="7795405" y="1505073"/>
            <a:ext cx="2609129" cy="2073255"/>
          </a:xfrm>
          <a:prstGeom prst="rect">
            <a:avLst/>
          </a:prstGeom>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Arial" panose="020B0604020202020204" pitchFamily="34" charset="0"/>
              <a:buNone/>
            </a:pPr>
            <a:endParaRPr lang="en-US" sz="1800" b="1"/>
          </a:p>
          <a:p>
            <a:pPr marL="0" indent="0">
              <a:spcBef>
                <a:spcPts val="600"/>
              </a:spcBef>
              <a:buFont typeface="Arial" panose="020B0604020202020204" pitchFamily="34" charset="0"/>
              <a:buNone/>
            </a:pPr>
            <a:r>
              <a:rPr lang="en-US" sz="1800"/>
              <a:t>We are part of the largest integrated healthcare system in the country.</a:t>
            </a:r>
          </a:p>
          <a:p>
            <a:pPr marL="0" indent="0">
              <a:spcBef>
                <a:spcPts val="600"/>
              </a:spcBef>
              <a:buFont typeface="Arial" panose="020B0604020202020204" pitchFamily="34" charset="0"/>
              <a:buNone/>
            </a:pPr>
            <a:endParaRPr lang="en-US" sz="1800" dirty="0"/>
          </a:p>
        </p:txBody>
      </p:sp>
      <p:sp>
        <p:nvSpPr>
          <p:cNvPr id="7" name="Google Shape;256;p29">
            <a:extLst>
              <a:ext uri="{FF2B5EF4-FFF2-40B4-BE49-F238E27FC236}">
                <a16:creationId xmlns:a16="http://schemas.microsoft.com/office/drawing/2014/main" id="{9B6564EE-DD6D-47A4-A35A-9BFAB18B77FB}"/>
              </a:ext>
            </a:extLst>
          </p:cNvPr>
          <p:cNvSpPr txBox="1">
            <a:spLocks/>
          </p:cNvSpPr>
          <p:nvPr/>
        </p:nvSpPr>
        <p:spPr>
          <a:xfrm>
            <a:off x="1994665" y="3624012"/>
            <a:ext cx="2609129" cy="2073255"/>
          </a:xfrm>
          <a:prstGeom prst="rect">
            <a:avLst/>
          </a:prstGeom>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Arial" panose="020B0604020202020204" pitchFamily="34" charset="0"/>
              <a:buNone/>
            </a:pPr>
            <a:endParaRPr lang="en-US" sz="1800" b="1" dirty="0"/>
          </a:p>
          <a:p>
            <a:pPr marL="0" indent="0">
              <a:spcBef>
                <a:spcPts val="600"/>
              </a:spcBef>
              <a:buFont typeface="Arial" panose="020B0604020202020204" pitchFamily="34" charset="0"/>
              <a:buNone/>
            </a:pPr>
            <a:r>
              <a:rPr lang="en-US" sz="1800" dirty="0"/>
              <a:t>We have an intramural research appropriation approaching $1 billion.</a:t>
            </a:r>
          </a:p>
        </p:txBody>
      </p:sp>
      <p:sp>
        <p:nvSpPr>
          <p:cNvPr id="8" name="Google Shape;257;p29">
            <a:extLst>
              <a:ext uri="{FF2B5EF4-FFF2-40B4-BE49-F238E27FC236}">
                <a16:creationId xmlns:a16="http://schemas.microsoft.com/office/drawing/2014/main" id="{62B86452-6E13-4640-95E2-E82EA1332BB9}"/>
              </a:ext>
            </a:extLst>
          </p:cNvPr>
          <p:cNvSpPr txBox="1">
            <a:spLocks/>
          </p:cNvSpPr>
          <p:nvPr/>
        </p:nvSpPr>
        <p:spPr>
          <a:xfrm>
            <a:off x="4878004" y="3624012"/>
            <a:ext cx="2609129" cy="2073255"/>
          </a:xfrm>
          <a:prstGeom prst="rect">
            <a:avLst/>
          </a:prstGeom>
        </p:spPr>
        <p:txBody>
          <a:bodyPr spcFirstLastPara="1" wrap="square" lIns="0" tIns="0" rIns="0" bIns="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Arial" panose="020B0604020202020204" pitchFamily="34" charset="0"/>
              <a:buNone/>
            </a:pPr>
            <a:endParaRPr lang="en-US" sz="1800" b="1" dirty="0"/>
          </a:p>
          <a:p>
            <a:pPr marL="0" indent="0">
              <a:spcBef>
                <a:spcPts val="600"/>
              </a:spcBef>
              <a:buFont typeface="Arial" panose="020B0604020202020204" pitchFamily="34" charset="0"/>
              <a:buNone/>
            </a:pPr>
            <a:r>
              <a:rPr lang="en-US" sz="1800" dirty="0"/>
              <a:t>We conduct research at ~100 VA medical centers across the country.</a:t>
            </a:r>
          </a:p>
        </p:txBody>
      </p:sp>
      <p:pic>
        <p:nvPicPr>
          <p:cNvPr id="9" name="Graphic 8" descr="Schoolhouse with solid fill">
            <a:extLst>
              <a:ext uri="{FF2B5EF4-FFF2-40B4-BE49-F238E27FC236}">
                <a16:creationId xmlns:a16="http://schemas.microsoft.com/office/drawing/2014/main" id="{F548C3EA-4F55-4779-8076-F79675C96FB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94665" y="1286810"/>
            <a:ext cx="572718" cy="637075"/>
          </a:xfrm>
          <a:prstGeom prst="rect">
            <a:avLst/>
          </a:prstGeom>
        </p:spPr>
      </p:pic>
      <p:pic>
        <p:nvPicPr>
          <p:cNvPr id="10" name="Graphic 9" descr="Group brainstorm with solid fill">
            <a:extLst>
              <a:ext uri="{FF2B5EF4-FFF2-40B4-BE49-F238E27FC236}">
                <a16:creationId xmlns:a16="http://schemas.microsoft.com/office/drawing/2014/main" id="{17D36A4D-A7F7-4638-AB02-88D0263397D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24065" y="1188723"/>
            <a:ext cx="572718" cy="637075"/>
          </a:xfrm>
          <a:prstGeom prst="rect">
            <a:avLst/>
          </a:prstGeom>
        </p:spPr>
      </p:pic>
      <p:pic>
        <p:nvPicPr>
          <p:cNvPr id="11" name="Graphic 10" descr="Connections with solid fill">
            <a:extLst>
              <a:ext uri="{FF2B5EF4-FFF2-40B4-BE49-F238E27FC236}">
                <a16:creationId xmlns:a16="http://schemas.microsoft.com/office/drawing/2014/main" id="{8EA67E52-051C-42A6-A045-C6D74F6CB0D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67619" y="3236701"/>
            <a:ext cx="572718" cy="637075"/>
          </a:xfrm>
          <a:prstGeom prst="rect">
            <a:avLst/>
          </a:prstGeom>
        </p:spPr>
      </p:pic>
      <p:pic>
        <p:nvPicPr>
          <p:cNvPr id="12" name="Graphic 11" descr="Dollar with solid fill">
            <a:extLst>
              <a:ext uri="{FF2B5EF4-FFF2-40B4-BE49-F238E27FC236}">
                <a16:creationId xmlns:a16="http://schemas.microsoft.com/office/drawing/2014/main" id="{BAD55919-8AC6-49DE-850F-3E90AE54DB9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787467" y="3301805"/>
            <a:ext cx="572718" cy="637075"/>
          </a:xfrm>
          <a:prstGeom prst="rect">
            <a:avLst/>
          </a:prstGeom>
        </p:spPr>
      </p:pic>
      <p:pic>
        <p:nvPicPr>
          <p:cNvPr id="13" name="Graphic 12" descr="Scientist female with solid fill">
            <a:extLst>
              <a:ext uri="{FF2B5EF4-FFF2-40B4-BE49-F238E27FC236}">
                <a16:creationId xmlns:a16="http://schemas.microsoft.com/office/drawing/2014/main" id="{292099CD-5414-4DAA-B8F0-69A9D868D4D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833551" y="3325871"/>
            <a:ext cx="572718" cy="637075"/>
          </a:xfrm>
          <a:prstGeom prst="rect">
            <a:avLst/>
          </a:prstGeom>
        </p:spPr>
      </p:pic>
      <p:sp>
        <p:nvSpPr>
          <p:cNvPr id="14" name="Google Shape;254;p29">
            <a:extLst>
              <a:ext uri="{FF2B5EF4-FFF2-40B4-BE49-F238E27FC236}">
                <a16:creationId xmlns:a16="http://schemas.microsoft.com/office/drawing/2014/main" id="{12AC8187-AD5A-422D-9E65-7A2E0C5F42D8}"/>
              </a:ext>
            </a:extLst>
          </p:cNvPr>
          <p:cNvSpPr txBox="1">
            <a:spLocks/>
          </p:cNvSpPr>
          <p:nvPr/>
        </p:nvSpPr>
        <p:spPr>
          <a:xfrm>
            <a:off x="7684556" y="3536288"/>
            <a:ext cx="2609129" cy="207325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600"/>
              </a:spcBef>
              <a:spcAft>
                <a:spcPts val="0"/>
              </a:spcAft>
              <a:buClr>
                <a:schemeClr val="accent1"/>
              </a:buClr>
              <a:buSzPts val="1800"/>
              <a:buFont typeface="Inter-Regular"/>
              <a:buChar char="●"/>
              <a:defRPr sz="1800" b="0" i="0" u="none" strike="noStrike" cap="none">
                <a:solidFill>
                  <a:schemeClr val="dk1"/>
                </a:solidFill>
                <a:latin typeface="Inter-Regular"/>
                <a:ea typeface="Inter-Regular"/>
                <a:cs typeface="Inter-Regular"/>
                <a:sym typeface="Inter-Regular"/>
              </a:defRPr>
            </a:lvl1pPr>
            <a:lvl2pPr marL="914400" marR="0" lvl="1" indent="-342900" algn="l" rtl="0">
              <a:lnSpc>
                <a:spcPct val="115000"/>
              </a:lnSpc>
              <a:spcBef>
                <a:spcPts val="0"/>
              </a:spcBef>
              <a:spcAft>
                <a:spcPts val="0"/>
              </a:spcAft>
              <a:buClr>
                <a:schemeClr val="accent1"/>
              </a:buClr>
              <a:buSzPts val="1800"/>
              <a:buFont typeface="Inter-Regular"/>
              <a:buChar char="○"/>
              <a:defRPr sz="1800" b="0" i="0" u="none" strike="noStrike" cap="none">
                <a:solidFill>
                  <a:schemeClr val="dk1"/>
                </a:solidFill>
                <a:latin typeface="Inter-Regular"/>
                <a:ea typeface="Inter-Regular"/>
                <a:cs typeface="Inter-Regular"/>
                <a:sym typeface="Inter-Regular"/>
              </a:defRPr>
            </a:lvl2pPr>
            <a:lvl3pPr marL="1371600" marR="0" lvl="2" indent="-342900" algn="l" rtl="0">
              <a:lnSpc>
                <a:spcPct val="115000"/>
              </a:lnSpc>
              <a:spcBef>
                <a:spcPts val="0"/>
              </a:spcBef>
              <a:spcAft>
                <a:spcPts val="0"/>
              </a:spcAft>
              <a:buClr>
                <a:schemeClr val="lt2"/>
              </a:buClr>
              <a:buSzPts val="1800"/>
              <a:buFont typeface="Inter-Regular"/>
              <a:buChar char="■"/>
              <a:defRPr sz="1800" b="0" i="0" u="none" strike="noStrike" cap="none">
                <a:solidFill>
                  <a:schemeClr val="dk1"/>
                </a:solidFill>
                <a:latin typeface="Inter-Regular"/>
                <a:ea typeface="Inter-Regular"/>
                <a:cs typeface="Inter-Regular"/>
                <a:sym typeface="Inter-Regular"/>
              </a:defRPr>
            </a:lvl3pPr>
            <a:lvl4pPr marL="1828800" marR="0" lvl="3" indent="-342900" algn="l" rtl="0">
              <a:lnSpc>
                <a:spcPct val="115000"/>
              </a:lnSpc>
              <a:spcBef>
                <a:spcPts val="0"/>
              </a:spcBef>
              <a:spcAft>
                <a:spcPts val="0"/>
              </a:spcAft>
              <a:buClr>
                <a:schemeClr val="dk1"/>
              </a:buClr>
              <a:buSzPts val="1800"/>
              <a:buFont typeface="Inter-Regular"/>
              <a:buChar char="●"/>
              <a:defRPr sz="1800" b="0" i="0" u="none" strike="noStrike" cap="none">
                <a:solidFill>
                  <a:schemeClr val="dk1"/>
                </a:solidFill>
                <a:latin typeface="Inter-Regular"/>
                <a:ea typeface="Inter-Regular"/>
                <a:cs typeface="Inter-Regular"/>
                <a:sym typeface="Inter-Regular"/>
              </a:defRPr>
            </a:lvl4pPr>
            <a:lvl5pPr marL="2286000" marR="0" lvl="4" indent="-342900" algn="l" rtl="0">
              <a:lnSpc>
                <a:spcPct val="115000"/>
              </a:lnSpc>
              <a:spcBef>
                <a:spcPts val="0"/>
              </a:spcBef>
              <a:spcAft>
                <a:spcPts val="0"/>
              </a:spcAft>
              <a:buClr>
                <a:schemeClr val="dk1"/>
              </a:buClr>
              <a:buSzPts val="1800"/>
              <a:buFont typeface="Inter-Regular"/>
              <a:buChar char="○"/>
              <a:defRPr sz="1800" b="0" i="0" u="none" strike="noStrike" cap="none">
                <a:solidFill>
                  <a:schemeClr val="dk1"/>
                </a:solidFill>
                <a:latin typeface="Inter-Regular"/>
                <a:ea typeface="Inter-Regular"/>
                <a:cs typeface="Inter-Regular"/>
                <a:sym typeface="Inter-Regular"/>
              </a:defRPr>
            </a:lvl5pPr>
            <a:lvl6pPr marL="2743200" marR="0" lvl="5" indent="-342900" algn="l" rtl="0">
              <a:lnSpc>
                <a:spcPct val="115000"/>
              </a:lnSpc>
              <a:spcBef>
                <a:spcPts val="0"/>
              </a:spcBef>
              <a:spcAft>
                <a:spcPts val="0"/>
              </a:spcAft>
              <a:buClr>
                <a:schemeClr val="dk1"/>
              </a:buClr>
              <a:buSzPts val="1800"/>
              <a:buFont typeface="Inter-Regular"/>
              <a:buChar char="■"/>
              <a:defRPr sz="1800" b="0" i="0" u="none" strike="noStrike" cap="none">
                <a:solidFill>
                  <a:schemeClr val="dk1"/>
                </a:solidFill>
                <a:latin typeface="Inter-Regular"/>
                <a:ea typeface="Inter-Regular"/>
                <a:cs typeface="Inter-Regular"/>
                <a:sym typeface="Inter-Regular"/>
              </a:defRPr>
            </a:lvl6pPr>
            <a:lvl7pPr marL="3200400" marR="0" lvl="6" indent="-342900" algn="l" rtl="0">
              <a:lnSpc>
                <a:spcPct val="115000"/>
              </a:lnSpc>
              <a:spcBef>
                <a:spcPts val="0"/>
              </a:spcBef>
              <a:spcAft>
                <a:spcPts val="0"/>
              </a:spcAft>
              <a:buClr>
                <a:schemeClr val="dk1"/>
              </a:buClr>
              <a:buSzPts val="1800"/>
              <a:buFont typeface="Inter-Regular"/>
              <a:buChar char="●"/>
              <a:defRPr sz="1800" b="0" i="0" u="none" strike="noStrike" cap="none">
                <a:solidFill>
                  <a:schemeClr val="dk1"/>
                </a:solidFill>
                <a:latin typeface="Inter-Regular"/>
                <a:ea typeface="Inter-Regular"/>
                <a:cs typeface="Inter-Regular"/>
                <a:sym typeface="Inter-Regular"/>
              </a:defRPr>
            </a:lvl7pPr>
            <a:lvl8pPr marL="3657600" marR="0" lvl="7" indent="-342900" algn="l" rtl="0">
              <a:lnSpc>
                <a:spcPct val="115000"/>
              </a:lnSpc>
              <a:spcBef>
                <a:spcPts val="0"/>
              </a:spcBef>
              <a:spcAft>
                <a:spcPts val="0"/>
              </a:spcAft>
              <a:buClr>
                <a:schemeClr val="dk1"/>
              </a:buClr>
              <a:buSzPts val="1800"/>
              <a:buFont typeface="Inter-Regular"/>
              <a:buChar char="○"/>
              <a:defRPr sz="1800" b="0" i="0" u="none" strike="noStrike" cap="none">
                <a:solidFill>
                  <a:schemeClr val="dk1"/>
                </a:solidFill>
                <a:latin typeface="Inter-Regular"/>
                <a:ea typeface="Inter-Regular"/>
                <a:cs typeface="Inter-Regular"/>
                <a:sym typeface="Inter-Regular"/>
              </a:defRPr>
            </a:lvl8pPr>
            <a:lvl9pPr marL="4114800" marR="0" lvl="8" indent="-342900" algn="l" rtl="0">
              <a:lnSpc>
                <a:spcPct val="115000"/>
              </a:lnSpc>
              <a:spcBef>
                <a:spcPts val="0"/>
              </a:spcBef>
              <a:spcAft>
                <a:spcPts val="0"/>
              </a:spcAft>
              <a:buClr>
                <a:schemeClr val="dk1"/>
              </a:buClr>
              <a:buSzPts val="1800"/>
              <a:buFont typeface="Inter-Regular"/>
              <a:buChar char="■"/>
              <a:defRPr sz="1800" b="0" i="0" u="none" strike="noStrike" cap="none">
                <a:solidFill>
                  <a:schemeClr val="dk1"/>
                </a:solidFill>
                <a:latin typeface="Inter-Regular"/>
                <a:ea typeface="Inter-Regular"/>
                <a:cs typeface="Inter-Regular"/>
                <a:sym typeface="Inter-Regular"/>
              </a:defRPr>
            </a:lvl9pPr>
          </a:lstStyle>
          <a:p>
            <a:pPr marL="0" indent="0">
              <a:buFont typeface="Inter-Regular"/>
              <a:buNone/>
            </a:pPr>
            <a:endParaRPr lang="en-US" b="1" dirty="0">
              <a:latin typeface="+mn-lt"/>
            </a:endParaRPr>
          </a:p>
          <a:p>
            <a:pPr marL="0" indent="0">
              <a:lnSpc>
                <a:spcPct val="100000"/>
              </a:lnSpc>
              <a:buFont typeface="Inter-Regular"/>
              <a:buNone/>
            </a:pPr>
            <a:r>
              <a:rPr lang="en-US" dirty="0">
                <a:latin typeface="+mn-lt"/>
              </a:rPr>
              <a:t>Dedicated Institutional Review Board and Research &amp; Development Committee members ensure the integrity and efficient conduct of VA Research. </a:t>
            </a:r>
          </a:p>
          <a:p>
            <a:pPr marL="0" indent="0">
              <a:buFont typeface="Inter-Regular"/>
              <a:buNone/>
            </a:pPr>
            <a:endParaRPr lang="en-US" dirty="0">
              <a:latin typeface="+mn-lt"/>
            </a:endParaRPr>
          </a:p>
        </p:txBody>
      </p:sp>
      <p:sp>
        <p:nvSpPr>
          <p:cNvPr id="17" name="Google Shape;109;p18">
            <a:extLst>
              <a:ext uri="{FF2B5EF4-FFF2-40B4-BE49-F238E27FC236}">
                <a16:creationId xmlns:a16="http://schemas.microsoft.com/office/drawing/2014/main" id="{CDBC0C77-4C43-4C7E-8F25-7FE466175E08}"/>
              </a:ext>
            </a:extLst>
          </p:cNvPr>
          <p:cNvSpPr/>
          <p:nvPr/>
        </p:nvSpPr>
        <p:spPr>
          <a:xfrm rot="2466773">
            <a:off x="10611702" y="441913"/>
            <a:ext cx="997900" cy="952828"/>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bg1">
              <a:lumMod val="95000"/>
            </a:schemeClr>
          </a:solidFill>
          <a:ln w="2857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19" name="Google Shape;109;p18">
            <a:extLst>
              <a:ext uri="{FF2B5EF4-FFF2-40B4-BE49-F238E27FC236}">
                <a16:creationId xmlns:a16="http://schemas.microsoft.com/office/drawing/2014/main" id="{7958124B-A750-484C-B356-CB12DB891080}"/>
              </a:ext>
            </a:extLst>
          </p:cNvPr>
          <p:cNvSpPr/>
          <p:nvPr/>
        </p:nvSpPr>
        <p:spPr>
          <a:xfrm rot="2466773">
            <a:off x="10622362" y="1513564"/>
            <a:ext cx="637326" cy="60854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bg1">
              <a:lumMod val="95000"/>
            </a:schemeClr>
          </a:solidFill>
          <a:ln w="2857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20" name="Google Shape;109;p18">
            <a:extLst>
              <a:ext uri="{FF2B5EF4-FFF2-40B4-BE49-F238E27FC236}">
                <a16:creationId xmlns:a16="http://schemas.microsoft.com/office/drawing/2014/main" id="{8B36C62B-86CD-4987-91D7-4E05C8B9FA67}"/>
              </a:ext>
            </a:extLst>
          </p:cNvPr>
          <p:cNvSpPr/>
          <p:nvPr/>
        </p:nvSpPr>
        <p:spPr>
          <a:xfrm rot="2466773">
            <a:off x="11132513" y="2257856"/>
            <a:ext cx="381359" cy="376107"/>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bg1">
              <a:lumMod val="95000"/>
            </a:schemeClr>
          </a:solidFill>
          <a:ln w="2857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pic>
        <p:nvPicPr>
          <p:cNvPr id="21" name="Graphic 20" descr="Earth globe: Americas with solid fill">
            <a:extLst>
              <a:ext uri="{FF2B5EF4-FFF2-40B4-BE49-F238E27FC236}">
                <a16:creationId xmlns:a16="http://schemas.microsoft.com/office/drawing/2014/main" id="{A73F0620-7DA8-4A79-A46A-85A6992A8FCA}"/>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7684555" y="1192628"/>
            <a:ext cx="629265" cy="629265"/>
          </a:xfrm>
          <a:prstGeom prst="rect">
            <a:avLst/>
          </a:prstGeom>
        </p:spPr>
      </p:pic>
    </p:spTree>
    <p:extLst>
      <p:ext uri="{BB962C8B-B14F-4D97-AF65-F5344CB8AC3E}">
        <p14:creationId xmlns:p14="http://schemas.microsoft.com/office/powerpoint/2010/main" val="1793193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912CF-D57B-4F0F-B06F-5B279C5CB730}"/>
              </a:ext>
            </a:extLst>
          </p:cNvPr>
          <p:cNvSpPr>
            <a:spLocks noGrp="1"/>
          </p:cNvSpPr>
          <p:nvPr>
            <p:ph type="title"/>
          </p:nvPr>
        </p:nvSpPr>
        <p:spPr>
          <a:xfrm>
            <a:off x="178323" y="189970"/>
            <a:ext cx="10515600" cy="651934"/>
          </a:xfrm>
        </p:spPr>
        <p:txBody>
          <a:bodyPr>
            <a:normAutofit/>
          </a:bodyPr>
          <a:lstStyle/>
          <a:p>
            <a:r>
              <a:rPr lang="en-US" sz="3600" dirty="0">
                <a:solidFill>
                  <a:schemeClr val="bg1"/>
                </a:solidFill>
              </a:rPr>
              <a:t>Questions and Requests for Information</a:t>
            </a:r>
          </a:p>
        </p:txBody>
      </p:sp>
      <p:sp>
        <p:nvSpPr>
          <p:cNvPr id="4" name="Slide Number Placeholder 3">
            <a:extLst>
              <a:ext uri="{FF2B5EF4-FFF2-40B4-BE49-F238E27FC236}">
                <a16:creationId xmlns:a16="http://schemas.microsoft.com/office/drawing/2014/main" id="{B8B0CA14-0033-4F7A-A2AD-ECD08A5A73A9}"/>
              </a:ext>
            </a:extLst>
          </p:cNvPr>
          <p:cNvSpPr>
            <a:spLocks noGrp="1"/>
          </p:cNvSpPr>
          <p:nvPr>
            <p:ph type="sldNum" sz="quarter" idx="12"/>
          </p:nvPr>
        </p:nvSpPr>
        <p:spPr/>
        <p:txBody>
          <a:bodyPr/>
          <a:lstStyle/>
          <a:p>
            <a:fld id="{670A9334-4E67-F94F-A05E-0CE8B74A054E}" type="slidenum">
              <a:rPr lang="en-US" smtClean="0"/>
              <a:t>20</a:t>
            </a:fld>
            <a:endParaRPr lang="en-US" dirty="0"/>
          </a:p>
        </p:txBody>
      </p:sp>
      <p:sp>
        <p:nvSpPr>
          <p:cNvPr id="5" name="Rectangle 4">
            <a:extLst>
              <a:ext uri="{FF2B5EF4-FFF2-40B4-BE49-F238E27FC236}">
                <a16:creationId xmlns:a16="http://schemas.microsoft.com/office/drawing/2014/main" id="{BA5054A2-1365-4F5B-BB00-627BD10F5775}"/>
              </a:ext>
            </a:extLst>
          </p:cNvPr>
          <p:cNvSpPr/>
          <p:nvPr/>
        </p:nvSpPr>
        <p:spPr>
          <a:xfrm>
            <a:off x="178323" y="967637"/>
            <a:ext cx="9302561" cy="5262979"/>
          </a:xfrm>
          <a:prstGeom prst="rect">
            <a:avLst/>
          </a:prstGeom>
        </p:spPr>
        <p:txBody>
          <a:bodyPr wrap="square">
            <a:spAutoFit/>
          </a:bodyPr>
          <a:lstStyle/>
          <a:p>
            <a:pPr marL="342900" indent="-342900">
              <a:buFont typeface="Arial" panose="020B0604020202020204" pitchFamily="34" charset="0"/>
              <a:buChar char="•"/>
            </a:pPr>
            <a:r>
              <a:rPr lang="en-US" sz="2800" dirty="0"/>
              <a:t>For sponsors:</a:t>
            </a:r>
          </a:p>
          <a:p>
            <a:pPr marL="800100" lvl="1" indent="-342900">
              <a:buFont typeface="Arial" panose="020B0604020202020204" pitchFamily="34" charset="0"/>
              <a:buChar char="•"/>
            </a:pPr>
            <a:r>
              <a:rPr lang="en-US" sz="2800" dirty="0"/>
              <a:t>Requests for Collaboration should be initiated via PRP webpage electronic inquiry form (</a:t>
            </a:r>
            <a:r>
              <a:rPr lang="en-US" sz="2800" dirty="0">
                <a:hlinkClick r:id="rId2"/>
              </a:rPr>
              <a:t>https://www.research.va.gov/programs/partnered_research/request.cfm</a:t>
            </a:r>
            <a:r>
              <a:rPr lang="en-US" sz="2800" dirty="0"/>
              <a:t>) </a:t>
            </a:r>
          </a:p>
          <a:p>
            <a:endParaRPr lang="en-US" sz="2800" dirty="0"/>
          </a:p>
          <a:p>
            <a:pPr marL="342900" indent="-342900">
              <a:buFont typeface="Arial" panose="020B0604020202020204" pitchFamily="34" charset="0"/>
              <a:buChar char="•"/>
            </a:pPr>
            <a:r>
              <a:rPr lang="en-US" sz="2800" dirty="0"/>
              <a:t>For staff:</a:t>
            </a:r>
          </a:p>
          <a:p>
            <a:pPr marL="800100" lvl="1" indent="-342900">
              <a:buFont typeface="Arial" panose="020B0604020202020204" pitchFamily="34" charset="0"/>
              <a:buChar char="•"/>
            </a:pPr>
            <a:r>
              <a:rPr lang="en-US" sz="2800" dirty="0"/>
              <a:t>General requests for information/guidance can be submitted via email to </a:t>
            </a:r>
            <a:r>
              <a:rPr lang="en-US" sz="2800" dirty="0">
                <a:hlinkClick r:id="rId3"/>
              </a:rPr>
              <a:t>PartneredResearch@va.gov</a:t>
            </a:r>
            <a:r>
              <a:rPr lang="en-US" sz="2800" dirty="0"/>
              <a:t>  OR </a:t>
            </a:r>
          </a:p>
          <a:p>
            <a:pPr marL="800100" lvl="1" indent="-342900">
              <a:buFont typeface="Arial" panose="020B0604020202020204" pitchFamily="34" charset="0"/>
              <a:buChar char="•"/>
            </a:pPr>
            <a:r>
              <a:rPr lang="en-US" sz="2800" dirty="0"/>
              <a:t>Contact: </a:t>
            </a:r>
          </a:p>
          <a:p>
            <a:pPr marL="1257300" lvl="2" indent="-342900">
              <a:buFont typeface="Arial" panose="020B0604020202020204" pitchFamily="34" charset="0"/>
              <a:buChar char="•"/>
            </a:pPr>
            <a:r>
              <a:rPr lang="en-US" sz="2800" dirty="0"/>
              <a:t>Krissa Caroff, PRP Program Manager, </a:t>
            </a:r>
            <a:r>
              <a:rPr lang="en-US" sz="2800" dirty="0">
                <a:hlinkClick r:id="rId4"/>
              </a:rPr>
              <a:t>Krissa.Caroff@va.gov</a:t>
            </a:r>
            <a:r>
              <a:rPr lang="en-US" sz="2800" dirty="0"/>
              <a:t> </a:t>
            </a:r>
          </a:p>
        </p:txBody>
      </p:sp>
      <p:pic>
        <p:nvPicPr>
          <p:cNvPr id="6" name="Graphic 5" descr="Map compass outline">
            <a:extLst>
              <a:ext uri="{FF2B5EF4-FFF2-40B4-BE49-F238E27FC236}">
                <a16:creationId xmlns:a16="http://schemas.microsoft.com/office/drawing/2014/main" id="{FAD35D82-5327-4688-A107-F07771E894E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222557" y="1957634"/>
            <a:ext cx="2942732" cy="2942732"/>
          </a:xfrm>
          <a:prstGeom prst="rect">
            <a:avLst/>
          </a:prstGeom>
        </p:spPr>
      </p:pic>
    </p:spTree>
    <p:extLst>
      <p:ext uri="{BB962C8B-B14F-4D97-AF65-F5344CB8AC3E}">
        <p14:creationId xmlns:p14="http://schemas.microsoft.com/office/powerpoint/2010/main" val="888321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20AB8-97AA-40D3-A4C0-227F9A95918E}"/>
              </a:ext>
            </a:extLst>
          </p:cNvPr>
          <p:cNvSpPr>
            <a:spLocks noGrp="1"/>
          </p:cNvSpPr>
          <p:nvPr>
            <p:ph type="title"/>
          </p:nvPr>
        </p:nvSpPr>
        <p:spPr>
          <a:xfrm>
            <a:off x="320842" y="-212496"/>
            <a:ext cx="10515600" cy="1325563"/>
          </a:xfrm>
        </p:spPr>
        <p:txBody>
          <a:bodyPr/>
          <a:lstStyle/>
          <a:p>
            <a:r>
              <a:rPr lang="en-US" b="1" dirty="0">
                <a:solidFill>
                  <a:schemeClr val="bg1"/>
                </a:solidFill>
              </a:rPr>
              <a:t>Our North Star Values</a:t>
            </a:r>
          </a:p>
        </p:txBody>
      </p:sp>
      <p:sp>
        <p:nvSpPr>
          <p:cNvPr id="3" name="Slide Number Placeholder 2">
            <a:extLst>
              <a:ext uri="{FF2B5EF4-FFF2-40B4-BE49-F238E27FC236}">
                <a16:creationId xmlns:a16="http://schemas.microsoft.com/office/drawing/2014/main" id="{2A5D0E33-98FE-4D2C-B0C3-341517D81ADB}"/>
              </a:ext>
            </a:extLst>
          </p:cNvPr>
          <p:cNvSpPr>
            <a:spLocks noGrp="1"/>
          </p:cNvSpPr>
          <p:nvPr>
            <p:ph type="sldNum" sz="quarter" idx="12"/>
          </p:nvPr>
        </p:nvSpPr>
        <p:spPr/>
        <p:txBody>
          <a:bodyPr/>
          <a:lstStyle/>
          <a:p>
            <a:fld id="{670A9334-4E67-F94F-A05E-0CE8B74A054E}" type="slidenum">
              <a:rPr lang="en-US" smtClean="0"/>
              <a:t>3</a:t>
            </a:fld>
            <a:endParaRPr lang="en-US" dirty="0"/>
          </a:p>
        </p:txBody>
      </p:sp>
      <p:sp>
        <p:nvSpPr>
          <p:cNvPr id="17" name="Google Shape;109;p18">
            <a:extLst>
              <a:ext uri="{FF2B5EF4-FFF2-40B4-BE49-F238E27FC236}">
                <a16:creationId xmlns:a16="http://schemas.microsoft.com/office/drawing/2014/main" id="{CDBC0C77-4C43-4C7E-8F25-7FE466175E08}"/>
              </a:ext>
            </a:extLst>
          </p:cNvPr>
          <p:cNvSpPr/>
          <p:nvPr/>
        </p:nvSpPr>
        <p:spPr>
          <a:xfrm rot="2466773">
            <a:off x="10688002" y="309787"/>
            <a:ext cx="997900" cy="952828"/>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bg1">
              <a:lumMod val="95000"/>
            </a:schemeClr>
          </a:solidFill>
          <a:ln w="28575">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nvGrpSpPr>
          <p:cNvPr id="22" name="Group 21">
            <a:extLst>
              <a:ext uri="{FF2B5EF4-FFF2-40B4-BE49-F238E27FC236}">
                <a16:creationId xmlns:a16="http://schemas.microsoft.com/office/drawing/2014/main" id="{70A0B398-9EEC-4BBA-89EA-37DFE903664B}"/>
              </a:ext>
            </a:extLst>
          </p:cNvPr>
          <p:cNvGrpSpPr/>
          <p:nvPr/>
        </p:nvGrpSpPr>
        <p:grpSpPr>
          <a:xfrm>
            <a:off x="595053" y="1080449"/>
            <a:ext cx="10515599" cy="4783621"/>
            <a:chOff x="280312" y="655053"/>
            <a:chExt cx="11521647" cy="5318732"/>
          </a:xfrm>
        </p:grpSpPr>
        <p:sp>
          <p:nvSpPr>
            <p:cNvPr id="23" name="TextBox 22">
              <a:extLst>
                <a:ext uri="{FF2B5EF4-FFF2-40B4-BE49-F238E27FC236}">
                  <a16:creationId xmlns:a16="http://schemas.microsoft.com/office/drawing/2014/main" id="{DDC90E88-6E4D-436C-BAD8-DA08EFD577FC}"/>
                </a:ext>
              </a:extLst>
            </p:cNvPr>
            <p:cNvSpPr txBox="1"/>
            <p:nvPr/>
          </p:nvSpPr>
          <p:spPr>
            <a:xfrm>
              <a:off x="1254361" y="1629501"/>
              <a:ext cx="10547598" cy="71863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defRPr/>
              </a:pPr>
              <a:r>
                <a:rPr lang="en-US" b="1" dirty="0">
                  <a:solidFill>
                    <a:srgbClr val="1D3D78"/>
                  </a:solidFill>
                  <a:ea typeface="Inter-Regular" panose="020B0604020202020204" charset="0"/>
                </a:rPr>
                <a:t>Unique Value Proposition: </a:t>
              </a:r>
              <a:r>
                <a:rPr lang="en-US" dirty="0">
                  <a:solidFill>
                    <a:srgbClr val="1D3D78"/>
                  </a:solidFill>
                  <a:ea typeface="Inter-Regular" panose="020B0604020202020204" charset="0"/>
                </a:rPr>
                <a:t>L</a:t>
              </a:r>
              <a:r>
                <a:rPr lang="en-US" dirty="0">
                  <a:solidFill>
                    <a:schemeClr val="dk1"/>
                  </a:solidFill>
                  <a:ea typeface="Inter-Regular" panose="020B0604020202020204" charset="0"/>
                </a:rPr>
                <a:t>everage our position as the only Federal research entity devoted to Veterans’ interests and being embedded in the nation’s largest integrated healthcare system</a:t>
              </a:r>
              <a:endParaRPr kumimoji="0" lang="en-US" b="1" i="0" u="none" strike="noStrike" kern="1200" cap="none" spc="0" normalizeH="0" baseline="0" noProof="0" dirty="0">
                <a:ln>
                  <a:noFill/>
                </a:ln>
                <a:solidFill>
                  <a:srgbClr val="1D3D78"/>
                </a:solidFill>
                <a:effectLst/>
                <a:uLnTx/>
                <a:uFillTx/>
                <a:ea typeface="Inter-Regular" panose="020B0604020202020204" charset="0"/>
              </a:endParaRPr>
            </a:p>
          </p:txBody>
        </p:sp>
        <p:sp>
          <p:nvSpPr>
            <p:cNvPr id="24" name="TextBox 23">
              <a:extLst>
                <a:ext uri="{FF2B5EF4-FFF2-40B4-BE49-F238E27FC236}">
                  <a16:creationId xmlns:a16="http://schemas.microsoft.com/office/drawing/2014/main" id="{4879334F-6012-4644-95CA-F762500DA7CF}"/>
                </a:ext>
              </a:extLst>
            </p:cNvPr>
            <p:cNvSpPr txBox="1"/>
            <p:nvPr/>
          </p:nvSpPr>
          <p:spPr>
            <a:xfrm>
              <a:off x="1254361" y="2519941"/>
              <a:ext cx="10547598" cy="71863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defRPr/>
              </a:pPr>
              <a:r>
                <a:rPr lang="en-US" b="1" dirty="0">
                  <a:solidFill>
                    <a:srgbClr val="1D3D78"/>
                  </a:solidFill>
                  <a:ea typeface="Inter-Regular" panose="020B0604020202020204" charset="0"/>
                </a:rPr>
                <a:t>Operational Excellence: </a:t>
              </a:r>
              <a:r>
                <a:rPr lang="en-US" dirty="0">
                  <a:solidFill>
                    <a:schemeClr val="dk1"/>
                  </a:solidFill>
                  <a:ea typeface="Inter-Regular" panose="020B0604020202020204" charset="0"/>
                </a:rPr>
                <a:t>Operate with streamlined processes, effective collaboration, high-quality customer service, and appropriate resources </a:t>
              </a:r>
              <a:endParaRPr lang="en-US" dirty="0">
                <a:solidFill>
                  <a:schemeClr val="tx1"/>
                </a:solidFill>
                <a:ea typeface="Inter-Regular" panose="020B0604020202020204" charset="0"/>
              </a:endParaRPr>
            </a:p>
          </p:txBody>
        </p:sp>
        <p:sp>
          <p:nvSpPr>
            <p:cNvPr id="25" name="TextBox 24">
              <a:extLst>
                <a:ext uri="{FF2B5EF4-FFF2-40B4-BE49-F238E27FC236}">
                  <a16:creationId xmlns:a16="http://schemas.microsoft.com/office/drawing/2014/main" id="{EEA0F4B7-4DBD-4786-86F8-00EACA66DA49}"/>
                </a:ext>
              </a:extLst>
            </p:cNvPr>
            <p:cNvSpPr txBox="1"/>
            <p:nvPr/>
          </p:nvSpPr>
          <p:spPr>
            <a:xfrm>
              <a:off x="1247619" y="4494829"/>
              <a:ext cx="10547598" cy="410647"/>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defRPr/>
              </a:pPr>
              <a:r>
                <a:rPr kumimoji="0" lang="en-US" b="1" i="0" u="none" strike="noStrike" kern="1200" cap="none" spc="0" normalizeH="0" baseline="0" noProof="0">
                  <a:ln>
                    <a:noFill/>
                  </a:ln>
                  <a:solidFill>
                    <a:srgbClr val="1D3D78"/>
                  </a:solidFill>
                  <a:effectLst/>
                  <a:uLnTx/>
                  <a:uFillTx/>
                  <a:ea typeface="Inter-Regular" panose="020B0604020202020204" charset="0"/>
                </a:rPr>
                <a:t>Integration: </a:t>
              </a:r>
              <a:r>
                <a:rPr kumimoji="0" lang="en-US" i="0" u="none" strike="noStrike" cap="none" spc="0" normalizeH="0" baseline="0" noProof="0">
                  <a:ln>
                    <a:noFill/>
                  </a:ln>
                  <a:solidFill>
                    <a:schemeClr val="dk1"/>
                  </a:solidFill>
                  <a:uLnTx/>
                  <a:uFillTx/>
                  <a:ea typeface="Inter-Regular" panose="020B0604020202020204" charset="0"/>
                </a:rPr>
                <a:t>Cultivate</a:t>
              </a:r>
              <a:r>
                <a:rPr lang="en-US" kern="1200">
                  <a:solidFill>
                    <a:schemeClr val="dk1"/>
                  </a:solidFill>
                  <a:effectLst/>
                  <a:ea typeface="Inter-Regular" panose="020B0604020202020204" charset="0"/>
                </a:rPr>
                <a:t> relationships and partnerships that accelerate our ability to achieve our mission</a:t>
              </a:r>
              <a:endParaRPr kumimoji="0" lang="en-US" b="1" i="0" u="none" strike="noStrike" kern="1200" cap="none" spc="0" normalizeH="0" baseline="0" noProof="0">
                <a:ln>
                  <a:noFill/>
                </a:ln>
                <a:solidFill>
                  <a:srgbClr val="1D3D78"/>
                </a:solidFill>
                <a:effectLst/>
                <a:uLnTx/>
                <a:uFillTx/>
                <a:ea typeface="Inter-Regular" panose="020B0604020202020204" charset="0"/>
              </a:endParaRPr>
            </a:p>
          </p:txBody>
        </p:sp>
        <p:sp>
          <p:nvSpPr>
            <p:cNvPr id="26" name="TextBox 25">
              <a:extLst>
                <a:ext uri="{FF2B5EF4-FFF2-40B4-BE49-F238E27FC236}">
                  <a16:creationId xmlns:a16="http://schemas.microsoft.com/office/drawing/2014/main" id="{4BFB7355-121D-4CD8-9620-302A91C2FEE8}"/>
                </a:ext>
              </a:extLst>
            </p:cNvPr>
            <p:cNvSpPr txBox="1"/>
            <p:nvPr/>
          </p:nvSpPr>
          <p:spPr>
            <a:xfrm>
              <a:off x="1247619" y="5251286"/>
              <a:ext cx="10547598" cy="71863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defRPr/>
              </a:pPr>
              <a:r>
                <a:rPr kumimoji="0" lang="en-US" b="1" i="0" u="none" strike="noStrike" kern="1200" cap="none" spc="0" normalizeH="0" baseline="0" noProof="0" dirty="0">
                  <a:ln>
                    <a:noFill/>
                  </a:ln>
                  <a:solidFill>
                    <a:srgbClr val="1D3D78"/>
                  </a:solidFill>
                  <a:effectLst/>
                  <a:uLnTx/>
                  <a:uFillTx/>
                  <a:ea typeface="Inter-Regular" panose="020B0604020202020204" charset="0"/>
                </a:rPr>
                <a:t>Real-world Outcomes: </a:t>
              </a:r>
              <a:r>
                <a:rPr kumimoji="0" lang="en-US" i="0" u="none" strike="noStrike" kern="1200" cap="none" spc="0" normalizeH="0" baseline="0" noProof="0" dirty="0">
                  <a:ln>
                    <a:noFill/>
                  </a:ln>
                  <a:solidFill>
                    <a:schemeClr val="dk1"/>
                  </a:solidFill>
                  <a:effectLst/>
                  <a:uLnTx/>
                  <a:uFillTx/>
                  <a:ea typeface="Inter-Regular" panose="020B0604020202020204" charset="0"/>
                </a:rPr>
                <a:t>Define</a:t>
              </a:r>
              <a:r>
                <a:rPr lang="en-US" dirty="0">
                  <a:solidFill>
                    <a:schemeClr val="dk1"/>
                  </a:solidFill>
                  <a:ea typeface="Inter-Regular" panose="020B0604020202020204" charset="0"/>
                </a:rPr>
                <a:t> our success in terms of tangible real-world improvements in Veterans’ health and well-being</a:t>
              </a:r>
              <a:endParaRPr kumimoji="0" lang="en-US" b="1" i="0" u="none" strike="noStrike" kern="1200" cap="none" spc="0" normalizeH="0" baseline="0" noProof="0" dirty="0">
                <a:ln>
                  <a:noFill/>
                </a:ln>
                <a:solidFill>
                  <a:srgbClr val="1D3D78"/>
                </a:solidFill>
                <a:effectLst/>
                <a:uLnTx/>
                <a:uFillTx/>
                <a:ea typeface="Inter-Regular" panose="020B0604020202020204" charset="0"/>
              </a:endParaRPr>
            </a:p>
          </p:txBody>
        </p:sp>
        <p:sp>
          <p:nvSpPr>
            <p:cNvPr id="27" name="TextBox 26">
              <a:extLst>
                <a:ext uri="{FF2B5EF4-FFF2-40B4-BE49-F238E27FC236}">
                  <a16:creationId xmlns:a16="http://schemas.microsoft.com/office/drawing/2014/main" id="{A46BFD66-1C81-4D19-8148-8C2DE97A4C45}"/>
                </a:ext>
              </a:extLst>
            </p:cNvPr>
            <p:cNvSpPr txBox="1"/>
            <p:nvPr/>
          </p:nvSpPr>
          <p:spPr>
            <a:xfrm>
              <a:off x="1254361" y="3430389"/>
              <a:ext cx="10547598" cy="71863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defRPr/>
              </a:pPr>
              <a:r>
                <a:rPr lang="en-US" b="1">
                  <a:solidFill>
                    <a:srgbClr val="1D3D78"/>
                  </a:solidFill>
                  <a:ea typeface="Inter-Regular" panose="020B0604020202020204" charset="0"/>
                </a:rPr>
                <a:t>Engaged People: </a:t>
              </a:r>
              <a:r>
                <a:rPr lang="en-US">
                  <a:solidFill>
                    <a:schemeClr val="dk1"/>
                  </a:solidFill>
                  <a:ea typeface="Inter-Regular" panose="020B0604020202020204" charset="0"/>
                </a:rPr>
                <a:t>Composed of a vibrant, diverse research community united in our mission to improve Veterans’ well-being through research</a:t>
              </a:r>
              <a:endParaRPr lang="en-US" b="1">
                <a:solidFill>
                  <a:schemeClr val="tx1"/>
                </a:solidFill>
                <a:ea typeface="Inter-Regular" panose="020B0604020202020204" charset="0"/>
              </a:endParaRPr>
            </a:p>
          </p:txBody>
        </p:sp>
        <p:sp>
          <p:nvSpPr>
            <p:cNvPr id="28" name="TextBox 27">
              <a:extLst>
                <a:ext uri="{FF2B5EF4-FFF2-40B4-BE49-F238E27FC236}">
                  <a16:creationId xmlns:a16="http://schemas.microsoft.com/office/drawing/2014/main" id="{E7B6BDA4-384E-44FD-908B-A7CF9472BF99}"/>
                </a:ext>
              </a:extLst>
            </p:cNvPr>
            <p:cNvSpPr txBox="1"/>
            <p:nvPr/>
          </p:nvSpPr>
          <p:spPr>
            <a:xfrm>
              <a:off x="280312" y="655053"/>
              <a:ext cx="11405178" cy="71863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defRPr/>
              </a:pPr>
              <a:r>
                <a:rPr kumimoji="0" lang="en-US" b="1" i="0" u="none" strike="noStrike" kern="1200" cap="none" spc="0" normalizeH="0" baseline="0" noProof="0" dirty="0">
                  <a:ln>
                    <a:noFill/>
                  </a:ln>
                  <a:solidFill>
                    <a:schemeClr val="tx1"/>
                  </a:solidFill>
                  <a:effectLst/>
                  <a:uLnTx/>
                  <a:uFillTx/>
                  <a:ea typeface="Inter-Regular" panose="020B0604020202020204" charset="0"/>
                  <a:cs typeface="Calibri" panose="020F0502020204030204" pitchFamily="34" charset="0"/>
                </a:rPr>
                <a:t>The VA Research Enterprise </a:t>
              </a:r>
              <a:r>
                <a:rPr kumimoji="0" lang="en-US" i="0" u="none" strike="noStrike" kern="1200" cap="none" spc="0" normalizeH="0" baseline="0" noProof="0" dirty="0">
                  <a:ln>
                    <a:noFill/>
                  </a:ln>
                  <a:solidFill>
                    <a:schemeClr val="tx1"/>
                  </a:solidFill>
                  <a:effectLst/>
                  <a:uLnTx/>
                  <a:uFillTx/>
                  <a:ea typeface="Inter-Regular" panose="020B0604020202020204" charset="0"/>
                  <a:cs typeface="Calibri" panose="020F0502020204030204" pitchFamily="34" charset="0"/>
                </a:rPr>
                <a:t>is the entire research workforce cooperating to advance Veteran wellbeing</a:t>
              </a:r>
              <a:r>
                <a:rPr lang="en-US" dirty="0">
                  <a:solidFill>
                    <a:schemeClr val="tx1"/>
                  </a:solidFill>
                  <a:ea typeface="Inter-Regular" panose="020B0604020202020204" charset="0"/>
                  <a:cs typeface="Calibri" panose="020F0502020204030204" pitchFamily="34" charset="0"/>
                </a:rPr>
                <a:t>. The VA Research Enterprise aspires to embody the following qualities:</a:t>
              </a:r>
              <a:endParaRPr kumimoji="0" lang="en-US" i="0" u="none" strike="noStrike" kern="1200" cap="none" spc="0" normalizeH="0" baseline="0" noProof="0" dirty="0">
                <a:ln>
                  <a:noFill/>
                </a:ln>
                <a:solidFill>
                  <a:schemeClr val="tx1"/>
                </a:solidFill>
                <a:effectLst/>
                <a:uLnTx/>
                <a:uFillTx/>
                <a:ea typeface="Inter-Regular" panose="020B0604020202020204" charset="0"/>
                <a:cs typeface="Calibri" panose="020F0502020204030204" pitchFamily="34" charset="0"/>
              </a:endParaRPr>
            </a:p>
          </p:txBody>
        </p:sp>
        <p:grpSp>
          <p:nvGrpSpPr>
            <p:cNvPr id="29" name="Group 28">
              <a:extLst>
                <a:ext uri="{FF2B5EF4-FFF2-40B4-BE49-F238E27FC236}">
                  <a16:creationId xmlns:a16="http://schemas.microsoft.com/office/drawing/2014/main" id="{63904998-0289-44E6-BD13-A2F28BACBF8C}"/>
                </a:ext>
              </a:extLst>
            </p:cNvPr>
            <p:cNvGrpSpPr/>
            <p:nvPr/>
          </p:nvGrpSpPr>
          <p:grpSpPr>
            <a:xfrm>
              <a:off x="280312" y="1645642"/>
              <a:ext cx="717198" cy="686351"/>
              <a:chOff x="280312" y="1658218"/>
              <a:chExt cx="717198" cy="686351"/>
            </a:xfrm>
          </p:grpSpPr>
          <p:sp>
            <p:nvSpPr>
              <p:cNvPr id="42" name="Oval 41">
                <a:extLst>
                  <a:ext uri="{FF2B5EF4-FFF2-40B4-BE49-F238E27FC236}">
                    <a16:creationId xmlns:a16="http://schemas.microsoft.com/office/drawing/2014/main" id="{8B258870-A8E7-48A2-AAFC-2107088E6C34}"/>
                  </a:ext>
                </a:extLst>
              </p:cNvPr>
              <p:cNvSpPr>
                <a:spLocks/>
              </p:cNvSpPr>
              <p:nvPr/>
            </p:nvSpPr>
            <p:spPr>
              <a:xfrm>
                <a:off x="280312" y="1658218"/>
                <a:ext cx="717198" cy="686351"/>
              </a:xfrm>
              <a:prstGeom prst="ellipse">
                <a:avLst/>
              </a:prstGeom>
              <a:noFill/>
              <a:ln w="26670" cap="rnd" cmpd="sng" algn="ctr">
                <a:solidFill>
                  <a:srgbClr val="1D3D78"/>
                </a:solidFill>
                <a:prstDash val="solid"/>
                <a:round/>
                <a:headEnd type="none" w="med" len="med"/>
                <a:tailEnd type="none" w="med" len="med"/>
              </a:ln>
              <a:effectLst/>
            </p:spPr>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FFFFFF"/>
                  </a:solidFill>
                  <a:effectLst/>
                  <a:uLnTx/>
                  <a:uFillTx/>
                  <a:ea typeface="+mn-ea"/>
                  <a:cs typeface="+mn-cs"/>
                </a:endParaRPr>
              </a:p>
            </p:txBody>
          </p:sp>
          <p:sp>
            <p:nvSpPr>
              <p:cNvPr id="43" name="Freeform 1291">
                <a:extLst>
                  <a:ext uri="{FF2B5EF4-FFF2-40B4-BE49-F238E27FC236}">
                    <a16:creationId xmlns:a16="http://schemas.microsoft.com/office/drawing/2014/main" id="{005BB622-B79E-462D-9522-6B737927D7C4}"/>
                  </a:ext>
                </a:extLst>
              </p:cNvPr>
              <p:cNvSpPr>
                <a:spLocks noChangeAspect="1" noEditPoints="1"/>
              </p:cNvSpPr>
              <p:nvPr/>
            </p:nvSpPr>
            <p:spPr bwMode="auto">
              <a:xfrm>
                <a:off x="423242" y="1828052"/>
                <a:ext cx="431339" cy="346683"/>
              </a:xfrm>
              <a:custGeom>
                <a:avLst/>
                <a:gdLst>
                  <a:gd name="T0" fmla="*/ 667 w 673"/>
                  <a:gd name="T1" fmla="*/ 176 h 544"/>
                  <a:gd name="T2" fmla="*/ 666 w 673"/>
                  <a:gd name="T3" fmla="*/ 203 h 544"/>
                  <a:gd name="T4" fmla="*/ 352 w 673"/>
                  <a:gd name="T5" fmla="*/ 537 h 544"/>
                  <a:gd name="T6" fmla="*/ 337 w 673"/>
                  <a:gd name="T7" fmla="*/ 544 h 544"/>
                  <a:gd name="T8" fmla="*/ 321 w 673"/>
                  <a:gd name="T9" fmla="*/ 537 h 544"/>
                  <a:gd name="T10" fmla="*/ 8 w 673"/>
                  <a:gd name="T11" fmla="*/ 203 h 544"/>
                  <a:gd name="T12" fmla="*/ 6 w 673"/>
                  <a:gd name="T13" fmla="*/ 176 h 544"/>
                  <a:gd name="T14" fmla="*/ 132 w 673"/>
                  <a:gd name="T15" fmla="*/ 8 h 544"/>
                  <a:gd name="T16" fmla="*/ 149 w 673"/>
                  <a:gd name="T17" fmla="*/ 0 h 544"/>
                  <a:gd name="T18" fmla="*/ 525 w 673"/>
                  <a:gd name="T19" fmla="*/ 0 h 544"/>
                  <a:gd name="T20" fmla="*/ 542 w 673"/>
                  <a:gd name="T21" fmla="*/ 8 h 544"/>
                  <a:gd name="T22" fmla="*/ 667 w 673"/>
                  <a:gd name="T23" fmla="*/ 176 h 544"/>
                  <a:gd name="T24" fmla="*/ 245 w 673"/>
                  <a:gd name="T25" fmla="*/ 42 h 544"/>
                  <a:gd name="T26" fmla="*/ 159 w 673"/>
                  <a:gd name="T27" fmla="*/ 42 h 544"/>
                  <a:gd name="T28" fmla="*/ 65 w 673"/>
                  <a:gd name="T29" fmla="*/ 167 h 544"/>
                  <a:gd name="T30" fmla="*/ 178 w 673"/>
                  <a:gd name="T31" fmla="*/ 167 h 544"/>
                  <a:gd name="T32" fmla="*/ 245 w 673"/>
                  <a:gd name="T33" fmla="*/ 42 h 544"/>
                  <a:gd name="T34" fmla="*/ 275 w 673"/>
                  <a:gd name="T35" fmla="*/ 426 h 544"/>
                  <a:gd name="T36" fmla="*/ 177 w 673"/>
                  <a:gd name="T37" fmla="*/ 209 h 544"/>
                  <a:gd name="T38" fmla="*/ 71 w 673"/>
                  <a:gd name="T39" fmla="*/ 209 h 544"/>
                  <a:gd name="T40" fmla="*/ 275 w 673"/>
                  <a:gd name="T41" fmla="*/ 426 h 544"/>
                  <a:gd name="T42" fmla="*/ 451 w 673"/>
                  <a:gd name="T43" fmla="*/ 209 h 544"/>
                  <a:gd name="T44" fmla="*/ 223 w 673"/>
                  <a:gd name="T45" fmla="*/ 209 h 544"/>
                  <a:gd name="T46" fmla="*/ 337 w 673"/>
                  <a:gd name="T47" fmla="*/ 461 h 544"/>
                  <a:gd name="T48" fmla="*/ 451 w 673"/>
                  <a:gd name="T49" fmla="*/ 209 h 544"/>
                  <a:gd name="T50" fmla="*/ 448 w 673"/>
                  <a:gd name="T51" fmla="*/ 167 h 544"/>
                  <a:gd name="T52" fmla="*/ 381 w 673"/>
                  <a:gd name="T53" fmla="*/ 42 h 544"/>
                  <a:gd name="T54" fmla="*/ 292 w 673"/>
                  <a:gd name="T55" fmla="*/ 42 h 544"/>
                  <a:gd name="T56" fmla="*/ 225 w 673"/>
                  <a:gd name="T57" fmla="*/ 167 h 544"/>
                  <a:gd name="T58" fmla="*/ 448 w 673"/>
                  <a:gd name="T59" fmla="*/ 167 h 544"/>
                  <a:gd name="T60" fmla="*/ 602 w 673"/>
                  <a:gd name="T61" fmla="*/ 209 h 544"/>
                  <a:gd name="T62" fmla="*/ 497 w 673"/>
                  <a:gd name="T63" fmla="*/ 209 h 544"/>
                  <a:gd name="T64" fmla="*/ 399 w 673"/>
                  <a:gd name="T65" fmla="*/ 426 h 544"/>
                  <a:gd name="T66" fmla="*/ 602 w 673"/>
                  <a:gd name="T67" fmla="*/ 209 h 544"/>
                  <a:gd name="T68" fmla="*/ 609 w 673"/>
                  <a:gd name="T69" fmla="*/ 167 h 544"/>
                  <a:gd name="T70" fmla="*/ 514 w 673"/>
                  <a:gd name="T71" fmla="*/ 42 h 544"/>
                  <a:gd name="T72" fmla="*/ 429 w 673"/>
                  <a:gd name="T73" fmla="*/ 42 h 544"/>
                  <a:gd name="T74" fmla="*/ 496 w 673"/>
                  <a:gd name="T75" fmla="*/ 167 h 544"/>
                  <a:gd name="T76" fmla="*/ 609 w 673"/>
                  <a:gd name="T77" fmla="*/ 167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73" h="544">
                    <a:moveTo>
                      <a:pt x="667" y="176"/>
                    </a:moveTo>
                    <a:cubicBezTo>
                      <a:pt x="673" y="184"/>
                      <a:pt x="673" y="195"/>
                      <a:pt x="666" y="203"/>
                    </a:cubicBezTo>
                    <a:cubicBezTo>
                      <a:pt x="352" y="537"/>
                      <a:pt x="352" y="537"/>
                      <a:pt x="352" y="537"/>
                    </a:cubicBezTo>
                    <a:cubicBezTo>
                      <a:pt x="348" y="541"/>
                      <a:pt x="343" y="544"/>
                      <a:pt x="337" y="544"/>
                    </a:cubicBezTo>
                    <a:cubicBezTo>
                      <a:pt x="331" y="544"/>
                      <a:pt x="325" y="541"/>
                      <a:pt x="321" y="537"/>
                    </a:cubicBezTo>
                    <a:cubicBezTo>
                      <a:pt x="8" y="203"/>
                      <a:pt x="8" y="203"/>
                      <a:pt x="8" y="203"/>
                    </a:cubicBezTo>
                    <a:cubicBezTo>
                      <a:pt x="1" y="195"/>
                      <a:pt x="0" y="184"/>
                      <a:pt x="6" y="176"/>
                    </a:cubicBezTo>
                    <a:cubicBezTo>
                      <a:pt x="132" y="8"/>
                      <a:pt x="132" y="8"/>
                      <a:pt x="132" y="8"/>
                    </a:cubicBezTo>
                    <a:cubicBezTo>
                      <a:pt x="136" y="3"/>
                      <a:pt x="142" y="0"/>
                      <a:pt x="149" y="0"/>
                    </a:cubicBezTo>
                    <a:cubicBezTo>
                      <a:pt x="525" y="0"/>
                      <a:pt x="525" y="0"/>
                      <a:pt x="525" y="0"/>
                    </a:cubicBezTo>
                    <a:cubicBezTo>
                      <a:pt x="531" y="0"/>
                      <a:pt x="538" y="3"/>
                      <a:pt x="542" y="8"/>
                    </a:cubicBezTo>
                    <a:lnTo>
                      <a:pt x="667" y="176"/>
                    </a:lnTo>
                    <a:close/>
                    <a:moveTo>
                      <a:pt x="245" y="42"/>
                    </a:moveTo>
                    <a:cubicBezTo>
                      <a:pt x="159" y="42"/>
                      <a:pt x="159" y="42"/>
                      <a:pt x="159" y="42"/>
                    </a:cubicBezTo>
                    <a:cubicBezTo>
                      <a:pt x="65" y="167"/>
                      <a:pt x="65" y="167"/>
                      <a:pt x="65" y="167"/>
                    </a:cubicBezTo>
                    <a:cubicBezTo>
                      <a:pt x="178" y="167"/>
                      <a:pt x="178" y="167"/>
                      <a:pt x="178" y="167"/>
                    </a:cubicBezTo>
                    <a:lnTo>
                      <a:pt x="245" y="42"/>
                    </a:lnTo>
                    <a:close/>
                    <a:moveTo>
                      <a:pt x="275" y="426"/>
                    </a:moveTo>
                    <a:cubicBezTo>
                      <a:pt x="177" y="209"/>
                      <a:pt x="177" y="209"/>
                      <a:pt x="177" y="209"/>
                    </a:cubicBezTo>
                    <a:cubicBezTo>
                      <a:pt x="71" y="209"/>
                      <a:pt x="71" y="209"/>
                      <a:pt x="71" y="209"/>
                    </a:cubicBezTo>
                    <a:lnTo>
                      <a:pt x="275" y="426"/>
                    </a:lnTo>
                    <a:close/>
                    <a:moveTo>
                      <a:pt x="451" y="209"/>
                    </a:moveTo>
                    <a:cubicBezTo>
                      <a:pt x="223" y="209"/>
                      <a:pt x="223" y="209"/>
                      <a:pt x="223" y="209"/>
                    </a:cubicBezTo>
                    <a:cubicBezTo>
                      <a:pt x="337" y="461"/>
                      <a:pt x="337" y="461"/>
                      <a:pt x="337" y="461"/>
                    </a:cubicBezTo>
                    <a:lnTo>
                      <a:pt x="451" y="209"/>
                    </a:lnTo>
                    <a:close/>
                    <a:moveTo>
                      <a:pt x="448" y="167"/>
                    </a:moveTo>
                    <a:cubicBezTo>
                      <a:pt x="381" y="42"/>
                      <a:pt x="381" y="42"/>
                      <a:pt x="381" y="42"/>
                    </a:cubicBezTo>
                    <a:cubicBezTo>
                      <a:pt x="292" y="42"/>
                      <a:pt x="292" y="42"/>
                      <a:pt x="292" y="42"/>
                    </a:cubicBezTo>
                    <a:cubicBezTo>
                      <a:pt x="225" y="167"/>
                      <a:pt x="225" y="167"/>
                      <a:pt x="225" y="167"/>
                    </a:cubicBezTo>
                    <a:lnTo>
                      <a:pt x="448" y="167"/>
                    </a:lnTo>
                    <a:close/>
                    <a:moveTo>
                      <a:pt x="602" y="209"/>
                    </a:moveTo>
                    <a:cubicBezTo>
                      <a:pt x="497" y="209"/>
                      <a:pt x="497" y="209"/>
                      <a:pt x="497" y="209"/>
                    </a:cubicBezTo>
                    <a:cubicBezTo>
                      <a:pt x="399" y="426"/>
                      <a:pt x="399" y="426"/>
                      <a:pt x="399" y="426"/>
                    </a:cubicBezTo>
                    <a:lnTo>
                      <a:pt x="602" y="209"/>
                    </a:lnTo>
                    <a:close/>
                    <a:moveTo>
                      <a:pt x="609" y="167"/>
                    </a:moveTo>
                    <a:cubicBezTo>
                      <a:pt x="514" y="42"/>
                      <a:pt x="514" y="42"/>
                      <a:pt x="514" y="42"/>
                    </a:cubicBezTo>
                    <a:cubicBezTo>
                      <a:pt x="429" y="42"/>
                      <a:pt x="429" y="42"/>
                      <a:pt x="429" y="42"/>
                    </a:cubicBezTo>
                    <a:cubicBezTo>
                      <a:pt x="496" y="167"/>
                      <a:pt x="496" y="167"/>
                      <a:pt x="496" y="167"/>
                    </a:cubicBezTo>
                    <a:lnTo>
                      <a:pt x="609" y="167"/>
                    </a:lnTo>
                    <a:close/>
                  </a:path>
                </a:pathLst>
              </a:custGeom>
              <a:solidFill>
                <a:srgbClr val="1D3D78"/>
              </a:solidFill>
              <a:ln>
                <a:noFill/>
              </a:ln>
            </p:spPr>
            <p:txBody>
              <a:bodyPr vert="horz" wrap="square" lIns="64008" tIns="32004" rIns="64008" bIns="32004"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575757"/>
                  </a:solidFill>
                  <a:effectLst/>
                  <a:uLnTx/>
                  <a:uFillTx/>
                </a:endParaRPr>
              </a:p>
            </p:txBody>
          </p:sp>
        </p:grpSp>
        <p:grpSp>
          <p:nvGrpSpPr>
            <p:cNvPr id="30" name="Group 29">
              <a:extLst>
                <a:ext uri="{FF2B5EF4-FFF2-40B4-BE49-F238E27FC236}">
                  <a16:creationId xmlns:a16="http://schemas.microsoft.com/office/drawing/2014/main" id="{ABB00102-70F9-4501-B3B3-57AC4BFCB297}"/>
                </a:ext>
              </a:extLst>
            </p:cNvPr>
            <p:cNvGrpSpPr/>
            <p:nvPr/>
          </p:nvGrpSpPr>
          <p:grpSpPr>
            <a:xfrm>
              <a:off x="280312" y="2556090"/>
              <a:ext cx="717198" cy="686351"/>
              <a:chOff x="280312" y="5360335"/>
              <a:chExt cx="717198" cy="686351"/>
            </a:xfrm>
          </p:grpSpPr>
          <p:sp>
            <p:nvSpPr>
              <p:cNvPr id="40" name="Oval 39">
                <a:extLst>
                  <a:ext uri="{FF2B5EF4-FFF2-40B4-BE49-F238E27FC236}">
                    <a16:creationId xmlns:a16="http://schemas.microsoft.com/office/drawing/2014/main" id="{96E87375-850F-4E5D-B7D9-6EF7C8A2E2C7}"/>
                  </a:ext>
                </a:extLst>
              </p:cNvPr>
              <p:cNvSpPr>
                <a:spLocks/>
              </p:cNvSpPr>
              <p:nvPr/>
            </p:nvSpPr>
            <p:spPr>
              <a:xfrm>
                <a:off x="280312" y="5360335"/>
                <a:ext cx="717198" cy="686351"/>
              </a:xfrm>
              <a:prstGeom prst="ellipse">
                <a:avLst/>
              </a:prstGeom>
              <a:noFill/>
              <a:ln w="26670" cap="rnd" cmpd="sng" algn="ctr">
                <a:solidFill>
                  <a:srgbClr val="1D3D78"/>
                </a:solidFill>
                <a:prstDash val="solid"/>
                <a:round/>
                <a:headEnd type="none" w="med" len="med"/>
                <a:tailEnd type="none" w="med" len="med"/>
              </a:ln>
              <a:effectLst/>
            </p:spPr>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FFFFFF"/>
                  </a:solidFill>
                  <a:effectLst/>
                  <a:uLnTx/>
                  <a:uFillTx/>
                  <a:ea typeface="+mn-ea"/>
                  <a:cs typeface="+mn-cs"/>
                </a:endParaRPr>
              </a:p>
            </p:txBody>
          </p:sp>
          <p:pic>
            <p:nvPicPr>
              <p:cNvPr id="41" name="Graphic 40" descr="Gears outline">
                <a:extLst>
                  <a:ext uri="{FF2B5EF4-FFF2-40B4-BE49-F238E27FC236}">
                    <a16:creationId xmlns:a16="http://schemas.microsoft.com/office/drawing/2014/main" id="{A59701F5-DFD0-4E15-889D-AD6BEC0E29F7}"/>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59167" y="5423766"/>
                <a:ext cx="559488" cy="559488"/>
              </a:xfrm>
              <a:prstGeom prst="rect">
                <a:avLst/>
              </a:prstGeom>
            </p:spPr>
          </p:pic>
        </p:grpSp>
        <p:grpSp>
          <p:nvGrpSpPr>
            <p:cNvPr id="31" name="Group 30">
              <a:extLst>
                <a:ext uri="{FF2B5EF4-FFF2-40B4-BE49-F238E27FC236}">
                  <a16:creationId xmlns:a16="http://schemas.microsoft.com/office/drawing/2014/main" id="{CAF2706D-F6C2-41A5-AF32-ADAAC3FAFDDA}"/>
                </a:ext>
              </a:extLst>
            </p:cNvPr>
            <p:cNvGrpSpPr/>
            <p:nvPr/>
          </p:nvGrpSpPr>
          <p:grpSpPr>
            <a:xfrm>
              <a:off x="280312" y="4376986"/>
              <a:ext cx="717198" cy="686351"/>
              <a:chOff x="280312" y="4376478"/>
              <a:chExt cx="717198" cy="686351"/>
            </a:xfrm>
          </p:grpSpPr>
          <p:sp>
            <p:nvSpPr>
              <p:cNvPr id="38" name="Oval 37">
                <a:extLst>
                  <a:ext uri="{FF2B5EF4-FFF2-40B4-BE49-F238E27FC236}">
                    <a16:creationId xmlns:a16="http://schemas.microsoft.com/office/drawing/2014/main" id="{E17B559D-EB04-4D02-9F15-88CE0CA647A9}"/>
                  </a:ext>
                </a:extLst>
              </p:cNvPr>
              <p:cNvSpPr>
                <a:spLocks/>
              </p:cNvSpPr>
              <p:nvPr/>
            </p:nvSpPr>
            <p:spPr>
              <a:xfrm>
                <a:off x="280312" y="4376478"/>
                <a:ext cx="717198" cy="686351"/>
              </a:xfrm>
              <a:prstGeom prst="ellipse">
                <a:avLst/>
              </a:prstGeom>
              <a:noFill/>
              <a:ln w="26670" cap="rnd" cmpd="sng" algn="ctr">
                <a:solidFill>
                  <a:srgbClr val="1D3D78"/>
                </a:solidFill>
                <a:prstDash val="solid"/>
                <a:round/>
                <a:headEnd type="none" w="med" len="med"/>
                <a:tailEnd type="none" w="med" len="med"/>
              </a:ln>
              <a:effectLst/>
            </p:spPr>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FFFFFF"/>
                  </a:solidFill>
                  <a:effectLst/>
                  <a:uLnTx/>
                  <a:uFillTx/>
                  <a:ea typeface="+mn-ea"/>
                  <a:cs typeface="+mn-cs"/>
                </a:endParaRPr>
              </a:p>
            </p:txBody>
          </p:sp>
          <p:pic>
            <p:nvPicPr>
              <p:cNvPr id="39" name="Graphic 38" descr="Puzzle pieces with solid fill">
                <a:extLst>
                  <a:ext uri="{FF2B5EF4-FFF2-40B4-BE49-F238E27FC236}">
                    <a16:creationId xmlns:a16="http://schemas.microsoft.com/office/drawing/2014/main" id="{07BDE94C-E205-4A21-A62A-51426D971CE8}"/>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80036" y="4460778"/>
                <a:ext cx="517750" cy="517750"/>
              </a:xfrm>
              <a:prstGeom prst="rect">
                <a:avLst/>
              </a:prstGeom>
            </p:spPr>
          </p:pic>
        </p:grpSp>
        <p:grpSp>
          <p:nvGrpSpPr>
            <p:cNvPr id="32" name="Group 31">
              <a:extLst>
                <a:ext uri="{FF2B5EF4-FFF2-40B4-BE49-F238E27FC236}">
                  <a16:creationId xmlns:a16="http://schemas.microsoft.com/office/drawing/2014/main" id="{431C5586-1C8E-4B39-9246-CDAA63F858B8}"/>
                </a:ext>
              </a:extLst>
            </p:cNvPr>
            <p:cNvGrpSpPr/>
            <p:nvPr/>
          </p:nvGrpSpPr>
          <p:grpSpPr>
            <a:xfrm>
              <a:off x="280312" y="5287434"/>
              <a:ext cx="717198" cy="686351"/>
              <a:chOff x="280312" y="2664286"/>
              <a:chExt cx="717198" cy="686351"/>
            </a:xfrm>
          </p:grpSpPr>
          <p:sp>
            <p:nvSpPr>
              <p:cNvPr id="36" name="Oval 35">
                <a:extLst>
                  <a:ext uri="{FF2B5EF4-FFF2-40B4-BE49-F238E27FC236}">
                    <a16:creationId xmlns:a16="http://schemas.microsoft.com/office/drawing/2014/main" id="{0670FF57-3A4A-4AB7-8D35-D932904DB869}"/>
                  </a:ext>
                </a:extLst>
              </p:cNvPr>
              <p:cNvSpPr>
                <a:spLocks/>
              </p:cNvSpPr>
              <p:nvPr/>
            </p:nvSpPr>
            <p:spPr>
              <a:xfrm>
                <a:off x="280312" y="2664286"/>
                <a:ext cx="717198" cy="686351"/>
              </a:xfrm>
              <a:prstGeom prst="ellipse">
                <a:avLst/>
              </a:prstGeom>
              <a:noFill/>
              <a:ln w="26670" cap="rnd" cmpd="sng" algn="ctr">
                <a:solidFill>
                  <a:srgbClr val="1D3D78"/>
                </a:solidFill>
                <a:prstDash val="solid"/>
                <a:round/>
                <a:headEnd type="none" w="med" len="med"/>
                <a:tailEnd type="none" w="med" len="med"/>
              </a:ln>
              <a:effectLst/>
            </p:spPr>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FFFFFF"/>
                  </a:solidFill>
                  <a:effectLst/>
                  <a:uLnTx/>
                  <a:uFillTx/>
                  <a:ea typeface="+mn-ea"/>
                  <a:cs typeface="+mn-cs"/>
                </a:endParaRPr>
              </a:p>
            </p:txBody>
          </p:sp>
          <p:sp>
            <p:nvSpPr>
              <p:cNvPr id="37" name="Freeform 865">
                <a:extLst>
                  <a:ext uri="{FF2B5EF4-FFF2-40B4-BE49-F238E27FC236}">
                    <a16:creationId xmlns:a16="http://schemas.microsoft.com/office/drawing/2014/main" id="{976B7AD9-6F3F-4F02-B01F-1A38C07B5AEB}"/>
                  </a:ext>
                </a:extLst>
              </p:cNvPr>
              <p:cNvSpPr>
                <a:spLocks noChangeAspect="1" noEditPoints="1"/>
              </p:cNvSpPr>
              <p:nvPr/>
            </p:nvSpPr>
            <p:spPr bwMode="auto">
              <a:xfrm>
                <a:off x="463554" y="2860322"/>
                <a:ext cx="350715" cy="294279"/>
              </a:xfrm>
              <a:custGeom>
                <a:avLst/>
                <a:gdLst>
                  <a:gd name="T0" fmla="*/ 460 w 546"/>
                  <a:gd name="T1" fmla="*/ 366 h 460"/>
                  <a:gd name="T2" fmla="*/ 366 w 546"/>
                  <a:gd name="T3" fmla="*/ 460 h 460"/>
                  <a:gd name="T4" fmla="*/ 94 w 546"/>
                  <a:gd name="T5" fmla="*/ 460 h 460"/>
                  <a:gd name="T6" fmla="*/ 0 w 546"/>
                  <a:gd name="T7" fmla="*/ 366 h 460"/>
                  <a:gd name="T8" fmla="*/ 0 w 546"/>
                  <a:gd name="T9" fmla="*/ 94 h 460"/>
                  <a:gd name="T10" fmla="*/ 94 w 546"/>
                  <a:gd name="T11" fmla="*/ 0 h 460"/>
                  <a:gd name="T12" fmla="*/ 366 w 546"/>
                  <a:gd name="T13" fmla="*/ 0 h 460"/>
                  <a:gd name="T14" fmla="*/ 404 w 546"/>
                  <a:gd name="T15" fmla="*/ 8 h 460"/>
                  <a:gd name="T16" fmla="*/ 410 w 546"/>
                  <a:gd name="T17" fmla="*/ 16 h 460"/>
                  <a:gd name="T18" fmla="*/ 407 w 546"/>
                  <a:gd name="T19" fmla="*/ 25 h 460"/>
                  <a:gd name="T20" fmla="*/ 391 w 546"/>
                  <a:gd name="T21" fmla="*/ 41 h 460"/>
                  <a:gd name="T22" fmla="*/ 384 w 546"/>
                  <a:gd name="T23" fmla="*/ 45 h 460"/>
                  <a:gd name="T24" fmla="*/ 381 w 546"/>
                  <a:gd name="T25" fmla="*/ 44 h 460"/>
                  <a:gd name="T26" fmla="*/ 366 w 546"/>
                  <a:gd name="T27" fmla="*/ 42 h 460"/>
                  <a:gd name="T28" fmla="*/ 94 w 546"/>
                  <a:gd name="T29" fmla="*/ 42 h 460"/>
                  <a:gd name="T30" fmla="*/ 42 w 546"/>
                  <a:gd name="T31" fmla="*/ 94 h 460"/>
                  <a:gd name="T32" fmla="*/ 42 w 546"/>
                  <a:gd name="T33" fmla="*/ 366 h 460"/>
                  <a:gd name="T34" fmla="*/ 94 w 546"/>
                  <a:gd name="T35" fmla="*/ 419 h 460"/>
                  <a:gd name="T36" fmla="*/ 366 w 546"/>
                  <a:gd name="T37" fmla="*/ 419 h 460"/>
                  <a:gd name="T38" fmla="*/ 418 w 546"/>
                  <a:gd name="T39" fmla="*/ 366 h 460"/>
                  <a:gd name="T40" fmla="*/ 418 w 546"/>
                  <a:gd name="T41" fmla="*/ 283 h 460"/>
                  <a:gd name="T42" fmla="*/ 421 w 546"/>
                  <a:gd name="T43" fmla="*/ 276 h 460"/>
                  <a:gd name="T44" fmla="*/ 442 w 546"/>
                  <a:gd name="T45" fmla="*/ 255 h 460"/>
                  <a:gd name="T46" fmla="*/ 450 w 546"/>
                  <a:gd name="T47" fmla="*/ 252 h 460"/>
                  <a:gd name="T48" fmla="*/ 454 w 546"/>
                  <a:gd name="T49" fmla="*/ 253 h 460"/>
                  <a:gd name="T50" fmla="*/ 460 w 546"/>
                  <a:gd name="T51" fmla="*/ 262 h 460"/>
                  <a:gd name="T52" fmla="*/ 460 w 546"/>
                  <a:gd name="T53" fmla="*/ 366 h 460"/>
                  <a:gd name="T54" fmla="*/ 270 w 546"/>
                  <a:gd name="T55" fmla="*/ 369 h 460"/>
                  <a:gd name="T56" fmla="*/ 232 w 546"/>
                  <a:gd name="T57" fmla="*/ 369 h 460"/>
                  <a:gd name="T58" fmla="*/ 92 w 546"/>
                  <a:gd name="T59" fmla="*/ 228 h 460"/>
                  <a:gd name="T60" fmla="*/ 92 w 546"/>
                  <a:gd name="T61" fmla="*/ 191 h 460"/>
                  <a:gd name="T62" fmla="*/ 128 w 546"/>
                  <a:gd name="T63" fmla="*/ 155 h 460"/>
                  <a:gd name="T64" fmla="*/ 165 w 546"/>
                  <a:gd name="T65" fmla="*/ 155 h 460"/>
                  <a:gd name="T66" fmla="*/ 251 w 546"/>
                  <a:gd name="T67" fmla="*/ 241 h 460"/>
                  <a:gd name="T68" fmla="*/ 463 w 546"/>
                  <a:gd name="T69" fmla="*/ 29 h 460"/>
                  <a:gd name="T70" fmla="*/ 500 w 546"/>
                  <a:gd name="T71" fmla="*/ 29 h 460"/>
                  <a:gd name="T72" fmla="*/ 536 w 546"/>
                  <a:gd name="T73" fmla="*/ 65 h 460"/>
                  <a:gd name="T74" fmla="*/ 536 w 546"/>
                  <a:gd name="T75" fmla="*/ 103 h 460"/>
                  <a:gd name="T76" fmla="*/ 270 w 546"/>
                  <a:gd name="T77" fmla="*/ 369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46" h="460">
                    <a:moveTo>
                      <a:pt x="460" y="366"/>
                    </a:moveTo>
                    <a:cubicBezTo>
                      <a:pt x="460" y="418"/>
                      <a:pt x="418" y="460"/>
                      <a:pt x="366" y="460"/>
                    </a:cubicBezTo>
                    <a:cubicBezTo>
                      <a:pt x="94" y="460"/>
                      <a:pt x="94" y="460"/>
                      <a:pt x="94" y="460"/>
                    </a:cubicBezTo>
                    <a:cubicBezTo>
                      <a:pt x="42" y="460"/>
                      <a:pt x="0" y="418"/>
                      <a:pt x="0" y="366"/>
                    </a:cubicBezTo>
                    <a:cubicBezTo>
                      <a:pt x="0" y="94"/>
                      <a:pt x="0" y="94"/>
                      <a:pt x="0" y="94"/>
                    </a:cubicBezTo>
                    <a:cubicBezTo>
                      <a:pt x="0" y="42"/>
                      <a:pt x="42" y="0"/>
                      <a:pt x="94" y="0"/>
                    </a:cubicBezTo>
                    <a:cubicBezTo>
                      <a:pt x="366" y="0"/>
                      <a:pt x="366" y="0"/>
                      <a:pt x="366" y="0"/>
                    </a:cubicBezTo>
                    <a:cubicBezTo>
                      <a:pt x="379" y="0"/>
                      <a:pt x="392" y="3"/>
                      <a:pt x="404" y="8"/>
                    </a:cubicBezTo>
                    <a:cubicBezTo>
                      <a:pt x="407" y="10"/>
                      <a:pt x="410" y="13"/>
                      <a:pt x="410" y="16"/>
                    </a:cubicBezTo>
                    <a:cubicBezTo>
                      <a:pt x="411" y="20"/>
                      <a:pt x="410" y="23"/>
                      <a:pt x="407" y="25"/>
                    </a:cubicBezTo>
                    <a:cubicBezTo>
                      <a:pt x="391" y="41"/>
                      <a:pt x="391" y="41"/>
                      <a:pt x="391" y="41"/>
                    </a:cubicBezTo>
                    <a:cubicBezTo>
                      <a:pt x="389" y="43"/>
                      <a:pt x="386" y="45"/>
                      <a:pt x="384" y="45"/>
                    </a:cubicBezTo>
                    <a:cubicBezTo>
                      <a:pt x="383" y="45"/>
                      <a:pt x="382" y="44"/>
                      <a:pt x="381" y="44"/>
                    </a:cubicBezTo>
                    <a:cubicBezTo>
                      <a:pt x="376" y="43"/>
                      <a:pt x="371" y="42"/>
                      <a:pt x="366" y="42"/>
                    </a:cubicBezTo>
                    <a:cubicBezTo>
                      <a:pt x="94" y="42"/>
                      <a:pt x="94" y="42"/>
                      <a:pt x="94" y="42"/>
                    </a:cubicBezTo>
                    <a:cubicBezTo>
                      <a:pt x="66" y="42"/>
                      <a:pt x="42" y="66"/>
                      <a:pt x="42" y="94"/>
                    </a:cubicBezTo>
                    <a:cubicBezTo>
                      <a:pt x="42" y="366"/>
                      <a:pt x="42" y="366"/>
                      <a:pt x="42" y="366"/>
                    </a:cubicBezTo>
                    <a:cubicBezTo>
                      <a:pt x="42" y="395"/>
                      <a:pt x="66" y="419"/>
                      <a:pt x="94" y="419"/>
                    </a:cubicBezTo>
                    <a:cubicBezTo>
                      <a:pt x="366" y="419"/>
                      <a:pt x="366" y="419"/>
                      <a:pt x="366" y="419"/>
                    </a:cubicBezTo>
                    <a:cubicBezTo>
                      <a:pt x="395" y="419"/>
                      <a:pt x="418" y="395"/>
                      <a:pt x="418" y="366"/>
                    </a:cubicBezTo>
                    <a:cubicBezTo>
                      <a:pt x="418" y="283"/>
                      <a:pt x="418" y="283"/>
                      <a:pt x="418" y="283"/>
                    </a:cubicBezTo>
                    <a:cubicBezTo>
                      <a:pt x="418" y="281"/>
                      <a:pt x="419" y="278"/>
                      <a:pt x="421" y="276"/>
                    </a:cubicBezTo>
                    <a:cubicBezTo>
                      <a:pt x="442" y="255"/>
                      <a:pt x="442" y="255"/>
                      <a:pt x="442" y="255"/>
                    </a:cubicBezTo>
                    <a:cubicBezTo>
                      <a:pt x="445" y="253"/>
                      <a:pt x="447" y="252"/>
                      <a:pt x="450" y="252"/>
                    </a:cubicBezTo>
                    <a:cubicBezTo>
                      <a:pt x="451" y="252"/>
                      <a:pt x="452" y="252"/>
                      <a:pt x="454" y="253"/>
                    </a:cubicBezTo>
                    <a:cubicBezTo>
                      <a:pt x="458" y="255"/>
                      <a:pt x="460" y="258"/>
                      <a:pt x="460" y="262"/>
                    </a:cubicBezTo>
                    <a:lnTo>
                      <a:pt x="460" y="366"/>
                    </a:lnTo>
                    <a:close/>
                    <a:moveTo>
                      <a:pt x="270" y="369"/>
                    </a:moveTo>
                    <a:cubicBezTo>
                      <a:pt x="259" y="379"/>
                      <a:pt x="243" y="379"/>
                      <a:pt x="232" y="369"/>
                    </a:cubicBezTo>
                    <a:cubicBezTo>
                      <a:pt x="92" y="228"/>
                      <a:pt x="92" y="228"/>
                      <a:pt x="92" y="228"/>
                    </a:cubicBezTo>
                    <a:cubicBezTo>
                      <a:pt x="82" y="218"/>
                      <a:pt x="82" y="201"/>
                      <a:pt x="92" y="191"/>
                    </a:cubicBezTo>
                    <a:cubicBezTo>
                      <a:pt x="128" y="155"/>
                      <a:pt x="128" y="155"/>
                      <a:pt x="128" y="155"/>
                    </a:cubicBezTo>
                    <a:cubicBezTo>
                      <a:pt x="138" y="144"/>
                      <a:pt x="155" y="144"/>
                      <a:pt x="165" y="155"/>
                    </a:cubicBezTo>
                    <a:cubicBezTo>
                      <a:pt x="251" y="241"/>
                      <a:pt x="251" y="241"/>
                      <a:pt x="251" y="241"/>
                    </a:cubicBezTo>
                    <a:cubicBezTo>
                      <a:pt x="463" y="29"/>
                      <a:pt x="463" y="29"/>
                      <a:pt x="463" y="29"/>
                    </a:cubicBezTo>
                    <a:cubicBezTo>
                      <a:pt x="473" y="19"/>
                      <a:pt x="489" y="19"/>
                      <a:pt x="500" y="29"/>
                    </a:cubicBezTo>
                    <a:cubicBezTo>
                      <a:pt x="536" y="65"/>
                      <a:pt x="536" y="65"/>
                      <a:pt x="536" y="65"/>
                    </a:cubicBezTo>
                    <a:cubicBezTo>
                      <a:pt x="546" y="76"/>
                      <a:pt x="546" y="92"/>
                      <a:pt x="536" y="103"/>
                    </a:cubicBezTo>
                    <a:lnTo>
                      <a:pt x="270" y="369"/>
                    </a:lnTo>
                    <a:close/>
                  </a:path>
                </a:pathLst>
              </a:custGeom>
              <a:solidFill>
                <a:srgbClr val="1D3D78"/>
              </a:solidFill>
              <a:ln>
                <a:noFill/>
              </a:ln>
            </p:spPr>
            <p:txBody>
              <a:bodyPr vert="horz" wrap="square" lIns="64008" tIns="32004" rIns="64008" bIns="32004"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575757"/>
                  </a:solidFill>
                  <a:effectLst/>
                  <a:uLnTx/>
                  <a:uFillTx/>
                </a:endParaRPr>
              </a:p>
            </p:txBody>
          </p:sp>
        </p:grpSp>
        <p:grpSp>
          <p:nvGrpSpPr>
            <p:cNvPr id="33" name="Group 32">
              <a:extLst>
                <a:ext uri="{FF2B5EF4-FFF2-40B4-BE49-F238E27FC236}">
                  <a16:creationId xmlns:a16="http://schemas.microsoft.com/office/drawing/2014/main" id="{56699D01-0CC7-4892-BE2F-9191175676CC}"/>
                </a:ext>
              </a:extLst>
            </p:cNvPr>
            <p:cNvGrpSpPr/>
            <p:nvPr/>
          </p:nvGrpSpPr>
          <p:grpSpPr>
            <a:xfrm>
              <a:off x="280312" y="3466538"/>
              <a:ext cx="717198" cy="686351"/>
              <a:chOff x="280312" y="3494091"/>
              <a:chExt cx="717198" cy="686351"/>
            </a:xfrm>
          </p:grpSpPr>
          <p:sp>
            <p:nvSpPr>
              <p:cNvPr id="34" name="Oval 33">
                <a:extLst>
                  <a:ext uri="{FF2B5EF4-FFF2-40B4-BE49-F238E27FC236}">
                    <a16:creationId xmlns:a16="http://schemas.microsoft.com/office/drawing/2014/main" id="{4FBD361C-6EE9-4203-BF2D-4043C2B1BF3D}"/>
                  </a:ext>
                </a:extLst>
              </p:cNvPr>
              <p:cNvSpPr>
                <a:spLocks/>
              </p:cNvSpPr>
              <p:nvPr/>
            </p:nvSpPr>
            <p:spPr>
              <a:xfrm>
                <a:off x="280312" y="3494091"/>
                <a:ext cx="717198" cy="686351"/>
              </a:xfrm>
              <a:prstGeom prst="ellipse">
                <a:avLst/>
              </a:prstGeom>
              <a:noFill/>
              <a:ln w="26670" cap="rnd" cmpd="sng" algn="ctr">
                <a:solidFill>
                  <a:srgbClr val="1D3D78"/>
                </a:solidFill>
                <a:prstDash val="solid"/>
                <a:round/>
                <a:headEnd type="none" w="med" len="med"/>
                <a:tailEnd type="none" w="med" len="med"/>
              </a:ln>
              <a:effectLst/>
            </p:spPr>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FFFFFF"/>
                  </a:solidFill>
                  <a:effectLst/>
                  <a:uLnTx/>
                  <a:uFillTx/>
                  <a:ea typeface="+mn-ea"/>
                  <a:cs typeface="+mn-cs"/>
                </a:endParaRPr>
              </a:p>
            </p:txBody>
          </p:sp>
          <p:pic>
            <p:nvPicPr>
              <p:cNvPr id="35" name="Graphic 34" descr="User with solid fill">
                <a:extLst>
                  <a:ext uri="{FF2B5EF4-FFF2-40B4-BE49-F238E27FC236}">
                    <a16:creationId xmlns:a16="http://schemas.microsoft.com/office/drawing/2014/main" id="{00B7A415-CF68-4736-ACBA-3AB4E3743D4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87451" y="3585807"/>
                <a:ext cx="502921" cy="502921"/>
              </a:xfrm>
              <a:prstGeom prst="rect">
                <a:avLst/>
              </a:prstGeom>
            </p:spPr>
          </p:pic>
        </p:grpSp>
      </p:grpSp>
    </p:spTree>
    <p:extLst>
      <p:ext uri="{BB962C8B-B14F-4D97-AF65-F5344CB8AC3E}">
        <p14:creationId xmlns:p14="http://schemas.microsoft.com/office/powerpoint/2010/main" val="421922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7BC14-D097-4A7F-B34A-652D0A663F06}"/>
              </a:ext>
            </a:extLst>
          </p:cNvPr>
          <p:cNvSpPr>
            <a:spLocks noGrp="1"/>
          </p:cNvSpPr>
          <p:nvPr>
            <p:ph type="title"/>
          </p:nvPr>
        </p:nvSpPr>
        <p:spPr>
          <a:xfrm>
            <a:off x="250240" y="-102436"/>
            <a:ext cx="10169108" cy="842211"/>
          </a:xfrm>
        </p:spPr>
        <p:txBody>
          <a:bodyPr/>
          <a:lstStyle/>
          <a:p>
            <a:r>
              <a:rPr lang="en-US" dirty="0">
                <a:solidFill>
                  <a:schemeClr val="bg1"/>
                </a:solidFill>
              </a:rPr>
              <a:t>Access to Clinical Trials (ACT) for Veterans</a:t>
            </a:r>
          </a:p>
        </p:txBody>
      </p:sp>
      <p:sp>
        <p:nvSpPr>
          <p:cNvPr id="4" name="Text Placeholder 3">
            <a:extLst>
              <a:ext uri="{FF2B5EF4-FFF2-40B4-BE49-F238E27FC236}">
                <a16:creationId xmlns:a16="http://schemas.microsoft.com/office/drawing/2014/main" id="{0944F5ED-0D2E-4041-9532-055BADA9C849}"/>
              </a:ext>
            </a:extLst>
          </p:cNvPr>
          <p:cNvSpPr>
            <a:spLocks noGrp="1"/>
          </p:cNvSpPr>
          <p:nvPr>
            <p:ph type="body" sz="half" idx="2"/>
          </p:nvPr>
        </p:nvSpPr>
        <p:spPr>
          <a:xfrm>
            <a:off x="434724" y="1203158"/>
            <a:ext cx="5268244" cy="4387432"/>
          </a:xfrm>
        </p:spPr>
        <p:txBody>
          <a:bodyPr>
            <a:normAutofit fontScale="62500" lnSpcReduction="20000"/>
          </a:bodyPr>
          <a:lstStyle/>
          <a:p>
            <a:pPr marL="342900" indent="-342900">
              <a:buFont typeface="Arial" panose="020B0604020202020204" pitchFamily="34" charset="0"/>
              <a:buChar char="•"/>
            </a:pPr>
            <a:r>
              <a:rPr lang="en-US" sz="3800" dirty="0"/>
              <a:t>In 2018, we undertook one of our first enterprise efforts, ACT for Veterans.</a:t>
            </a:r>
          </a:p>
          <a:p>
            <a:pPr marL="342900" indent="-342900">
              <a:buFont typeface="Arial" panose="020B0604020202020204" pitchFamily="34" charset="0"/>
              <a:buChar char="•"/>
            </a:pPr>
            <a:r>
              <a:rPr lang="en-US" sz="3800" dirty="0"/>
              <a:t>Purpose was to increase Veterans’ access to high quality clinical trials by lowering barriers to conducting multi-site trials in VA.</a:t>
            </a:r>
          </a:p>
          <a:p>
            <a:pPr marL="342900" indent="-342900">
              <a:buFont typeface="Arial" panose="020B0604020202020204" pitchFamily="34" charset="0"/>
              <a:buChar char="•"/>
            </a:pPr>
            <a:r>
              <a:rPr lang="en-US" sz="3800" dirty="0"/>
              <a:t>A collaboration with the National Association of Veterans Research and Education Foundations (NAVREF)</a:t>
            </a:r>
          </a:p>
          <a:p>
            <a:pPr marL="342900" indent="-342900">
              <a:buFont typeface="Arial" panose="020B0604020202020204" pitchFamily="34" charset="0"/>
              <a:buChar char="•"/>
            </a:pPr>
            <a:r>
              <a:rPr lang="en-US" sz="3800" dirty="0"/>
              <a:t>Kickoff meeting included clinical trial stakeholder groups including sponsors, contract research organizations, VA research services, VA affiliated non-profit corporations, investigators, etc.</a:t>
            </a:r>
          </a:p>
          <a:p>
            <a:pPr marL="342900" indent="-342900">
              <a:buFont typeface="Arial" panose="020B0604020202020204" pitchFamily="34" charset="0"/>
              <a:buChar char="•"/>
            </a:pPr>
            <a:endParaRPr lang="en-US" sz="2400" dirty="0"/>
          </a:p>
        </p:txBody>
      </p:sp>
      <p:sp>
        <p:nvSpPr>
          <p:cNvPr id="5" name="Slide Number Placeholder 4">
            <a:extLst>
              <a:ext uri="{FF2B5EF4-FFF2-40B4-BE49-F238E27FC236}">
                <a16:creationId xmlns:a16="http://schemas.microsoft.com/office/drawing/2014/main" id="{097A228C-E1BC-4596-82B1-B1CF5E9DD0ED}"/>
              </a:ext>
            </a:extLst>
          </p:cNvPr>
          <p:cNvSpPr>
            <a:spLocks noGrp="1"/>
          </p:cNvSpPr>
          <p:nvPr>
            <p:ph type="sldNum" sz="quarter" idx="12"/>
          </p:nvPr>
        </p:nvSpPr>
        <p:spPr/>
        <p:txBody>
          <a:bodyPr/>
          <a:lstStyle/>
          <a:p>
            <a:fld id="{48F63A3B-78C7-47BE-AE5E-E10140E04643}" type="slidenum">
              <a:rPr lang="en-US" smtClean="0"/>
              <a:t>4</a:t>
            </a:fld>
            <a:endParaRPr lang="en-US" dirty="0"/>
          </a:p>
        </p:txBody>
      </p:sp>
      <p:pic>
        <p:nvPicPr>
          <p:cNvPr id="117764" name="Picture 4">
            <a:extLst>
              <a:ext uri="{FF2B5EF4-FFF2-40B4-BE49-F238E27FC236}">
                <a16:creationId xmlns:a16="http://schemas.microsoft.com/office/drawing/2014/main" id="{33FA223D-4D5A-46AF-8C26-43D7D14DE119}"/>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9293" r="9293"/>
          <a:stretch>
            <a:fillRect/>
          </a:stretch>
        </p:blipFill>
        <p:spPr bwMode="auto">
          <a:xfrm>
            <a:off x="6236370" y="1203158"/>
            <a:ext cx="5302611" cy="4186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994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B3B4125-E0A8-4D53-90BB-76FB3C97B761}"/>
              </a:ext>
            </a:extLst>
          </p:cNvPr>
          <p:cNvSpPr>
            <a:spLocks noGrp="1"/>
          </p:cNvSpPr>
          <p:nvPr>
            <p:ph type="sldNum" sz="quarter" idx="12"/>
          </p:nvPr>
        </p:nvSpPr>
        <p:spPr/>
        <p:txBody>
          <a:bodyPr/>
          <a:lstStyle/>
          <a:p>
            <a:fld id="{670A9334-4E67-F94F-A05E-0CE8B74A054E}" type="slidenum">
              <a:rPr lang="en-US" smtClean="0"/>
              <a:t>5</a:t>
            </a:fld>
            <a:endParaRPr lang="en-US" dirty="0"/>
          </a:p>
        </p:txBody>
      </p:sp>
      <p:sp>
        <p:nvSpPr>
          <p:cNvPr id="5" name="Title 4">
            <a:extLst>
              <a:ext uri="{FF2B5EF4-FFF2-40B4-BE49-F238E27FC236}">
                <a16:creationId xmlns:a16="http://schemas.microsoft.com/office/drawing/2014/main" id="{EE492321-3FF8-449A-AF12-AC6B2510753F}"/>
              </a:ext>
            </a:extLst>
          </p:cNvPr>
          <p:cNvSpPr>
            <a:spLocks noGrp="1"/>
          </p:cNvSpPr>
          <p:nvPr>
            <p:ph type="title"/>
          </p:nvPr>
        </p:nvSpPr>
        <p:spPr>
          <a:xfrm>
            <a:off x="262467" y="-92869"/>
            <a:ext cx="10515600" cy="1189038"/>
          </a:xfrm>
        </p:spPr>
        <p:txBody>
          <a:bodyPr/>
          <a:lstStyle/>
          <a:p>
            <a:r>
              <a:rPr lang="en-US" b="1" dirty="0">
                <a:solidFill>
                  <a:schemeClr val="bg1"/>
                </a:solidFill>
              </a:rPr>
              <a:t>Challenges and Accomplishments:</a:t>
            </a:r>
          </a:p>
        </p:txBody>
      </p:sp>
      <p:sp>
        <p:nvSpPr>
          <p:cNvPr id="6" name="Rectangle 5">
            <a:extLst>
              <a:ext uri="{FF2B5EF4-FFF2-40B4-BE49-F238E27FC236}">
                <a16:creationId xmlns:a16="http://schemas.microsoft.com/office/drawing/2014/main" id="{98DECB60-6650-47D7-B1EA-D89F77DB469C}"/>
              </a:ext>
            </a:extLst>
          </p:cNvPr>
          <p:cNvSpPr/>
          <p:nvPr/>
        </p:nvSpPr>
        <p:spPr>
          <a:xfrm>
            <a:off x="373944" y="1096169"/>
            <a:ext cx="11444111" cy="5663089"/>
          </a:xfrm>
          <a:prstGeom prst="rect">
            <a:avLst/>
          </a:prstGeom>
        </p:spPr>
        <p:txBody>
          <a:bodyPr wrap="square">
            <a:spAutoFit/>
          </a:bodyPr>
          <a:lstStyle/>
          <a:p>
            <a:r>
              <a:rPr lang="en-US" sz="2800" b="1" dirty="0"/>
              <a:t>Challenges raised: </a:t>
            </a:r>
          </a:p>
          <a:p>
            <a:pPr marL="742950" lvl="1" indent="-285750">
              <a:buFont typeface="Arial" panose="020B0604020202020204" pitchFamily="34" charset="0"/>
              <a:buChar char="•"/>
            </a:pPr>
            <a:r>
              <a:rPr lang="en-US" sz="2800" dirty="0"/>
              <a:t>Lengthy start-up times compared to academic counterparts</a:t>
            </a:r>
          </a:p>
          <a:p>
            <a:pPr marL="742950" lvl="1" indent="-285750">
              <a:buFont typeface="Arial" panose="020B0604020202020204" pitchFamily="34" charset="0"/>
              <a:buChar char="•"/>
            </a:pPr>
            <a:r>
              <a:rPr lang="en-US" sz="2800" dirty="0"/>
              <a:t>Lack of consistency and standardization across sites participating in multisite trials</a:t>
            </a:r>
          </a:p>
          <a:p>
            <a:pPr marL="742950" lvl="1" indent="-285750">
              <a:buFont typeface="Arial" panose="020B0604020202020204" pitchFamily="34" charset="0"/>
              <a:buChar char="•"/>
            </a:pPr>
            <a:r>
              <a:rPr lang="en-US" sz="2800" dirty="0"/>
              <a:t>No singular source for information/guidance </a:t>
            </a:r>
          </a:p>
          <a:p>
            <a:pPr lvl="1"/>
            <a:endParaRPr lang="en-US" sz="2800" b="1" dirty="0"/>
          </a:p>
          <a:p>
            <a:r>
              <a:rPr lang="en-US" sz="2800" b="1" dirty="0"/>
              <a:t>Accomplishments:</a:t>
            </a:r>
          </a:p>
          <a:p>
            <a:pPr marL="742950" lvl="1" indent="-285750">
              <a:buFont typeface="Arial" panose="020B0604020202020204" pitchFamily="34" charset="0"/>
              <a:buChar char="•"/>
            </a:pPr>
            <a:r>
              <a:rPr lang="en-US" sz="2800" dirty="0"/>
              <a:t>Ability for ORD to sign off on initial confidential disclosure agreements</a:t>
            </a:r>
          </a:p>
          <a:p>
            <a:pPr marL="742950" lvl="1" indent="-285750">
              <a:buFont typeface="Arial" panose="020B0604020202020204" pitchFamily="34" charset="0"/>
              <a:buChar char="•"/>
            </a:pPr>
            <a:r>
              <a:rPr lang="en-US" sz="2800" dirty="0"/>
              <a:t>Ability to rely on private/commercial IRBs</a:t>
            </a:r>
          </a:p>
          <a:p>
            <a:pPr marL="742950" lvl="1" indent="-285750">
              <a:buFont typeface="Arial" panose="020B0604020202020204" pitchFamily="34" charset="0"/>
              <a:buChar char="•"/>
            </a:pPr>
            <a:r>
              <a:rPr lang="en-US" sz="2800" dirty="0"/>
              <a:t>Model for designating “lead” VA non-profit corporation </a:t>
            </a:r>
          </a:p>
          <a:p>
            <a:pPr marL="742950" lvl="1" indent="-285750">
              <a:buFont typeface="Arial" panose="020B0604020202020204" pitchFamily="34" charset="0"/>
              <a:buChar char="•"/>
            </a:pPr>
            <a:r>
              <a:rPr lang="en-US" sz="2800" dirty="0"/>
              <a:t>Establishment of the Partnered Research Program </a:t>
            </a:r>
          </a:p>
          <a:p>
            <a:endParaRPr lang="en-US" dirty="0"/>
          </a:p>
          <a:p>
            <a:endParaRPr lang="en-US" dirty="0"/>
          </a:p>
          <a:p>
            <a:endParaRPr lang="en-US" dirty="0"/>
          </a:p>
        </p:txBody>
      </p:sp>
    </p:spTree>
    <p:extLst>
      <p:ext uri="{BB962C8B-B14F-4D97-AF65-F5344CB8AC3E}">
        <p14:creationId xmlns:p14="http://schemas.microsoft.com/office/powerpoint/2010/main" val="1109994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205776-406F-4391-8B67-D7FBEF5F1C2E}"/>
              </a:ext>
            </a:extLst>
          </p:cNvPr>
          <p:cNvSpPr>
            <a:spLocks noGrp="1"/>
          </p:cNvSpPr>
          <p:nvPr>
            <p:ph type="title"/>
          </p:nvPr>
        </p:nvSpPr>
        <p:spPr/>
        <p:txBody>
          <a:bodyPr/>
          <a:lstStyle/>
          <a:p>
            <a:r>
              <a:rPr lang="en-US" dirty="0"/>
              <a:t>Partnered Research Program</a:t>
            </a:r>
          </a:p>
        </p:txBody>
      </p:sp>
      <p:sp>
        <p:nvSpPr>
          <p:cNvPr id="3" name="Slide Number Placeholder 2">
            <a:extLst>
              <a:ext uri="{FF2B5EF4-FFF2-40B4-BE49-F238E27FC236}">
                <a16:creationId xmlns:a16="http://schemas.microsoft.com/office/drawing/2014/main" id="{991E9CA5-91A4-4DC6-A9F6-9893F45CEC11}"/>
              </a:ext>
            </a:extLst>
          </p:cNvPr>
          <p:cNvSpPr>
            <a:spLocks noGrp="1"/>
          </p:cNvSpPr>
          <p:nvPr>
            <p:ph type="sldNum" sz="quarter" idx="12"/>
          </p:nvPr>
        </p:nvSpPr>
        <p:spPr/>
        <p:txBody>
          <a:bodyPr/>
          <a:lstStyle/>
          <a:p>
            <a:fld id="{670A9334-4E67-F94F-A05E-0CE8B74A054E}" type="slidenum">
              <a:rPr lang="en-US" smtClean="0"/>
              <a:t>6</a:t>
            </a:fld>
            <a:endParaRPr lang="en-US" dirty="0"/>
          </a:p>
        </p:txBody>
      </p:sp>
    </p:spTree>
    <p:extLst>
      <p:ext uri="{BB962C8B-B14F-4D97-AF65-F5344CB8AC3E}">
        <p14:creationId xmlns:p14="http://schemas.microsoft.com/office/powerpoint/2010/main" val="1077742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11442DF-95F5-4018-BF7D-B9BC0F08367E}"/>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95" imgH="396" progId="TCLayout.ActiveDocument.1">
                  <p:embed/>
                </p:oleObj>
              </mc:Choice>
              <mc:Fallback>
                <p:oleObj name="think-cell Slide" r:id="rId6" imgW="395" imgH="396" progId="TCLayout.ActiveDocument.1">
                  <p:embed/>
                  <p:pic>
                    <p:nvPicPr>
                      <p:cNvPr id="4" name="Object 3" hidden="1">
                        <a:extLst>
                          <a:ext uri="{FF2B5EF4-FFF2-40B4-BE49-F238E27FC236}">
                            <a16:creationId xmlns:a16="http://schemas.microsoft.com/office/drawing/2014/main" id="{811442DF-95F5-4018-BF7D-B9BC0F08367E}"/>
                          </a:ext>
                        </a:extLst>
                      </p:cNvPr>
                      <p:cNvPicPr/>
                      <p:nvPr/>
                    </p:nvPicPr>
                    <p:blipFill>
                      <a:blip r:embed="rId7"/>
                      <a:stretch>
                        <a:fillRect/>
                      </a:stretch>
                    </p:blipFill>
                    <p:spPr>
                      <a:xfrm>
                        <a:off x="1525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6F7E1F2C-2D9E-46B5-846C-390C5FC4FCE8}"/>
              </a:ext>
            </a:extLst>
          </p:cNvPr>
          <p:cNvSpPr/>
          <p:nvPr>
            <p:custDataLst>
              <p:tags r:id="rId2"/>
            </p:custDataLst>
          </p:nvPr>
        </p:nvSpPr>
        <p:spPr>
          <a:xfrm>
            <a:off x="152400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algn="ctr"/>
            <a:endParaRPr lang="en-US" sz="2500" b="1" dirty="0">
              <a:latin typeface="Calibri" panose="020F0502020204030204" pitchFamily="34" charset="0"/>
              <a:ea typeface="+mj-ea"/>
              <a:sym typeface="Calibri" panose="020F0502020204030204" pitchFamily="34" charset="0"/>
            </a:endParaRPr>
          </a:p>
        </p:txBody>
      </p:sp>
      <p:sp>
        <p:nvSpPr>
          <p:cNvPr id="2" name="Title 1">
            <a:extLst>
              <a:ext uri="{FF2B5EF4-FFF2-40B4-BE49-F238E27FC236}">
                <a16:creationId xmlns:a16="http://schemas.microsoft.com/office/drawing/2014/main" id="{87C299A7-BAD6-4543-99CF-650E93684B3C}"/>
              </a:ext>
            </a:extLst>
          </p:cNvPr>
          <p:cNvSpPr>
            <a:spLocks noGrp="1"/>
          </p:cNvSpPr>
          <p:nvPr>
            <p:ph type="title"/>
          </p:nvPr>
        </p:nvSpPr>
        <p:spPr>
          <a:xfrm>
            <a:off x="139557" y="140076"/>
            <a:ext cx="11447018" cy="748245"/>
          </a:xfrm>
        </p:spPr>
        <p:txBody>
          <a:bodyPr vert="horz" lIns="91440" tIns="45720" rIns="91440" bIns="45720" rtlCol="0" anchor="ctr">
            <a:noAutofit/>
          </a:bodyPr>
          <a:lstStyle/>
          <a:p>
            <a:r>
              <a:rPr lang="en-US" sz="3600" b="1" dirty="0">
                <a:solidFill>
                  <a:schemeClr val="bg1"/>
                </a:solidFill>
              </a:rPr>
              <a:t>Single Point of Contact:  Partnered Research Program Office </a:t>
            </a:r>
          </a:p>
        </p:txBody>
      </p:sp>
      <p:sp>
        <p:nvSpPr>
          <p:cNvPr id="16" name="Content Placeholder 2">
            <a:extLst>
              <a:ext uri="{FF2B5EF4-FFF2-40B4-BE49-F238E27FC236}">
                <a16:creationId xmlns:a16="http://schemas.microsoft.com/office/drawing/2014/main" id="{CDB91087-DD52-4967-8FAC-D03E5DEBBE94}"/>
              </a:ext>
            </a:extLst>
          </p:cNvPr>
          <p:cNvSpPr txBox="1">
            <a:spLocks/>
          </p:cNvSpPr>
          <p:nvPr/>
        </p:nvSpPr>
        <p:spPr>
          <a:xfrm>
            <a:off x="247514" y="1108239"/>
            <a:ext cx="11049377" cy="519306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Launched March 2020 (accelerated by COVID-19 pandemic)</a:t>
            </a:r>
          </a:p>
          <a:p>
            <a:r>
              <a:rPr lang="en-US" dirty="0"/>
              <a:t>Initial point of contact (“Gatekeeper”) for external organizations interested in </a:t>
            </a:r>
            <a:r>
              <a:rPr lang="en-US" b="1" i="1" dirty="0"/>
              <a:t>partnering</a:t>
            </a:r>
            <a:r>
              <a:rPr lang="en-US" dirty="0"/>
              <a:t> with VA on industry sponsored multisite clinical trials.</a:t>
            </a:r>
          </a:p>
          <a:p>
            <a:r>
              <a:rPr lang="en-US" dirty="0"/>
              <a:t>Facilitating successful partnerships by:</a:t>
            </a:r>
          </a:p>
          <a:p>
            <a:pPr lvl="1">
              <a:buFont typeface="Courier New" panose="02070309020205020404" pitchFamily="49" charset="0"/>
              <a:buChar char="o"/>
            </a:pPr>
            <a:r>
              <a:rPr lang="en-US" dirty="0"/>
              <a:t>Connecting external organizations with VA resources/stakeholders</a:t>
            </a:r>
          </a:p>
          <a:p>
            <a:pPr lvl="1">
              <a:buFont typeface="Courier New" panose="02070309020205020404" pitchFamily="49" charset="0"/>
              <a:buChar char="o"/>
            </a:pPr>
            <a:r>
              <a:rPr lang="en-US" dirty="0"/>
              <a:t>Serving as a resource to help navigate VA clinical research enterprise</a:t>
            </a:r>
          </a:p>
          <a:p>
            <a:pPr lvl="1">
              <a:buFont typeface="Courier New" panose="02070309020205020404" pitchFamily="49" charset="0"/>
              <a:buChar char="o"/>
            </a:pPr>
            <a:r>
              <a:rPr lang="en-US" dirty="0"/>
              <a:t>Undertaking continuous improvement activities designed to:</a:t>
            </a:r>
          </a:p>
          <a:p>
            <a:pPr marL="1203325" lvl="3" indent="-231775"/>
            <a:r>
              <a:rPr lang="en-US" sz="2200" dirty="0"/>
              <a:t>Support efficient, standardized and streamlined  start up activities related to multisite clinical trials. </a:t>
            </a:r>
          </a:p>
          <a:p>
            <a:pPr marL="1203325" lvl="3" indent="-231775"/>
            <a:r>
              <a:rPr lang="en-US" sz="2200" dirty="0"/>
              <a:t>Identify challenges and best practices</a:t>
            </a:r>
          </a:p>
          <a:p>
            <a:pPr marL="1203325" lvl="3" indent="-231775"/>
            <a:r>
              <a:rPr lang="en-US" sz="2200" dirty="0"/>
              <a:t>Improve collaboration processes</a:t>
            </a:r>
          </a:p>
          <a:p>
            <a:pPr marL="914400" lvl="2" indent="0">
              <a:buNone/>
            </a:pPr>
            <a:endParaRPr lang="en-US" dirty="0"/>
          </a:p>
          <a:p>
            <a:pPr lvl="1"/>
            <a:endParaRPr lang="en-US" sz="2000" dirty="0"/>
          </a:p>
        </p:txBody>
      </p:sp>
    </p:spTree>
    <p:extLst>
      <p:ext uri="{BB962C8B-B14F-4D97-AF65-F5344CB8AC3E}">
        <p14:creationId xmlns:p14="http://schemas.microsoft.com/office/powerpoint/2010/main" val="2884090466"/>
      </p:ext>
    </p:extLst>
  </p:cSld>
  <p:clrMapOvr>
    <a:masterClrMapping/>
  </p:clrMapOvr>
  <p:extLst>
    <p:ext uri="{6950BFC3-D8DA-4A85-94F7-54DA5524770B}">
      <p188:commentRel xmlns:p188="http://schemas.microsoft.com/office/powerpoint/2018/8/main" r:id="rId5"/>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11442DF-95F5-4018-BF7D-B9BC0F08367E}"/>
              </a:ext>
            </a:extLst>
          </p:cNvPr>
          <p:cNvGraphicFramePr>
            <a:graphicFrameLocks noChangeAspect="1"/>
          </p:cNvGraphicFramePr>
          <p:nvPr>
            <p:custDataLst>
              <p:tags r:id="rId1"/>
            </p:custDataLst>
          </p:nvPr>
        </p:nvGraphicFramePr>
        <p:xfrm>
          <a:off x="2668193" y="858443"/>
          <a:ext cx="1191" cy="1191"/>
        </p:xfrm>
        <a:graphic>
          <a:graphicData uri="http://schemas.openxmlformats.org/presentationml/2006/ole">
            <mc:AlternateContent xmlns:mc="http://schemas.openxmlformats.org/markup-compatibility/2006">
              <mc:Choice xmlns:v="urn:schemas-microsoft-com:vml" Requires="v">
                <p:oleObj name="think-cell Slide" r:id="rId5" imgW="395" imgH="396" progId="TCLayout.ActiveDocument.1">
                  <p:embed/>
                </p:oleObj>
              </mc:Choice>
              <mc:Fallback>
                <p:oleObj name="think-cell Slide" r:id="rId5" imgW="395" imgH="396" progId="TCLayout.ActiveDocument.1">
                  <p:embed/>
                  <p:pic>
                    <p:nvPicPr>
                      <p:cNvPr id="4" name="Object 3" hidden="1">
                        <a:extLst>
                          <a:ext uri="{FF2B5EF4-FFF2-40B4-BE49-F238E27FC236}">
                            <a16:creationId xmlns:a16="http://schemas.microsoft.com/office/drawing/2014/main" id="{811442DF-95F5-4018-BF7D-B9BC0F08367E}"/>
                          </a:ext>
                        </a:extLst>
                      </p:cNvPr>
                      <p:cNvPicPr/>
                      <p:nvPr/>
                    </p:nvPicPr>
                    <p:blipFill>
                      <a:blip r:embed="rId6"/>
                      <a:stretch>
                        <a:fillRect/>
                      </a:stretch>
                    </p:blipFill>
                    <p:spPr>
                      <a:xfrm>
                        <a:off x="2668193" y="858443"/>
                        <a:ext cx="1191" cy="1191"/>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6F7E1F2C-2D9E-46B5-846C-390C5FC4FCE8}"/>
              </a:ext>
            </a:extLst>
          </p:cNvPr>
          <p:cNvSpPr/>
          <p:nvPr>
            <p:custDataLst>
              <p:tags r:id="rId2"/>
            </p:custDataLst>
          </p:nvPr>
        </p:nvSpPr>
        <p:spPr>
          <a:xfrm>
            <a:off x="2667002" y="857252"/>
            <a:ext cx="119063" cy="119063"/>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algn="ctr"/>
            <a:endParaRPr lang="en-US" sz="1875" b="1" dirty="0">
              <a:latin typeface="Calibri" panose="020F0502020204030204" pitchFamily="34" charset="0"/>
              <a:ea typeface="+mj-ea"/>
              <a:sym typeface="Calibri" panose="020F0502020204030204" pitchFamily="34" charset="0"/>
            </a:endParaRPr>
          </a:p>
        </p:txBody>
      </p:sp>
      <p:sp>
        <p:nvSpPr>
          <p:cNvPr id="2" name="Title 1">
            <a:extLst>
              <a:ext uri="{FF2B5EF4-FFF2-40B4-BE49-F238E27FC236}">
                <a16:creationId xmlns:a16="http://schemas.microsoft.com/office/drawing/2014/main" id="{87C299A7-BAD6-4543-99CF-650E93684B3C}"/>
              </a:ext>
            </a:extLst>
          </p:cNvPr>
          <p:cNvSpPr>
            <a:spLocks noGrp="1"/>
          </p:cNvSpPr>
          <p:nvPr>
            <p:ph type="title"/>
          </p:nvPr>
        </p:nvSpPr>
        <p:spPr>
          <a:xfrm>
            <a:off x="0" y="192162"/>
            <a:ext cx="12604830" cy="502320"/>
          </a:xfrm>
        </p:spPr>
        <p:txBody>
          <a:bodyPr vert="horz" lIns="68580" tIns="34290" rIns="68580" bIns="34290" rtlCol="0" anchor="ctr">
            <a:noAutofit/>
          </a:bodyPr>
          <a:lstStyle/>
          <a:p>
            <a:r>
              <a:rPr lang="en-US" sz="3600" b="1" dirty="0">
                <a:solidFill>
                  <a:schemeClr val="bg1"/>
                </a:solidFill>
              </a:rPr>
              <a:t>Specific Ways the PRP Supports VA Participation in Industry Trials</a:t>
            </a:r>
          </a:p>
        </p:txBody>
      </p:sp>
      <p:sp>
        <p:nvSpPr>
          <p:cNvPr id="7" name="TextBox 6">
            <a:extLst>
              <a:ext uri="{FF2B5EF4-FFF2-40B4-BE49-F238E27FC236}">
                <a16:creationId xmlns:a16="http://schemas.microsoft.com/office/drawing/2014/main" id="{690A2529-8C77-461D-96E8-03F56C9AF347}"/>
              </a:ext>
            </a:extLst>
          </p:cNvPr>
          <p:cNvSpPr txBox="1"/>
          <p:nvPr/>
        </p:nvSpPr>
        <p:spPr>
          <a:xfrm>
            <a:off x="537258" y="1035098"/>
            <a:ext cx="10820400" cy="5509200"/>
          </a:xfrm>
          <a:prstGeom prst="rect">
            <a:avLst/>
          </a:prstGeom>
          <a:noFill/>
        </p:spPr>
        <p:txBody>
          <a:bodyPr wrap="square" rtlCol="0">
            <a:spAutoFit/>
          </a:bodyPr>
          <a:lstStyle/>
          <a:p>
            <a:pPr marL="214313" indent="-214313">
              <a:buFont typeface="Arial" panose="020B0604020202020204" pitchFamily="34" charset="0"/>
              <a:buChar char="•"/>
            </a:pPr>
            <a:r>
              <a:rPr lang="en-US" sz="2800" dirty="0"/>
              <a:t>Connect interested companies with VA clinical and scientific experts to assess viability of specific projects.</a:t>
            </a:r>
          </a:p>
          <a:p>
            <a:pPr marL="214313" indent="-214313">
              <a:buFont typeface="Arial" panose="020B0604020202020204" pitchFamily="34" charset="0"/>
              <a:buChar char="•"/>
            </a:pPr>
            <a:r>
              <a:rPr lang="en-US" sz="2800" dirty="0"/>
              <a:t>Provide information and resources to stakeholders related to partnering with VA on multisite clinical trials</a:t>
            </a:r>
          </a:p>
          <a:p>
            <a:pPr marL="214313" indent="-214313">
              <a:buFont typeface="Arial" panose="020B0604020202020204" pitchFamily="34" charset="0"/>
              <a:buChar char="•"/>
            </a:pPr>
            <a:r>
              <a:rPr lang="en-US" sz="2800" dirty="0"/>
              <a:t>Facilitate centrally executed Confidentiality Disclosure Agreements (CDAs)</a:t>
            </a:r>
          </a:p>
          <a:p>
            <a:pPr marL="214313" indent="-214313">
              <a:buFont typeface="Arial" panose="020B0604020202020204" pitchFamily="34" charset="0"/>
              <a:buChar char="•"/>
            </a:pPr>
            <a:r>
              <a:rPr lang="en-US" sz="2800" dirty="0"/>
              <a:t>Facilitate Master Agreements (e.g., Master CDAs and Cooperative Research and Development Agreements (CRADA)) </a:t>
            </a:r>
          </a:p>
          <a:p>
            <a:pPr marL="214313" indent="-214313">
              <a:buFont typeface="Arial" panose="020B0604020202020204" pitchFamily="34" charset="0"/>
              <a:buChar char="•"/>
            </a:pPr>
            <a:r>
              <a:rPr lang="en-US" sz="2800" dirty="0"/>
              <a:t>Collaborate with others in VA, VHA and ORD to identify challenges and best practices and, when appropriate, offer solutions (e.g., minimize inaction and bottlenecks)</a:t>
            </a:r>
          </a:p>
          <a:p>
            <a:endParaRPr lang="en-US" sz="2400" dirty="0"/>
          </a:p>
          <a:p>
            <a:r>
              <a:rPr lang="en-US" sz="2000" dirty="0"/>
              <a:t> </a:t>
            </a:r>
          </a:p>
        </p:txBody>
      </p:sp>
    </p:spTree>
    <p:extLst>
      <p:ext uri="{BB962C8B-B14F-4D97-AF65-F5344CB8AC3E}">
        <p14:creationId xmlns:p14="http://schemas.microsoft.com/office/powerpoint/2010/main" val="485462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11442DF-95F5-4018-BF7D-B9BC0F08367E}"/>
              </a:ext>
            </a:extLst>
          </p:cNvPr>
          <p:cNvGraphicFramePr>
            <a:graphicFrameLocks noChangeAspect="1"/>
          </p:cNvGraphicFramePr>
          <p:nvPr>
            <p:custDataLst>
              <p:tags r:id="rId1"/>
            </p:custDataLst>
          </p:nvPr>
        </p:nvGraphicFramePr>
        <p:xfrm>
          <a:off x="2668193" y="858443"/>
          <a:ext cx="1191" cy="1191"/>
        </p:xfrm>
        <a:graphic>
          <a:graphicData uri="http://schemas.openxmlformats.org/presentationml/2006/ole">
            <mc:AlternateContent xmlns:mc="http://schemas.openxmlformats.org/markup-compatibility/2006">
              <mc:Choice xmlns:v="urn:schemas-microsoft-com:vml" Requires="v">
                <p:oleObj name="think-cell Slide" r:id="rId5" imgW="395" imgH="396" progId="TCLayout.ActiveDocument.1">
                  <p:embed/>
                </p:oleObj>
              </mc:Choice>
              <mc:Fallback>
                <p:oleObj name="think-cell Slide" r:id="rId5" imgW="395" imgH="396" progId="TCLayout.ActiveDocument.1">
                  <p:embed/>
                  <p:pic>
                    <p:nvPicPr>
                      <p:cNvPr id="4" name="Object 3" hidden="1">
                        <a:extLst>
                          <a:ext uri="{FF2B5EF4-FFF2-40B4-BE49-F238E27FC236}">
                            <a16:creationId xmlns:a16="http://schemas.microsoft.com/office/drawing/2014/main" id="{811442DF-95F5-4018-BF7D-B9BC0F08367E}"/>
                          </a:ext>
                        </a:extLst>
                      </p:cNvPr>
                      <p:cNvPicPr/>
                      <p:nvPr/>
                    </p:nvPicPr>
                    <p:blipFill>
                      <a:blip r:embed="rId6"/>
                      <a:stretch>
                        <a:fillRect/>
                      </a:stretch>
                    </p:blipFill>
                    <p:spPr>
                      <a:xfrm>
                        <a:off x="2668193" y="858443"/>
                        <a:ext cx="1191" cy="1191"/>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6F7E1F2C-2D9E-46B5-846C-390C5FC4FCE8}"/>
              </a:ext>
            </a:extLst>
          </p:cNvPr>
          <p:cNvSpPr/>
          <p:nvPr>
            <p:custDataLst>
              <p:tags r:id="rId2"/>
            </p:custDataLst>
          </p:nvPr>
        </p:nvSpPr>
        <p:spPr>
          <a:xfrm>
            <a:off x="2667002" y="857252"/>
            <a:ext cx="119063" cy="119063"/>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algn="ctr"/>
            <a:endParaRPr lang="en-US" sz="1875" b="1" dirty="0">
              <a:latin typeface="Calibri" panose="020F0502020204030204" pitchFamily="34" charset="0"/>
              <a:ea typeface="+mj-ea"/>
              <a:sym typeface="Calibri" panose="020F0502020204030204" pitchFamily="34" charset="0"/>
            </a:endParaRPr>
          </a:p>
        </p:txBody>
      </p:sp>
      <p:sp>
        <p:nvSpPr>
          <p:cNvPr id="2" name="Title 1">
            <a:extLst>
              <a:ext uri="{FF2B5EF4-FFF2-40B4-BE49-F238E27FC236}">
                <a16:creationId xmlns:a16="http://schemas.microsoft.com/office/drawing/2014/main" id="{87C299A7-BAD6-4543-99CF-650E93684B3C}"/>
              </a:ext>
            </a:extLst>
          </p:cNvPr>
          <p:cNvSpPr>
            <a:spLocks noGrp="1"/>
          </p:cNvSpPr>
          <p:nvPr>
            <p:ph type="title"/>
          </p:nvPr>
        </p:nvSpPr>
        <p:spPr>
          <a:xfrm>
            <a:off x="255996" y="244383"/>
            <a:ext cx="7886700" cy="561184"/>
          </a:xfrm>
        </p:spPr>
        <p:txBody>
          <a:bodyPr vert="horz" lIns="68580" tIns="34290" rIns="68580" bIns="34290" rtlCol="0" anchor="ctr">
            <a:noAutofit/>
          </a:bodyPr>
          <a:lstStyle/>
          <a:p>
            <a:r>
              <a:rPr lang="en-US" sz="3200" b="1" dirty="0">
                <a:solidFill>
                  <a:schemeClr val="bg1"/>
                </a:solidFill>
              </a:rPr>
              <a:t> </a:t>
            </a:r>
            <a:r>
              <a:rPr lang="en-US" sz="3600" b="1" dirty="0">
                <a:solidFill>
                  <a:schemeClr val="bg1"/>
                </a:solidFill>
              </a:rPr>
              <a:t>What is NOT Within the PRP’s Scope?</a:t>
            </a:r>
            <a:endParaRPr lang="en-US" sz="3600" b="1" u="sng" dirty="0">
              <a:solidFill>
                <a:schemeClr val="bg1"/>
              </a:solidFill>
            </a:endParaRPr>
          </a:p>
        </p:txBody>
      </p:sp>
      <p:sp>
        <p:nvSpPr>
          <p:cNvPr id="5" name="TextBox 4">
            <a:extLst>
              <a:ext uri="{FF2B5EF4-FFF2-40B4-BE49-F238E27FC236}">
                <a16:creationId xmlns:a16="http://schemas.microsoft.com/office/drawing/2014/main" id="{A4B490D1-C1D9-46A8-BCEA-ADAC9F70134A}"/>
              </a:ext>
            </a:extLst>
          </p:cNvPr>
          <p:cNvSpPr txBox="1"/>
          <p:nvPr/>
        </p:nvSpPr>
        <p:spPr>
          <a:xfrm>
            <a:off x="389345" y="1095112"/>
            <a:ext cx="11578878" cy="4770537"/>
          </a:xfrm>
          <a:prstGeom prst="rect">
            <a:avLst/>
          </a:prstGeom>
          <a:noFill/>
        </p:spPr>
        <p:txBody>
          <a:bodyPr wrap="square" rtlCol="0">
            <a:spAutoFit/>
          </a:bodyPr>
          <a:lstStyle/>
          <a:p>
            <a:r>
              <a:rPr lang="en-US" sz="2800" dirty="0"/>
              <a:t>The PRP is NOT designed to replace the vital role that sponsors, investigators, and facilities play. </a:t>
            </a:r>
          </a:p>
          <a:p>
            <a:endParaRPr lang="en-US" sz="2800" dirty="0"/>
          </a:p>
          <a:p>
            <a:r>
              <a:rPr lang="en-US" sz="2800" dirty="0"/>
              <a:t>In any given multisite trial, the Sponsor (or their contract research organization) will work directly with VA sites regarding:</a:t>
            </a:r>
          </a:p>
          <a:p>
            <a:pPr marL="342900" indent="-342900">
              <a:buFont typeface="Arial" panose="020B0604020202020204" pitchFamily="34" charset="0"/>
              <a:buChar char="•"/>
            </a:pPr>
            <a:r>
              <a:rPr lang="en-US" sz="2800" dirty="0"/>
              <a:t>Site feasibility </a:t>
            </a:r>
          </a:p>
          <a:p>
            <a:pPr marL="342900" indent="-342900">
              <a:buFont typeface="Arial" panose="020B0604020202020204" pitchFamily="34" charset="0"/>
              <a:buChar char="•"/>
            </a:pPr>
            <a:r>
              <a:rPr lang="en-US" sz="2800" dirty="0"/>
              <a:t>Pre-Selection visits/questionnaires, etc.</a:t>
            </a:r>
          </a:p>
          <a:p>
            <a:pPr marL="342900" indent="-342900">
              <a:buFont typeface="Arial" panose="020B0604020202020204" pitchFamily="34" charset="0"/>
              <a:buChar char="•"/>
            </a:pPr>
            <a:r>
              <a:rPr lang="en-US" sz="2800" dirty="0"/>
              <a:t>Required regulatory documents, IRB submissions, local reviews and approvals, training, etc.</a:t>
            </a:r>
          </a:p>
          <a:p>
            <a:pPr marL="342900" indent="-342900">
              <a:buFont typeface="Arial" panose="020B0604020202020204" pitchFamily="34" charset="0"/>
              <a:buChar char="•"/>
            </a:pPr>
            <a:r>
              <a:rPr lang="en-US" sz="2800" dirty="0"/>
              <a:t>CRADA and budget </a:t>
            </a:r>
            <a:endParaRPr lang="en-US" sz="2200" dirty="0"/>
          </a:p>
          <a:p>
            <a:pPr marL="342900" indent="-342900"/>
            <a:endParaRPr lang="en-US" sz="2400" dirty="0">
              <a:highlight>
                <a:srgbClr val="FFFF00"/>
              </a:highlight>
            </a:endParaRPr>
          </a:p>
        </p:txBody>
      </p:sp>
    </p:spTree>
    <p:extLst>
      <p:ext uri="{BB962C8B-B14F-4D97-AF65-F5344CB8AC3E}">
        <p14:creationId xmlns:p14="http://schemas.microsoft.com/office/powerpoint/2010/main" val="2497419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EE4P_STYLE_ID" val="6cd991bf-f022-4378-96e7-2c338aeb3f5a"/>
  <p:tag name="THINKCELLUNDODONOTDELETE" val="0"/>
  <p:tag name="THINKCELLPRESENTATIONDONOTDELETE" val="&lt;?xml version=&quot;1.0&quot; encoding=&quot;UTF-16&quot; standalone=&quot;yes&quot;?&gt;&lt;root reqver=&quot;27037&quot;&gt;&lt;version val=&quot;30806&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QIqV0Ox6JWc7mMHEayYQz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QIqV0Ox6JWc7mMHEayYQz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QIqV0Ox6JWc7mMHEayYQz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QIqV0Ox6JWc7mMHEayYQz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XtVhG23Fd4LGA2BwU1MQP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XtVhG23Fd4LGA2BwU1MQP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omments xmlns="d0c38c5b-e04a-4e82-807f-2b16fa0d72b8" xsi:nil="true"/>
    <TaxCatchAll xmlns="77dce447-0566-47ff-8c07-c9b85fda5322" xsi:nil="true"/>
    <URL xmlns="d0c38c5b-e04a-4e82-807f-2b16fa0d72b8">
      <Url xsi:nil="true"/>
      <Description xsi:nil="true"/>
    </URL>
    <lcf76f155ced4ddcb4097134ff3c332f xmlns="d0c38c5b-e04a-4e82-807f-2b16fa0d72b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5B70C6669A11F488F0A6F330537C350" ma:contentTypeVersion="17" ma:contentTypeDescription="Create a new document." ma:contentTypeScope="" ma:versionID="2887a150def00fe0d6f6495ae15ecf48">
  <xsd:schema xmlns:xsd="http://www.w3.org/2001/XMLSchema" xmlns:xs="http://www.w3.org/2001/XMLSchema" xmlns:p="http://schemas.microsoft.com/office/2006/metadata/properties" xmlns:ns2="d0c38c5b-e04a-4e82-807f-2b16fa0d72b8" xmlns:ns3="77dce447-0566-47ff-8c07-c9b85fda5322" targetNamespace="http://schemas.microsoft.com/office/2006/metadata/properties" ma:root="true" ma:fieldsID="8c754ec5b2ebd0a30421f85f2d17f6c8" ns2:_="" ns3:_="">
    <xsd:import namespace="d0c38c5b-e04a-4e82-807f-2b16fa0d72b8"/>
    <xsd:import namespace="77dce447-0566-47ff-8c07-c9b85fda5322"/>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lcf76f155ced4ddcb4097134ff3c332f" minOccurs="0"/>
                <xsd:element ref="ns3:TaxCatchAll" minOccurs="0"/>
                <xsd:element ref="ns2:URL" minOccurs="0"/>
                <xsd:element ref="ns2:Comm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c38c5b-e04a-4e82-807f-2b16fa0d72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0ac6538-d41a-4f9a-bd67-5f7ae81a6d74" ma:termSetId="09814cd3-568e-fe90-9814-8d621ff8fb84" ma:anchorId="fba54fb3-c3e1-fe81-a776-ca4b69148c4d" ma:open="true" ma:isKeyword="false">
      <xsd:complexType>
        <xsd:sequence>
          <xsd:element ref="pc:Terms" minOccurs="0" maxOccurs="1"/>
        </xsd:sequence>
      </xsd:complexType>
    </xsd:element>
    <xsd:element name="URL" ma:index="21" nillable="true" ma:displayName="URL"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element name="Comments" ma:index="22" nillable="true" ma:displayName="Comments" ma:format="Dropdown" ma:internalName="Comment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7dce447-0566-47ff-8c07-c9b85fda532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c2531d8a-77d1-40cf-b727-91f362241c2a}" ma:internalName="TaxCatchAll" ma:showField="CatchAllData" ma:web="77dce447-0566-47ff-8c07-c9b85fda53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CA3876-ADF8-4581-BFB7-90099255248B}">
  <ds:schemaRefs>
    <ds:schemaRef ds:uri="http://schemas.microsoft.com/office/infopath/2007/PartnerControls"/>
    <ds:schemaRef ds:uri="http://purl.org/dc/terms/"/>
    <ds:schemaRef ds:uri="http://schemas.microsoft.com/office/2006/metadata/properties"/>
    <ds:schemaRef ds:uri="d0c38c5b-e04a-4e82-807f-2b16fa0d72b8"/>
    <ds:schemaRef ds:uri="http://schemas.microsoft.com/office/2006/documentManagement/types"/>
    <ds:schemaRef ds:uri="77dce447-0566-47ff-8c07-c9b85fda5322"/>
    <ds:schemaRef ds:uri="http://purl.org/dc/elements/1.1/"/>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F2812BFF-2FBE-4D35-BF83-DD06C59B1382}">
  <ds:schemaRefs>
    <ds:schemaRef ds:uri="http://schemas.microsoft.com/sharepoint/v3/contenttype/forms"/>
  </ds:schemaRefs>
</ds:datastoreItem>
</file>

<file path=customXml/itemProps3.xml><?xml version="1.0" encoding="utf-8"?>
<ds:datastoreItem xmlns:ds="http://schemas.openxmlformats.org/officeDocument/2006/customXml" ds:itemID="{4B9130D5-5179-4894-B427-85ADF839F4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c38c5b-e04a-4e82-807f-2b16fa0d72b8"/>
    <ds:schemaRef ds:uri="77dce447-0566-47ff-8c07-c9b85fda53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3335</TotalTime>
  <Words>1763</Words>
  <Application>Microsoft Office PowerPoint</Application>
  <PresentationFormat>Widescreen</PresentationFormat>
  <Paragraphs>165</Paragraphs>
  <Slides>20</Slides>
  <Notes>6</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20</vt:i4>
      </vt:variant>
    </vt:vector>
  </HeadingPairs>
  <TitlesOfParts>
    <vt:vector size="28" baseType="lpstr">
      <vt:lpstr>Arial</vt:lpstr>
      <vt:lpstr>Calibri</vt:lpstr>
      <vt:lpstr>Calibri Light</vt:lpstr>
      <vt:lpstr>Courier New</vt:lpstr>
      <vt:lpstr>Inter-Regular</vt:lpstr>
      <vt:lpstr>2_Office Theme</vt:lpstr>
      <vt:lpstr>3_Office Theme</vt:lpstr>
      <vt:lpstr>think-cell Slide</vt:lpstr>
      <vt:lpstr>Institutional Challenges to Standing Up Industry and Other Studies</vt:lpstr>
      <vt:lpstr>You Are Part of an All-Year-Long All Star Team!</vt:lpstr>
      <vt:lpstr>Our North Star Values</vt:lpstr>
      <vt:lpstr>Access to Clinical Trials (ACT) for Veterans</vt:lpstr>
      <vt:lpstr>Challenges and Accomplishments:</vt:lpstr>
      <vt:lpstr>Partnered Research Program</vt:lpstr>
      <vt:lpstr>Single Point of Contact:  Partnered Research Program Office </vt:lpstr>
      <vt:lpstr>Specific Ways the PRP Supports VA Participation in Industry Trials</vt:lpstr>
      <vt:lpstr> What is NOT Within the PRP’s Scope?</vt:lpstr>
      <vt:lpstr>Industry Sponsored Multisite Clinical Trial Start Up</vt:lpstr>
      <vt:lpstr>Experience </vt:lpstr>
      <vt:lpstr>One Vignette/Multiple Challenges – Required Reviews and Timelines</vt:lpstr>
      <vt:lpstr>One Vignette/Multiple Challenges – Required Reviews and Timelines (2)</vt:lpstr>
      <vt:lpstr>What These Responses Underscore…</vt:lpstr>
      <vt:lpstr>How Can You Help?</vt:lpstr>
      <vt:lpstr>Key Questions/Considerations- Local Processes</vt:lpstr>
      <vt:lpstr>Key Questions/Considerations- Training, Education and Available Resources</vt:lpstr>
      <vt:lpstr>Key Questions/Considerations- Communication</vt:lpstr>
      <vt:lpstr>PowerPoint Presentation</vt:lpstr>
      <vt:lpstr>Questions and Requests for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Institutional Challenges to Standing Up Industry and Other Studies</dc:title>
  <dc:subject>Institutional Challenges to Standing Up Industry and Other Studies</dc:subject>
  <dc:creator>Rachel Ramoni, DMD, ScD, Chief Research and Development Officer (CRADO) </dc:creator>
  <cp:keywords>Institutional Challenges to Standing Up Industry and Other Studies</cp:keywords>
  <dc:description> </dc:description>
  <cp:lastModifiedBy>Rivera, Portia T</cp:lastModifiedBy>
  <cp:revision>208</cp:revision>
  <cp:lastPrinted>2019-09-11T13:37:46Z</cp:lastPrinted>
  <dcterms:created xsi:type="dcterms:W3CDTF">2012-09-20T20:39:57Z</dcterms:created>
  <dcterms:modified xsi:type="dcterms:W3CDTF">2023-05-25T11:46:19Z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0x010100E5B70C6669A11F488F0A6F330537C350</vt:lpwstr>
  </property>
  <property fmtid="{D5CDD505-2E9C-101B-9397-08002B2CF9AE}" pid="3" name="MollySignOff">
    <vt:bool>true</vt:bool>
  </property>
  <property fmtid="{D5CDD505-2E9C-101B-9397-08002B2CF9AE}" pid="4" name="MovedtoDownloadFolder">
    <vt:bool>false</vt:bool>
  </property>
  <property fmtid="{D5CDD505-2E9C-101B-9397-08002B2CF9AE}" pid="5" name="MediaServiceImageTags">
    <vt:lpwstr/>
  </property>
</Properties>
</file>