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30451-F4E8-47FC-8272-3A2610E55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69DFB-1B90-45AF-9496-EE63068CC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599F8-CD3C-4345-9E26-3D82CD60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B830-8506-41CF-9023-F59D2879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7C4CA-8597-468A-9C2B-3BF5467E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0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A7851-6E96-41A9-A349-BFB26FDC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7629A-5FB6-4CD4-80CC-1B294B42E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BA392-E8D4-4B33-8597-5F5604C6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5B9B9-FAF1-474A-B261-95449EA4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0D81C-8EB9-4C48-8D4C-7B428436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3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E4A3F-CDE1-437D-A759-06E17E559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146E3-1830-429A-A0F2-B17770119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ACF5D-F220-46A0-AE57-8F1F6522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AB7CB-5634-41F5-999B-F9B3314B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BBBBA-3A3C-494D-A340-550A1952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2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8757-8D7F-41FF-8295-0215A272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A51E6-0D27-487C-9849-D6441C38C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F7284-CCF8-4BA7-9AAC-33361971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947A3-9E39-406A-8938-FE65921B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8238D-DB4B-456F-AC59-FAEBBD80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5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03E7-B713-4A31-BF4E-47AB0794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AA7FF-26D3-4BD9-AB86-D90ABCC20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0EED1-A757-43C7-979B-3AD98656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0ADC3-43D4-44CA-B59D-A43E9E81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855A1-EDA2-46D1-A406-50E04B99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7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D496A-C414-429C-B8B5-0AF0055C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0F05A-2D38-4F04-A6FC-3777BB672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49C27-A646-4F80-8778-2392883C2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714F1-9788-4F8C-A315-75B7F3709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6F720-0C2D-4707-A637-68531DF65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6454F-CF88-4316-B9E1-0652D889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9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88A1C-5BD7-4D39-A72D-6CE022D3F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E3914-6C0D-4378-8C69-B11EB7087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D7430-6D25-4BC7-9F71-31E54ED62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7BC05-37E6-40E0-AAB2-92D332E4A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56AED-5E7C-4FBC-A168-398B69246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D01A95-4A22-401C-80D6-959C8852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F128A0-1784-4CB8-8117-5AAA1F35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14664A-6DC0-413D-A12D-707DA8D0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23DE-F39C-4919-B7FF-4D817906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C07F7-9811-4968-99F5-40844C9F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8E146-E6E5-4D0F-B3B4-987DC4C9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04973-7608-4EA1-B41A-9EB4B230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7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5D1447-3548-459A-969B-90F09E723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FFE794-A371-4404-A3F7-A8C5E29E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2DB71-78F8-4452-8DAF-F37BFB63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75101-890D-4D45-8FA5-2A195ED03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6F63F-0F51-4AEA-8802-6495033C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1CD73-6855-4669-830D-70CC06500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8D7E-9653-4D8E-9DB6-062C1687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848FA-F472-41B6-A0A3-C0EDB2E1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58FC2-5ACF-4AA3-A6B7-9B1BE746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3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3BC50-56A5-44C5-B96D-DAA2CA74F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568B62-CB9D-4B09-8A79-989384A93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8C70A-61C0-46BC-8E99-C1008A13B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522CA-C93A-45FB-9FA7-29C1590DD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03C39-E82B-479B-948A-A72D8427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7A540-989B-4864-BBD9-780025AC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B6640-C6CB-4BA8-AD9C-FEFE60BE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5C64F-8C31-40E4-9E67-7A7CD13F3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A2C73-B35A-437C-828C-1D3FA2F32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1FA46-6DC3-4E48-894B-C93AD00B06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78B8A-5C85-4517-A9C5-2C0624A46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8FCE4-0784-4B09-A9AC-717CC16D0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B1EA-F238-4810-94FD-E09F160B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0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CB8F8D-0FDB-4478-A823-7CF85ACA64D7}"/>
              </a:ext>
            </a:extLst>
          </p:cNvPr>
          <p:cNvSpPr txBox="1"/>
          <p:nvPr/>
        </p:nvSpPr>
        <p:spPr>
          <a:xfrm>
            <a:off x="4814468" y="425323"/>
            <a:ext cx="2932791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Is prospective appointee a US citizen?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528E5B-AA84-488D-851E-D9090405A49C}"/>
              </a:ext>
            </a:extLst>
          </p:cNvPr>
          <p:cNvSpPr txBox="1"/>
          <p:nvPr/>
        </p:nvSpPr>
        <p:spPr>
          <a:xfrm>
            <a:off x="1486324" y="2321204"/>
            <a:ext cx="394660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B8DFB-37B4-4C96-89FF-590EC16EE789}"/>
              </a:ext>
            </a:extLst>
          </p:cNvPr>
          <p:cNvSpPr txBox="1"/>
          <p:nvPr/>
        </p:nvSpPr>
        <p:spPr>
          <a:xfrm>
            <a:off x="4887058" y="2322872"/>
            <a:ext cx="2970979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Suggest use of term appointment.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848D3E-57B0-4BAF-92F4-6A21DC3F8361}"/>
              </a:ext>
            </a:extLst>
          </p:cNvPr>
          <p:cNvSpPr txBox="1"/>
          <p:nvPr/>
        </p:nvSpPr>
        <p:spPr>
          <a:xfrm>
            <a:off x="595512" y="3641639"/>
            <a:ext cx="2171940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Part-time or intermittent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1C0656-21E4-4DDA-84C3-5338D5682E95}"/>
              </a:ext>
            </a:extLst>
          </p:cNvPr>
          <p:cNvSpPr txBox="1"/>
          <p:nvPr/>
        </p:nvSpPr>
        <p:spPr>
          <a:xfrm>
            <a:off x="1477310" y="5203437"/>
            <a:ext cx="420243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4D9A57-01A8-4894-BFF7-512B8635A98C}"/>
              </a:ext>
            </a:extLst>
          </p:cNvPr>
          <p:cNvSpPr txBox="1"/>
          <p:nvPr/>
        </p:nvSpPr>
        <p:spPr>
          <a:xfrm>
            <a:off x="3702753" y="2322015"/>
            <a:ext cx="420243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0E4C73-01EF-4114-B31D-54A0E9E5A09F}"/>
              </a:ext>
            </a:extLst>
          </p:cNvPr>
          <p:cNvSpPr txBox="1"/>
          <p:nvPr/>
        </p:nvSpPr>
        <p:spPr>
          <a:xfrm>
            <a:off x="4814468" y="912418"/>
            <a:ext cx="420243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B52DC8-A3DD-48B3-AA66-5497BF0F17AC}"/>
              </a:ext>
            </a:extLst>
          </p:cNvPr>
          <p:cNvSpPr txBox="1"/>
          <p:nvPr/>
        </p:nvSpPr>
        <p:spPr>
          <a:xfrm>
            <a:off x="7352599" y="898564"/>
            <a:ext cx="394660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C59D69-556B-459F-BB39-DF7A9B4FF365}"/>
              </a:ext>
            </a:extLst>
          </p:cNvPr>
          <p:cNvSpPr txBox="1"/>
          <p:nvPr/>
        </p:nvSpPr>
        <p:spPr>
          <a:xfrm>
            <a:off x="4888666" y="3426195"/>
            <a:ext cx="2758754" cy="7386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Suggest use of </a:t>
            </a:r>
            <a:r>
              <a:rPr lang="en-US" sz="1400" b="1" dirty="0"/>
              <a:t>Title 38 Medical Support Authority.</a:t>
            </a:r>
            <a:r>
              <a:rPr lang="en-US" sz="1400" dirty="0"/>
              <a:t>  No approval required from ORD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8AB05F-5E72-4315-A605-71F601B15DFF}"/>
              </a:ext>
            </a:extLst>
          </p:cNvPr>
          <p:cNvSpPr txBox="1"/>
          <p:nvPr/>
        </p:nvSpPr>
        <p:spPr>
          <a:xfrm>
            <a:off x="4887057" y="4864405"/>
            <a:ext cx="2844092" cy="160043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Full-time individuals below a GS11 can be appointed under Title 38 Medical Support Authority, but only for one year, and with no renewal. Term appointment is a better option.  Note legislative proposal is underway for a fix.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A8895F-1AA1-445E-B783-4013CC71A674}"/>
              </a:ext>
            </a:extLst>
          </p:cNvPr>
          <p:cNvSpPr txBox="1"/>
          <p:nvPr/>
        </p:nvSpPr>
        <p:spPr>
          <a:xfrm>
            <a:off x="3623845" y="5187571"/>
            <a:ext cx="394660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336B62-7BC5-445C-A57A-F0E6B4076CE8}"/>
              </a:ext>
            </a:extLst>
          </p:cNvPr>
          <p:cNvSpPr txBox="1"/>
          <p:nvPr/>
        </p:nvSpPr>
        <p:spPr>
          <a:xfrm>
            <a:off x="847220" y="4366773"/>
            <a:ext cx="1668524" cy="5232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Is the appointment GS 11 or above?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D2F8DCD-D133-445C-9444-E0441551BE21}"/>
              </a:ext>
            </a:extLst>
          </p:cNvPr>
          <p:cNvCxnSpPr>
            <a:stCxn id="4" idx="2"/>
            <a:endCxn id="11" idx="1"/>
          </p:cNvCxnSpPr>
          <p:nvPr/>
        </p:nvCxnSpPr>
        <p:spPr>
          <a:xfrm>
            <a:off x="6280864" y="733100"/>
            <a:ext cx="1071735" cy="319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384D405-D882-4D03-8F0B-F284AF3585C7}"/>
              </a:ext>
            </a:extLst>
          </p:cNvPr>
          <p:cNvSpPr txBox="1"/>
          <p:nvPr/>
        </p:nvSpPr>
        <p:spPr>
          <a:xfrm>
            <a:off x="8754308" y="1577389"/>
            <a:ext cx="3113416" cy="138499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400" dirty="0"/>
              <a:t>Giving an excepted appointment, (particularly Schedule B, (but actually any VA-paid appointment) to a non-US citizen, requires many levels of approval (up to the </a:t>
            </a:r>
            <a:r>
              <a:rPr lang="en-US" sz="1400" dirty="0" err="1"/>
              <a:t>SecVA</a:t>
            </a:r>
            <a:r>
              <a:rPr lang="en-US" sz="1400" dirty="0"/>
              <a:t>, I think).  I just tell the site that this isn’t gong to happen.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0F1188-BF1A-48B2-ACFC-95290F46E0D9}"/>
              </a:ext>
            </a:extLst>
          </p:cNvPr>
          <p:cNvSpPr txBox="1"/>
          <p:nvPr/>
        </p:nvSpPr>
        <p:spPr>
          <a:xfrm>
            <a:off x="871453" y="2936758"/>
            <a:ext cx="1620059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How many eighths?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11757C-473E-4CE7-93C6-5AF96EF688A4}"/>
              </a:ext>
            </a:extLst>
          </p:cNvPr>
          <p:cNvSpPr txBox="1"/>
          <p:nvPr/>
        </p:nvSpPr>
        <p:spPr>
          <a:xfrm>
            <a:off x="3577481" y="3641639"/>
            <a:ext cx="833883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Full-time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42BB41E-CEF4-42E4-97F1-2057CDC87F1C}"/>
              </a:ext>
            </a:extLst>
          </p:cNvPr>
          <p:cNvCxnSpPr>
            <a:cxnSpLocks/>
            <a:stCxn id="20" idx="2"/>
            <a:endCxn id="7" idx="0"/>
          </p:cNvCxnSpPr>
          <p:nvPr/>
        </p:nvCxnSpPr>
        <p:spPr>
          <a:xfrm flipH="1">
            <a:off x="1681482" y="3244535"/>
            <a:ext cx="1" cy="397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43E6E89-70A1-4B70-9148-7F9CED516FD6}"/>
              </a:ext>
            </a:extLst>
          </p:cNvPr>
          <p:cNvCxnSpPr>
            <a:cxnSpLocks/>
            <a:stCxn id="20" idx="2"/>
            <a:endCxn id="21" idx="1"/>
          </p:cNvCxnSpPr>
          <p:nvPr/>
        </p:nvCxnSpPr>
        <p:spPr>
          <a:xfrm>
            <a:off x="1681483" y="3244535"/>
            <a:ext cx="1895998" cy="550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9E3D0B-28B4-46D9-B900-14A79DCE6E86}"/>
              </a:ext>
            </a:extLst>
          </p:cNvPr>
          <p:cNvCxnSpPr>
            <a:cxnSpLocks/>
            <a:stCxn id="34" idx="2"/>
            <a:endCxn id="5" idx="3"/>
          </p:cNvCxnSpPr>
          <p:nvPr/>
        </p:nvCxnSpPr>
        <p:spPr>
          <a:xfrm flipH="1">
            <a:off x="1880984" y="1885166"/>
            <a:ext cx="925498" cy="589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438DC67-F5FD-4BC4-A3B7-68CF2B4A69B2}"/>
              </a:ext>
            </a:extLst>
          </p:cNvPr>
          <p:cNvCxnSpPr>
            <a:stCxn id="4" idx="2"/>
            <a:endCxn id="10" idx="3"/>
          </p:cNvCxnSpPr>
          <p:nvPr/>
        </p:nvCxnSpPr>
        <p:spPr>
          <a:xfrm flipH="1">
            <a:off x="5234711" y="733100"/>
            <a:ext cx="1046153" cy="333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4094CA-B9BA-4D5C-98C7-0C70E38A5915}"/>
              </a:ext>
            </a:extLst>
          </p:cNvPr>
          <p:cNvCxnSpPr>
            <a:cxnSpLocks/>
            <a:stCxn id="11" idx="2"/>
            <a:endCxn id="19" idx="1"/>
          </p:cNvCxnSpPr>
          <p:nvPr/>
        </p:nvCxnSpPr>
        <p:spPr>
          <a:xfrm>
            <a:off x="7549929" y="1206341"/>
            <a:ext cx="1204379" cy="1063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11B0E8F-6941-44B0-9ECA-9FC359199534}"/>
              </a:ext>
            </a:extLst>
          </p:cNvPr>
          <p:cNvSpPr txBox="1"/>
          <p:nvPr/>
        </p:nvSpPr>
        <p:spPr>
          <a:xfrm>
            <a:off x="1489968" y="1577389"/>
            <a:ext cx="2633028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Is this an administrative position?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DF2D50-C3A1-402C-95A6-24F11849F81C}"/>
              </a:ext>
            </a:extLst>
          </p:cNvPr>
          <p:cNvCxnSpPr>
            <a:cxnSpLocks/>
            <a:stCxn id="10" idx="2"/>
            <a:endCxn id="34" idx="0"/>
          </p:cNvCxnSpPr>
          <p:nvPr/>
        </p:nvCxnSpPr>
        <p:spPr>
          <a:xfrm flipH="1">
            <a:off x="2806482" y="1220195"/>
            <a:ext cx="2218108" cy="357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439BF85-84F5-4FBD-9DF8-6F941DFD6BF2}"/>
              </a:ext>
            </a:extLst>
          </p:cNvPr>
          <p:cNvCxnSpPr>
            <a:cxnSpLocks/>
            <a:stCxn id="34" idx="2"/>
            <a:endCxn id="9" idx="1"/>
          </p:cNvCxnSpPr>
          <p:nvPr/>
        </p:nvCxnSpPr>
        <p:spPr>
          <a:xfrm>
            <a:off x="2806482" y="1885166"/>
            <a:ext cx="896271" cy="590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8960C53-7822-459E-8477-A6CAE5D1305E}"/>
              </a:ext>
            </a:extLst>
          </p:cNvPr>
          <p:cNvSpPr txBox="1"/>
          <p:nvPr/>
        </p:nvSpPr>
        <p:spPr>
          <a:xfrm>
            <a:off x="565633" y="5797189"/>
            <a:ext cx="2259708" cy="7386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Send email to HR approving use of </a:t>
            </a:r>
            <a:r>
              <a:rPr lang="en-US" sz="1400" b="1" dirty="0"/>
              <a:t>Schedule B </a:t>
            </a:r>
            <a:r>
              <a:rPr lang="en-US" sz="1400" dirty="0"/>
              <a:t>appointing authority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D5D0ECC-1002-4F60-AD8D-280631DD255A}"/>
              </a:ext>
            </a:extLst>
          </p:cNvPr>
          <p:cNvCxnSpPr>
            <a:stCxn id="5" idx="2"/>
            <a:endCxn id="20" idx="0"/>
          </p:cNvCxnSpPr>
          <p:nvPr/>
        </p:nvCxnSpPr>
        <p:spPr>
          <a:xfrm flipH="1">
            <a:off x="1681483" y="2628981"/>
            <a:ext cx="2171" cy="30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20FB1C3-85C6-40A1-8964-B9500A1EF904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1681482" y="3949416"/>
            <a:ext cx="0" cy="41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0B199FA-44C0-41B8-9915-58F14F55E5B9}"/>
              </a:ext>
            </a:extLst>
          </p:cNvPr>
          <p:cNvCxnSpPr>
            <a:stCxn id="16" idx="2"/>
            <a:endCxn id="8" idx="0"/>
          </p:cNvCxnSpPr>
          <p:nvPr/>
        </p:nvCxnSpPr>
        <p:spPr>
          <a:xfrm>
            <a:off x="1681482" y="4889993"/>
            <a:ext cx="5950" cy="313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01AB0AC-A174-4C8F-AC0D-E5B2526F0192}"/>
              </a:ext>
            </a:extLst>
          </p:cNvPr>
          <p:cNvCxnSpPr>
            <a:cxnSpLocks/>
            <a:stCxn id="16" idx="2"/>
            <a:endCxn id="15" idx="1"/>
          </p:cNvCxnSpPr>
          <p:nvPr/>
        </p:nvCxnSpPr>
        <p:spPr>
          <a:xfrm>
            <a:off x="1681482" y="4889993"/>
            <a:ext cx="1942363" cy="451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6D6AC0A-3096-4367-9D60-2434D21C03AA}"/>
              </a:ext>
            </a:extLst>
          </p:cNvPr>
          <p:cNvCxnSpPr>
            <a:cxnSpLocks/>
            <a:stCxn id="8" idx="2"/>
            <a:endCxn id="47" idx="0"/>
          </p:cNvCxnSpPr>
          <p:nvPr/>
        </p:nvCxnSpPr>
        <p:spPr>
          <a:xfrm>
            <a:off x="1687432" y="5511214"/>
            <a:ext cx="8055" cy="285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B7655A8-1E50-493D-A6BB-758D1F5F72E4}"/>
              </a:ext>
            </a:extLst>
          </p:cNvPr>
          <p:cNvCxnSpPr>
            <a:cxnSpLocks/>
            <a:stCxn id="15" idx="3"/>
            <a:endCxn id="14" idx="1"/>
          </p:cNvCxnSpPr>
          <p:nvPr/>
        </p:nvCxnSpPr>
        <p:spPr>
          <a:xfrm>
            <a:off x="4018505" y="5341460"/>
            <a:ext cx="868552" cy="323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A425A9B-4EE5-4972-A659-2C11EDD90112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>
            <a:off x="4122996" y="2475904"/>
            <a:ext cx="764062" cy="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AD4BB14B-C840-4F05-A787-03E3F1376FA9}"/>
              </a:ext>
            </a:extLst>
          </p:cNvPr>
          <p:cNvCxnSpPr>
            <a:stCxn id="21" idx="3"/>
            <a:endCxn id="12" idx="1"/>
          </p:cNvCxnSpPr>
          <p:nvPr/>
        </p:nvCxnSpPr>
        <p:spPr>
          <a:xfrm flipV="1">
            <a:off x="4411364" y="3795527"/>
            <a:ext cx="4773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A05C2848-7602-4107-B62A-FD65AE76C172}"/>
              </a:ext>
            </a:extLst>
          </p:cNvPr>
          <p:cNvSpPr txBox="1"/>
          <p:nvPr/>
        </p:nvSpPr>
        <p:spPr>
          <a:xfrm>
            <a:off x="420867" y="177005"/>
            <a:ext cx="4183480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DECISION TREE FOR USE OF EXCEPTED APPOINTMENTS – TITLE 38 MEDICAL SUPPORT AUTHORITY &amp; SCHEDULE B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DA1014C-D9BE-44D6-ABC5-81CE51D184B3}"/>
              </a:ext>
            </a:extLst>
          </p:cNvPr>
          <p:cNvSpPr/>
          <p:nvPr/>
        </p:nvSpPr>
        <p:spPr>
          <a:xfrm>
            <a:off x="8754308" y="3351110"/>
            <a:ext cx="294420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Excepted appointments, or direct hires, are for those with specialized scientific, technical, or professional skills to be applied to a research project.   They are for up to three years with as many renewals as needed.</a:t>
            </a:r>
          </a:p>
          <a:p>
            <a:endParaRPr lang="en-US" sz="1400" i="1" dirty="0"/>
          </a:p>
          <a:p>
            <a:r>
              <a:rPr lang="en-US" sz="1400" i="1" dirty="0"/>
              <a:t>We have only 800 Schedule B slots, so we reserve them for part-time and intermittent.   There are unlimited Title 38 Medical Support positions, but part-timers are limited to one year</a:t>
            </a:r>
          </a:p>
        </p:txBody>
      </p:sp>
    </p:spTree>
    <p:extLst>
      <p:ext uri="{BB962C8B-B14F-4D97-AF65-F5344CB8AC3E}">
        <p14:creationId xmlns:p14="http://schemas.microsoft.com/office/powerpoint/2010/main" val="2312431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for Schedule B approvals</dc:title>
  <dc:subject>Decision tree for Schedule B approvals</dc:subject>
  <dc:creator>Birdsall, Holly MD PhD</dc:creator>
  <cp:keywords>Decision tree for Schedule B approvals</cp:keywords>
  <cp:lastModifiedBy>Rivera, Portia T</cp:lastModifiedBy>
  <cp:revision>5</cp:revision>
  <dcterms:created xsi:type="dcterms:W3CDTF">2019-09-09T19:38:59Z</dcterms:created>
  <dcterms:modified xsi:type="dcterms:W3CDTF">2021-06-24T14:12:46Z</dcterms:modified>
</cp:coreProperties>
</file>