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4" r:id="rId4"/>
  </p:sldMasterIdLst>
  <p:notesMasterIdLst>
    <p:notesMasterId r:id="rId36"/>
  </p:notesMasterIdLst>
  <p:sldIdLst>
    <p:sldId id="256" r:id="rId5"/>
    <p:sldId id="282" r:id="rId6"/>
    <p:sldId id="314" r:id="rId7"/>
    <p:sldId id="340" r:id="rId8"/>
    <p:sldId id="315" r:id="rId9"/>
    <p:sldId id="333" r:id="rId10"/>
    <p:sldId id="332" r:id="rId11"/>
    <p:sldId id="323" r:id="rId12"/>
    <p:sldId id="384" r:id="rId13"/>
    <p:sldId id="385" r:id="rId14"/>
    <p:sldId id="325" r:id="rId15"/>
    <p:sldId id="328" r:id="rId16"/>
    <p:sldId id="297" r:id="rId17"/>
    <p:sldId id="316" r:id="rId18"/>
    <p:sldId id="342" r:id="rId19"/>
    <p:sldId id="348" r:id="rId20"/>
    <p:sldId id="369" r:id="rId21"/>
    <p:sldId id="335" r:id="rId22"/>
    <p:sldId id="381" r:id="rId23"/>
    <p:sldId id="334" r:id="rId24"/>
    <p:sldId id="383" r:id="rId25"/>
    <p:sldId id="353" r:id="rId26"/>
    <p:sldId id="375" r:id="rId27"/>
    <p:sldId id="365" r:id="rId28"/>
    <p:sldId id="368" r:id="rId29"/>
    <p:sldId id="370" r:id="rId30"/>
    <p:sldId id="376" r:id="rId31"/>
    <p:sldId id="372" r:id="rId32"/>
    <p:sldId id="298" r:id="rId33"/>
    <p:sldId id="355" r:id="rId34"/>
    <p:sldId id="286"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114" d="100"/>
          <a:sy n="114" d="100"/>
        </p:scale>
        <p:origin x="51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E5782B-CB46-4A64-BE9B-AEE456615C9F}" type="datetimeFigureOut">
              <a:rPr lang="en-US" smtClean="0"/>
              <a:t>8/19/2022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7297A2-5F41-463F-965A-CB7442F217C0}" type="slidenum">
              <a:rPr lang="en-US" smtClean="0"/>
              <a:t>‹#›</a:t>
            </a:fld>
            <a:endParaRPr lang="en-US"/>
          </a:p>
        </p:txBody>
      </p:sp>
    </p:spTree>
    <p:extLst>
      <p:ext uri="{BB962C8B-B14F-4D97-AF65-F5344CB8AC3E}">
        <p14:creationId xmlns:p14="http://schemas.microsoft.com/office/powerpoint/2010/main" val="2364951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DC Professional Encounters</a:t>
            </a:r>
          </a:p>
        </p:txBody>
      </p:sp>
      <p:sp>
        <p:nvSpPr>
          <p:cNvPr id="5" name="Slide Number Placeholder 4"/>
          <p:cNvSpPr>
            <a:spLocks noGrp="1"/>
          </p:cNvSpPr>
          <p:nvPr>
            <p:ph type="sldNum" sz="quarter" idx="11"/>
          </p:nvPr>
        </p:nvSpPr>
        <p:spPr/>
        <p:txBody>
          <a:bodyPr/>
          <a:lstStyle/>
          <a:p>
            <a:pPr>
              <a:defRPr/>
            </a:pPr>
            <a:fld id="{FEB37638-BFFC-4961-AC4A-8DC9155402F3}" type="slidenum">
              <a:rPr lang="en-US" smtClean="0"/>
              <a:pPr>
                <a:defRPr/>
              </a:pPr>
              <a:t>2</a:t>
            </a:fld>
            <a:endParaRPr lang="en-US" dirty="0"/>
          </a:p>
        </p:txBody>
      </p:sp>
    </p:spTree>
    <p:extLst>
      <p:ext uri="{BB962C8B-B14F-4D97-AF65-F5344CB8AC3E}">
        <p14:creationId xmlns:p14="http://schemas.microsoft.com/office/powerpoint/2010/main" val="5663324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100">
                <a:solidFill>
                  <a:schemeClr val="tx2"/>
                </a:solidFill>
                <a:latin typeface="Times New Roman" pitchFamily="18" charset="0"/>
                <a:cs typeface="Arial" pitchFamily="34" charset="0"/>
              </a:defRPr>
            </a:lvl1pPr>
            <a:lvl2pPr marL="754165" indent="-290063" eaLnBrk="0" hangingPunct="0">
              <a:defRPr sz="4100">
                <a:solidFill>
                  <a:schemeClr val="tx2"/>
                </a:solidFill>
                <a:latin typeface="Times New Roman" pitchFamily="18" charset="0"/>
                <a:cs typeface="Arial" pitchFamily="34" charset="0"/>
              </a:defRPr>
            </a:lvl2pPr>
            <a:lvl3pPr marL="1160256" indent="-232051" eaLnBrk="0" hangingPunct="0">
              <a:defRPr sz="4100">
                <a:solidFill>
                  <a:schemeClr val="tx2"/>
                </a:solidFill>
                <a:latin typeface="Times New Roman" pitchFamily="18" charset="0"/>
                <a:cs typeface="Arial" pitchFamily="34" charset="0"/>
              </a:defRPr>
            </a:lvl3pPr>
            <a:lvl4pPr marL="1624357" indent="-232051" eaLnBrk="0" hangingPunct="0">
              <a:defRPr sz="4100">
                <a:solidFill>
                  <a:schemeClr val="tx2"/>
                </a:solidFill>
                <a:latin typeface="Times New Roman" pitchFamily="18" charset="0"/>
                <a:cs typeface="Arial" pitchFamily="34" charset="0"/>
              </a:defRPr>
            </a:lvl4pPr>
            <a:lvl5pPr marL="2088458" indent="-232051" eaLnBrk="0" hangingPunct="0">
              <a:defRPr sz="4100">
                <a:solidFill>
                  <a:schemeClr val="tx2"/>
                </a:solidFill>
                <a:latin typeface="Times New Roman" pitchFamily="18" charset="0"/>
                <a:cs typeface="Arial" pitchFamily="34" charset="0"/>
              </a:defRPr>
            </a:lvl5pPr>
            <a:lvl6pPr marL="2552560" indent="-232051" eaLnBrk="0" fontAlgn="base" hangingPunct="0">
              <a:spcBef>
                <a:spcPct val="0"/>
              </a:spcBef>
              <a:spcAft>
                <a:spcPct val="0"/>
              </a:spcAft>
              <a:defRPr sz="4100">
                <a:solidFill>
                  <a:schemeClr val="tx2"/>
                </a:solidFill>
                <a:latin typeface="Times New Roman" pitchFamily="18" charset="0"/>
                <a:cs typeface="Arial" pitchFamily="34" charset="0"/>
              </a:defRPr>
            </a:lvl6pPr>
            <a:lvl7pPr marL="3016662" indent="-232051" eaLnBrk="0" fontAlgn="base" hangingPunct="0">
              <a:spcBef>
                <a:spcPct val="0"/>
              </a:spcBef>
              <a:spcAft>
                <a:spcPct val="0"/>
              </a:spcAft>
              <a:defRPr sz="4100">
                <a:solidFill>
                  <a:schemeClr val="tx2"/>
                </a:solidFill>
                <a:latin typeface="Times New Roman" pitchFamily="18" charset="0"/>
                <a:cs typeface="Arial" pitchFamily="34" charset="0"/>
              </a:defRPr>
            </a:lvl7pPr>
            <a:lvl8pPr marL="3480765" indent="-232051" eaLnBrk="0" fontAlgn="base" hangingPunct="0">
              <a:spcBef>
                <a:spcPct val="0"/>
              </a:spcBef>
              <a:spcAft>
                <a:spcPct val="0"/>
              </a:spcAft>
              <a:defRPr sz="4100">
                <a:solidFill>
                  <a:schemeClr val="tx2"/>
                </a:solidFill>
                <a:latin typeface="Times New Roman" pitchFamily="18" charset="0"/>
                <a:cs typeface="Arial" pitchFamily="34" charset="0"/>
              </a:defRPr>
            </a:lvl8pPr>
            <a:lvl9pPr marL="3944866" indent="-232051" eaLnBrk="0" fontAlgn="base" hangingPunct="0">
              <a:spcBef>
                <a:spcPct val="0"/>
              </a:spcBef>
              <a:spcAft>
                <a:spcPct val="0"/>
              </a:spcAft>
              <a:defRPr sz="4100">
                <a:solidFill>
                  <a:schemeClr val="tx2"/>
                </a:solidFill>
                <a:latin typeface="Times New Roman" pitchFamily="18" charset="0"/>
                <a:cs typeface="Arial" pitchFamily="34" charset="0"/>
              </a:defRPr>
            </a:lvl9pPr>
          </a:lstStyle>
          <a:p>
            <a:pPr eaLnBrk="1" hangingPunct="1"/>
            <a:r>
              <a:rPr lang="en-US" sz="1200" dirty="0">
                <a:solidFill>
                  <a:schemeClr val="tx1"/>
                </a:solidFill>
                <a:cs typeface="Times New Roman" pitchFamily="18" charset="0"/>
              </a:rPr>
              <a:t>DC Professional Encounters</a:t>
            </a:r>
          </a:p>
        </p:txBody>
      </p:sp>
      <p:sp>
        <p:nvSpPr>
          <p:cNvPr id="522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100">
                <a:solidFill>
                  <a:schemeClr val="tx2"/>
                </a:solidFill>
                <a:latin typeface="Times New Roman" pitchFamily="18" charset="0"/>
                <a:cs typeface="Arial" pitchFamily="34" charset="0"/>
              </a:defRPr>
            </a:lvl1pPr>
            <a:lvl2pPr marL="754165" indent="-290063" eaLnBrk="0" hangingPunct="0">
              <a:defRPr sz="4100">
                <a:solidFill>
                  <a:schemeClr val="tx2"/>
                </a:solidFill>
                <a:latin typeface="Times New Roman" pitchFamily="18" charset="0"/>
                <a:cs typeface="Arial" pitchFamily="34" charset="0"/>
              </a:defRPr>
            </a:lvl2pPr>
            <a:lvl3pPr marL="1160256" indent="-232051" eaLnBrk="0" hangingPunct="0">
              <a:defRPr sz="4100">
                <a:solidFill>
                  <a:schemeClr val="tx2"/>
                </a:solidFill>
                <a:latin typeface="Times New Roman" pitchFamily="18" charset="0"/>
                <a:cs typeface="Arial" pitchFamily="34" charset="0"/>
              </a:defRPr>
            </a:lvl3pPr>
            <a:lvl4pPr marL="1624357" indent="-232051" eaLnBrk="0" hangingPunct="0">
              <a:defRPr sz="4100">
                <a:solidFill>
                  <a:schemeClr val="tx2"/>
                </a:solidFill>
                <a:latin typeface="Times New Roman" pitchFamily="18" charset="0"/>
                <a:cs typeface="Arial" pitchFamily="34" charset="0"/>
              </a:defRPr>
            </a:lvl4pPr>
            <a:lvl5pPr marL="2088458" indent="-232051" eaLnBrk="0" hangingPunct="0">
              <a:defRPr sz="4100">
                <a:solidFill>
                  <a:schemeClr val="tx2"/>
                </a:solidFill>
                <a:latin typeface="Times New Roman" pitchFamily="18" charset="0"/>
                <a:cs typeface="Arial" pitchFamily="34" charset="0"/>
              </a:defRPr>
            </a:lvl5pPr>
            <a:lvl6pPr marL="2552560" indent="-232051" eaLnBrk="0" fontAlgn="base" hangingPunct="0">
              <a:spcBef>
                <a:spcPct val="0"/>
              </a:spcBef>
              <a:spcAft>
                <a:spcPct val="0"/>
              </a:spcAft>
              <a:defRPr sz="4100">
                <a:solidFill>
                  <a:schemeClr val="tx2"/>
                </a:solidFill>
                <a:latin typeface="Times New Roman" pitchFamily="18" charset="0"/>
                <a:cs typeface="Arial" pitchFamily="34" charset="0"/>
              </a:defRPr>
            </a:lvl6pPr>
            <a:lvl7pPr marL="3016662" indent="-232051" eaLnBrk="0" fontAlgn="base" hangingPunct="0">
              <a:spcBef>
                <a:spcPct val="0"/>
              </a:spcBef>
              <a:spcAft>
                <a:spcPct val="0"/>
              </a:spcAft>
              <a:defRPr sz="4100">
                <a:solidFill>
                  <a:schemeClr val="tx2"/>
                </a:solidFill>
                <a:latin typeface="Times New Roman" pitchFamily="18" charset="0"/>
                <a:cs typeface="Arial" pitchFamily="34" charset="0"/>
              </a:defRPr>
            </a:lvl7pPr>
            <a:lvl8pPr marL="3480765" indent="-232051" eaLnBrk="0" fontAlgn="base" hangingPunct="0">
              <a:spcBef>
                <a:spcPct val="0"/>
              </a:spcBef>
              <a:spcAft>
                <a:spcPct val="0"/>
              </a:spcAft>
              <a:defRPr sz="4100">
                <a:solidFill>
                  <a:schemeClr val="tx2"/>
                </a:solidFill>
                <a:latin typeface="Times New Roman" pitchFamily="18" charset="0"/>
                <a:cs typeface="Arial" pitchFamily="34" charset="0"/>
              </a:defRPr>
            </a:lvl8pPr>
            <a:lvl9pPr marL="3944866" indent="-232051" eaLnBrk="0" fontAlgn="base" hangingPunct="0">
              <a:spcBef>
                <a:spcPct val="0"/>
              </a:spcBef>
              <a:spcAft>
                <a:spcPct val="0"/>
              </a:spcAft>
              <a:defRPr sz="4100">
                <a:solidFill>
                  <a:schemeClr val="tx2"/>
                </a:solidFill>
                <a:latin typeface="Times New Roman" pitchFamily="18" charset="0"/>
                <a:cs typeface="Arial" pitchFamily="34" charset="0"/>
              </a:defRPr>
            </a:lvl9pPr>
          </a:lstStyle>
          <a:p>
            <a:pPr eaLnBrk="1" hangingPunct="1"/>
            <a:fld id="{09D5AB81-C316-4F20-A6CE-950F4C50416C}" type="slidenum">
              <a:rPr lang="en-US" sz="1200">
                <a:solidFill>
                  <a:schemeClr val="tx1"/>
                </a:solidFill>
                <a:cs typeface="Times New Roman" pitchFamily="18" charset="0"/>
              </a:rPr>
              <a:pPr eaLnBrk="1" hangingPunct="1"/>
              <a:t>13</a:t>
            </a:fld>
            <a:endParaRPr lang="en-US" sz="1200" dirty="0">
              <a:solidFill>
                <a:schemeClr val="tx1"/>
              </a:solidFill>
              <a:cs typeface="Times New Roman" pitchFamily="18" charset="0"/>
            </a:endParaRPr>
          </a:p>
        </p:txBody>
      </p:sp>
      <p:sp>
        <p:nvSpPr>
          <p:cNvPr id="52228" name="Rectangle 2"/>
          <p:cNvSpPr>
            <a:spLocks noGrp="1" noRot="1" noChangeAspect="1" noChangeArrowheads="1" noTextEdit="1"/>
          </p:cNvSpPr>
          <p:nvPr>
            <p:ph type="sldImg"/>
          </p:nvPr>
        </p:nvSpPr>
        <p:spPr>
          <a:xfrm>
            <a:off x="406400" y="696913"/>
            <a:ext cx="6197600" cy="3486150"/>
          </a:xfrm>
          <a:ln/>
        </p:spPr>
      </p:sp>
      <p:sp>
        <p:nvSpPr>
          <p:cNvPr id="5222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Tree>
    <p:extLst>
      <p:ext uri="{BB962C8B-B14F-4D97-AF65-F5344CB8AC3E}">
        <p14:creationId xmlns:p14="http://schemas.microsoft.com/office/powerpoint/2010/main" val="35335582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100">
                <a:solidFill>
                  <a:schemeClr val="tx2"/>
                </a:solidFill>
                <a:latin typeface="Times New Roman" pitchFamily="18" charset="0"/>
                <a:cs typeface="Arial" pitchFamily="34" charset="0"/>
              </a:defRPr>
            </a:lvl1pPr>
            <a:lvl2pPr marL="754165" indent="-290063" eaLnBrk="0" hangingPunct="0">
              <a:defRPr sz="4100">
                <a:solidFill>
                  <a:schemeClr val="tx2"/>
                </a:solidFill>
                <a:latin typeface="Times New Roman" pitchFamily="18" charset="0"/>
                <a:cs typeface="Arial" pitchFamily="34" charset="0"/>
              </a:defRPr>
            </a:lvl2pPr>
            <a:lvl3pPr marL="1160256" indent="-232051" eaLnBrk="0" hangingPunct="0">
              <a:defRPr sz="4100">
                <a:solidFill>
                  <a:schemeClr val="tx2"/>
                </a:solidFill>
                <a:latin typeface="Times New Roman" pitchFamily="18" charset="0"/>
                <a:cs typeface="Arial" pitchFamily="34" charset="0"/>
              </a:defRPr>
            </a:lvl3pPr>
            <a:lvl4pPr marL="1624357" indent="-232051" eaLnBrk="0" hangingPunct="0">
              <a:defRPr sz="4100">
                <a:solidFill>
                  <a:schemeClr val="tx2"/>
                </a:solidFill>
                <a:latin typeface="Times New Roman" pitchFamily="18" charset="0"/>
                <a:cs typeface="Arial" pitchFamily="34" charset="0"/>
              </a:defRPr>
            </a:lvl4pPr>
            <a:lvl5pPr marL="2088458" indent="-232051" eaLnBrk="0" hangingPunct="0">
              <a:defRPr sz="4100">
                <a:solidFill>
                  <a:schemeClr val="tx2"/>
                </a:solidFill>
                <a:latin typeface="Times New Roman" pitchFamily="18" charset="0"/>
                <a:cs typeface="Arial" pitchFamily="34" charset="0"/>
              </a:defRPr>
            </a:lvl5pPr>
            <a:lvl6pPr marL="2552560" indent="-232051" eaLnBrk="0" fontAlgn="base" hangingPunct="0">
              <a:spcBef>
                <a:spcPct val="0"/>
              </a:spcBef>
              <a:spcAft>
                <a:spcPct val="0"/>
              </a:spcAft>
              <a:defRPr sz="4100">
                <a:solidFill>
                  <a:schemeClr val="tx2"/>
                </a:solidFill>
                <a:latin typeface="Times New Roman" pitchFamily="18" charset="0"/>
                <a:cs typeface="Arial" pitchFamily="34" charset="0"/>
              </a:defRPr>
            </a:lvl6pPr>
            <a:lvl7pPr marL="3016662" indent="-232051" eaLnBrk="0" fontAlgn="base" hangingPunct="0">
              <a:spcBef>
                <a:spcPct val="0"/>
              </a:spcBef>
              <a:spcAft>
                <a:spcPct val="0"/>
              </a:spcAft>
              <a:defRPr sz="4100">
                <a:solidFill>
                  <a:schemeClr val="tx2"/>
                </a:solidFill>
                <a:latin typeface="Times New Roman" pitchFamily="18" charset="0"/>
                <a:cs typeface="Arial" pitchFamily="34" charset="0"/>
              </a:defRPr>
            </a:lvl7pPr>
            <a:lvl8pPr marL="3480765" indent="-232051" eaLnBrk="0" fontAlgn="base" hangingPunct="0">
              <a:spcBef>
                <a:spcPct val="0"/>
              </a:spcBef>
              <a:spcAft>
                <a:spcPct val="0"/>
              </a:spcAft>
              <a:defRPr sz="4100">
                <a:solidFill>
                  <a:schemeClr val="tx2"/>
                </a:solidFill>
                <a:latin typeface="Times New Roman" pitchFamily="18" charset="0"/>
                <a:cs typeface="Arial" pitchFamily="34" charset="0"/>
              </a:defRPr>
            </a:lvl8pPr>
            <a:lvl9pPr marL="3944866" indent="-232051" eaLnBrk="0" fontAlgn="base" hangingPunct="0">
              <a:spcBef>
                <a:spcPct val="0"/>
              </a:spcBef>
              <a:spcAft>
                <a:spcPct val="0"/>
              </a:spcAft>
              <a:defRPr sz="4100">
                <a:solidFill>
                  <a:schemeClr val="tx2"/>
                </a:solidFill>
                <a:latin typeface="Times New Roman" pitchFamily="18" charset="0"/>
                <a:cs typeface="Arial" pitchFamily="34" charset="0"/>
              </a:defRPr>
            </a:lvl9pPr>
          </a:lstStyle>
          <a:p>
            <a:pPr eaLnBrk="1" hangingPunct="1"/>
            <a:r>
              <a:rPr lang="en-US" sz="1200" dirty="0">
                <a:solidFill>
                  <a:schemeClr val="tx1"/>
                </a:solidFill>
                <a:cs typeface="Times New Roman" pitchFamily="18" charset="0"/>
              </a:rPr>
              <a:t>DC Professional Encounters</a:t>
            </a:r>
          </a:p>
        </p:txBody>
      </p:sp>
      <p:sp>
        <p:nvSpPr>
          <p:cNvPr id="5325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100">
                <a:solidFill>
                  <a:schemeClr val="tx2"/>
                </a:solidFill>
                <a:latin typeface="Times New Roman" pitchFamily="18" charset="0"/>
                <a:cs typeface="Arial" pitchFamily="34" charset="0"/>
              </a:defRPr>
            </a:lvl1pPr>
            <a:lvl2pPr marL="754165" indent="-290063" eaLnBrk="0" hangingPunct="0">
              <a:defRPr sz="4100">
                <a:solidFill>
                  <a:schemeClr val="tx2"/>
                </a:solidFill>
                <a:latin typeface="Times New Roman" pitchFamily="18" charset="0"/>
                <a:cs typeface="Arial" pitchFamily="34" charset="0"/>
              </a:defRPr>
            </a:lvl2pPr>
            <a:lvl3pPr marL="1160256" indent="-232051" eaLnBrk="0" hangingPunct="0">
              <a:defRPr sz="4100">
                <a:solidFill>
                  <a:schemeClr val="tx2"/>
                </a:solidFill>
                <a:latin typeface="Times New Roman" pitchFamily="18" charset="0"/>
                <a:cs typeface="Arial" pitchFamily="34" charset="0"/>
              </a:defRPr>
            </a:lvl3pPr>
            <a:lvl4pPr marL="1624357" indent="-232051" eaLnBrk="0" hangingPunct="0">
              <a:defRPr sz="4100">
                <a:solidFill>
                  <a:schemeClr val="tx2"/>
                </a:solidFill>
                <a:latin typeface="Times New Roman" pitchFamily="18" charset="0"/>
                <a:cs typeface="Arial" pitchFamily="34" charset="0"/>
              </a:defRPr>
            </a:lvl4pPr>
            <a:lvl5pPr marL="2088458" indent="-232051" eaLnBrk="0" hangingPunct="0">
              <a:defRPr sz="4100">
                <a:solidFill>
                  <a:schemeClr val="tx2"/>
                </a:solidFill>
                <a:latin typeface="Times New Roman" pitchFamily="18" charset="0"/>
                <a:cs typeface="Arial" pitchFamily="34" charset="0"/>
              </a:defRPr>
            </a:lvl5pPr>
            <a:lvl6pPr marL="2552560" indent="-232051" eaLnBrk="0" fontAlgn="base" hangingPunct="0">
              <a:spcBef>
                <a:spcPct val="0"/>
              </a:spcBef>
              <a:spcAft>
                <a:spcPct val="0"/>
              </a:spcAft>
              <a:defRPr sz="4100">
                <a:solidFill>
                  <a:schemeClr val="tx2"/>
                </a:solidFill>
                <a:latin typeface="Times New Roman" pitchFamily="18" charset="0"/>
                <a:cs typeface="Arial" pitchFamily="34" charset="0"/>
              </a:defRPr>
            </a:lvl6pPr>
            <a:lvl7pPr marL="3016662" indent="-232051" eaLnBrk="0" fontAlgn="base" hangingPunct="0">
              <a:spcBef>
                <a:spcPct val="0"/>
              </a:spcBef>
              <a:spcAft>
                <a:spcPct val="0"/>
              </a:spcAft>
              <a:defRPr sz="4100">
                <a:solidFill>
                  <a:schemeClr val="tx2"/>
                </a:solidFill>
                <a:latin typeface="Times New Roman" pitchFamily="18" charset="0"/>
                <a:cs typeface="Arial" pitchFamily="34" charset="0"/>
              </a:defRPr>
            </a:lvl7pPr>
            <a:lvl8pPr marL="3480765" indent="-232051" eaLnBrk="0" fontAlgn="base" hangingPunct="0">
              <a:spcBef>
                <a:spcPct val="0"/>
              </a:spcBef>
              <a:spcAft>
                <a:spcPct val="0"/>
              </a:spcAft>
              <a:defRPr sz="4100">
                <a:solidFill>
                  <a:schemeClr val="tx2"/>
                </a:solidFill>
                <a:latin typeface="Times New Roman" pitchFamily="18" charset="0"/>
                <a:cs typeface="Arial" pitchFamily="34" charset="0"/>
              </a:defRPr>
            </a:lvl8pPr>
            <a:lvl9pPr marL="3944866" indent="-232051" eaLnBrk="0" fontAlgn="base" hangingPunct="0">
              <a:spcBef>
                <a:spcPct val="0"/>
              </a:spcBef>
              <a:spcAft>
                <a:spcPct val="0"/>
              </a:spcAft>
              <a:defRPr sz="4100">
                <a:solidFill>
                  <a:schemeClr val="tx2"/>
                </a:solidFill>
                <a:latin typeface="Times New Roman" pitchFamily="18" charset="0"/>
                <a:cs typeface="Arial" pitchFamily="34" charset="0"/>
              </a:defRPr>
            </a:lvl9pPr>
          </a:lstStyle>
          <a:p>
            <a:pPr eaLnBrk="1" hangingPunct="1"/>
            <a:fld id="{BCE6AF6A-74AF-4554-96B2-2668D7FE832C}" type="slidenum">
              <a:rPr lang="en-US" sz="1200">
                <a:solidFill>
                  <a:schemeClr val="tx1"/>
                </a:solidFill>
                <a:cs typeface="Times New Roman" pitchFamily="18" charset="0"/>
              </a:rPr>
              <a:pPr eaLnBrk="1" hangingPunct="1"/>
              <a:t>14</a:t>
            </a:fld>
            <a:endParaRPr lang="en-US" sz="1200" dirty="0">
              <a:solidFill>
                <a:schemeClr val="tx1"/>
              </a:solidFill>
              <a:cs typeface="Times New Roman" pitchFamily="18" charset="0"/>
            </a:endParaRPr>
          </a:p>
        </p:txBody>
      </p:sp>
      <p:sp>
        <p:nvSpPr>
          <p:cNvPr id="53252" name="Rectangle 2"/>
          <p:cNvSpPr>
            <a:spLocks noGrp="1" noRot="1" noChangeAspect="1" noChangeArrowheads="1" noTextEdit="1"/>
          </p:cNvSpPr>
          <p:nvPr>
            <p:ph type="sldImg"/>
          </p:nvPr>
        </p:nvSpPr>
        <p:spPr>
          <a:xfrm>
            <a:off x="406400" y="696913"/>
            <a:ext cx="6197600" cy="3486150"/>
          </a:xfrm>
          <a:ln/>
        </p:spPr>
      </p:sp>
      <p:sp>
        <p:nvSpPr>
          <p:cNvPr id="5325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E&amp;M Quantity and Procedure Quantity are displayed</a:t>
            </a:r>
          </a:p>
        </p:txBody>
      </p:sp>
    </p:spTree>
    <p:extLst>
      <p:ext uri="{BB962C8B-B14F-4D97-AF65-F5344CB8AC3E}">
        <p14:creationId xmlns:p14="http://schemas.microsoft.com/office/powerpoint/2010/main" val="6897591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100">
                <a:solidFill>
                  <a:schemeClr val="tx2"/>
                </a:solidFill>
                <a:latin typeface="Times New Roman" pitchFamily="18" charset="0"/>
                <a:cs typeface="Arial" pitchFamily="34" charset="0"/>
              </a:defRPr>
            </a:lvl1pPr>
            <a:lvl2pPr marL="754165" indent="-290063" eaLnBrk="0" hangingPunct="0">
              <a:defRPr sz="4100">
                <a:solidFill>
                  <a:schemeClr val="tx2"/>
                </a:solidFill>
                <a:latin typeface="Times New Roman" pitchFamily="18" charset="0"/>
                <a:cs typeface="Arial" pitchFamily="34" charset="0"/>
              </a:defRPr>
            </a:lvl2pPr>
            <a:lvl3pPr marL="1160256" indent="-232051" eaLnBrk="0" hangingPunct="0">
              <a:defRPr sz="4100">
                <a:solidFill>
                  <a:schemeClr val="tx2"/>
                </a:solidFill>
                <a:latin typeface="Times New Roman" pitchFamily="18" charset="0"/>
                <a:cs typeface="Arial" pitchFamily="34" charset="0"/>
              </a:defRPr>
            </a:lvl3pPr>
            <a:lvl4pPr marL="1624357" indent="-232051" eaLnBrk="0" hangingPunct="0">
              <a:defRPr sz="4100">
                <a:solidFill>
                  <a:schemeClr val="tx2"/>
                </a:solidFill>
                <a:latin typeface="Times New Roman" pitchFamily="18" charset="0"/>
                <a:cs typeface="Arial" pitchFamily="34" charset="0"/>
              </a:defRPr>
            </a:lvl4pPr>
            <a:lvl5pPr marL="2088458" indent="-232051" eaLnBrk="0" hangingPunct="0">
              <a:defRPr sz="4100">
                <a:solidFill>
                  <a:schemeClr val="tx2"/>
                </a:solidFill>
                <a:latin typeface="Times New Roman" pitchFamily="18" charset="0"/>
                <a:cs typeface="Arial" pitchFamily="34" charset="0"/>
              </a:defRPr>
            </a:lvl5pPr>
            <a:lvl6pPr marL="2552560" indent="-232051" eaLnBrk="0" fontAlgn="base" hangingPunct="0">
              <a:spcBef>
                <a:spcPct val="0"/>
              </a:spcBef>
              <a:spcAft>
                <a:spcPct val="0"/>
              </a:spcAft>
              <a:defRPr sz="4100">
                <a:solidFill>
                  <a:schemeClr val="tx2"/>
                </a:solidFill>
                <a:latin typeface="Times New Roman" pitchFamily="18" charset="0"/>
                <a:cs typeface="Arial" pitchFamily="34" charset="0"/>
              </a:defRPr>
            </a:lvl6pPr>
            <a:lvl7pPr marL="3016662" indent="-232051" eaLnBrk="0" fontAlgn="base" hangingPunct="0">
              <a:spcBef>
                <a:spcPct val="0"/>
              </a:spcBef>
              <a:spcAft>
                <a:spcPct val="0"/>
              </a:spcAft>
              <a:defRPr sz="4100">
                <a:solidFill>
                  <a:schemeClr val="tx2"/>
                </a:solidFill>
                <a:latin typeface="Times New Roman" pitchFamily="18" charset="0"/>
                <a:cs typeface="Arial" pitchFamily="34" charset="0"/>
              </a:defRPr>
            </a:lvl7pPr>
            <a:lvl8pPr marL="3480765" indent="-232051" eaLnBrk="0" fontAlgn="base" hangingPunct="0">
              <a:spcBef>
                <a:spcPct val="0"/>
              </a:spcBef>
              <a:spcAft>
                <a:spcPct val="0"/>
              </a:spcAft>
              <a:defRPr sz="4100">
                <a:solidFill>
                  <a:schemeClr val="tx2"/>
                </a:solidFill>
                <a:latin typeface="Times New Roman" pitchFamily="18" charset="0"/>
                <a:cs typeface="Arial" pitchFamily="34" charset="0"/>
              </a:defRPr>
            </a:lvl8pPr>
            <a:lvl9pPr marL="3944866" indent="-232051" eaLnBrk="0" fontAlgn="base" hangingPunct="0">
              <a:spcBef>
                <a:spcPct val="0"/>
              </a:spcBef>
              <a:spcAft>
                <a:spcPct val="0"/>
              </a:spcAft>
              <a:defRPr sz="4100">
                <a:solidFill>
                  <a:schemeClr val="tx2"/>
                </a:solidFill>
                <a:latin typeface="Times New Roman" pitchFamily="18" charset="0"/>
                <a:cs typeface="Arial" pitchFamily="34" charset="0"/>
              </a:defRPr>
            </a:lvl9pPr>
          </a:lstStyle>
          <a:p>
            <a:pPr eaLnBrk="1" hangingPunct="1"/>
            <a:r>
              <a:rPr lang="en-US" sz="1200" dirty="0">
                <a:solidFill>
                  <a:schemeClr val="tx1"/>
                </a:solidFill>
                <a:cs typeface="Times New Roman" pitchFamily="18" charset="0"/>
              </a:rPr>
              <a:t>DC Professional Encounters</a:t>
            </a:r>
          </a:p>
        </p:txBody>
      </p:sp>
      <p:sp>
        <p:nvSpPr>
          <p:cNvPr id="542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100">
                <a:solidFill>
                  <a:schemeClr val="tx2"/>
                </a:solidFill>
                <a:latin typeface="Times New Roman" pitchFamily="18" charset="0"/>
                <a:cs typeface="Arial" pitchFamily="34" charset="0"/>
              </a:defRPr>
            </a:lvl1pPr>
            <a:lvl2pPr marL="754165" indent="-290063" eaLnBrk="0" hangingPunct="0">
              <a:defRPr sz="4100">
                <a:solidFill>
                  <a:schemeClr val="tx2"/>
                </a:solidFill>
                <a:latin typeface="Times New Roman" pitchFamily="18" charset="0"/>
                <a:cs typeface="Arial" pitchFamily="34" charset="0"/>
              </a:defRPr>
            </a:lvl2pPr>
            <a:lvl3pPr marL="1160256" indent="-232051" eaLnBrk="0" hangingPunct="0">
              <a:defRPr sz="4100">
                <a:solidFill>
                  <a:schemeClr val="tx2"/>
                </a:solidFill>
                <a:latin typeface="Times New Roman" pitchFamily="18" charset="0"/>
                <a:cs typeface="Arial" pitchFamily="34" charset="0"/>
              </a:defRPr>
            </a:lvl3pPr>
            <a:lvl4pPr marL="1624357" indent="-232051" eaLnBrk="0" hangingPunct="0">
              <a:defRPr sz="4100">
                <a:solidFill>
                  <a:schemeClr val="tx2"/>
                </a:solidFill>
                <a:latin typeface="Times New Roman" pitchFamily="18" charset="0"/>
                <a:cs typeface="Arial" pitchFamily="34" charset="0"/>
              </a:defRPr>
            </a:lvl4pPr>
            <a:lvl5pPr marL="2088458" indent="-232051" eaLnBrk="0" hangingPunct="0">
              <a:defRPr sz="4100">
                <a:solidFill>
                  <a:schemeClr val="tx2"/>
                </a:solidFill>
                <a:latin typeface="Times New Roman" pitchFamily="18" charset="0"/>
                <a:cs typeface="Arial" pitchFamily="34" charset="0"/>
              </a:defRPr>
            </a:lvl5pPr>
            <a:lvl6pPr marL="2552560" indent="-232051" eaLnBrk="0" fontAlgn="base" hangingPunct="0">
              <a:spcBef>
                <a:spcPct val="0"/>
              </a:spcBef>
              <a:spcAft>
                <a:spcPct val="0"/>
              </a:spcAft>
              <a:defRPr sz="4100">
                <a:solidFill>
                  <a:schemeClr val="tx2"/>
                </a:solidFill>
                <a:latin typeface="Times New Roman" pitchFamily="18" charset="0"/>
                <a:cs typeface="Arial" pitchFamily="34" charset="0"/>
              </a:defRPr>
            </a:lvl6pPr>
            <a:lvl7pPr marL="3016662" indent="-232051" eaLnBrk="0" fontAlgn="base" hangingPunct="0">
              <a:spcBef>
                <a:spcPct val="0"/>
              </a:spcBef>
              <a:spcAft>
                <a:spcPct val="0"/>
              </a:spcAft>
              <a:defRPr sz="4100">
                <a:solidFill>
                  <a:schemeClr val="tx2"/>
                </a:solidFill>
                <a:latin typeface="Times New Roman" pitchFamily="18" charset="0"/>
                <a:cs typeface="Arial" pitchFamily="34" charset="0"/>
              </a:defRPr>
            </a:lvl7pPr>
            <a:lvl8pPr marL="3480765" indent="-232051" eaLnBrk="0" fontAlgn="base" hangingPunct="0">
              <a:spcBef>
                <a:spcPct val="0"/>
              </a:spcBef>
              <a:spcAft>
                <a:spcPct val="0"/>
              </a:spcAft>
              <a:defRPr sz="4100">
                <a:solidFill>
                  <a:schemeClr val="tx2"/>
                </a:solidFill>
                <a:latin typeface="Times New Roman" pitchFamily="18" charset="0"/>
                <a:cs typeface="Arial" pitchFamily="34" charset="0"/>
              </a:defRPr>
            </a:lvl8pPr>
            <a:lvl9pPr marL="3944866" indent="-232051" eaLnBrk="0" fontAlgn="base" hangingPunct="0">
              <a:spcBef>
                <a:spcPct val="0"/>
              </a:spcBef>
              <a:spcAft>
                <a:spcPct val="0"/>
              </a:spcAft>
              <a:defRPr sz="4100">
                <a:solidFill>
                  <a:schemeClr val="tx2"/>
                </a:solidFill>
                <a:latin typeface="Times New Roman" pitchFamily="18" charset="0"/>
                <a:cs typeface="Arial" pitchFamily="34" charset="0"/>
              </a:defRPr>
            </a:lvl9pPr>
          </a:lstStyle>
          <a:p>
            <a:pPr eaLnBrk="1" hangingPunct="1"/>
            <a:fld id="{7D66D08B-5C18-442A-B75E-8E38AFB6DDB8}" type="slidenum">
              <a:rPr lang="en-US" sz="1200">
                <a:solidFill>
                  <a:schemeClr val="tx1"/>
                </a:solidFill>
                <a:cs typeface="Times New Roman" pitchFamily="18" charset="0"/>
              </a:rPr>
              <a:pPr eaLnBrk="1" hangingPunct="1"/>
              <a:t>15</a:t>
            </a:fld>
            <a:endParaRPr lang="en-US" sz="1200" dirty="0">
              <a:solidFill>
                <a:schemeClr val="tx1"/>
              </a:solidFill>
              <a:cs typeface="Times New Roman" pitchFamily="18" charset="0"/>
            </a:endParaRPr>
          </a:p>
        </p:txBody>
      </p:sp>
      <p:sp>
        <p:nvSpPr>
          <p:cNvPr id="54276" name="Rectangle 2"/>
          <p:cNvSpPr>
            <a:spLocks noGrp="1" noRot="1" noChangeAspect="1" noChangeArrowheads="1" noTextEdit="1"/>
          </p:cNvSpPr>
          <p:nvPr>
            <p:ph type="sldImg"/>
          </p:nvPr>
        </p:nvSpPr>
        <p:spPr>
          <a:xfrm>
            <a:off x="406400" y="696913"/>
            <a:ext cx="6197600" cy="3486150"/>
          </a:xfrm>
          <a:ln/>
        </p:spPr>
      </p:sp>
      <p:sp>
        <p:nvSpPr>
          <p:cNvPr id="5427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Tree>
    <p:extLst>
      <p:ext uri="{BB962C8B-B14F-4D97-AF65-F5344CB8AC3E}">
        <p14:creationId xmlns:p14="http://schemas.microsoft.com/office/powerpoint/2010/main" val="13106268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100">
                <a:solidFill>
                  <a:schemeClr val="tx2"/>
                </a:solidFill>
                <a:latin typeface="Times New Roman" pitchFamily="18" charset="0"/>
                <a:cs typeface="Arial" pitchFamily="34" charset="0"/>
              </a:defRPr>
            </a:lvl1pPr>
            <a:lvl2pPr marL="754165" indent="-290063" eaLnBrk="0" hangingPunct="0">
              <a:defRPr sz="4100">
                <a:solidFill>
                  <a:schemeClr val="tx2"/>
                </a:solidFill>
                <a:latin typeface="Times New Roman" pitchFamily="18" charset="0"/>
                <a:cs typeface="Arial" pitchFamily="34" charset="0"/>
              </a:defRPr>
            </a:lvl2pPr>
            <a:lvl3pPr marL="1160256" indent="-232051" eaLnBrk="0" hangingPunct="0">
              <a:defRPr sz="4100">
                <a:solidFill>
                  <a:schemeClr val="tx2"/>
                </a:solidFill>
                <a:latin typeface="Times New Roman" pitchFamily="18" charset="0"/>
                <a:cs typeface="Arial" pitchFamily="34" charset="0"/>
              </a:defRPr>
            </a:lvl3pPr>
            <a:lvl4pPr marL="1624357" indent="-232051" eaLnBrk="0" hangingPunct="0">
              <a:defRPr sz="4100">
                <a:solidFill>
                  <a:schemeClr val="tx2"/>
                </a:solidFill>
                <a:latin typeface="Times New Roman" pitchFamily="18" charset="0"/>
                <a:cs typeface="Arial" pitchFamily="34" charset="0"/>
              </a:defRPr>
            </a:lvl4pPr>
            <a:lvl5pPr marL="2088458" indent="-232051" eaLnBrk="0" hangingPunct="0">
              <a:defRPr sz="4100">
                <a:solidFill>
                  <a:schemeClr val="tx2"/>
                </a:solidFill>
                <a:latin typeface="Times New Roman" pitchFamily="18" charset="0"/>
                <a:cs typeface="Arial" pitchFamily="34" charset="0"/>
              </a:defRPr>
            </a:lvl5pPr>
            <a:lvl6pPr marL="2552560" indent="-232051" eaLnBrk="0" fontAlgn="base" hangingPunct="0">
              <a:spcBef>
                <a:spcPct val="0"/>
              </a:spcBef>
              <a:spcAft>
                <a:spcPct val="0"/>
              </a:spcAft>
              <a:defRPr sz="4100">
                <a:solidFill>
                  <a:schemeClr val="tx2"/>
                </a:solidFill>
                <a:latin typeface="Times New Roman" pitchFamily="18" charset="0"/>
                <a:cs typeface="Arial" pitchFamily="34" charset="0"/>
              </a:defRPr>
            </a:lvl6pPr>
            <a:lvl7pPr marL="3016662" indent="-232051" eaLnBrk="0" fontAlgn="base" hangingPunct="0">
              <a:spcBef>
                <a:spcPct val="0"/>
              </a:spcBef>
              <a:spcAft>
                <a:spcPct val="0"/>
              </a:spcAft>
              <a:defRPr sz="4100">
                <a:solidFill>
                  <a:schemeClr val="tx2"/>
                </a:solidFill>
                <a:latin typeface="Times New Roman" pitchFamily="18" charset="0"/>
                <a:cs typeface="Arial" pitchFamily="34" charset="0"/>
              </a:defRPr>
            </a:lvl7pPr>
            <a:lvl8pPr marL="3480765" indent="-232051" eaLnBrk="0" fontAlgn="base" hangingPunct="0">
              <a:spcBef>
                <a:spcPct val="0"/>
              </a:spcBef>
              <a:spcAft>
                <a:spcPct val="0"/>
              </a:spcAft>
              <a:defRPr sz="4100">
                <a:solidFill>
                  <a:schemeClr val="tx2"/>
                </a:solidFill>
                <a:latin typeface="Times New Roman" pitchFamily="18" charset="0"/>
                <a:cs typeface="Arial" pitchFamily="34" charset="0"/>
              </a:defRPr>
            </a:lvl8pPr>
            <a:lvl9pPr marL="3944866" indent="-232051" eaLnBrk="0" fontAlgn="base" hangingPunct="0">
              <a:spcBef>
                <a:spcPct val="0"/>
              </a:spcBef>
              <a:spcAft>
                <a:spcPct val="0"/>
              </a:spcAft>
              <a:defRPr sz="4100">
                <a:solidFill>
                  <a:schemeClr val="tx2"/>
                </a:solidFill>
                <a:latin typeface="Times New Roman" pitchFamily="18" charset="0"/>
                <a:cs typeface="Arial" pitchFamily="34" charset="0"/>
              </a:defRPr>
            </a:lvl9pPr>
          </a:lstStyle>
          <a:p>
            <a:pPr eaLnBrk="1" hangingPunct="1"/>
            <a:r>
              <a:rPr lang="en-US" sz="1200" dirty="0">
                <a:solidFill>
                  <a:schemeClr val="tx1"/>
                </a:solidFill>
                <a:cs typeface="Times New Roman" pitchFamily="18" charset="0"/>
              </a:rPr>
              <a:t>DC Professional Encounters</a:t>
            </a:r>
          </a:p>
        </p:txBody>
      </p:sp>
      <p:sp>
        <p:nvSpPr>
          <p:cNvPr id="5734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100">
                <a:solidFill>
                  <a:schemeClr val="tx2"/>
                </a:solidFill>
                <a:latin typeface="Times New Roman" pitchFamily="18" charset="0"/>
                <a:cs typeface="Arial" pitchFamily="34" charset="0"/>
              </a:defRPr>
            </a:lvl1pPr>
            <a:lvl2pPr marL="754165" indent="-290063" eaLnBrk="0" hangingPunct="0">
              <a:defRPr sz="4100">
                <a:solidFill>
                  <a:schemeClr val="tx2"/>
                </a:solidFill>
                <a:latin typeface="Times New Roman" pitchFamily="18" charset="0"/>
                <a:cs typeface="Arial" pitchFamily="34" charset="0"/>
              </a:defRPr>
            </a:lvl2pPr>
            <a:lvl3pPr marL="1160256" indent="-232051" eaLnBrk="0" hangingPunct="0">
              <a:defRPr sz="4100">
                <a:solidFill>
                  <a:schemeClr val="tx2"/>
                </a:solidFill>
                <a:latin typeface="Times New Roman" pitchFamily="18" charset="0"/>
                <a:cs typeface="Arial" pitchFamily="34" charset="0"/>
              </a:defRPr>
            </a:lvl3pPr>
            <a:lvl4pPr marL="1624357" indent="-232051" eaLnBrk="0" hangingPunct="0">
              <a:defRPr sz="4100">
                <a:solidFill>
                  <a:schemeClr val="tx2"/>
                </a:solidFill>
                <a:latin typeface="Times New Roman" pitchFamily="18" charset="0"/>
                <a:cs typeface="Arial" pitchFamily="34" charset="0"/>
              </a:defRPr>
            </a:lvl4pPr>
            <a:lvl5pPr marL="2088458" indent="-232051" eaLnBrk="0" hangingPunct="0">
              <a:defRPr sz="4100">
                <a:solidFill>
                  <a:schemeClr val="tx2"/>
                </a:solidFill>
                <a:latin typeface="Times New Roman" pitchFamily="18" charset="0"/>
                <a:cs typeface="Arial" pitchFamily="34" charset="0"/>
              </a:defRPr>
            </a:lvl5pPr>
            <a:lvl6pPr marL="2552560" indent="-232051" eaLnBrk="0" fontAlgn="base" hangingPunct="0">
              <a:spcBef>
                <a:spcPct val="0"/>
              </a:spcBef>
              <a:spcAft>
                <a:spcPct val="0"/>
              </a:spcAft>
              <a:defRPr sz="4100">
                <a:solidFill>
                  <a:schemeClr val="tx2"/>
                </a:solidFill>
                <a:latin typeface="Times New Roman" pitchFamily="18" charset="0"/>
                <a:cs typeface="Arial" pitchFamily="34" charset="0"/>
              </a:defRPr>
            </a:lvl6pPr>
            <a:lvl7pPr marL="3016662" indent="-232051" eaLnBrk="0" fontAlgn="base" hangingPunct="0">
              <a:spcBef>
                <a:spcPct val="0"/>
              </a:spcBef>
              <a:spcAft>
                <a:spcPct val="0"/>
              </a:spcAft>
              <a:defRPr sz="4100">
                <a:solidFill>
                  <a:schemeClr val="tx2"/>
                </a:solidFill>
                <a:latin typeface="Times New Roman" pitchFamily="18" charset="0"/>
                <a:cs typeface="Arial" pitchFamily="34" charset="0"/>
              </a:defRPr>
            </a:lvl7pPr>
            <a:lvl8pPr marL="3480765" indent="-232051" eaLnBrk="0" fontAlgn="base" hangingPunct="0">
              <a:spcBef>
                <a:spcPct val="0"/>
              </a:spcBef>
              <a:spcAft>
                <a:spcPct val="0"/>
              </a:spcAft>
              <a:defRPr sz="4100">
                <a:solidFill>
                  <a:schemeClr val="tx2"/>
                </a:solidFill>
                <a:latin typeface="Times New Roman" pitchFamily="18" charset="0"/>
                <a:cs typeface="Arial" pitchFamily="34" charset="0"/>
              </a:defRPr>
            </a:lvl8pPr>
            <a:lvl9pPr marL="3944866" indent="-232051" eaLnBrk="0" fontAlgn="base" hangingPunct="0">
              <a:spcBef>
                <a:spcPct val="0"/>
              </a:spcBef>
              <a:spcAft>
                <a:spcPct val="0"/>
              </a:spcAft>
              <a:defRPr sz="4100">
                <a:solidFill>
                  <a:schemeClr val="tx2"/>
                </a:solidFill>
                <a:latin typeface="Times New Roman" pitchFamily="18" charset="0"/>
                <a:cs typeface="Arial" pitchFamily="34" charset="0"/>
              </a:defRPr>
            </a:lvl9pPr>
          </a:lstStyle>
          <a:p>
            <a:pPr eaLnBrk="1" hangingPunct="1"/>
            <a:fld id="{84DEDE61-234C-4B72-80BB-B80160235883}" type="slidenum">
              <a:rPr lang="en-US" sz="1200">
                <a:solidFill>
                  <a:schemeClr val="tx1"/>
                </a:solidFill>
                <a:cs typeface="Times New Roman" pitchFamily="18" charset="0"/>
              </a:rPr>
              <a:pPr eaLnBrk="1" hangingPunct="1"/>
              <a:t>16</a:t>
            </a:fld>
            <a:endParaRPr lang="en-US" sz="1200" dirty="0">
              <a:solidFill>
                <a:schemeClr val="tx1"/>
              </a:solidFill>
              <a:cs typeface="Times New Roman" pitchFamily="18" charset="0"/>
            </a:endParaRPr>
          </a:p>
        </p:txBody>
      </p:sp>
      <p:sp>
        <p:nvSpPr>
          <p:cNvPr id="57348" name="Rectangle 2"/>
          <p:cNvSpPr>
            <a:spLocks noGrp="1" noRot="1" noChangeAspect="1" noChangeArrowheads="1" noTextEdit="1"/>
          </p:cNvSpPr>
          <p:nvPr>
            <p:ph type="sldImg"/>
          </p:nvPr>
        </p:nvSpPr>
        <p:spPr>
          <a:xfrm>
            <a:off x="406400" y="696913"/>
            <a:ext cx="6197600" cy="3486150"/>
          </a:xfrm>
          <a:ln/>
        </p:spPr>
      </p:sp>
      <p:sp>
        <p:nvSpPr>
          <p:cNvPr id="5734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Tree>
    <p:extLst>
      <p:ext uri="{BB962C8B-B14F-4D97-AF65-F5344CB8AC3E}">
        <p14:creationId xmlns:p14="http://schemas.microsoft.com/office/powerpoint/2010/main" val="38683053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xfrm>
            <a:off x="406400" y="696913"/>
            <a:ext cx="6197600" cy="3486150"/>
          </a:xfrm>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64612 = DESTROY NERVE FACE MUSCLE</a:t>
            </a:r>
          </a:p>
          <a:p>
            <a:r>
              <a:rPr lang="en-US" dirty="0"/>
              <a:t>64613 = DESTROY NERVE NECK MUSCLE</a:t>
            </a:r>
          </a:p>
          <a:p>
            <a:r>
              <a:rPr lang="en-US" dirty="0"/>
              <a:t>64614 = DESTROY NERVE EXTREM MUSC</a:t>
            </a:r>
          </a:p>
          <a:p>
            <a:endParaRPr lang="en-US" dirty="0"/>
          </a:p>
          <a:p>
            <a:r>
              <a:rPr lang="en-US" dirty="0"/>
              <a:t>If E&amp;M has a modifier that indicates it is unrelated, then the E&amp;M value is retained.</a:t>
            </a:r>
          </a:p>
          <a:p>
            <a:pPr eaLnBrk="1" hangingPunct="1">
              <a:spcBef>
                <a:spcPct val="0"/>
              </a:spcBef>
            </a:pPr>
            <a:endParaRPr lang="en-US" dirty="0"/>
          </a:p>
          <a:p>
            <a:pPr eaLnBrk="1" hangingPunct="1">
              <a:spcBef>
                <a:spcPct val="0"/>
              </a:spcBef>
            </a:pPr>
            <a:r>
              <a:rPr lang="en-US" dirty="0"/>
              <a:t>Change</a:t>
            </a:r>
            <a:r>
              <a:rPr lang="en-US" baseline="0" dirty="0"/>
              <a:t> Edit Flag</a:t>
            </a:r>
            <a:r>
              <a:rPr lang="en-US" dirty="0"/>
              <a:t>= 1 - Units of Service changed (exceeded the limit)</a:t>
            </a:r>
          </a:p>
          <a:p>
            <a:pPr eaLnBrk="1" hangingPunct="1">
              <a:spcBef>
                <a:spcPct val="0"/>
              </a:spcBef>
            </a:pPr>
            <a:endParaRPr lang="en-US" dirty="0"/>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100">
                <a:solidFill>
                  <a:schemeClr val="tx2"/>
                </a:solidFill>
                <a:latin typeface="Times New Roman" pitchFamily="18" charset="0"/>
                <a:cs typeface="Arial" pitchFamily="34" charset="0"/>
              </a:defRPr>
            </a:lvl1pPr>
            <a:lvl2pPr marL="754165" indent="-290063" eaLnBrk="0" hangingPunct="0">
              <a:defRPr sz="4100">
                <a:solidFill>
                  <a:schemeClr val="tx2"/>
                </a:solidFill>
                <a:latin typeface="Times New Roman" pitchFamily="18" charset="0"/>
                <a:cs typeface="Arial" pitchFamily="34" charset="0"/>
              </a:defRPr>
            </a:lvl2pPr>
            <a:lvl3pPr marL="1160256" indent="-232051" eaLnBrk="0" hangingPunct="0">
              <a:defRPr sz="4100">
                <a:solidFill>
                  <a:schemeClr val="tx2"/>
                </a:solidFill>
                <a:latin typeface="Times New Roman" pitchFamily="18" charset="0"/>
                <a:cs typeface="Arial" pitchFamily="34" charset="0"/>
              </a:defRPr>
            </a:lvl3pPr>
            <a:lvl4pPr marL="1624357" indent="-232051" eaLnBrk="0" hangingPunct="0">
              <a:defRPr sz="4100">
                <a:solidFill>
                  <a:schemeClr val="tx2"/>
                </a:solidFill>
                <a:latin typeface="Times New Roman" pitchFamily="18" charset="0"/>
                <a:cs typeface="Arial" pitchFamily="34" charset="0"/>
              </a:defRPr>
            </a:lvl4pPr>
            <a:lvl5pPr marL="2088458" indent="-232051" eaLnBrk="0" hangingPunct="0">
              <a:defRPr sz="4100">
                <a:solidFill>
                  <a:schemeClr val="tx2"/>
                </a:solidFill>
                <a:latin typeface="Times New Roman" pitchFamily="18" charset="0"/>
                <a:cs typeface="Arial" pitchFamily="34" charset="0"/>
              </a:defRPr>
            </a:lvl5pPr>
            <a:lvl6pPr marL="2552560" indent="-232051" eaLnBrk="0" fontAlgn="base" hangingPunct="0">
              <a:spcBef>
                <a:spcPct val="0"/>
              </a:spcBef>
              <a:spcAft>
                <a:spcPct val="0"/>
              </a:spcAft>
              <a:defRPr sz="4100">
                <a:solidFill>
                  <a:schemeClr val="tx2"/>
                </a:solidFill>
                <a:latin typeface="Times New Roman" pitchFamily="18" charset="0"/>
                <a:cs typeface="Arial" pitchFamily="34" charset="0"/>
              </a:defRPr>
            </a:lvl6pPr>
            <a:lvl7pPr marL="3016662" indent="-232051" eaLnBrk="0" fontAlgn="base" hangingPunct="0">
              <a:spcBef>
                <a:spcPct val="0"/>
              </a:spcBef>
              <a:spcAft>
                <a:spcPct val="0"/>
              </a:spcAft>
              <a:defRPr sz="4100">
                <a:solidFill>
                  <a:schemeClr val="tx2"/>
                </a:solidFill>
                <a:latin typeface="Times New Roman" pitchFamily="18" charset="0"/>
                <a:cs typeface="Arial" pitchFamily="34" charset="0"/>
              </a:defRPr>
            </a:lvl7pPr>
            <a:lvl8pPr marL="3480765" indent="-232051" eaLnBrk="0" fontAlgn="base" hangingPunct="0">
              <a:spcBef>
                <a:spcPct val="0"/>
              </a:spcBef>
              <a:spcAft>
                <a:spcPct val="0"/>
              </a:spcAft>
              <a:defRPr sz="4100">
                <a:solidFill>
                  <a:schemeClr val="tx2"/>
                </a:solidFill>
                <a:latin typeface="Times New Roman" pitchFamily="18" charset="0"/>
                <a:cs typeface="Arial" pitchFamily="34" charset="0"/>
              </a:defRPr>
            </a:lvl8pPr>
            <a:lvl9pPr marL="3944866" indent="-232051" eaLnBrk="0" fontAlgn="base" hangingPunct="0">
              <a:spcBef>
                <a:spcPct val="0"/>
              </a:spcBef>
              <a:spcAft>
                <a:spcPct val="0"/>
              </a:spcAft>
              <a:defRPr sz="4100">
                <a:solidFill>
                  <a:schemeClr val="tx2"/>
                </a:solidFill>
                <a:latin typeface="Times New Roman" pitchFamily="18" charset="0"/>
                <a:cs typeface="Arial" pitchFamily="34" charset="0"/>
              </a:defRPr>
            </a:lvl9pPr>
          </a:lstStyle>
          <a:p>
            <a:pPr eaLnBrk="1" hangingPunct="1"/>
            <a:fld id="{5D2DD626-23E1-4D86-9476-D232850493F4}" type="slidenum">
              <a:rPr lang="en-US" sz="1200">
                <a:solidFill>
                  <a:schemeClr val="tx1"/>
                </a:solidFill>
                <a:cs typeface="Times New Roman" pitchFamily="18" charset="0"/>
              </a:rPr>
              <a:pPr eaLnBrk="1" hangingPunct="1"/>
              <a:t>17</a:t>
            </a:fld>
            <a:endParaRPr lang="en-US" sz="1200" dirty="0">
              <a:solidFill>
                <a:schemeClr val="tx1"/>
              </a:solidFill>
              <a:cs typeface="Times New Roman" pitchFamily="18" charset="0"/>
            </a:endParaRPr>
          </a:p>
        </p:txBody>
      </p:sp>
    </p:spTree>
    <p:extLst>
      <p:ext uri="{BB962C8B-B14F-4D97-AF65-F5344CB8AC3E}">
        <p14:creationId xmlns:p14="http://schemas.microsoft.com/office/powerpoint/2010/main" val="31101772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DC Professional Encounters</a:t>
            </a:r>
          </a:p>
        </p:txBody>
      </p:sp>
      <p:sp>
        <p:nvSpPr>
          <p:cNvPr id="5" name="Slide Number Placeholder 4"/>
          <p:cNvSpPr>
            <a:spLocks noGrp="1"/>
          </p:cNvSpPr>
          <p:nvPr>
            <p:ph type="sldNum" sz="quarter" idx="11"/>
          </p:nvPr>
        </p:nvSpPr>
        <p:spPr/>
        <p:txBody>
          <a:bodyPr/>
          <a:lstStyle/>
          <a:p>
            <a:pPr>
              <a:defRPr/>
            </a:pPr>
            <a:fld id="{FEB37638-BFFC-4961-AC4A-8DC9155402F3}" type="slidenum">
              <a:rPr lang="en-US" smtClean="0"/>
              <a:pPr>
                <a:defRPr/>
              </a:pPr>
              <a:t>18</a:t>
            </a:fld>
            <a:endParaRPr lang="en-US" dirty="0"/>
          </a:p>
        </p:txBody>
      </p:sp>
    </p:spTree>
    <p:extLst>
      <p:ext uri="{BB962C8B-B14F-4D97-AF65-F5344CB8AC3E}">
        <p14:creationId xmlns:p14="http://schemas.microsoft.com/office/powerpoint/2010/main" val="9669309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DC Professional Encounters</a:t>
            </a:r>
          </a:p>
        </p:txBody>
      </p:sp>
      <p:sp>
        <p:nvSpPr>
          <p:cNvPr id="5" name="Slide Number Placeholder 4"/>
          <p:cNvSpPr>
            <a:spLocks noGrp="1"/>
          </p:cNvSpPr>
          <p:nvPr>
            <p:ph type="sldNum" sz="quarter" idx="11"/>
          </p:nvPr>
        </p:nvSpPr>
        <p:spPr/>
        <p:txBody>
          <a:bodyPr/>
          <a:lstStyle/>
          <a:p>
            <a:pPr>
              <a:defRPr/>
            </a:pPr>
            <a:fld id="{FEB37638-BFFC-4961-AC4A-8DC9155402F3}" type="slidenum">
              <a:rPr lang="en-US" smtClean="0"/>
              <a:pPr>
                <a:defRPr/>
              </a:pPr>
              <a:t>19</a:t>
            </a:fld>
            <a:endParaRPr lang="en-US" dirty="0"/>
          </a:p>
        </p:txBody>
      </p:sp>
    </p:spTree>
    <p:extLst>
      <p:ext uri="{BB962C8B-B14F-4D97-AF65-F5344CB8AC3E}">
        <p14:creationId xmlns:p14="http://schemas.microsoft.com/office/powerpoint/2010/main" val="14373144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DC Professional Encounters</a:t>
            </a:r>
          </a:p>
        </p:txBody>
      </p:sp>
      <p:sp>
        <p:nvSpPr>
          <p:cNvPr id="5" name="Slide Number Placeholder 4"/>
          <p:cNvSpPr>
            <a:spLocks noGrp="1"/>
          </p:cNvSpPr>
          <p:nvPr>
            <p:ph type="sldNum" sz="quarter" idx="11"/>
          </p:nvPr>
        </p:nvSpPr>
        <p:spPr/>
        <p:txBody>
          <a:bodyPr/>
          <a:lstStyle/>
          <a:p>
            <a:pPr>
              <a:defRPr/>
            </a:pPr>
            <a:fld id="{FEB37638-BFFC-4961-AC4A-8DC9155402F3}" type="slidenum">
              <a:rPr lang="en-US" smtClean="0"/>
              <a:pPr>
                <a:defRPr/>
              </a:pPr>
              <a:t>20</a:t>
            </a:fld>
            <a:endParaRPr lang="en-US" dirty="0"/>
          </a:p>
        </p:txBody>
      </p:sp>
    </p:spTree>
    <p:extLst>
      <p:ext uri="{BB962C8B-B14F-4D97-AF65-F5344CB8AC3E}">
        <p14:creationId xmlns:p14="http://schemas.microsoft.com/office/powerpoint/2010/main" val="32877273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100">
                <a:solidFill>
                  <a:schemeClr val="tx2"/>
                </a:solidFill>
                <a:latin typeface="Times New Roman" pitchFamily="18" charset="0"/>
                <a:cs typeface="Arial" pitchFamily="34" charset="0"/>
              </a:defRPr>
            </a:lvl1pPr>
            <a:lvl2pPr marL="754165" indent="-290063" eaLnBrk="0" hangingPunct="0">
              <a:defRPr sz="4100">
                <a:solidFill>
                  <a:schemeClr val="tx2"/>
                </a:solidFill>
                <a:latin typeface="Times New Roman" pitchFamily="18" charset="0"/>
                <a:cs typeface="Arial" pitchFamily="34" charset="0"/>
              </a:defRPr>
            </a:lvl2pPr>
            <a:lvl3pPr marL="1160256" indent="-232051" eaLnBrk="0" hangingPunct="0">
              <a:defRPr sz="4100">
                <a:solidFill>
                  <a:schemeClr val="tx2"/>
                </a:solidFill>
                <a:latin typeface="Times New Roman" pitchFamily="18" charset="0"/>
                <a:cs typeface="Arial" pitchFamily="34" charset="0"/>
              </a:defRPr>
            </a:lvl3pPr>
            <a:lvl4pPr marL="1624357" indent="-232051" eaLnBrk="0" hangingPunct="0">
              <a:defRPr sz="4100">
                <a:solidFill>
                  <a:schemeClr val="tx2"/>
                </a:solidFill>
                <a:latin typeface="Times New Roman" pitchFamily="18" charset="0"/>
                <a:cs typeface="Arial" pitchFamily="34" charset="0"/>
              </a:defRPr>
            </a:lvl4pPr>
            <a:lvl5pPr marL="2088458" indent="-232051" eaLnBrk="0" hangingPunct="0">
              <a:defRPr sz="4100">
                <a:solidFill>
                  <a:schemeClr val="tx2"/>
                </a:solidFill>
                <a:latin typeface="Times New Roman" pitchFamily="18" charset="0"/>
                <a:cs typeface="Arial" pitchFamily="34" charset="0"/>
              </a:defRPr>
            </a:lvl5pPr>
            <a:lvl6pPr marL="2552560" indent="-232051" eaLnBrk="0" fontAlgn="base" hangingPunct="0">
              <a:spcBef>
                <a:spcPct val="0"/>
              </a:spcBef>
              <a:spcAft>
                <a:spcPct val="0"/>
              </a:spcAft>
              <a:defRPr sz="4100">
                <a:solidFill>
                  <a:schemeClr val="tx2"/>
                </a:solidFill>
                <a:latin typeface="Times New Roman" pitchFamily="18" charset="0"/>
                <a:cs typeface="Arial" pitchFamily="34" charset="0"/>
              </a:defRPr>
            </a:lvl6pPr>
            <a:lvl7pPr marL="3016662" indent="-232051" eaLnBrk="0" fontAlgn="base" hangingPunct="0">
              <a:spcBef>
                <a:spcPct val="0"/>
              </a:spcBef>
              <a:spcAft>
                <a:spcPct val="0"/>
              </a:spcAft>
              <a:defRPr sz="4100">
                <a:solidFill>
                  <a:schemeClr val="tx2"/>
                </a:solidFill>
                <a:latin typeface="Times New Roman" pitchFamily="18" charset="0"/>
                <a:cs typeface="Arial" pitchFamily="34" charset="0"/>
              </a:defRPr>
            </a:lvl7pPr>
            <a:lvl8pPr marL="3480765" indent="-232051" eaLnBrk="0" fontAlgn="base" hangingPunct="0">
              <a:spcBef>
                <a:spcPct val="0"/>
              </a:spcBef>
              <a:spcAft>
                <a:spcPct val="0"/>
              </a:spcAft>
              <a:defRPr sz="4100">
                <a:solidFill>
                  <a:schemeClr val="tx2"/>
                </a:solidFill>
                <a:latin typeface="Times New Roman" pitchFamily="18" charset="0"/>
                <a:cs typeface="Arial" pitchFamily="34" charset="0"/>
              </a:defRPr>
            </a:lvl8pPr>
            <a:lvl9pPr marL="3944866" indent="-232051" eaLnBrk="0" fontAlgn="base" hangingPunct="0">
              <a:spcBef>
                <a:spcPct val="0"/>
              </a:spcBef>
              <a:spcAft>
                <a:spcPct val="0"/>
              </a:spcAft>
              <a:defRPr sz="4100">
                <a:solidFill>
                  <a:schemeClr val="tx2"/>
                </a:solidFill>
                <a:latin typeface="Times New Roman" pitchFamily="18" charset="0"/>
                <a:cs typeface="Arial" pitchFamily="34" charset="0"/>
              </a:defRPr>
            </a:lvl9pPr>
          </a:lstStyle>
          <a:p>
            <a:pPr eaLnBrk="1" hangingPunct="1"/>
            <a:r>
              <a:rPr lang="en-US" sz="1200" dirty="0">
                <a:solidFill>
                  <a:schemeClr val="tx1"/>
                </a:solidFill>
                <a:cs typeface="Times New Roman" pitchFamily="18" charset="0"/>
              </a:rPr>
              <a:t>DC Professional Encounters</a:t>
            </a:r>
          </a:p>
        </p:txBody>
      </p:sp>
      <p:sp>
        <p:nvSpPr>
          <p:cNvPr id="5632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100">
                <a:solidFill>
                  <a:schemeClr val="tx2"/>
                </a:solidFill>
                <a:latin typeface="Times New Roman" pitchFamily="18" charset="0"/>
                <a:cs typeface="Arial" pitchFamily="34" charset="0"/>
              </a:defRPr>
            </a:lvl1pPr>
            <a:lvl2pPr marL="754165" indent="-290063" eaLnBrk="0" hangingPunct="0">
              <a:defRPr sz="4100">
                <a:solidFill>
                  <a:schemeClr val="tx2"/>
                </a:solidFill>
                <a:latin typeface="Times New Roman" pitchFamily="18" charset="0"/>
                <a:cs typeface="Arial" pitchFamily="34" charset="0"/>
              </a:defRPr>
            </a:lvl2pPr>
            <a:lvl3pPr marL="1160256" indent="-232051" eaLnBrk="0" hangingPunct="0">
              <a:defRPr sz="4100">
                <a:solidFill>
                  <a:schemeClr val="tx2"/>
                </a:solidFill>
                <a:latin typeface="Times New Roman" pitchFamily="18" charset="0"/>
                <a:cs typeface="Arial" pitchFamily="34" charset="0"/>
              </a:defRPr>
            </a:lvl3pPr>
            <a:lvl4pPr marL="1624357" indent="-232051" eaLnBrk="0" hangingPunct="0">
              <a:defRPr sz="4100">
                <a:solidFill>
                  <a:schemeClr val="tx2"/>
                </a:solidFill>
                <a:latin typeface="Times New Roman" pitchFamily="18" charset="0"/>
                <a:cs typeface="Arial" pitchFamily="34" charset="0"/>
              </a:defRPr>
            </a:lvl4pPr>
            <a:lvl5pPr marL="2088458" indent="-232051" eaLnBrk="0" hangingPunct="0">
              <a:defRPr sz="4100">
                <a:solidFill>
                  <a:schemeClr val="tx2"/>
                </a:solidFill>
                <a:latin typeface="Times New Roman" pitchFamily="18" charset="0"/>
                <a:cs typeface="Arial" pitchFamily="34" charset="0"/>
              </a:defRPr>
            </a:lvl5pPr>
            <a:lvl6pPr marL="2552560" indent="-232051" eaLnBrk="0" fontAlgn="base" hangingPunct="0">
              <a:spcBef>
                <a:spcPct val="0"/>
              </a:spcBef>
              <a:spcAft>
                <a:spcPct val="0"/>
              </a:spcAft>
              <a:defRPr sz="4100">
                <a:solidFill>
                  <a:schemeClr val="tx2"/>
                </a:solidFill>
                <a:latin typeface="Times New Roman" pitchFamily="18" charset="0"/>
                <a:cs typeface="Arial" pitchFamily="34" charset="0"/>
              </a:defRPr>
            </a:lvl6pPr>
            <a:lvl7pPr marL="3016662" indent="-232051" eaLnBrk="0" fontAlgn="base" hangingPunct="0">
              <a:spcBef>
                <a:spcPct val="0"/>
              </a:spcBef>
              <a:spcAft>
                <a:spcPct val="0"/>
              </a:spcAft>
              <a:defRPr sz="4100">
                <a:solidFill>
                  <a:schemeClr val="tx2"/>
                </a:solidFill>
                <a:latin typeface="Times New Roman" pitchFamily="18" charset="0"/>
                <a:cs typeface="Arial" pitchFamily="34" charset="0"/>
              </a:defRPr>
            </a:lvl7pPr>
            <a:lvl8pPr marL="3480765" indent="-232051" eaLnBrk="0" fontAlgn="base" hangingPunct="0">
              <a:spcBef>
                <a:spcPct val="0"/>
              </a:spcBef>
              <a:spcAft>
                <a:spcPct val="0"/>
              </a:spcAft>
              <a:defRPr sz="4100">
                <a:solidFill>
                  <a:schemeClr val="tx2"/>
                </a:solidFill>
                <a:latin typeface="Times New Roman" pitchFamily="18" charset="0"/>
                <a:cs typeface="Arial" pitchFamily="34" charset="0"/>
              </a:defRPr>
            </a:lvl8pPr>
            <a:lvl9pPr marL="3944866" indent="-232051" eaLnBrk="0" fontAlgn="base" hangingPunct="0">
              <a:spcBef>
                <a:spcPct val="0"/>
              </a:spcBef>
              <a:spcAft>
                <a:spcPct val="0"/>
              </a:spcAft>
              <a:defRPr sz="4100">
                <a:solidFill>
                  <a:schemeClr val="tx2"/>
                </a:solidFill>
                <a:latin typeface="Times New Roman" pitchFamily="18" charset="0"/>
                <a:cs typeface="Arial" pitchFamily="34" charset="0"/>
              </a:defRPr>
            </a:lvl9pPr>
          </a:lstStyle>
          <a:p>
            <a:pPr eaLnBrk="1" hangingPunct="1"/>
            <a:fld id="{63CBC90A-CDF9-4A7A-86E6-A795E6C74776}" type="slidenum">
              <a:rPr lang="en-US" sz="1200">
                <a:solidFill>
                  <a:schemeClr val="tx1"/>
                </a:solidFill>
                <a:cs typeface="Times New Roman" pitchFamily="18" charset="0"/>
              </a:rPr>
              <a:pPr eaLnBrk="1" hangingPunct="1"/>
              <a:t>21</a:t>
            </a:fld>
            <a:endParaRPr lang="en-US" sz="1200" dirty="0">
              <a:solidFill>
                <a:schemeClr val="tx1"/>
              </a:solidFill>
              <a:cs typeface="Times New Roman" pitchFamily="18" charset="0"/>
            </a:endParaRPr>
          </a:p>
        </p:txBody>
      </p:sp>
      <p:sp>
        <p:nvSpPr>
          <p:cNvPr id="56324" name="Rectangle 2"/>
          <p:cNvSpPr>
            <a:spLocks noGrp="1" noRot="1" noChangeAspect="1" noChangeArrowheads="1" noTextEdit="1"/>
          </p:cNvSpPr>
          <p:nvPr>
            <p:ph type="sldImg"/>
          </p:nvPr>
        </p:nvSpPr>
        <p:spPr>
          <a:xfrm>
            <a:off x="406400" y="696913"/>
            <a:ext cx="6197600" cy="3486150"/>
          </a:xfrm>
          <a:ln/>
        </p:spPr>
      </p:sp>
      <p:sp>
        <p:nvSpPr>
          <p:cNvPr id="5632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en-US" dirty="0"/>
          </a:p>
        </p:txBody>
      </p:sp>
    </p:spTree>
    <p:extLst>
      <p:ext uri="{BB962C8B-B14F-4D97-AF65-F5344CB8AC3E}">
        <p14:creationId xmlns:p14="http://schemas.microsoft.com/office/powerpoint/2010/main" val="3531667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100">
                <a:solidFill>
                  <a:schemeClr val="tx2"/>
                </a:solidFill>
                <a:latin typeface="Times New Roman" pitchFamily="18" charset="0"/>
                <a:cs typeface="Arial" pitchFamily="34" charset="0"/>
              </a:defRPr>
            </a:lvl1pPr>
            <a:lvl2pPr marL="754165" indent="-290063" eaLnBrk="0" hangingPunct="0">
              <a:defRPr sz="4100">
                <a:solidFill>
                  <a:schemeClr val="tx2"/>
                </a:solidFill>
                <a:latin typeface="Times New Roman" pitchFamily="18" charset="0"/>
                <a:cs typeface="Arial" pitchFamily="34" charset="0"/>
              </a:defRPr>
            </a:lvl2pPr>
            <a:lvl3pPr marL="1160256" indent="-232051" eaLnBrk="0" hangingPunct="0">
              <a:defRPr sz="4100">
                <a:solidFill>
                  <a:schemeClr val="tx2"/>
                </a:solidFill>
                <a:latin typeface="Times New Roman" pitchFamily="18" charset="0"/>
                <a:cs typeface="Arial" pitchFamily="34" charset="0"/>
              </a:defRPr>
            </a:lvl3pPr>
            <a:lvl4pPr marL="1624357" indent="-232051" eaLnBrk="0" hangingPunct="0">
              <a:defRPr sz="4100">
                <a:solidFill>
                  <a:schemeClr val="tx2"/>
                </a:solidFill>
                <a:latin typeface="Times New Roman" pitchFamily="18" charset="0"/>
                <a:cs typeface="Arial" pitchFamily="34" charset="0"/>
              </a:defRPr>
            </a:lvl4pPr>
            <a:lvl5pPr marL="2088458" indent="-232051" eaLnBrk="0" hangingPunct="0">
              <a:defRPr sz="4100">
                <a:solidFill>
                  <a:schemeClr val="tx2"/>
                </a:solidFill>
                <a:latin typeface="Times New Roman" pitchFamily="18" charset="0"/>
                <a:cs typeface="Arial" pitchFamily="34" charset="0"/>
              </a:defRPr>
            </a:lvl5pPr>
            <a:lvl6pPr marL="2552560" indent="-232051" eaLnBrk="0" fontAlgn="base" hangingPunct="0">
              <a:spcBef>
                <a:spcPct val="0"/>
              </a:spcBef>
              <a:spcAft>
                <a:spcPct val="0"/>
              </a:spcAft>
              <a:defRPr sz="4100">
                <a:solidFill>
                  <a:schemeClr val="tx2"/>
                </a:solidFill>
                <a:latin typeface="Times New Roman" pitchFamily="18" charset="0"/>
                <a:cs typeface="Arial" pitchFamily="34" charset="0"/>
              </a:defRPr>
            </a:lvl6pPr>
            <a:lvl7pPr marL="3016662" indent="-232051" eaLnBrk="0" fontAlgn="base" hangingPunct="0">
              <a:spcBef>
                <a:spcPct val="0"/>
              </a:spcBef>
              <a:spcAft>
                <a:spcPct val="0"/>
              </a:spcAft>
              <a:defRPr sz="4100">
                <a:solidFill>
                  <a:schemeClr val="tx2"/>
                </a:solidFill>
                <a:latin typeface="Times New Roman" pitchFamily="18" charset="0"/>
                <a:cs typeface="Arial" pitchFamily="34" charset="0"/>
              </a:defRPr>
            </a:lvl7pPr>
            <a:lvl8pPr marL="3480765" indent="-232051" eaLnBrk="0" fontAlgn="base" hangingPunct="0">
              <a:spcBef>
                <a:spcPct val="0"/>
              </a:spcBef>
              <a:spcAft>
                <a:spcPct val="0"/>
              </a:spcAft>
              <a:defRPr sz="4100">
                <a:solidFill>
                  <a:schemeClr val="tx2"/>
                </a:solidFill>
                <a:latin typeface="Times New Roman" pitchFamily="18" charset="0"/>
                <a:cs typeface="Arial" pitchFamily="34" charset="0"/>
              </a:defRPr>
            </a:lvl8pPr>
            <a:lvl9pPr marL="3944866" indent="-232051" eaLnBrk="0" fontAlgn="base" hangingPunct="0">
              <a:spcBef>
                <a:spcPct val="0"/>
              </a:spcBef>
              <a:spcAft>
                <a:spcPct val="0"/>
              </a:spcAft>
              <a:defRPr sz="4100">
                <a:solidFill>
                  <a:schemeClr val="tx2"/>
                </a:solidFill>
                <a:latin typeface="Times New Roman" pitchFamily="18" charset="0"/>
                <a:cs typeface="Arial" pitchFamily="34" charset="0"/>
              </a:defRPr>
            </a:lvl9pPr>
          </a:lstStyle>
          <a:p>
            <a:pPr eaLnBrk="1" hangingPunct="1"/>
            <a:r>
              <a:rPr lang="en-US" sz="1200" dirty="0">
                <a:solidFill>
                  <a:schemeClr val="tx1"/>
                </a:solidFill>
                <a:cs typeface="Times New Roman" pitchFamily="18" charset="0"/>
              </a:rPr>
              <a:t>DC Professional Encounters</a:t>
            </a:r>
          </a:p>
        </p:txBody>
      </p:sp>
      <p:sp>
        <p:nvSpPr>
          <p:cNvPr id="6246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100">
                <a:solidFill>
                  <a:schemeClr val="tx2"/>
                </a:solidFill>
                <a:latin typeface="Times New Roman" pitchFamily="18" charset="0"/>
                <a:cs typeface="Arial" pitchFamily="34" charset="0"/>
              </a:defRPr>
            </a:lvl1pPr>
            <a:lvl2pPr marL="754165" indent="-290063" eaLnBrk="0" hangingPunct="0">
              <a:defRPr sz="4100">
                <a:solidFill>
                  <a:schemeClr val="tx2"/>
                </a:solidFill>
                <a:latin typeface="Times New Roman" pitchFamily="18" charset="0"/>
                <a:cs typeface="Arial" pitchFamily="34" charset="0"/>
              </a:defRPr>
            </a:lvl2pPr>
            <a:lvl3pPr marL="1160256" indent="-232051" eaLnBrk="0" hangingPunct="0">
              <a:defRPr sz="4100">
                <a:solidFill>
                  <a:schemeClr val="tx2"/>
                </a:solidFill>
                <a:latin typeface="Times New Roman" pitchFamily="18" charset="0"/>
                <a:cs typeface="Arial" pitchFamily="34" charset="0"/>
              </a:defRPr>
            </a:lvl3pPr>
            <a:lvl4pPr marL="1624357" indent="-232051" eaLnBrk="0" hangingPunct="0">
              <a:defRPr sz="4100">
                <a:solidFill>
                  <a:schemeClr val="tx2"/>
                </a:solidFill>
                <a:latin typeface="Times New Roman" pitchFamily="18" charset="0"/>
                <a:cs typeface="Arial" pitchFamily="34" charset="0"/>
              </a:defRPr>
            </a:lvl4pPr>
            <a:lvl5pPr marL="2088458" indent="-232051" eaLnBrk="0" hangingPunct="0">
              <a:defRPr sz="4100">
                <a:solidFill>
                  <a:schemeClr val="tx2"/>
                </a:solidFill>
                <a:latin typeface="Times New Roman" pitchFamily="18" charset="0"/>
                <a:cs typeface="Arial" pitchFamily="34" charset="0"/>
              </a:defRPr>
            </a:lvl5pPr>
            <a:lvl6pPr marL="2552560" indent="-232051" eaLnBrk="0" fontAlgn="base" hangingPunct="0">
              <a:spcBef>
                <a:spcPct val="0"/>
              </a:spcBef>
              <a:spcAft>
                <a:spcPct val="0"/>
              </a:spcAft>
              <a:defRPr sz="4100">
                <a:solidFill>
                  <a:schemeClr val="tx2"/>
                </a:solidFill>
                <a:latin typeface="Times New Roman" pitchFamily="18" charset="0"/>
                <a:cs typeface="Arial" pitchFamily="34" charset="0"/>
              </a:defRPr>
            </a:lvl6pPr>
            <a:lvl7pPr marL="3016662" indent="-232051" eaLnBrk="0" fontAlgn="base" hangingPunct="0">
              <a:spcBef>
                <a:spcPct val="0"/>
              </a:spcBef>
              <a:spcAft>
                <a:spcPct val="0"/>
              </a:spcAft>
              <a:defRPr sz="4100">
                <a:solidFill>
                  <a:schemeClr val="tx2"/>
                </a:solidFill>
                <a:latin typeface="Times New Roman" pitchFamily="18" charset="0"/>
                <a:cs typeface="Arial" pitchFamily="34" charset="0"/>
              </a:defRPr>
            </a:lvl7pPr>
            <a:lvl8pPr marL="3480765" indent="-232051" eaLnBrk="0" fontAlgn="base" hangingPunct="0">
              <a:spcBef>
                <a:spcPct val="0"/>
              </a:spcBef>
              <a:spcAft>
                <a:spcPct val="0"/>
              </a:spcAft>
              <a:defRPr sz="4100">
                <a:solidFill>
                  <a:schemeClr val="tx2"/>
                </a:solidFill>
                <a:latin typeface="Times New Roman" pitchFamily="18" charset="0"/>
                <a:cs typeface="Arial" pitchFamily="34" charset="0"/>
              </a:defRPr>
            </a:lvl8pPr>
            <a:lvl9pPr marL="3944866" indent="-232051" eaLnBrk="0" fontAlgn="base" hangingPunct="0">
              <a:spcBef>
                <a:spcPct val="0"/>
              </a:spcBef>
              <a:spcAft>
                <a:spcPct val="0"/>
              </a:spcAft>
              <a:defRPr sz="4100">
                <a:solidFill>
                  <a:schemeClr val="tx2"/>
                </a:solidFill>
                <a:latin typeface="Times New Roman" pitchFamily="18" charset="0"/>
                <a:cs typeface="Arial" pitchFamily="34" charset="0"/>
              </a:defRPr>
            </a:lvl9pPr>
          </a:lstStyle>
          <a:p>
            <a:pPr eaLnBrk="1" hangingPunct="1"/>
            <a:fld id="{C8059418-DCFC-4EF6-97F8-1E2BF43D94D0}" type="slidenum">
              <a:rPr lang="en-US" sz="1200">
                <a:solidFill>
                  <a:schemeClr val="tx1"/>
                </a:solidFill>
                <a:cs typeface="Times New Roman" pitchFamily="18" charset="0"/>
              </a:rPr>
              <a:pPr eaLnBrk="1" hangingPunct="1"/>
              <a:t>22</a:t>
            </a:fld>
            <a:endParaRPr lang="en-US" sz="1200" dirty="0">
              <a:solidFill>
                <a:schemeClr val="tx1"/>
              </a:solidFill>
              <a:cs typeface="Times New Roman" pitchFamily="18" charset="0"/>
            </a:endParaRPr>
          </a:p>
        </p:txBody>
      </p:sp>
      <p:sp>
        <p:nvSpPr>
          <p:cNvPr id="62468" name="Rectangle 2"/>
          <p:cNvSpPr>
            <a:spLocks noGrp="1" noRot="1" noChangeAspect="1" noChangeArrowheads="1" noTextEdit="1"/>
          </p:cNvSpPr>
          <p:nvPr>
            <p:ph type="sldImg"/>
          </p:nvPr>
        </p:nvSpPr>
        <p:spPr>
          <a:xfrm>
            <a:off x="406400" y="696913"/>
            <a:ext cx="6197600" cy="3486150"/>
          </a:xfrm>
          <a:ln/>
        </p:spPr>
      </p:sp>
      <p:sp>
        <p:nvSpPr>
          <p:cNvPr id="6246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en-US" dirty="0"/>
          </a:p>
        </p:txBody>
      </p:sp>
    </p:spTree>
    <p:extLst>
      <p:ext uri="{BB962C8B-B14F-4D97-AF65-F5344CB8AC3E}">
        <p14:creationId xmlns:p14="http://schemas.microsoft.com/office/powerpoint/2010/main" val="934226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DC Professional Encounters</a:t>
            </a:r>
          </a:p>
        </p:txBody>
      </p:sp>
      <p:sp>
        <p:nvSpPr>
          <p:cNvPr id="5" name="Slide Number Placeholder 4"/>
          <p:cNvSpPr>
            <a:spLocks noGrp="1"/>
          </p:cNvSpPr>
          <p:nvPr>
            <p:ph type="sldNum" sz="quarter" idx="11"/>
          </p:nvPr>
        </p:nvSpPr>
        <p:spPr/>
        <p:txBody>
          <a:bodyPr/>
          <a:lstStyle/>
          <a:p>
            <a:pPr>
              <a:defRPr/>
            </a:pPr>
            <a:fld id="{FEB37638-BFFC-4961-AC4A-8DC9155402F3}" type="slidenum">
              <a:rPr lang="en-US" smtClean="0"/>
              <a:pPr>
                <a:defRPr/>
              </a:pPr>
              <a:t>3</a:t>
            </a:fld>
            <a:endParaRPr lang="en-US" dirty="0"/>
          </a:p>
        </p:txBody>
      </p:sp>
    </p:spTree>
    <p:extLst>
      <p:ext uri="{BB962C8B-B14F-4D97-AF65-F5344CB8AC3E}">
        <p14:creationId xmlns:p14="http://schemas.microsoft.com/office/powerpoint/2010/main" val="6177322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100">
                <a:solidFill>
                  <a:schemeClr val="tx2"/>
                </a:solidFill>
                <a:latin typeface="Times New Roman" pitchFamily="18" charset="0"/>
                <a:cs typeface="Arial" pitchFamily="34" charset="0"/>
              </a:defRPr>
            </a:lvl1pPr>
            <a:lvl2pPr marL="754165" indent="-290063" eaLnBrk="0" hangingPunct="0">
              <a:defRPr sz="4100">
                <a:solidFill>
                  <a:schemeClr val="tx2"/>
                </a:solidFill>
                <a:latin typeface="Times New Roman" pitchFamily="18" charset="0"/>
                <a:cs typeface="Arial" pitchFamily="34" charset="0"/>
              </a:defRPr>
            </a:lvl2pPr>
            <a:lvl3pPr marL="1160256" indent="-232051" eaLnBrk="0" hangingPunct="0">
              <a:defRPr sz="4100">
                <a:solidFill>
                  <a:schemeClr val="tx2"/>
                </a:solidFill>
                <a:latin typeface="Times New Roman" pitchFamily="18" charset="0"/>
                <a:cs typeface="Arial" pitchFamily="34" charset="0"/>
              </a:defRPr>
            </a:lvl3pPr>
            <a:lvl4pPr marL="1624357" indent="-232051" eaLnBrk="0" hangingPunct="0">
              <a:defRPr sz="4100">
                <a:solidFill>
                  <a:schemeClr val="tx2"/>
                </a:solidFill>
                <a:latin typeface="Times New Roman" pitchFamily="18" charset="0"/>
                <a:cs typeface="Arial" pitchFamily="34" charset="0"/>
              </a:defRPr>
            </a:lvl4pPr>
            <a:lvl5pPr marL="2088458" indent="-232051" eaLnBrk="0" hangingPunct="0">
              <a:defRPr sz="4100">
                <a:solidFill>
                  <a:schemeClr val="tx2"/>
                </a:solidFill>
                <a:latin typeface="Times New Roman" pitchFamily="18" charset="0"/>
                <a:cs typeface="Arial" pitchFamily="34" charset="0"/>
              </a:defRPr>
            </a:lvl5pPr>
            <a:lvl6pPr marL="2552560" indent="-232051" eaLnBrk="0" fontAlgn="base" hangingPunct="0">
              <a:spcBef>
                <a:spcPct val="0"/>
              </a:spcBef>
              <a:spcAft>
                <a:spcPct val="0"/>
              </a:spcAft>
              <a:defRPr sz="4100">
                <a:solidFill>
                  <a:schemeClr val="tx2"/>
                </a:solidFill>
                <a:latin typeface="Times New Roman" pitchFamily="18" charset="0"/>
                <a:cs typeface="Arial" pitchFamily="34" charset="0"/>
              </a:defRPr>
            </a:lvl6pPr>
            <a:lvl7pPr marL="3016662" indent="-232051" eaLnBrk="0" fontAlgn="base" hangingPunct="0">
              <a:spcBef>
                <a:spcPct val="0"/>
              </a:spcBef>
              <a:spcAft>
                <a:spcPct val="0"/>
              </a:spcAft>
              <a:defRPr sz="4100">
                <a:solidFill>
                  <a:schemeClr val="tx2"/>
                </a:solidFill>
                <a:latin typeface="Times New Roman" pitchFamily="18" charset="0"/>
                <a:cs typeface="Arial" pitchFamily="34" charset="0"/>
              </a:defRPr>
            </a:lvl7pPr>
            <a:lvl8pPr marL="3480765" indent="-232051" eaLnBrk="0" fontAlgn="base" hangingPunct="0">
              <a:spcBef>
                <a:spcPct val="0"/>
              </a:spcBef>
              <a:spcAft>
                <a:spcPct val="0"/>
              </a:spcAft>
              <a:defRPr sz="4100">
                <a:solidFill>
                  <a:schemeClr val="tx2"/>
                </a:solidFill>
                <a:latin typeface="Times New Roman" pitchFamily="18" charset="0"/>
                <a:cs typeface="Arial" pitchFamily="34" charset="0"/>
              </a:defRPr>
            </a:lvl8pPr>
            <a:lvl9pPr marL="3944866" indent="-232051" eaLnBrk="0" fontAlgn="base" hangingPunct="0">
              <a:spcBef>
                <a:spcPct val="0"/>
              </a:spcBef>
              <a:spcAft>
                <a:spcPct val="0"/>
              </a:spcAft>
              <a:defRPr sz="4100">
                <a:solidFill>
                  <a:schemeClr val="tx2"/>
                </a:solidFill>
                <a:latin typeface="Times New Roman" pitchFamily="18" charset="0"/>
                <a:cs typeface="Arial" pitchFamily="34" charset="0"/>
              </a:defRPr>
            </a:lvl9pPr>
          </a:lstStyle>
          <a:p>
            <a:pPr eaLnBrk="1" hangingPunct="1"/>
            <a:r>
              <a:rPr lang="en-US" sz="1200" dirty="0">
                <a:solidFill>
                  <a:schemeClr val="tx1"/>
                </a:solidFill>
                <a:cs typeface="Times New Roman" pitchFamily="18" charset="0"/>
              </a:rPr>
              <a:t>DC Professional Encounters</a:t>
            </a:r>
          </a:p>
        </p:txBody>
      </p:sp>
      <p:sp>
        <p:nvSpPr>
          <p:cNvPr id="6246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100">
                <a:solidFill>
                  <a:schemeClr val="tx2"/>
                </a:solidFill>
                <a:latin typeface="Times New Roman" pitchFamily="18" charset="0"/>
                <a:cs typeface="Arial" pitchFamily="34" charset="0"/>
              </a:defRPr>
            </a:lvl1pPr>
            <a:lvl2pPr marL="754165" indent="-290063" eaLnBrk="0" hangingPunct="0">
              <a:defRPr sz="4100">
                <a:solidFill>
                  <a:schemeClr val="tx2"/>
                </a:solidFill>
                <a:latin typeface="Times New Roman" pitchFamily="18" charset="0"/>
                <a:cs typeface="Arial" pitchFamily="34" charset="0"/>
              </a:defRPr>
            </a:lvl2pPr>
            <a:lvl3pPr marL="1160256" indent="-232051" eaLnBrk="0" hangingPunct="0">
              <a:defRPr sz="4100">
                <a:solidFill>
                  <a:schemeClr val="tx2"/>
                </a:solidFill>
                <a:latin typeface="Times New Roman" pitchFamily="18" charset="0"/>
                <a:cs typeface="Arial" pitchFamily="34" charset="0"/>
              </a:defRPr>
            </a:lvl3pPr>
            <a:lvl4pPr marL="1624357" indent="-232051" eaLnBrk="0" hangingPunct="0">
              <a:defRPr sz="4100">
                <a:solidFill>
                  <a:schemeClr val="tx2"/>
                </a:solidFill>
                <a:latin typeface="Times New Roman" pitchFamily="18" charset="0"/>
                <a:cs typeface="Arial" pitchFamily="34" charset="0"/>
              </a:defRPr>
            </a:lvl4pPr>
            <a:lvl5pPr marL="2088458" indent="-232051" eaLnBrk="0" hangingPunct="0">
              <a:defRPr sz="4100">
                <a:solidFill>
                  <a:schemeClr val="tx2"/>
                </a:solidFill>
                <a:latin typeface="Times New Roman" pitchFamily="18" charset="0"/>
                <a:cs typeface="Arial" pitchFamily="34" charset="0"/>
              </a:defRPr>
            </a:lvl5pPr>
            <a:lvl6pPr marL="2552560" indent="-232051" eaLnBrk="0" fontAlgn="base" hangingPunct="0">
              <a:spcBef>
                <a:spcPct val="0"/>
              </a:spcBef>
              <a:spcAft>
                <a:spcPct val="0"/>
              </a:spcAft>
              <a:defRPr sz="4100">
                <a:solidFill>
                  <a:schemeClr val="tx2"/>
                </a:solidFill>
                <a:latin typeface="Times New Roman" pitchFamily="18" charset="0"/>
                <a:cs typeface="Arial" pitchFamily="34" charset="0"/>
              </a:defRPr>
            </a:lvl6pPr>
            <a:lvl7pPr marL="3016662" indent="-232051" eaLnBrk="0" fontAlgn="base" hangingPunct="0">
              <a:spcBef>
                <a:spcPct val="0"/>
              </a:spcBef>
              <a:spcAft>
                <a:spcPct val="0"/>
              </a:spcAft>
              <a:defRPr sz="4100">
                <a:solidFill>
                  <a:schemeClr val="tx2"/>
                </a:solidFill>
                <a:latin typeface="Times New Roman" pitchFamily="18" charset="0"/>
                <a:cs typeface="Arial" pitchFamily="34" charset="0"/>
              </a:defRPr>
            </a:lvl7pPr>
            <a:lvl8pPr marL="3480765" indent="-232051" eaLnBrk="0" fontAlgn="base" hangingPunct="0">
              <a:spcBef>
                <a:spcPct val="0"/>
              </a:spcBef>
              <a:spcAft>
                <a:spcPct val="0"/>
              </a:spcAft>
              <a:defRPr sz="4100">
                <a:solidFill>
                  <a:schemeClr val="tx2"/>
                </a:solidFill>
                <a:latin typeface="Times New Roman" pitchFamily="18" charset="0"/>
                <a:cs typeface="Arial" pitchFamily="34" charset="0"/>
              </a:defRPr>
            </a:lvl8pPr>
            <a:lvl9pPr marL="3944866" indent="-232051" eaLnBrk="0" fontAlgn="base" hangingPunct="0">
              <a:spcBef>
                <a:spcPct val="0"/>
              </a:spcBef>
              <a:spcAft>
                <a:spcPct val="0"/>
              </a:spcAft>
              <a:defRPr sz="4100">
                <a:solidFill>
                  <a:schemeClr val="tx2"/>
                </a:solidFill>
                <a:latin typeface="Times New Roman" pitchFamily="18" charset="0"/>
                <a:cs typeface="Arial" pitchFamily="34" charset="0"/>
              </a:defRPr>
            </a:lvl9pPr>
          </a:lstStyle>
          <a:p>
            <a:pPr eaLnBrk="1" hangingPunct="1"/>
            <a:fld id="{C8059418-DCFC-4EF6-97F8-1E2BF43D94D0}" type="slidenum">
              <a:rPr lang="en-US" sz="1200">
                <a:solidFill>
                  <a:schemeClr val="tx1"/>
                </a:solidFill>
                <a:cs typeface="Times New Roman" pitchFamily="18" charset="0"/>
              </a:rPr>
              <a:pPr eaLnBrk="1" hangingPunct="1"/>
              <a:t>23</a:t>
            </a:fld>
            <a:endParaRPr lang="en-US" sz="1200" dirty="0">
              <a:solidFill>
                <a:schemeClr val="tx1"/>
              </a:solidFill>
              <a:cs typeface="Times New Roman" pitchFamily="18" charset="0"/>
            </a:endParaRPr>
          </a:p>
        </p:txBody>
      </p:sp>
      <p:sp>
        <p:nvSpPr>
          <p:cNvPr id="62468" name="Rectangle 2"/>
          <p:cNvSpPr>
            <a:spLocks noGrp="1" noRot="1" noChangeAspect="1" noChangeArrowheads="1" noTextEdit="1"/>
          </p:cNvSpPr>
          <p:nvPr>
            <p:ph type="sldImg"/>
          </p:nvPr>
        </p:nvSpPr>
        <p:spPr>
          <a:xfrm>
            <a:off x="406400" y="696913"/>
            <a:ext cx="6197600" cy="3486150"/>
          </a:xfrm>
          <a:ln/>
        </p:spPr>
      </p:sp>
      <p:sp>
        <p:nvSpPr>
          <p:cNvPr id="6246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en-US" dirty="0"/>
          </a:p>
        </p:txBody>
      </p:sp>
    </p:spTree>
    <p:extLst>
      <p:ext uri="{BB962C8B-B14F-4D97-AF65-F5344CB8AC3E}">
        <p14:creationId xmlns:p14="http://schemas.microsoft.com/office/powerpoint/2010/main" val="12908362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xfrm>
            <a:off x="406400" y="696913"/>
            <a:ext cx="6197600" cy="3486150"/>
          </a:xfrm>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dirty="0"/>
          </a:p>
          <a:p>
            <a:pPr eaLnBrk="1" hangingPunct="1">
              <a:spcBef>
                <a:spcPct val="0"/>
              </a:spcBef>
            </a:pPr>
            <a:endParaRPr lang="en-US" dirty="0"/>
          </a:p>
          <a:p>
            <a:endParaRPr lang="en-US" dirty="0"/>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100">
                <a:solidFill>
                  <a:schemeClr val="tx2"/>
                </a:solidFill>
                <a:latin typeface="Times New Roman" pitchFamily="18" charset="0"/>
                <a:cs typeface="Arial" pitchFamily="34" charset="0"/>
              </a:defRPr>
            </a:lvl1pPr>
            <a:lvl2pPr marL="754165" indent="-290063" eaLnBrk="0" hangingPunct="0">
              <a:defRPr sz="4100">
                <a:solidFill>
                  <a:schemeClr val="tx2"/>
                </a:solidFill>
                <a:latin typeface="Times New Roman" pitchFamily="18" charset="0"/>
                <a:cs typeface="Arial" pitchFamily="34" charset="0"/>
              </a:defRPr>
            </a:lvl2pPr>
            <a:lvl3pPr marL="1160256" indent="-232051" eaLnBrk="0" hangingPunct="0">
              <a:defRPr sz="4100">
                <a:solidFill>
                  <a:schemeClr val="tx2"/>
                </a:solidFill>
                <a:latin typeface="Times New Roman" pitchFamily="18" charset="0"/>
                <a:cs typeface="Arial" pitchFamily="34" charset="0"/>
              </a:defRPr>
            </a:lvl3pPr>
            <a:lvl4pPr marL="1624357" indent="-232051" eaLnBrk="0" hangingPunct="0">
              <a:defRPr sz="4100">
                <a:solidFill>
                  <a:schemeClr val="tx2"/>
                </a:solidFill>
                <a:latin typeface="Times New Roman" pitchFamily="18" charset="0"/>
                <a:cs typeface="Arial" pitchFamily="34" charset="0"/>
              </a:defRPr>
            </a:lvl4pPr>
            <a:lvl5pPr marL="2088458" indent="-232051" eaLnBrk="0" hangingPunct="0">
              <a:defRPr sz="4100">
                <a:solidFill>
                  <a:schemeClr val="tx2"/>
                </a:solidFill>
                <a:latin typeface="Times New Roman" pitchFamily="18" charset="0"/>
                <a:cs typeface="Arial" pitchFamily="34" charset="0"/>
              </a:defRPr>
            </a:lvl5pPr>
            <a:lvl6pPr marL="2552560" indent="-232051" eaLnBrk="0" fontAlgn="base" hangingPunct="0">
              <a:spcBef>
                <a:spcPct val="0"/>
              </a:spcBef>
              <a:spcAft>
                <a:spcPct val="0"/>
              </a:spcAft>
              <a:defRPr sz="4100">
                <a:solidFill>
                  <a:schemeClr val="tx2"/>
                </a:solidFill>
                <a:latin typeface="Times New Roman" pitchFamily="18" charset="0"/>
                <a:cs typeface="Arial" pitchFamily="34" charset="0"/>
              </a:defRPr>
            </a:lvl6pPr>
            <a:lvl7pPr marL="3016662" indent="-232051" eaLnBrk="0" fontAlgn="base" hangingPunct="0">
              <a:spcBef>
                <a:spcPct val="0"/>
              </a:spcBef>
              <a:spcAft>
                <a:spcPct val="0"/>
              </a:spcAft>
              <a:defRPr sz="4100">
                <a:solidFill>
                  <a:schemeClr val="tx2"/>
                </a:solidFill>
                <a:latin typeface="Times New Roman" pitchFamily="18" charset="0"/>
                <a:cs typeface="Arial" pitchFamily="34" charset="0"/>
              </a:defRPr>
            </a:lvl7pPr>
            <a:lvl8pPr marL="3480765" indent="-232051" eaLnBrk="0" fontAlgn="base" hangingPunct="0">
              <a:spcBef>
                <a:spcPct val="0"/>
              </a:spcBef>
              <a:spcAft>
                <a:spcPct val="0"/>
              </a:spcAft>
              <a:defRPr sz="4100">
                <a:solidFill>
                  <a:schemeClr val="tx2"/>
                </a:solidFill>
                <a:latin typeface="Times New Roman" pitchFamily="18" charset="0"/>
                <a:cs typeface="Arial" pitchFamily="34" charset="0"/>
              </a:defRPr>
            </a:lvl8pPr>
            <a:lvl9pPr marL="3944866" indent="-232051" eaLnBrk="0" fontAlgn="base" hangingPunct="0">
              <a:spcBef>
                <a:spcPct val="0"/>
              </a:spcBef>
              <a:spcAft>
                <a:spcPct val="0"/>
              </a:spcAft>
              <a:defRPr sz="4100">
                <a:solidFill>
                  <a:schemeClr val="tx2"/>
                </a:solidFill>
                <a:latin typeface="Times New Roman" pitchFamily="18" charset="0"/>
                <a:cs typeface="Arial" pitchFamily="34" charset="0"/>
              </a:defRPr>
            </a:lvl9pPr>
          </a:lstStyle>
          <a:p>
            <a:pPr eaLnBrk="1" hangingPunct="1"/>
            <a:fld id="{89F70171-42AF-471D-895C-65335F341D70}" type="slidenum">
              <a:rPr lang="en-US" sz="1200">
                <a:solidFill>
                  <a:schemeClr val="tx1"/>
                </a:solidFill>
                <a:cs typeface="Times New Roman" pitchFamily="18" charset="0"/>
              </a:rPr>
              <a:pPr eaLnBrk="1" hangingPunct="1"/>
              <a:t>24</a:t>
            </a:fld>
            <a:endParaRPr lang="en-US" sz="1200" dirty="0">
              <a:solidFill>
                <a:schemeClr val="tx1"/>
              </a:solidFill>
              <a:cs typeface="Times New Roman" pitchFamily="18" charset="0"/>
            </a:endParaRPr>
          </a:p>
        </p:txBody>
      </p:sp>
    </p:spTree>
    <p:extLst>
      <p:ext uri="{BB962C8B-B14F-4D97-AF65-F5344CB8AC3E}">
        <p14:creationId xmlns:p14="http://schemas.microsoft.com/office/powerpoint/2010/main" val="32169123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xfrm>
            <a:off x="406400" y="696913"/>
            <a:ext cx="6197600" cy="3486150"/>
          </a:xfrm>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This Procedure and modifier in this example were coded correctly, but the RVUs were not applied correctly.</a:t>
            </a:r>
          </a:p>
          <a:p>
            <a:r>
              <a:rPr lang="en-US" dirty="0"/>
              <a:t>This example corrects two issues – the RVUs for surgical follow-up are applied instead of the RVUs for the surgery and the E&amp;M is removed</a:t>
            </a:r>
          </a:p>
          <a:p>
            <a:endParaRPr lang="en-US" dirty="0"/>
          </a:p>
          <a:p>
            <a:r>
              <a:rPr lang="en-US" dirty="0"/>
              <a:t>S0810: PRK</a:t>
            </a:r>
          </a:p>
          <a:p>
            <a:endParaRPr lang="en-US" dirty="0"/>
          </a:p>
          <a:p>
            <a:r>
              <a:rPr lang="en-US" dirty="0"/>
              <a:t>Change Edit Flag = 7 - Surgical Follow-up (credited as 99024)</a:t>
            </a:r>
          </a:p>
          <a:p>
            <a:pPr eaLnBrk="1" hangingPunct="1">
              <a:spcBef>
                <a:spcPct val="0"/>
              </a:spcBef>
            </a:pPr>
            <a:r>
              <a:rPr lang="en-US" dirty="0"/>
              <a:t>Change Edit Flag = 8 - Surgical Follow-up (no credit for E&amp;M)</a:t>
            </a:r>
          </a:p>
          <a:p>
            <a:endParaRPr lang="en-US" dirty="0"/>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100">
                <a:solidFill>
                  <a:schemeClr val="tx2"/>
                </a:solidFill>
                <a:latin typeface="Times New Roman" pitchFamily="18" charset="0"/>
                <a:cs typeface="Arial" pitchFamily="34" charset="0"/>
              </a:defRPr>
            </a:lvl1pPr>
            <a:lvl2pPr marL="754165" indent="-290063" eaLnBrk="0" hangingPunct="0">
              <a:defRPr sz="4100">
                <a:solidFill>
                  <a:schemeClr val="tx2"/>
                </a:solidFill>
                <a:latin typeface="Times New Roman" pitchFamily="18" charset="0"/>
                <a:cs typeface="Arial" pitchFamily="34" charset="0"/>
              </a:defRPr>
            </a:lvl2pPr>
            <a:lvl3pPr marL="1160256" indent="-232051" eaLnBrk="0" hangingPunct="0">
              <a:defRPr sz="4100">
                <a:solidFill>
                  <a:schemeClr val="tx2"/>
                </a:solidFill>
                <a:latin typeface="Times New Roman" pitchFamily="18" charset="0"/>
                <a:cs typeface="Arial" pitchFamily="34" charset="0"/>
              </a:defRPr>
            </a:lvl3pPr>
            <a:lvl4pPr marL="1624357" indent="-232051" eaLnBrk="0" hangingPunct="0">
              <a:defRPr sz="4100">
                <a:solidFill>
                  <a:schemeClr val="tx2"/>
                </a:solidFill>
                <a:latin typeface="Times New Roman" pitchFamily="18" charset="0"/>
                <a:cs typeface="Arial" pitchFamily="34" charset="0"/>
              </a:defRPr>
            </a:lvl4pPr>
            <a:lvl5pPr marL="2088458" indent="-232051" eaLnBrk="0" hangingPunct="0">
              <a:defRPr sz="4100">
                <a:solidFill>
                  <a:schemeClr val="tx2"/>
                </a:solidFill>
                <a:latin typeface="Times New Roman" pitchFamily="18" charset="0"/>
                <a:cs typeface="Arial" pitchFamily="34" charset="0"/>
              </a:defRPr>
            </a:lvl5pPr>
            <a:lvl6pPr marL="2552560" indent="-232051" eaLnBrk="0" fontAlgn="base" hangingPunct="0">
              <a:spcBef>
                <a:spcPct val="0"/>
              </a:spcBef>
              <a:spcAft>
                <a:spcPct val="0"/>
              </a:spcAft>
              <a:defRPr sz="4100">
                <a:solidFill>
                  <a:schemeClr val="tx2"/>
                </a:solidFill>
                <a:latin typeface="Times New Roman" pitchFamily="18" charset="0"/>
                <a:cs typeface="Arial" pitchFamily="34" charset="0"/>
              </a:defRPr>
            </a:lvl6pPr>
            <a:lvl7pPr marL="3016662" indent="-232051" eaLnBrk="0" fontAlgn="base" hangingPunct="0">
              <a:spcBef>
                <a:spcPct val="0"/>
              </a:spcBef>
              <a:spcAft>
                <a:spcPct val="0"/>
              </a:spcAft>
              <a:defRPr sz="4100">
                <a:solidFill>
                  <a:schemeClr val="tx2"/>
                </a:solidFill>
                <a:latin typeface="Times New Roman" pitchFamily="18" charset="0"/>
                <a:cs typeface="Arial" pitchFamily="34" charset="0"/>
              </a:defRPr>
            </a:lvl7pPr>
            <a:lvl8pPr marL="3480765" indent="-232051" eaLnBrk="0" fontAlgn="base" hangingPunct="0">
              <a:spcBef>
                <a:spcPct val="0"/>
              </a:spcBef>
              <a:spcAft>
                <a:spcPct val="0"/>
              </a:spcAft>
              <a:defRPr sz="4100">
                <a:solidFill>
                  <a:schemeClr val="tx2"/>
                </a:solidFill>
                <a:latin typeface="Times New Roman" pitchFamily="18" charset="0"/>
                <a:cs typeface="Arial" pitchFamily="34" charset="0"/>
              </a:defRPr>
            </a:lvl8pPr>
            <a:lvl9pPr marL="3944866" indent="-232051" eaLnBrk="0" fontAlgn="base" hangingPunct="0">
              <a:spcBef>
                <a:spcPct val="0"/>
              </a:spcBef>
              <a:spcAft>
                <a:spcPct val="0"/>
              </a:spcAft>
              <a:defRPr sz="4100">
                <a:solidFill>
                  <a:schemeClr val="tx2"/>
                </a:solidFill>
                <a:latin typeface="Times New Roman" pitchFamily="18" charset="0"/>
                <a:cs typeface="Arial" pitchFamily="34" charset="0"/>
              </a:defRPr>
            </a:lvl9pPr>
          </a:lstStyle>
          <a:p>
            <a:pPr eaLnBrk="1" hangingPunct="1"/>
            <a:fld id="{3688F5D8-B314-49DE-8B7B-404E8E547054}" type="slidenum">
              <a:rPr lang="en-US" sz="1200">
                <a:solidFill>
                  <a:schemeClr val="tx1"/>
                </a:solidFill>
                <a:cs typeface="Times New Roman" pitchFamily="18" charset="0"/>
              </a:rPr>
              <a:pPr eaLnBrk="1" hangingPunct="1"/>
              <a:t>25</a:t>
            </a:fld>
            <a:endParaRPr lang="en-US" sz="1200" dirty="0">
              <a:solidFill>
                <a:schemeClr val="tx1"/>
              </a:solidFill>
              <a:cs typeface="Times New Roman" pitchFamily="18" charset="0"/>
            </a:endParaRPr>
          </a:p>
        </p:txBody>
      </p:sp>
    </p:spTree>
    <p:extLst>
      <p:ext uri="{BB962C8B-B14F-4D97-AF65-F5344CB8AC3E}">
        <p14:creationId xmlns:p14="http://schemas.microsoft.com/office/powerpoint/2010/main" val="19417559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406400" y="696913"/>
            <a:ext cx="6197600" cy="3486150"/>
          </a:xfrm>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61533: IMPLANT BRAIN ELECTRODES</a:t>
            </a:r>
          </a:p>
          <a:p>
            <a:r>
              <a:rPr lang="en-US" dirty="0"/>
              <a:t>61536: REMOVAL OF BRAIN LESION</a:t>
            </a:r>
          </a:p>
          <a:p>
            <a:endParaRPr lang="en-US" dirty="0"/>
          </a:p>
          <a:p>
            <a:pPr eaLnBrk="1" hangingPunct="1">
              <a:spcBef>
                <a:spcPct val="0"/>
              </a:spcBef>
            </a:pPr>
            <a:r>
              <a:rPr lang="en-US" dirty="0"/>
              <a:t>APPTSTAT=7 (TELCON)</a:t>
            </a:r>
          </a:p>
          <a:p>
            <a:r>
              <a:rPr lang="en-US" dirty="0"/>
              <a:t>PROVSPEC=901 (PA)</a:t>
            </a:r>
          </a:p>
          <a:p>
            <a:endParaRPr lang="en-US" dirty="0"/>
          </a:p>
          <a:p>
            <a:pPr eaLnBrk="1" hangingPunct="1">
              <a:spcBef>
                <a:spcPct val="0"/>
              </a:spcBef>
            </a:pPr>
            <a:r>
              <a:rPr lang="en-US" dirty="0"/>
              <a:t>Change Edit Flag– TELCON (removed additional procedures)</a:t>
            </a:r>
          </a:p>
          <a:p>
            <a:endParaRPr lang="en-US" dirty="0"/>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100">
                <a:solidFill>
                  <a:schemeClr val="tx2"/>
                </a:solidFill>
                <a:latin typeface="Times New Roman" pitchFamily="18" charset="0"/>
                <a:cs typeface="Arial" pitchFamily="34" charset="0"/>
              </a:defRPr>
            </a:lvl1pPr>
            <a:lvl2pPr marL="754165" indent="-290063" eaLnBrk="0" hangingPunct="0">
              <a:defRPr sz="4100">
                <a:solidFill>
                  <a:schemeClr val="tx2"/>
                </a:solidFill>
                <a:latin typeface="Times New Roman" pitchFamily="18" charset="0"/>
                <a:cs typeface="Arial" pitchFamily="34" charset="0"/>
              </a:defRPr>
            </a:lvl2pPr>
            <a:lvl3pPr marL="1160256" indent="-232051" eaLnBrk="0" hangingPunct="0">
              <a:defRPr sz="4100">
                <a:solidFill>
                  <a:schemeClr val="tx2"/>
                </a:solidFill>
                <a:latin typeface="Times New Roman" pitchFamily="18" charset="0"/>
                <a:cs typeface="Arial" pitchFamily="34" charset="0"/>
              </a:defRPr>
            </a:lvl3pPr>
            <a:lvl4pPr marL="1624357" indent="-232051" eaLnBrk="0" hangingPunct="0">
              <a:defRPr sz="4100">
                <a:solidFill>
                  <a:schemeClr val="tx2"/>
                </a:solidFill>
                <a:latin typeface="Times New Roman" pitchFamily="18" charset="0"/>
                <a:cs typeface="Arial" pitchFamily="34" charset="0"/>
              </a:defRPr>
            </a:lvl4pPr>
            <a:lvl5pPr marL="2088458" indent="-232051" eaLnBrk="0" hangingPunct="0">
              <a:defRPr sz="4100">
                <a:solidFill>
                  <a:schemeClr val="tx2"/>
                </a:solidFill>
                <a:latin typeface="Times New Roman" pitchFamily="18" charset="0"/>
                <a:cs typeface="Arial" pitchFamily="34" charset="0"/>
              </a:defRPr>
            </a:lvl5pPr>
            <a:lvl6pPr marL="2552560" indent="-232051" eaLnBrk="0" fontAlgn="base" hangingPunct="0">
              <a:spcBef>
                <a:spcPct val="0"/>
              </a:spcBef>
              <a:spcAft>
                <a:spcPct val="0"/>
              </a:spcAft>
              <a:defRPr sz="4100">
                <a:solidFill>
                  <a:schemeClr val="tx2"/>
                </a:solidFill>
                <a:latin typeface="Times New Roman" pitchFamily="18" charset="0"/>
                <a:cs typeface="Arial" pitchFamily="34" charset="0"/>
              </a:defRPr>
            </a:lvl6pPr>
            <a:lvl7pPr marL="3016662" indent="-232051" eaLnBrk="0" fontAlgn="base" hangingPunct="0">
              <a:spcBef>
                <a:spcPct val="0"/>
              </a:spcBef>
              <a:spcAft>
                <a:spcPct val="0"/>
              </a:spcAft>
              <a:defRPr sz="4100">
                <a:solidFill>
                  <a:schemeClr val="tx2"/>
                </a:solidFill>
                <a:latin typeface="Times New Roman" pitchFamily="18" charset="0"/>
                <a:cs typeface="Arial" pitchFamily="34" charset="0"/>
              </a:defRPr>
            </a:lvl7pPr>
            <a:lvl8pPr marL="3480765" indent="-232051" eaLnBrk="0" fontAlgn="base" hangingPunct="0">
              <a:spcBef>
                <a:spcPct val="0"/>
              </a:spcBef>
              <a:spcAft>
                <a:spcPct val="0"/>
              </a:spcAft>
              <a:defRPr sz="4100">
                <a:solidFill>
                  <a:schemeClr val="tx2"/>
                </a:solidFill>
                <a:latin typeface="Times New Roman" pitchFamily="18" charset="0"/>
                <a:cs typeface="Arial" pitchFamily="34" charset="0"/>
              </a:defRPr>
            </a:lvl8pPr>
            <a:lvl9pPr marL="3944866" indent="-232051" eaLnBrk="0" fontAlgn="base" hangingPunct="0">
              <a:spcBef>
                <a:spcPct val="0"/>
              </a:spcBef>
              <a:spcAft>
                <a:spcPct val="0"/>
              </a:spcAft>
              <a:defRPr sz="4100">
                <a:solidFill>
                  <a:schemeClr val="tx2"/>
                </a:solidFill>
                <a:latin typeface="Times New Roman" pitchFamily="18" charset="0"/>
                <a:cs typeface="Arial" pitchFamily="34" charset="0"/>
              </a:defRPr>
            </a:lvl9pPr>
          </a:lstStyle>
          <a:p>
            <a:pPr eaLnBrk="1" hangingPunct="1"/>
            <a:fld id="{F28C839F-1029-412C-87AF-13AC5D0FA59C}" type="slidenum">
              <a:rPr lang="en-US" sz="1200">
                <a:solidFill>
                  <a:schemeClr val="tx1"/>
                </a:solidFill>
                <a:cs typeface="Times New Roman" pitchFamily="18" charset="0"/>
              </a:rPr>
              <a:pPr eaLnBrk="1" hangingPunct="1"/>
              <a:t>26</a:t>
            </a:fld>
            <a:endParaRPr lang="en-US" sz="1200" dirty="0">
              <a:solidFill>
                <a:schemeClr val="tx1"/>
              </a:solidFill>
              <a:cs typeface="Times New Roman" pitchFamily="18" charset="0"/>
            </a:endParaRPr>
          </a:p>
        </p:txBody>
      </p:sp>
    </p:spTree>
    <p:extLst>
      <p:ext uri="{BB962C8B-B14F-4D97-AF65-F5344CB8AC3E}">
        <p14:creationId xmlns:p14="http://schemas.microsoft.com/office/powerpoint/2010/main" val="41327764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DC Professional Encounters</a:t>
            </a:r>
          </a:p>
        </p:txBody>
      </p:sp>
      <p:sp>
        <p:nvSpPr>
          <p:cNvPr id="5" name="Slide Number Placeholder 4"/>
          <p:cNvSpPr>
            <a:spLocks noGrp="1"/>
          </p:cNvSpPr>
          <p:nvPr>
            <p:ph type="sldNum" sz="quarter" idx="11"/>
          </p:nvPr>
        </p:nvSpPr>
        <p:spPr/>
        <p:txBody>
          <a:bodyPr/>
          <a:lstStyle/>
          <a:p>
            <a:pPr>
              <a:defRPr/>
            </a:pPr>
            <a:fld id="{FEB37638-BFFC-4961-AC4A-8DC9155402F3}" type="slidenum">
              <a:rPr lang="en-US" smtClean="0"/>
              <a:pPr>
                <a:defRPr/>
              </a:pPr>
              <a:t>27</a:t>
            </a:fld>
            <a:endParaRPr lang="en-US" dirty="0"/>
          </a:p>
        </p:txBody>
      </p:sp>
    </p:spTree>
    <p:extLst>
      <p:ext uri="{BB962C8B-B14F-4D97-AF65-F5344CB8AC3E}">
        <p14:creationId xmlns:p14="http://schemas.microsoft.com/office/powerpoint/2010/main" val="29518945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406400" y="696913"/>
            <a:ext cx="6197600" cy="3486150"/>
          </a:xfrm>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100">
                <a:solidFill>
                  <a:schemeClr val="tx2"/>
                </a:solidFill>
                <a:latin typeface="Times New Roman" pitchFamily="18" charset="0"/>
                <a:cs typeface="Arial" pitchFamily="34" charset="0"/>
              </a:defRPr>
            </a:lvl1pPr>
            <a:lvl2pPr marL="754165" indent="-290063" eaLnBrk="0" hangingPunct="0">
              <a:defRPr sz="4100">
                <a:solidFill>
                  <a:schemeClr val="tx2"/>
                </a:solidFill>
                <a:latin typeface="Times New Roman" pitchFamily="18" charset="0"/>
                <a:cs typeface="Arial" pitchFamily="34" charset="0"/>
              </a:defRPr>
            </a:lvl2pPr>
            <a:lvl3pPr marL="1160256" indent="-232051" eaLnBrk="0" hangingPunct="0">
              <a:defRPr sz="4100">
                <a:solidFill>
                  <a:schemeClr val="tx2"/>
                </a:solidFill>
                <a:latin typeface="Times New Roman" pitchFamily="18" charset="0"/>
                <a:cs typeface="Arial" pitchFamily="34" charset="0"/>
              </a:defRPr>
            </a:lvl3pPr>
            <a:lvl4pPr marL="1624357" indent="-232051" eaLnBrk="0" hangingPunct="0">
              <a:defRPr sz="4100">
                <a:solidFill>
                  <a:schemeClr val="tx2"/>
                </a:solidFill>
                <a:latin typeface="Times New Roman" pitchFamily="18" charset="0"/>
                <a:cs typeface="Arial" pitchFamily="34" charset="0"/>
              </a:defRPr>
            </a:lvl4pPr>
            <a:lvl5pPr marL="2088458" indent="-232051" eaLnBrk="0" hangingPunct="0">
              <a:defRPr sz="4100">
                <a:solidFill>
                  <a:schemeClr val="tx2"/>
                </a:solidFill>
                <a:latin typeface="Times New Roman" pitchFamily="18" charset="0"/>
                <a:cs typeface="Arial" pitchFamily="34" charset="0"/>
              </a:defRPr>
            </a:lvl5pPr>
            <a:lvl6pPr marL="2552560" indent="-232051" eaLnBrk="0" fontAlgn="base" hangingPunct="0">
              <a:spcBef>
                <a:spcPct val="0"/>
              </a:spcBef>
              <a:spcAft>
                <a:spcPct val="0"/>
              </a:spcAft>
              <a:defRPr sz="4100">
                <a:solidFill>
                  <a:schemeClr val="tx2"/>
                </a:solidFill>
                <a:latin typeface="Times New Roman" pitchFamily="18" charset="0"/>
                <a:cs typeface="Arial" pitchFamily="34" charset="0"/>
              </a:defRPr>
            </a:lvl6pPr>
            <a:lvl7pPr marL="3016662" indent="-232051" eaLnBrk="0" fontAlgn="base" hangingPunct="0">
              <a:spcBef>
                <a:spcPct val="0"/>
              </a:spcBef>
              <a:spcAft>
                <a:spcPct val="0"/>
              </a:spcAft>
              <a:defRPr sz="4100">
                <a:solidFill>
                  <a:schemeClr val="tx2"/>
                </a:solidFill>
                <a:latin typeface="Times New Roman" pitchFamily="18" charset="0"/>
                <a:cs typeface="Arial" pitchFamily="34" charset="0"/>
              </a:defRPr>
            </a:lvl7pPr>
            <a:lvl8pPr marL="3480765" indent="-232051" eaLnBrk="0" fontAlgn="base" hangingPunct="0">
              <a:spcBef>
                <a:spcPct val="0"/>
              </a:spcBef>
              <a:spcAft>
                <a:spcPct val="0"/>
              </a:spcAft>
              <a:defRPr sz="4100">
                <a:solidFill>
                  <a:schemeClr val="tx2"/>
                </a:solidFill>
                <a:latin typeface="Times New Roman" pitchFamily="18" charset="0"/>
                <a:cs typeface="Arial" pitchFamily="34" charset="0"/>
              </a:defRPr>
            </a:lvl8pPr>
            <a:lvl9pPr marL="3944866" indent="-232051" eaLnBrk="0" fontAlgn="base" hangingPunct="0">
              <a:spcBef>
                <a:spcPct val="0"/>
              </a:spcBef>
              <a:spcAft>
                <a:spcPct val="0"/>
              </a:spcAft>
              <a:defRPr sz="4100">
                <a:solidFill>
                  <a:schemeClr val="tx2"/>
                </a:solidFill>
                <a:latin typeface="Times New Roman" pitchFamily="18" charset="0"/>
                <a:cs typeface="Arial" pitchFamily="34" charset="0"/>
              </a:defRPr>
            </a:lvl9pPr>
          </a:lstStyle>
          <a:p>
            <a:pPr eaLnBrk="1" hangingPunct="1"/>
            <a:fld id="{6D1DD2F0-00BE-435E-ABFD-A5531BA9BF08}" type="slidenum">
              <a:rPr lang="en-US" sz="1200">
                <a:solidFill>
                  <a:schemeClr val="tx1"/>
                </a:solidFill>
                <a:cs typeface="Times New Roman" pitchFamily="18" charset="0"/>
              </a:rPr>
              <a:pPr eaLnBrk="1" hangingPunct="1"/>
              <a:t>28</a:t>
            </a:fld>
            <a:endParaRPr lang="en-US" sz="1200" dirty="0">
              <a:solidFill>
                <a:schemeClr val="tx1"/>
              </a:solidFill>
              <a:cs typeface="Times New Roman" pitchFamily="18" charset="0"/>
            </a:endParaRPr>
          </a:p>
        </p:txBody>
      </p:sp>
    </p:spTree>
    <p:extLst>
      <p:ext uri="{BB962C8B-B14F-4D97-AF65-F5344CB8AC3E}">
        <p14:creationId xmlns:p14="http://schemas.microsoft.com/office/powerpoint/2010/main" val="30373295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DC Professional Encounters</a:t>
            </a:r>
          </a:p>
        </p:txBody>
      </p:sp>
      <p:sp>
        <p:nvSpPr>
          <p:cNvPr id="5" name="Slide Number Placeholder 4"/>
          <p:cNvSpPr>
            <a:spLocks noGrp="1"/>
          </p:cNvSpPr>
          <p:nvPr>
            <p:ph type="sldNum" sz="quarter" idx="11"/>
          </p:nvPr>
        </p:nvSpPr>
        <p:spPr/>
        <p:txBody>
          <a:bodyPr/>
          <a:lstStyle/>
          <a:p>
            <a:pPr>
              <a:defRPr/>
            </a:pPr>
            <a:fld id="{FEB37638-BFFC-4961-AC4A-8DC9155402F3}" type="slidenum">
              <a:rPr lang="en-US" smtClean="0"/>
              <a:pPr>
                <a:defRPr/>
              </a:pPr>
              <a:t>29</a:t>
            </a:fld>
            <a:endParaRPr lang="en-US" dirty="0"/>
          </a:p>
        </p:txBody>
      </p:sp>
    </p:spTree>
    <p:extLst>
      <p:ext uri="{BB962C8B-B14F-4D97-AF65-F5344CB8AC3E}">
        <p14:creationId xmlns:p14="http://schemas.microsoft.com/office/powerpoint/2010/main" val="29851090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DC Professional Encounters</a:t>
            </a:r>
          </a:p>
        </p:txBody>
      </p:sp>
      <p:sp>
        <p:nvSpPr>
          <p:cNvPr id="5" name="Slide Number Placeholder 4"/>
          <p:cNvSpPr>
            <a:spLocks noGrp="1"/>
          </p:cNvSpPr>
          <p:nvPr>
            <p:ph type="sldNum" sz="quarter" idx="11"/>
          </p:nvPr>
        </p:nvSpPr>
        <p:spPr/>
        <p:txBody>
          <a:bodyPr/>
          <a:lstStyle/>
          <a:p>
            <a:pPr>
              <a:defRPr/>
            </a:pPr>
            <a:fld id="{FEB37638-BFFC-4961-AC4A-8DC9155402F3}" type="slidenum">
              <a:rPr lang="en-US" smtClean="0"/>
              <a:pPr>
                <a:defRPr/>
              </a:pPr>
              <a:t>30</a:t>
            </a:fld>
            <a:endParaRPr lang="en-US" dirty="0"/>
          </a:p>
        </p:txBody>
      </p:sp>
    </p:spTree>
    <p:extLst>
      <p:ext uri="{BB962C8B-B14F-4D97-AF65-F5344CB8AC3E}">
        <p14:creationId xmlns:p14="http://schemas.microsoft.com/office/powerpoint/2010/main" val="8248511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DC Professional Encounters</a:t>
            </a:r>
          </a:p>
        </p:txBody>
      </p:sp>
      <p:sp>
        <p:nvSpPr>
          <p:cNvPr id="5" name="Slide Number Placeholder 4"/>
          <p:cNvSpPr>
            <a:spLocks noGrp="1"/>
          </p:cNvSpPr>
          <p:nvPr>
            <p:ph type="sldNum" sz="quarter" idx="11"/>
          </p:nvPr>
        </p:nvSpPr>
        <p:spPr/>
        <p:txBody>
          <a:bodyPr/>
          <a:lstStyle/>
          <a:p>
            <a:pPr>
              <a:defRPr/>
            </a:pPr>
            <a:fld id="{FEB37638-BFFC-4961-AC4A-8DC9155402F3}" type="slidenum">
              <a:rPr lang="en-US" smtClean="0"/>
              <a:pPr>
                <a:defRPr/>
              </a:pPr>
              <a:t>31</a:t>
            </a:fld>
            <a:endParaRPr lang="en-US" dirty="0"/>
          </a:p>
        </p:txBody>
      </p:sp>
    </p:spTree>
    <p:extLst>
      <p:ext uri="{BB962C8B-B14F-4D97-AF65-F5344CB8AC3E}">
        <p14:creationId xmlns:p14="http://schemas.microsoft.com/office/powerpoint/2010/main" val="32057214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DC Professional Encounters</a:t>
            </a:r>
          </a:p>
        </p:txBody>
      </p:sp>
      <p:sp>
        <p:nvSpPr>
          <p:cNvPr id="5" name="Slide Number Placeholder 4"/>
          <p:cNvSpPr>
            <a:spLocks noGrp="1"/>
          </p:cNvSpPr>
          <p:nvPr>
            <p:ph type="sldNum" sz="quarter" idx="11"/>
          </p:nvPr>
        </p:nvSpPr>
        <p:spPr/>
        <p:txBody>
          <a:bodyPr/>
          <a:lstStyle/>
          <a:p>
            <a:pPr>
              <a:defRPr/>
            </a:pPr>
            <a:fld id="{FEB37638-BFFC-4961-AC4A-8DC9155402F3}" type="slidenum">
              <a:rPr lang="en-US" smtClean="0"/>
              <a:pPr>
                <a:defRPr/>
              </a:pPr>
              <a:t>4</a:t>
            </a:fld>
            <a:endParaRPr lang="en-US" dirty="0"/>
          </a:p>
        </p:txBody>
      </p:sp>
    </p:spTree>
    <p:extLst>
      <p:ext uri="{BB962C8B-B14F-4D97-AF65-F5344CB8AC3E}">
        <p14:creationId xmlns:p14="http://schemas.microsoft.com/office/powerpoint/2010/main" val="32811209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DC Professional Encounters</a:t>
            </a:r>
          </a:p>
        </p:txBody>
      </p:sp>
      <p:sp>
        <p:nvSpPr>
          <p:cNvPr id="5" name="Slide Number Placeholder 4"/>
          <p:cNvSpPr>
            <a:spLocks noGrp="1"/>
          </p:cNvSpPr>
          <p:nvPr>
            <p:ph type="sldNum" sz="quarter" idx="11"/>
          </p:nvPr>
        </p:nvSpPr>
        <p:spPr/>
        <p:txBody>
          <a:bodyPr/>
          <a:lstStyle/>
          <a:p>
            <a:pPr>
              <a:defRPr/>
            </a:pPr>
            <a:fld id="{FEB37638-BFFC-4961-AC4A-8DC9155402F3}" type="slidenum">
              <a:rPr lang="en-US" smtClean="0"/>
              <a:pPr>
                <a:defRPr/>
              </a:pPr>
              <a:t>5</a:t>
            </a:fld>
            <a:endParaRPr lang="en-US" dirty="0"/>
          </a:p>
        </p:txBody>
      </p:sp>
    </p:spTree>
    <p:extLst>
      <p:ext uri="{BB962C8B-B14F-4D97-AF65-F5344CB8AC3E}">
        <p14:creationId xmlns:p14="http://schemas.microsoft.com/office/powerpoint/2010/main" val="2964159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100">
                <a:solidFill>
                  <a:schemeClr val="tx2"/>
                </a:solidFill>
                <a:latin typeface="Times New Roman" pitchFamily="18" charset="0"/>
                <a:cs typeface="Arial" pitchFamily="34" charset="0"/>
              </a:defRPr>
            </a:lvl1pPr>
            <a:lvl2pPr marL="754165" indent="-290063" eaLnBrk="0" hangingPunct="0">
              <a:defRPr sz="4100">
                <a:solidFill>
                  <a:schemeClr val="tx2"/>
                </a:solidFill>
                <a:latin typeface="Times New Roman" pitchFamily="18" charset="0"/>
                <a:cs typeface="Arial" pitchFamily="34" charset="0"/>
              </a:defRPr>
            </a:lvl2pPr>
            <a:lvl3pPr marL="1160256" indent="-232051" eaLnBrk="0" hangingPunct="0">
              <a:defRPr sz="4100">
                <a:solidFill>
                  <a:schemeClr val="tx2"/>
                </a:solidFill>
                <a:latin typeface="Times New Roman" pitchFamily="18" charset="0"/>
                <a:cs typeface="Arial" pitchFamily="34" charset="0"/>
              </a:defRPr>
            </a:lvl3pPr>
            <a:lvl4pPr marL="1624357" indent="-232051" eaLnBrk="0" hangingPunct="0">
              <a:defRPr sz="4100">
                <a:solidFill>
                  <a:schemeClr val="tx2"/>
                </a:solidFill>
                <a:latin typeface="Times New Roman" pitchFamily="18" charset="0"/>
                <a:cs typeface="Arial" pitchFamily="34" charset="0"/>
              </a:defRPr>
            </a:lvl4pPr>
            <a:lvl5pPr marL="2088458" indent="-232051" eaLnBrk="0" hangingPunct="0">
              <a:defRPr sz="4100">
                <a:solidFill>
                  <a:schemeClr val="tx2"/>
                </a:solidFill>
                <a:latin typeface="Times New Roman" pitchFamily="18" charset="0"/>
                <a:cs typeface="Arial" pitchFamily="34" charset="0"/>
              </a:defRPr>
            </a:lvl5pPr>
            <a:lvl6pPr marL="2552560" indent="-232051" eaLnBrk="0" fontAlgn="base" hangingPunct="0">
              <a:spcBef>
                <a:spcPct val="0"/>
              </a:spcBef>
              <a:spcAft>
                <a:spcPct val="0"/>
              </a:spcAft>
              <a:defRPr sz="4100">
                <a:solidFill>
                  <a:schemeClr val="tx2"/>
                </a:solidFill>
                <a:latin typeface="Times New Roman" pitchFamily="18" charset="0"/>
                <a:cs typeface="Arial" pitchFamily="34" charset="0"/>
              </a:defRPr>
            </a:lvl6pPr>
            <a:lvl7pPr marL="3016662" indent="-232051" eaLnBrk="0" fontAlgn="base" hangingPunct="0">
              <a:spcBef>
                <a:spcPct val="0"/>
              </a:spcBef>
              <a:spcAft>
                <a:spcPct val="0"/>
              </a:spcAft>
              <a:defRPr sz="4100">
                <a:solidFill>
                  <a:schemeClr val="tx2"/>
                </a:solidFill>
                <a:latin typeface="Times New Roman" pitchFamily="18" charset="0"/>
                <a:cs typeface="Arial" pitchFamily="34" charset="0"/>
              </a:defRPr>
            </a:lvl7pPr>
            <a:lvl8pPr marL="3480765" indent="-232051" eaLnBrk="0" fontAlgn="base" hangingPunct="0">
              <a:spcBef>
                <a:spcPct val="0"/>
              </a:spcBef>
              <a:spcAft>
                <a:spcPct val="0"/>
              </a:spcAft>
              <a:defRPr sz="4100">
                <a:solidFill>
                  <a:schemeClr val="tx2"/>
                </a:solidFill>
                <a:latin typeface="Times New Roman" pitchFamily="18" charset="0"/>
                <a:cs typeface="Arial" pitchFamily="34" charset="0"/>
              </a:defRPr>
            </a:lvl8pPr>
            <a:lvl9pPr marL="3944866" indent="-232051" eaLnBrk="0" fontAlgn="base" hangingPunct="0">
              <a:spcBef>
                <a:spcPct val="0"/>
              </a:spcBef>
              <a:spcAft>
                <a:spcPct val="0"/>
              </a:spcAft>
              <a:defRPr sz="4100">
                <a:solidFill>
                  <a:schemeClr val="tx2"/>
                </a:solidFill>
                <a:latin typeface="Times New Roman" pitchFamily="18" charset="0"/>
                <a:cs typeface="Arial" pitchFamily="34" charset="0"/>
              </a:defRPr>
            </a:lvl9pPr>
          </a:lstStyle>
          <a:p>
            <a:pPr eaLnBrk="1" hangingPunct="1"/>
            <a:r>
              <a:rPr lang="en-US" sz="1200" dirty="0">
                <a:solidFill>
                  <a:schemeClr val="tx1"/>
                </a:solidFill>
                <a:cs typeface="Times New Roman" pitchFamily="18" charset="0"/>
              </a:rPr>
              <a:t>DC Professional Encounters</a:t>
            </a:r>
          </a:p>
        </p:txBody>
      </p:sp>
      <p:sp>
        <p:nvSpPr>
          <p:cNvPr id="4710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100">
                <a:solidFill>
                  <a:schemeClr val="tx2"/>
                </a:solidFill>
                <a:latin typeface="Times New Roman" pitchFamily="18" charset="0"/>
                <a:cs typeface="Arial" pitchFamily="34" charset="0"/>
              </a:defRPr>
            </a:lvl1pPr>
            <a:lvl2pPr marL="754165" indent="-290063" eaLnBrk="0" hangingPunct="0">
              <a:defRPr sz="4100">
                <a:solidFill>
                  <a:schemeClr val="tx2"/>
                </a:solidFill>
                <a:latin typeface="Times New Roman" pitchFamily="18" charset="0"/>
                <a:cs typeface="Arial" pitchFamily="34" charset="0"/>
              </a:defRPr>
            </a:lvl2pPr>
            <a:lvl3pPr marL="1160256" indent="-232051" eaLnBrk="0" hangingPunct="0">
              <a:defRPr sz="4100">
                <a:solidFill>
                  <a:schemeClr val="tx2"/>
                </a:solidFill>
                <a:latin typeface="Times New Roman" pitchFamily="18" charset="0"/>
                <a:cs typeface="Arial" pitchFamily="34" charset="0"/>
              </a:defRPr>
            </a:lvl3pPr>
            <a:lvl4pPr marL="1624357" indent="-232051" eaLnBrk="0" hangingPunct="0">
              <a:defRPr sz="4100">
                <a:solidFill>
                  <a:schemeClr val="tx2"/>
                </a:solidFill>
                <a:latin typeface="Times New Roman" pitchFamily="18" charset="0"/>
                <a:cs typeface="Arial" pitchFamily="34" charset="0"/>
              </a:defRPr>
            </a:lvl4pPr>
            <a:lvl5pPr marL="2088458" indent="-232051" eaLnBrk="0" hangingPunct="0">
              <a:defRPr sz="4100">
                <a:solidFill>
                  <a:schemeClr val="tx2"/>
                </a:solidFill>
                <a:latin typeface="Times New Roman" pitchFamily="18" charset="0"/>
                <a:cs typeface="Arial" pitchFamily="34" charset="0"/>
              </a:defRPr>
            </a:lvl5pPr>
            <a:lvl6pPr marL="2552560" indent="-232051" eaLnBrk="0" fontAlgn="base" hangingPunct="0">
              <a:spcBef>
                <a:spcPct val="0"/>
              </a:spcBef>
              <a:spcAft>
                <a:spcPct val="0"/>
              </a:spcAft>
              <a:defRPr sz="4100">
                <a:solidFill>
                  <a:schemeClr val="tx2"/>
                </a:solidFill>
                <a:latin typeface="Times New Roman" pitchFamily="18" charset="0"/>
                <a:cs typeface="Arial" pitchFamily="34" charset="0"/>
              </a:defRPr>
            </a:lvl6pPr>
            <a:lvl7pPr marL="3016662" indent="-232051" eaLnBrk="0" fontAlgn="base" hangingPunct="0">
              <a:spcBef>
                <a:spcPct val="0"/>
              </a:spcBef>
              <a:spcAft>
                <a:spcPct val="0"/>
              </a:spcAft>
              <a:defRPr sz="4100">
                <a:solidFill>
                  <a:schemeClr val="tx2"/>
                </a:solidFill>
                <a:latin typeface="Times New Roman" pitchFamily="18" charset="0"/>
                <a:cs typeface="Arial" pitchFamily="34" charset="0"/>
              </a:defRPr>
            </a:lvl7pPr>
            <a:lvl8pPr marL="3480765" indent="-232051" eaLnBrk="0" fontAlgn="base" hangingPunct="0">
              <a:spcBef>
                <a:spcPct val="0"/>
              </a:spcBef>
              <a:spcAft>
                <a:spcPct val="0"/>
              </a:spcAft>
              <a:defRPr sz="4100">
                <a:solidFill>
                  <a:schemeClr val="tx2"/>
                </a:solidFill>
                <a:latin typeface="Times New Roman" pitchFamily="18" charset="0"/>
                <a:cs typeface="Arial" pitchFamily="34" charset="0"/>
              </a:defRPr>
            </a:lvl8pPr>
            <a:lvl9pPr marL="3944866" indent="-232051" eaLnBrk="0" fontAlgn="base" hangingPunct="0">
              <a:spcBef>
                <a:spcPct val="0"/>
              </a:spcBef>
              <a:spcAft>
                <a:spcPct val="0"/>
              </a:spcAft>
              <a:defRPr sz="4100">
                <a:solidFill>
                  <a:schemeClr val="tx2"/>
                </a:solidFill>
                <a:latin typeface="Times New Roman" pitchFamily="18" charset="0"/>
                <a:cs typeface="Arial" pitchFamily="34" charset="0"/>
              </a:defRPr>
            </a:lvl9pPr>
          </a:lstStyle>
          <a:p>
            <a:pPr eaLnBrk="1" hangingPunct="1"/>
            <a:fld id="{7E55C6A8-74E1-4ADB-844B-629EB1C5217C}" type="slidenum">
              <a:rPr lang="en-US" sz="1200">
                <a:solidFill>
                  <a:schemeClr val="tx1"/>
                </a:solidFill>
                <a:cs typeface="Times New Roman" pitchFamily="18" charset="0"/>
              </a:rPr>
              <a:pPr eaLnBrk="1" hangingPunct="1"/>
              <a:t>6</a:t>
            </a:fld>
            <a:endParaRPr lang="en-US" sz="1200" dirty="0">
              <a:solidFill>
                <a:schemeClr val="tx1"/>
              </a:solidFill>
              <a:cs typeface="Times New Roman" pitchFamily="18" charset="0"/>
            </a:endParaRPr>
          </a:p>
        </p:txBody>
      </p:sp>
      <p:sp>
        <p:nvSpPr>
          <p:cNvPr id="47108" name="Rectangle 2"/>
          <p:cNvSpPr>
            <a:spLocks noGrp="1" noRot="1" noChangeAspect="1" noChangeArrowheads="1" noTextEdit="1"/>
          </p:cNvSpPr>
          <p:nvPr>
            <p:ph type="sldImg"/>
          </p:nvPr>
        </p:nvSpPr>
        <p:spPr>
          <a:xfrm>
            <a:off x="406400" y="696913"/>
            <a:ext cx="6197600" cy="3486150"/>
          </a:xfrm>
          <a:ln/>
        </p:spPr>
      </p:sp>
      <p:sp>
        <p:nvSpPr>
          <p:cNvPr id="4710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Tree>
    <p:extLst>
      <p:ext uri="{BB962C8B-B14F-4D97-AF65-F5344CB8AC3E}">
        <p14:creationId xmlns:p14="http://schemas.microsoft.com/office/powerpoint/2010/main" val="16914022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100">
                <a:solidFill>
                  <a:schemeClr val="tx2"/>
                </a:solidFill>
                <a:latin typeface="Times New Roman" pitchFamily="18" charset="0"/>
                <a:cs typeface="Arial" pitchFamily="34" charset="0"/>
              </a:defRPr>
            </a:lvl1pPr>
            <a:lvl2pPr marL="754165" indent="-290063" eaLnBrk="0" hangingPunct="0">
              <a:defRPr sz="4100">
                <a:solidFill>
                  <a:schemeClr val="tx2"/>
                </a:solidFill>
                <a:latin typeface="Times New Roman" pitchFamily="18" charset="0"/>
                <a:cs typeface="Arial" pitchFamily="34" charset="0"/>
              </a:defRPr>
            </a:lvl2pPr>
            <a:lvl3pPr marL="1160256" indent="-232051" eaLnBrk="0" hangingPunct="0">
              <a:defRPr sz="4100">
                <a:solidFill>
                  <a:schemeClr val="tx2"/>
                </a:solidFill>
                <a:latin typeface="Times New Roman" pitchFamily="18" charset="0"/>
                <a:cs typeface="Arial" pitchFamily="34" charset="0"/>
              </a:defRPr>
            </a:lvl3pPr>
            <a:lvl4pPr marL="1624357" indent="-232051" eaLnBrk="0" hangingPunct="0">
              <a:defRPr sz="4100">
                <a:solidFill>
                  <a:schemeClr val="tx2"/>
                </a:solidFill>
                <a:latin typeface="Times New Roman" pitchFamily="18" charset="0"/>
                <a:cs typeface="Arial" pitchFamily="34" charset="0"/>
              </a:defRPr>
            </a:lvl4pPr>
            <a:lvl5pPr marL="2088458" indent="-232051" eaLnBrk="0" hangingPunct="0">
              <a:defRPr sz="4100">
                <a:solidFill>
                  <a:schemeClr val="tx2"/>
                </a:solidFill>
                <a:latin typeface="Times New Roman" pitchFamily="18" charset="0"/>
                <a:cs typeface="Arial" pitchFamily="34" charset="0"/>
              </a:defRPr>
            </a:lvl5pPr>
            <a:lvl6pPr marL="2552560" indent="-232051" eaLnBrk="0" fontAlgn="base" hangingPunct="0">
              <a:spcBef>
                <a:spcPct val="0"/>
              </a:spcBef>
              <a:spcAft>
                <a:spcPct val="0"/>
              </a:spcAft>
              <a:defRPr sz="4100">
                <a:solidFill>
                  <a:schemeClr val="tx2"/>
                </a:solidFill>
                <a:latin typeface="Times New Roman" pitchFamily="18" charset="0"/>
                <a:cs typeface="Arial" pitchFamily="34" charset="0"/>
              </a:defRPr>
            </a:lvl6pPr>
            <a:lvl7pPr marL="3016662" indent="-232051" eaLnBrk="0" fontAlgn="base" hangingPunct="0">
              <a:spcBef>
                <a:spcPct val="0"/>
              </a:spcBef>
              <a:spcAft>
                <a:spcPct val="0"/>
              </a:spcAft>
              <a:defRPr sz="4100">
                <a:solidFill>
                  <a:schemeClr val="tx2"/>
                </a:solidFill>
                <a:latin typeface="Times New Roman" pitchFamily="18" charset="0"/>
                <a:cs typeface="Arial" pitchFamily="34" charset="0"/>
              </a:defRPr>
            </a:lvl7pPr>
            <a:lvl8pPr marL="3480765" indent="-232051" eaLnBrk="0" fontAlgn="base" hangingPunct="0">
              <a:spcBef>
                <a:spcPct val="0"/>
              </a:spcBef>
              <a:spcAft>
                <a:spcPct val="0"/>
              </a:spcAft>
              <a:defRPr sz="4100">
                <a:solidFill>
                  <a:schemeClr val="tx2"/>
                </a:solidFill>
                <a:latin typeface="Times New Roman" pitchFamily="18" charset="0"/>
                <a:cs typeface="Arial" pitchFamily="34" charset="0"/>
              </a:defRPr>
            </a:lvl8pPr>
            <a:lvl9pPr marL="3944866" indent="-232051" eaLnBrk="0" fontAlgn="base" hangingPunct="0">
              <a:spcBef>
                <a:spcPct val="0"/>
              </a:spcBef>
              <a:spcAft>
                <a:spcPct val="0"/>
              </a:spcAft>
              <a:defRPr sz="4100">
                <a:solidFill>
                  <a:schemeClr val="tx2"/>
                </a:solidFill>
                <a:latin typeface="Times New Roman" pitchFamily="18" charset="0"/>
                <a:cs typeface="Arial" pitchFamily="34" charset="0"/>
              </a:defRPr>
            </a:lvl9pPr>
          </a:lstStyle>
          <a:p>
            <a:pPr eaLnBrk="1" hangingPunct="1"/>
            <a:r>
              <a:rPr lang="en-US" sz="1200" dirty="0">
                <a:solidFill>
                  <a:schemeClr val="tx1"/>
                </a:solidFill>
                <a:cs typeface="Times New Roman" pitchFamily="18" charset="0"/>
              </a:rPr>
              <a:t>DC Professional Encounters</a:t>
            </a:r>
          </a:p>
        </p:txBody>
      </p:sp>
      <p:sp>
        <p:nvSpPr>
          <p:cNvPr id="481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100">
                <a:solidFill>
                  <a:schemeClr val="tx2"/>
                </a:solidFill>
                <a:latin typeface="Times New Roman" pitchFamily="18" charset="0"/>
                <a:cs typeface="Arial" pitchFamily="34" charset="0"/>
              </a:defRPr>
            </a:lvl1pPr>
            <a:lvl2pPr marL="754165" indent="-290063" eaLnBrk="0" hangingPunct="0">
              <a:defRPr sz="4100">
                <a:solidFill>
                  <a:schemeClr val="tx2"/>
                </a:solidFill>
                <a:latin typeface="Times New Roman" pitchFamily="18" charset="0"/>
                <a:cs typeface="Arial" pitchFamily="34" charset="0"/>
              </a:defRPr>
            </a:lvl2pPr>
            <a:lvl3pPr marL="1160256" indent="-232051" eaLnBrk="0" hangingPunct="0">
              <a:defRPr sz="4100">
                <a:solidFill>
                  <a:schemeClr val="tx2"/>
                </a:solidFill>
                <a:latin typeface="Times New Roman" pitchFamily="18" charset="0"/>
                <a:cs typeface="Arial" pitchFamily="34" charset="0"/>
              </a:defRPr>
            </a:lvl3pPr>
            <a:lvl4pPr marL="1624357" indent="-232051" eaLnBrk="0" hangingPunct="0">
              <a:defRPr sz="4100">
                <a:solidFill>
                  <a:schemeClr val="tx2"/>
                </a:solidFill>
                <a:latin typeface="Times New Roman" pitchFamily="18" charset="0"/>
                <a:cs typeface="Arial" pitchFamily="34" charset="0"/>
              </a:defRPr>
            </a:lvl4pPr>
            <a:lvl5pPr marL="2088458" indent="-232051" eaLnBrk="0" hangingPunct="0">
              <a:defRPr sz="4100">
                <a:solidFill>
                  <a:schemeClr val="tx2"/>
                </a:solidFill>
                <a:latin typeface="Times New Roman" pitchFamily="18" charset="0"/>
                <a:cs typeface="Arial" pitchFamily="34" charset="0"/>
              </a:defRPr>
            </a:lvl5pPr>
            <a:lvl6pPr marL="2552560" indent="-232051" eaLnBrk="0" fontAlgn="base" hangingPunct="0">
              <a:spcBef>
                <a:spcPct val="0"/>
              </a:spcBef>
              <a:spcAft>
                <a:spcPct val="0"/>
              </a:spcAft>
              <a:defRPr sz="4100">
                <a:solidFill>
                  <a:schemeClr val="tx2"/>
                </a:solidFill>
                <a:latin typeface="Times New Roman" pitchFamily="18" charset="0"/>
                <a:cs typeface="Arial" pitchFamily="34" charset="0"/>
              </a:defRPr>
            </a:lvl6pPr>
            <a:lvl7pPr marL="3016662" indent="-232051" eaLnBrk="0" fontAlgn="base" hangingPunct="0">
              <a:spcBef>
                <a:spcPct val="0"/>
              </a:spcBef>
              <a:spcAft>
                <a:spcPct val="0"/>
              </a:spcAft>
              <a:defRPr sz="4100">
                <a:solidFill>
                  <a:schemeClr val="tx2"/>
                </a:solidFill>
                <a:latin typeface="Times New Roman" pitchFamily="18" charset="0"/>
                <a:cs typeface="Arial" pitchFamily="34" charset="0"/>
              </a:defRPr>
            </a:lvl7pPr>
            <a:lvl8pPr marL="3480765" indent="-232051" eaLnBrk="0" fontAlgn="base" hangingPunct="0">
              <a:spcBef>
                <a:spcPct val="0"/>
              </a:spcBef>
              <a:spcAft>
                <a:spcPct val="0"/>
              </a:spcAft>
              <a:defRPr sz="4100">
                <a:solidFill>
                  <a:schemeClr val="tx2"/>
                </a:solidFill>
                <a:latin typeface="Times New Roman" pitchFamily="18" charset="0"/>
                <a:cs typeface="Arial" pitchFamily="34" charset="0"/>
              </a:defRPr>
            </a:lvl8pPr>
            <a:lvl9pPr marL="3944866" indent="-232051" eaLnBrk="0" fontAlgn="base" hangingPunct="0">
              <a:spcBef>
                <a:spcPct val="0"/>
              </a:spcBef>
              <a:spcAft>
                <a:spcPct val="0"/>
              </a:spcAft>
              <a:defRPr sz="4100">
                <a:solidFill>
                  <a:schemeClr val="tx2"/>
                </a:solidFill>
                <a:latin typeface="Times New Roman" pitchFamily="18" charset="0"/>
                <a:cs typeface="Arial" pitchFamily="34" charset="0"/>
              </a:defRPr>
            </a:lvl9pPr>
          </a:lstStyle>
          <a:p>
            <a:pPr eaLnBrk="1" hangingPunct="1"/>
            <a:fld id="{91183FE4-79AF-45AD-AE39-97D847BC4E0F}" type="slidenum">
              <a:rPr lang="en-US" sz="1200">
                <a:solidFill>
                  <a:schemeClr val="tx1"/>
                </a:solidFill>
                <a:cs typeface="Times New Roman" pitchFamily="18" charset="0"/>
              </a:rPr>
              <a:pPr eaLnBrk="1" hangingPunct="1"/>
              <a:t>7</a:t>
            </a:fld>
            <a:endParaRPr lang="en-US" sz="1200" dirty="0">
              <a:solidFill>
                <a:schemeClr val="tx1"/>
              </a:solidFill>
              <a:cs typeface="Times New Roman" pitchFamily="18" charset="0"/>
            </a:endParaRPr>
          </a:p>
        </p:txBody>
      </p:sp>
      <p:sp>
        <p:nvSpPr>
          <p:cNvPr id="48132" name="Rectangle 2"/>
          <p:cNvSpPr>
            <a:spLocks noGrp="1" noRot="1" noChangeAspect="1" noChangeArrowheads="1" noTextEdit="1"/>
          </p:cNvSpPr>
          <p:nvPr>
            <p:ph type="sldImg"/>
          </p:nvPr>
        </p:nvSpPr>
        <p:spPr>
          <a:xfrm>
            <a:off x="406400" y="696913"/>
            <a:ext cx="6197600" cy="3486150"/>
          </a:xfrm>
          <a:ln/>
        </p:spPr>
      </p:sp>
      <p:sp>
        <p:nvSpPr>
          <p:cNvPr id="4813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Tree>
    <p:extLst>
      <p:ext uri="{BB962C8B-B14F-4D97-AF65-F5344CB8AC3E}">
        <p14:creationId xmlns:p14="http://schemas.microsoft.com/office/powerpoint/2010/main" val="38729576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100">
                <a:solidFill>
                  <a:schemeClr val="tx2"/>
                </a:solidFill>
                <a:latin typeface="Times New Roman" pitchFamily="18" charset="0"/>
                <a:cs typeface="Arial" pitchFamily="34" charset="0"/>
              </a:defRPr>
            </a:lvl1pPr>
            <a:lvl2pPr marL="754165" indent="-290063" eaLnBrk="0" hangingPunct="0">
              <a:defRPr sz="4100">
                <a:solidFill>
                  <a:schemeClr val="tx2"/>
                </a:solidFill>
                <a:latin typeface="Times New Roman" pitchFamily="18" charset="0"/>
                <a:cs typeface="Arial" pitchFamily="34" charset="0"/>
              </a:defRPr>
            </a:lvl2pPr>
            <a:lvl3pPr marL="1160256" indent="-232051" eaLnBrk="0" hangingPunct="0">
              <a:defRPr sz="4100">
                <a:solidFill>
                  <a:schemeClr val="tx2"/>
                </a:solidFill>
                <a:latin typeface="Times New Roman" pitchFamily="18" charset="0"/>
                <a:cs typeface="Arial" pitchFamily="34" charset="0"/>
              </a:defRPr>
            </a:lvl3pPr>
            <a:lvl4pPr marL="1624357" indent="-232051" eaLnBrk="0" hangingPunct="0">
              <a:defRPr sz="4100">
                <a:solidFill>
                  <a:schemeClr val="tx2"/>
                </a:solidFill>
                <a:latin typeface="Times New Roman" pitchFamily="18" charset="0"/>
                <a:cs typeface="Arial" pitchFamily="34" charset="0"/>
              </a:defRPr>
            </a:lvl4pPr>
            <a:lvl5pPr marL="2088458" indent="-232051" eaLnBrk="0" hangingPunct="0">
              <a:defRPr sz="4100">
                <a:solidFill>
                  <a:schemeClr val="tx2"/>
                </a:solidFill>
                <a:latin typeface="Times New Roman" pitchFamily="18" charset="0"/>
                <a:cs typeface="Arial" pitchFamily="34" charset="0"/>
              </a:defRPr>
            </a:lvl5pPr>
            <a:lvl6pPr marL="2552560" indent="-232051" eaLnBrk="0" fontAlgn="base" hangingPunct="0">
              <a:spcBef>
                <a:spcPct val="0"/>
              </a:spcBef>
              <a:spcAft>
                <a:spcPct val="0"/>
              </a:spcAft>
              <a:defRPr sz="4100">
                <a:solidFill>
                  <a:schemeClr val="tx2"/>
                </a:solidFill>
                <a:latin typeface="Times New Roman" pitchFamily="18" charset="0"/>
                <a:cs typeface="Arial" pitchFamily="34" charset="0"/>
              </a:defRPr>
            </a:lvl6pPr>
            <a:lvl7pPr marL="3016662" indent="-232051" eaLnBrk="0" fontAlgn="base" hangingPunct="0">
              <a:spcBef>
                <a:spcPct val="0"/>
              </a:spcBef>
              <a:spcAft>
                <a:spcPct val="0"/>
              </a:spcAft>
              <a:defRPr sz="4100">
                <a:solidFill>
                  <a:schemeClr val="tx2"/>
                </a:solidFill>
                <a:latin typeface="Times New Roman" pitchFamily="18" charset="0"/>
                <a:cs typeface="Arial" pitchFamily="34" charset="0"/>
              </a:defRPr>
            </a:lvl7pPr>
            <a:lvl8pPr marL="3480765" indent="-232051" eaLnBrk="0" fontAlgn="base" hangingPunct="0">
              <a:spcBef>
                <a:spcPct val="0"/>
              </a:spcBef>
              <a:spcAft>
                <a:spcPct val="0"/>
              </a:spcAft>
              <a:defRPr sz="4100">
                <a:solidFill>
                  <a:schemeClr val="tx2"/>
                </a:solidFill>
                <a:latin typeface="Times New Roman" pitchFamily="18" charset="0"/>
                <a:cs typeface="Arial" pitchFamily="34" charset="0"/>
              </a:defRPr>
            </a:lvl8pPr>
            <a:lvl9pPr marL="3944866" indent="-232051" eaLnBrk="0" fontAlgn="base" hangingPunct="0">
              <a:spcBef>
                <a:spcPct val="0"/>
              </a:spcBef>
              <a:spcAft>
                <a:spcPct val="0"/>
              </a:spcAft>
              <a:defRPr sz="4100">
                <a:solidFill>
                  <a:schemeClr val="tx2"/>
                </a:solidFill>
                <a:latin typeface="Times New Roman" pitchFamily="18" charset="0"/>
                <a:cs typeface="Arial" pitchFamily="34" charset="0"/>
              </a:defRPr>
            </a:lvl9pPr>
          </a:lstStyle>
          <a:p>
            <a:pPr eaLnBrk="1" hangingPunct="1"/>
            <a:r>
              <a:rPr lang="en-US" sz="1200" dirty="0">
                <a:solidFill>
                  <a:schemeClr val="tx1"/>
                </a:solidFill>
                <a:cs typeface="Times New Roman" pitchFamily="18" charset="0"/>
              </a:rPr>
              <a:t>DC Professional Encounters</a:t>
            </a:r>
          </a:p>
        </p:txBody>
      </p:sp>
      <p:sp>
        <p:nvSpPr>
          <p:cNvPr id="5120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100">
                <a:solidFill>
                  <a:schemeClr val="tx2"/>
                </a:solidFill>
                <a:latin typeface="Times New Roman" pitchFamily="18" charset="0"/>
                <a:cs typeface="Arial" pitchFamily="34" charset="0"/>
              </a:defRPr>
            </a:lvl1pPr>
            <a:lvl2pPr marL="754165" indent="-290063" eaLnBrk="0" hangingPunct="0">
              <a:defRPr sz="4100">
                <a:solidFill>
                  <a:schemeClr val="tx2"/>
                </a:solidFill>
                <a:latin typeface="Times New Roman" pitchFamily="18" charset="0"/>
                <a:cs typeface="Arial" pitchFamily="34" charset="0"/>
              </a:defRPr>
            </a:lvl2pPr>
            <a:lvl3pPr marL="1160256" indent="-232051" eaLnBrk="0" hangingPunct="0">
              <a:defRPr sz="4100">
                <a:solidFill>
                  <a:schemeClr val="tx2"/>
                </a:solidFill>
                <a:latin typeface="Times New Roman" pitchFamily="18" charset="0"/>
                <a:cs typeface="Arial" pitchFamily="34" charset="0"/>
              </a:defRPr>
            </a:lvl3pPr>
            <a:lvl4pPr marL="1624357" indent="-232051" eaLnBrk="0" hangingPunct="0">
              <a:defRPr sz="4100">
                <a:solidFill>
                  <a:schemeClr val="tx2"/>
                </a:solidFill>
                <a:latin typeface="Times New Roman" pitchFamily="18" charset="0"/>
                <a:cs typeface="Arial" pitchFamily="34" charset="0"/>
              </a:defRPr>
            </a:lvl4pPr>
            <a:lvl5pPr marL="2088458" indent="-232051" eaLnBrk="0" hangingPunct="0">
              <a:defRPr sz="4100">
                <a:solidFill>
                  <a:schemeClr val="tx2"/>
                </a:solidFill>
                <a:latin typeface="Times New Roman" pitchFamily="18" charset="0"/>
                <a:cs typeface="Arial" pitchFamily="34" charset="0"/>
              </a:defRPr>
            </a:lvl5pPr>
            <a:lvl6pPr marL="2552560" indent="-232051" eaLnBrk="0" fontAlgn="base" hangingPunct="0">
              <a:spcBef>
                <a:spcPct val="0"/>
              </a:spcBef>
              <a:spcAft>
                <a:spcPct val="0"/>
              </a:spcAft>
              <a:defRPr sz="4100">
                <a:solidFill>
                  <a:schemeClr val="tx2"/>
                </a:solidFill>
                <a:latin typeface="Times New Roman" pitchFamily="18" charset="0"/>
                <a:cs typeface="Arial" pitchFamily="34" charset="0"/>
              </a:defRPr>
            </a:lvl6pPr>
            <a:lvl7pPr marL="3016662" indent="-232051" eaLnBrk="0" fontAlgn="base" hangingPunct="0">
              <a:spcBef>
                <a:spcPct val="0"/>
              </a:spcBef>
              <a:spcAft>
                <a:spcPct val="0"/>
              </a:spcAft>
              <a:defRPr sz="4100">
                <a:solidFill>
                  <a:schemeClr val="tx2"/>
                </a:solidFill>
                <a:latin typeface="Times New Roman" pitchFamily="18" charset="0"/>
                <a:cs typeface="Arial" pitchFamily="34" charset="0"/>
              </a:defRPr>
            </a:lvl7pPr>
            <a:lvl8pPr marL="3480765" indent="-232051" eaLnBrk="0" fontAlgn="base" hangingPunct="0">
              <a:spcBef>
                <a:spcPct val="0"/>
              </a:spcBef>
              <a:spcAft>
                <a:spcPct val="0"/>
              </a:spcAft>
              <a:defRPr sz="4100">
                <a:solidFill>
                  <a:schemeClr val="tx2"/>
                </a:solidFill>
                <a:latin typeface="Times New Roman" pitchFamily="18" charset="0"/>
                <a:cs typeface="Arial" pitchFamily="34" charset="0"/>
              </a:defRPr>
            </a:lvl8pPr>
            <a:lvl9pPr marL="3944866" indent="-232051" eaLnBrk="0" fontAlgn="base" hangingPunct="0">
              <a:spcBef>
                <a:spcPct val="0"/>
              </a:spcBef>
              <a:spcAft>
                <a:spcPct val="0"/>
              </a:spcAft>
              <a:defRPr sz="4100">
                <a:solidFill>
                  <a:schemeClr val="tx2"/>
                </a:solidFill>
                <a:latin typeface="Times New Roman" pitchFamily="18" charset="0"/>
                <a:cs typeface="Arial" pitchFamily="34" charset="0"/>
              </a:defRPr>
            </a:lvl9pPr>
          </a:lstStyle>
          <a:p>
            <a:pPr eaLnBrk="1" hangingPunct="1"/>
            <a:fld id="{763188F9-459C-41B5-ACD1-400F6E5EA7B2}" type="slidenum">
              <a:rPr lang="en-US" sz="1200">
                <a:solidFill>
                  <a:schemeClr val="tx1"/>
                </a:solidFill>
                <a:cs typeface="Times New Roman" pitchFamily="18" charset="0"/>
              </a:rPr>
              <a:pPr eaLnBrk="1" hangingPunct="1"/>
              <a:t>8</a:t>
            </a:fld>
            <a:endParaRPr lang="en-US" sz="1200" dirty="0">
              <a:solidFill>
                <a:schemeClr val="tx1"/>
              </a:solidFill>
              <a:cs typeface="Times New Roman" pitchFamily="18" charset="0"/>
            </a:endParaRPr>
          </a:p>
        </p:txBody>
      </p:sp>
      <p:sp>
        <p:nvSpPr>
          <p:cNvPr id="51204" name="Rectangle 2"/>
          <p:cNvSpPr>
            <a:spLocks noGrp="1" noRot="1" noChangeAspect="1" noChangeArrowheads="1" noTextEdit="1"/>
          </p:cNvSpPr>
          <p:nvPr>
            <p:ph type="sldImg"/>
          </p:nvPr>
        </p:nvSpPr>
        <p:spPr>
          <a:xfrm>
            <a:off x="406400" y="696913"/>
            <a:ext cx="6197600" cy="3486150"/>
          </a:xfrm>
          <a:ln/>
        </p:spPr>
      </p:sp>
      <p:sp>
        <p:nvSpPr>
          <p:cNvPr id="5120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Tree>
    <p:extLst>
      <p:ext uri="{BB962C8B-B14F-4D97-AF65-F5344CB8AC3E}">
        <p14:creationId xmlns:p14="http://schemas.microsoft.com/office/powerpoint/2010/main" val="4817781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DC Professional Encounters</a:t>
            </a:r>
          </a:p>
        </p:txBody>
      </p:sp>
      <p:sp>
        <p:nvSpPr>
          <p:cNvPr id="5" name="Slide Number Placeholder 4"/>
          <p:cNvSpPr>
            <a:spLocks noGrp="1"/>
          </p:cNvSpPr>
          <p:nvPr>
            <p:ph type="sldNum" sz="quarter" idx="11"/>
          </p:nvPr>
        </p:nvSpPr>
        <p:spPr/>
        <p:txBody>
          <a:bodyPr/>
          <a:lstStyle/>
          <a:p>
            <a:pPr>
              <a:defRPr/>
            </a:pPr>
            <a:fld id="{FEB37638-BFFC-4961-AC4A-8DC9155402F3}" type="slidenum">
              <a:rPr lang="en-US" smtClean="0"/>
              <a:pPr>
                <a:defRPr/>
              </a:pPr>
              <a:t>11</a:t>
            </a:fld>
            <a:endParaRPr lang="en-US" dirty="0"/>
          </a:p>
        </p:txBody>
      </p:sp>
    </p:spTree>
    <p:extLst>
      <p:ext uri="{BB962C8B-B14F-4D97-AF65-F5344CB8AC3E}">
        <p14:creationId xmlns:p14="http://schemas.microsoft.com/office/powerpoint/2010/main" val="29246494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DC Professional Encounters</a:t>
            </a:r>
          </a:p>
        </p:txBody>
      </p:sp>
      <p:sp>
        <p:nvSpPr>
          <p:cNvPr id="5" name="Slide Number Placeholder 4"/>
          <p:cNvSpPr>
            <a:spLocks noGrp="1"/>
          </p:cNvSpPr>
          <p:nvPr>
            <p:ph type="sldNum" sz="quarter" idx="11"/>
          </p:nvPr>
        </p:nvSpPr>
        <p:spPr/>
        <p:txBody>
          <a:bodyPr/>
          <a:lstStyle/>
          <a:p>
            <a:pPr>
              <a:defRPr/>
            </a:pPr>
            <a:fld id="{FEB37638-BFFC-4961-AC4A-8DC9155402F3}" type="slidenum">
              <a:rPr lang="en-US" smtClean="0"/>
              <a:pPr>
                <a:defRPr/>
              </a:pPr>
              <a:t>12</a:t>
            </a:fld>
            <a:endParaRPr lang="en-US" dirty="0"/>
          </a:p>
        </p:txBody>
      </p:sp>
    </p:spTree>
    <p:extLst>
      <p:ext uri="{BB962C8B-B14F-4D97-AF65-F5344CB8AC3E}">
        <p14:creationId xmlns:p14="http://schemas.microsoft.com/office/powerpoint/2010/main" val="2893739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890E342-7732-4BA5-9135-E975FDA5CC99}" type="datetime1">
              <a:rPr lang="en-US" smtClean="0"/>
              <a:t>8/19/2022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C194D-9A2C-4A1C-8ADE-3FED6ACEFC0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9167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DC2617-3F39-4C42-AB60-EB3E1C903AAB}" type="datetime1">
              <a:rPr lang="en-US" smtClean="0"/>
              <a:t>8/19/2022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C194D-9A2C-4A1C-8ADE-3FED6ACEFC0B}" type="slidenum">
              <a:rPr lang="en-US" smtClean="0"/>
              <a:t>‹#›</a:t>
            </a:fld>
            <a:endParaRPr lang="en-US"/>
          </a:p>
        </p:txBody>
      </p:sp>
    </p:spTree>
    <p:extLst>
      <p:ext uri="{BB962C8B-B14F-4D97-AF65-F5344CB8AC3E}">
        <p14:creationId xmlns:p14="http://schemas.microsoft.com/office/powerpoint/2010/main" val="170167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5E6B16-CE86-4A43-9C56-0467A5CFBF99}" type="datetime1">
              <a:rPr lang="en-US" smtClean="0"/>
              <a:t>8/19/2022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C194D-9A2C-4A1C-8ADE-3FED6ACEFC0B}" type="slidenum">
              <a:rPr lang="en-US" smtClean="0"/>
              <a:t>‹#›</a:t>
            </a:fld>
            <a:endParaRPr lang="en-US"/>
          </a:p>
        </p:txBody>
      </p:sp>
    </p:spTree>
    <p:extLst>
      <p:ext uri="{BB962C8B-B14F-4D97-AF65-F5344CB8AC3E}">
        <p14:creationId xmlns:p14="http://schemas.microsoft.com/office/powerpoint/2010/main" val="40334754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1"/>
          </p:nvPr>
        </p:nvSpPr>
        <p:spPr>
          <a:xfrm>
            <a:off x="812800" y="6353175"/>
            <a:ext cx="4572000" cy="365760"/>
          </a:xfrm>
          <a:ln/>
        </p:spPr>
        <p:txBody>
          <a:bodyPr/>
          <a:lstStyle>
            <a:lvl1pPr>
              <a:defRPr sz="1050"/>
            </a:lvl1pPr>
          </a:lstStyle>
          <a:p>
            <a:r>
              <a:rPr lang="en-US" dirty="0"/>
              <a:t>DHA/Decision Support Division/WISDOM</a:t>
            </a:r>
          </a:p>
        </p:txBody>
      </p:sp>
    </p:spTree>
    <p:extLst>
      <p:ext uri="{BB962C8B-B14F-4D97-AF65-F5344CB8AC3E}">
        <p14:creationId xmlns:p14="http://schemas.microsoft.com/office/powerpoint/2010/main" val="2992497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EF5BFC-D0A4-40E2-A869-2D2F62A2BB3F}" type="datetime1">
              <a:rPr lang="en-US" smtClean="0"/>
              <a:t>8/19/2022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C194D-9A2C-4A1C-8ADE-3FED6ACEFC0B}" type="slidenum">
              <a:rPr lang="en-US" smtClean="0"/>
              <a:t>‹#›</a:t>
            </a:fld>
            <a:endParaRPr lang="en-US"/>
          </a:p>
        </p:txBody>
      </p:sp>
    </p:spTree>
    <p:extLst>
      <p:ext uri="{BB962C8B-B14F-4D97-AF65-F5344CB8AC3E}">
        <p14:creationId xmlns:p14="http://schemas.microsoft.com/office/powerpoint/2010/main" val="48702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B1124E-0B80-4AD1-A273-413B212FD60E}" type="datetime1">
              <a:rPr lang="en-US" smtClean="0"/>
              <a:t>8/19/2022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C194D-9A2C-4A1C-8ADE-3FED6ACEFC0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6141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848C310-07F2-409C-BEB2-6DA0092EAE16}" type="datetime1">
              <a:rPr lang="en-US" smtClean="0"/>
              <a:t>8/19/2022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C194D-9A2C-4A1C-8ADE-3FED6ACEFC0B}" type="slidenum">
              <a:rPr lang="en-US" smtClean="0"/>
              <a:t>‹#›</a:t>
            </a:fld>
            <a:endParaRPr lang="en-US"/>
          </a:p>
        </p:txBody>
      </p:sp>
    </p:spTree>
    <p:extLst>
      <p:ext uri="{BB962C8B-B14F-4D97-AF65-F5344CB8AC3E}">
        <p14:creationId xmlns:p14="http://schemas.microsoft.com/office/powerpoint/2010/main" val="4051859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5A9E0A-D68B-412F-94C8-D0D8E04DF6D7}" type="datetime1">
              <a:rPr lang="en-US" smtClean="0"/>
              <a:t>8/19/2022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FC194D-9A2C-4A1C-8ADE-3FED6ACEFC0B}" type="slidenum">
              <a:rPr lang="en-US" smtClean="0"/>
              <a:t>‹#›</a:t>
            </a:fld>
            <a:endParaRPr lang="en-US"/>
          </a:p>
        </p:txBody>
      </p:sp>
    </p:spTree>
    <p:extLst>
      <p:ext uri="{BB962C8B-B14F-4D97-AF65-F5344CB8AC3E}">
        <p14:creationId xmlns:p14="http://schemas.microsoft.com/office/powerpoint/2010/main" val="3311114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F6B1760-EDF7-4C53-8623-1770F9A6A409}" type="datetime1">
              <a:rPr lang="en-US" smtClean="0"/>
              <a:t>8/19/2022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FC194D-9A2C-4A1C-8ADE-3FED6ACEFC0B}" type="slidenum">
              <a:rPr lang="en-US" smtClean="0"/>
              <a:t>‹#›</a:t>
            </a:fld>
            <a:endParaRPr lang="en-US"/>
          </a:p>
        </p:txBody>
      </p:sp>
    </p:spTree>
    <p:extLst>
      <p:ext uri="{BB962C8B-B14F-4D97-AF65-F5344CB8AC3E}">
        <p14:creationId xmlns:p14="http://schemas.microsoft.com/office/powerpoint/2010/main" val="3837815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C028BBF-BA73-4E27-8899-DB2CF3D5CDC2}" type="datetime1">
              <a:rPr lang="en-US" smtClean="0"/>
              <a:t>8/19/2022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A7FC194D-9A2C-4A1C-8ADE-3FED6ACEFC0B}" type="slidenum">
              <a:rPr lang="en-US" smtClean="0"/>
              <a:t>‹#›</a:t>
            </a:fld>
            <a:endParaRPr lang="en-US"/>
          </a:p>
        </p:txBody>
      </p:sp>
    </p:spTree>
    <p:extLst>
      <p:ext uri="{BB962C8B-B14F-4D97-AF65-F5344CB8AC3E}">
        <p14:creationId xmlns:p14="http://schemas.microsoft.com/office/powerpoint/2010/main" val="1584532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B27A159-3F43-4C5D-8DD2-B2DE53429F4E}" type="datetime1">
              <a:rPr lang="en-US" smtClean="0"/>
              <a:t>8/19/2022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7FC194D-9A2C-4A1C-8ADE-3FED6ACEFC0B}" type="slidenum">
              <a:rPr lang="en-US" smtClean="0"/>
              <a:t>‹#›</a:t>
            </a:fld>
            <a:endParaRPr lang="en-US"/>
          </a:p>
        </p:txBody>
      </p:sp>
    </p:spTree>
    <p:extLst>
      <p:ext uri="{BB962C8B-B14F-4D97-AF65-F5344CB8AC3E}">
        <p14:creationId xmlns:p14="http://schemas.microsoft.com/office/powerpoint/2010/main" val="4284642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F7C5375-45CF-4B81-8C78-5A0B0A9ACBBB}" type="datetime1">
              <a:rPr lang="en-US" smtClean="0"/>
              <a:t>8/19/2022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C194D-9A2C-4A1C-8ADE-3FED6ACEFC0B}" type="slidenum">
              <a:rPr lang="en-US" smtClean="0"/>
              <a:t>‹#›</a:t>
            </a:fld>
            <a:endParaRPr lang="en-US"/>
          </a:p>
        </p:txBody>
      </p:sp>
    </p:spTree>
    <p:extLst>
      <p:ext uri="{BB962C8B-B14F-4D97-AF65-F5344CB8AC3E}">
        <p14:creationId xmlns:p14="http://schemas.microsoft.com/office/powerpoint/2010/main" val="898549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55CB20D-C14D-4237-8BD0-A02AFCF87710}" type="datetime1">
              <a:rPr lang="en-US" smtClean="0"/>
              <a:t>8/19/2022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7FC194D-9A2C-4A1C-8ADE-3FED6ACEFC0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708198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8CDC2-214B-442E-84BA-DD76986B07E0}"/>
              </a:ext>
            </a:extLst>
          </p:cNvPr>
          <p:cNvSpPr>
            <a:spLocks noGrp="1"/>
          </p:cNvSpPr>
          <p:nvPr>
            <p:ph type="ctrTitle"/>
          </p:nvPr>
        </p:nvSpPr>
        <p:spPr/>
        <p:txBody>
          <a:bodyPr>
            <a:normAutofit/>
          </a:bodyPr>
          <a:lstStyle/>
          <a:p>
            <a:r>
              <a:rPr lang="en-US" dirty="0"/>
              <a:t>Direct Care Professional Encounters (CAPER)</a:t>
            </a:r>
          </a:p>
        </p:txBody>
      </p:sp>
      <p:sp>
        <p:nvSpPr>
          <p:cNvPr id="3" name="Subtitle 2">
            <a:extLst>
              <a:ext uri="{FF2B5EF4-FFF2-40B4-BE49-F238E27FC236}">
                <a16:creationId xmlns:a16="http://schemas.microsoft.com/office/drawing/2014/main" id="{604C8B00-9793-4148-AD09-85300429802C}"/>
              </a:ext>
            </a:extLst>
          </p:cNvPr>
          <p:cNvSpPr>
            <a:spLocks noGrp="1"/>
          </p:cNvSpPr>
          <p:nvPr>
            <p:ph type="subTitle" idx="1"/>
          </p:nvPr>
        </p:nvSpPr>
        <p:spPr/>
        <p:txBody>
          <a:bodyPr/>
          <a:lstStyle/>
          <a:p>
            <a:r>
              <a:rPr lang="en-US" dirty="0"/>
              <a:t>Veronika Pav</a:t>
            </a:r>
          </a:p>
          <a:p>
            <a:r>
              <a:rPr lang="en-US" dirty="0" err="1"/>
              <a:t>Kennell</a:t>
            </a:r>
            <a:r>
              <a:rPr lang="en-US" dirty="0"/>
              <a:t> &amp; Associates, Inc.</a:t>
            </a:r>
          </a:p>
        </p:txBody>
      </p:sp>
    </p:spTree>
    <p:extLst>
      <p:ext uri="{BB962C8B-B14F-4D97-AF65-F5344CB8AC3E}">
        <p14:creationId xmlns:p14="http://schemas.microsoft.com/office/powerpoint/2010/main" val="1473830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ACEAB66-0C65-4D3C-9B87-B08482BCBE37}"/>
              </a:ext>
            </a:extLst>
          </p:cNvPr>
          <p:cNvSpPr>
            <a:spLocks noGrp="1"/>
          </p:cNvSpPr>
          <p:nvPr>
            <p:ph type="title"/>
          </p:nvPr>
        </p:nvSpPr>
        <p:spPr/>
        <p:txBody>
          <a:bodyPr/>
          <a:lstStyle/>
          <a:p>
            <a:r>
              <a:rPr lang="en-US" dirty="0"/>
              <a:t>Identifying a Record</a:t>
            </a:r>
          </a:p>
        </p:txBody>
      </p:sp>
      <p:sp>
        <p:nvSpPr>
          <p:cNvPr id="4" name="Content Placeholder 3">
            <a:extLst>
              <a:ext uri="{FF2B5EF4-FFF2-40B4-BE49-F238E27FC236}">
                <a16:creationId xmlns:a16="http://schemas.microsoft.com/office/drawing/2014/main" id="{7D29B280-B457-4F57-9BFA-DDE082C47F23}"/>
              </a:ext>
            </a:extLst>
          </p:cNvPr>
          <p:cNvSpPr>
            <a:spLocks noGrp="1"/>
          </p:cNvSpPr>
          <p:nvPr>
            <p:ph idx="1"/>
          </p:nvPr>
        </p:nvSpPr>
        <p:spPr/>
        <p:txBody>
          <a:bodyPr/>
          <a:lstStyle/>
          <a:p>
            <a:pPr marL="0" indent="0">
              <a:buNone/>
            </a:pPr>
            <a:r>
              <a:rPr lang="en-US" dirty="0"/>
              <a:t> The Appointment IEN (APPTIDNO) and the CHCS Host DMIS ID (HOSTDMIS) create a unique ID for each encounter in the CAPER file.</a:t>
            </a:r>
          </a:p>
          <a:p>
            <a:pPr>
              <a:buFont typeface="Wingdings" panose="05000000000000000000" pitchFamily="2" charset="2"/>
              <a:buChar char="q"/>
            </a:pPr>
            <a:r>
              <a:rPr lang="en-US" dirty="0"/>
              <a:t>Note: Linkages in CHCS enable users to link encounters to other files (e.g., pharmacy, ancillary, inpatient) using this this Record ID, but name of the variable APPTIDNO has variations across files (e.g. APPTIEN in Pharmacy-PDTS).</a:t>
            </a:r>
          </a:p>
        </p:txBody>
      </p:sp>
      <p:sp>
        <p:nvSpPr>
          <p:cNvPr id="2" name="Slide Number Placeholder 1">
            <a:extLst>
              <a:ext uri="{FF2B5EF4-FFF2-40B4-BE49-F238E27FC236}">
                <a16:creationId xmlns:a16="http://schemas.microsoft.com/office/drawing/2014/main" id="{9A5EF122-679F-4A65-80A2-71B01E5C8B4E}"/>
              </a:ext>
            </a:extLst>
          </p:cNvPr>
          <p:cNvSpPr>
            <a:spLocks noGrp="1"/>
          </p:cNvSpPr>
          <p:nvPr>
            <p:ph type="sldNum" sz="quarter" idx="12"/>
          </p:nvPr>
        </p:nvSpPr>
        <p:spPr/>
        <p:txBody>
          <a:bodyPr/>
          <a:lstStyle/>
          <a:p>
            <a:fld id="{A7FC194D-9A2C-4A1C-8ADE-3FED6ACEFC0B}" type="slidenum">
              <a:rPr lang="en-US" smtClean="0"/>
              <a:t>10</a:t>
            </a:fld>
            <a:endParaRPr lang="en-US"/>
          </a:p>
        </p:txBody>
      </p:sp>
    </p:spTree>
    <p:extLst>
      <p:ext uri="{BB962C8B-B14F-4D97-AF65-F5344CB8AC3E}">
        <p14:creationId xmlns:p14="http://schemas.microsoft.com/office/powerpoint/2010/main" val="72144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2286000" y="1600200"/>
            <a:ext cx="79248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endParaRPr lang="en-US" sz="2800" dirty="0">
              <a:solidFill>
                <a:schemeClr val="tx1"/>
              </a:solidFill>
              <a:latin typeface="Arial" pitchFamily="34" charset="0"/>
            </a:endParaRPr>
          </a:p>
        </p:txBody>
      </p:sp>
      <p:sp>
        <p:nvSpPr>
          <p:cNvPr id="15363" name="Title 1"/>
          <p:cNvSpPr>
            <a:spLocks noGrp="1"/>
          </p:cNvSpPr>
          <p:nvPr>
            <p:ph type="title"/>
          </p:nvPr>
        </p:nvSpPr>
        <p:spPr bwMode="auto">
          <a:xfrm>
            <a:off x="188843" y="391894"/>
            <a:ext cx="10515600" cy="838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r>
              <a:rPr lang="en-US" sz="3600" b="1" dirty="0">
                <a:solidFill>
                  <a:schemeClr val="tx1"/>
                </a:solidFill>
                <a:ea typeface="Verdana" panose="020B0604030504040204" pitchFamily="34" charset="0"/>
                <a:cs typeface="Verdana" panose="020B0604030504040204" pitchFamily="34" charset="0"/>
              </a:rPr>
              <a:t>Disposition Code</a:t>
            </a:r>
          </a:p>
        </p:txBody>
      </p:sp>
      <p:sp>
        <p:nvSpPr>
          <p:cNvPr id="3" name="Content Placeholder 2"/>
          <p:cNvSpPr>
            <a:spLocks noGrp="1"/>
          </p:cNvSpPr>
          <p:nvPr>
            <p:ph idx="1"/>
          </p:nvPr>
        </p:nvSpPr>
        <p:spPr>
          <a:xfrm>
            <a:off x="523461" y="1798320"/>
            <a:ext cx="10439400" cy="4221480"/>
          </a:xfrm>
        </p:spPr>
        <p:txBody>
          <a:bodyPr>
            <a:normAutofit lnSpcReduction="10000"/>
          </a:bodyPr>
          <a:lstStyle/>
          <a:p>
            <a:pPr>
              <a:spcBef>
                <a:spcPct val="20000"/>
              </a:spcBef>
            </a:pPr>
            <a:r>
              <a:rPr lang="en-US" sz="2800" dirty="0">
                <a:latin typeface="+mj-lt"/>
                <a:ea typeface="Verdana" panose="020B0604030504040204" pitchFamily="34" charset="0"/>
                <a:cs typeface="Verdana" panose="020B0604030504040204" pitchFamily="34" charset="0"/>
              </a:rPr>
              <a:t>Numeric codes used for ambulatory care</a:t>
            </a:r>
          </a:p>
          <a:p>
            <a:pPr lvl="1">
              <a:spcBef>
                <a:spcPct val="20000"/>
              </a:spcBef>
              <a:buFont typeface="Wingdings" panose="05000000000000000000" pitchFamily="2" charset="2"/>
              <a:buChar char="q"/>
            </a:pPr>
            <a:r>
              <a:rPr lang="en-US" sz="2800" dirty="0">
                <a:solidFill>
                  <a:schemeClr val="tx1"/>
                </a:solidFill>
                <a:latin typeface="+mj-lt"/>
                <a:ea typeface="Verdana" panose="020B0604030504040204" pitchFamily="34" charset="0"/>
                <a:cs typeface="Verdana" panose="020B0604030504040204" pitchFamily="34" charset="0"/>
              </a:rPr>
              <a:t> Released (e.g., 1)</a:t>
            </a:r>
          </a:p>
          <a:p>
            <a:pPr lvl="1">
              <a:spcBef>
                <a:spcPct val="20000"/>
              </a:spcBef>
              <a:buFont typeface="Wingdings" panose="05000000000000000000" pitchFamily="2" charset="2"/>
              <a:buChar char="q"/>
            </a:pPr>
            <a:r>
              <a:rPr lang="en-US" sz="2800" dirty="0">
                <a:solidFill>
                  <a:schemeClr val="tx1"/>
                </a:solidFill>
                <a:latin typeface="+mj-lt"/>
                <a:ea typeface="Verdana" panose="020B0604030504040204" pitchFamily="34" charset="0"/>
                <a:cs typeface="Verdana" panose="020B0604030504040204" pitchFamily="34" charset="0"/>
              </a:rPr>
              <a:t> Referral (e.g., 4)</a:t>
            </a:r>
          </a:p>
          <a:p>
            <a:pPr lvl="1">
              <a:spcBef>
                <a:spcPct val="20000"/>
              </a:spcBef>
              <a:buFont typeface="Wingdings" panose="05000000000000000000" pitchFamily="2" charset="2"/>
              <a:buChar char="q"/>
            </a:pPr>
            <a:r>
              <a:rPr lang="en-US" sz="2800" dirty="0">
                <a:solidFill>
                  <a:schemeClr val="tx1"/>
                </a:solidFill>
                <a:latin typeface="+mj-lt"/>
                <a:ea typeface="Verdana" panose="020B0604030504040204" pitchFamily="34" charset="0"/>
                <a:cs typeface="Verdana" panose="020B0604030504040204" pitchFamily="34" charset="0"/>
              </a:rPr>
              <a:t> Admitted (e.g., 7)</a:t>
            </a:r>
            <a:br>
              <a:rPr lang="en-US" sz="2800" dirty="0">
                <a:solidFill>
                  <a:schemeClr val="tx1"/>
                </a:solidFill>
                <a:latin typeface="+mj-lt"/>
                <a:ea typeface="Verdana" panose="020B0604030504040204" pitchFamily="34" charset="0"/>
                <a:cs typeface="Verdana" panose="020B0604030504040204" pitchFamily="34" charset="0"/>
              </a:rPr>
            </a:br>
            <a:endParaRPr lang="en-US" sz="2800" dirty="0">
              <a:solidFill>
                <a:schemeClr val="tx1"/>
              </a:solidFill>
              <a:latin typeface="+mj-lt"/>
              <a:ea typeface="Verdana" panose="020B0604030504040204" pitchFamily="34" charset="0"/>
              <a:cs typeface="Verdana" panose="020B0604030504040204" pitchFamily="34" charset="0"/>
            </a:endParaRPr>
          </a:p>
          <a:p>
            <a:pPr>
              <a:spcBef>
                <a:spcPct val="20000"/>
              </a:spcBef>
            </a:pPr>
            <a:r>
              <a:rPr lang="en-US" sz="2800" dirty="0">
                <a:latin typeface="+mj-lt"/>
                <a:ea typeface="Verdana" panose="020B0604030504040204" pitchFamily="34" charset="0"/>
                <a:cs typeface="Verdana" panose="020B0604030504040204" pitchFamily="34" charset="0"/>
              </a:rPr>
              <a:t>Character values used for inpatient rounds care – values resemble those in inpatient data </a:t>
            </a:r>
          </a:p>
          <a:p>
            <a:pPr lvl="1">
              <a:spcBef>
                <a:spcPct val="20000"/>
              </a:spcBef>
              <a:buFont typeface="Wingdings" panose="05000000000000000000" pitchFamily="2" charset="2"/>
              <a:buChar char="q"/>
            </a:pPr>
            <a:r>
              <a:rPr lang="en-US" sz="2800" dirty="0">
                <a:solidFill>
                  <a:schemeClr val="tx1"/>
                </a:solidFill>
                <a:latin typeface="+mj-lt"/>
                <a:ea typeface="Verdana" panose="020B0604030504040204" pitchFamily="34" charset="0"/>
                <a:cs typeface="Verdana" panose="020B0604030504040204" pitchFamily="34" charset="0"/>
              </a:rPr>
              <a:t> Transfers (e.g., A)</a:t>
            </a:r>
          </a:p>
          <a:p>
            <a:pPr lvl="1">
              <a:spcBef>
                <a:spcPct val="20000"/>
              </a:spcBef>
              <a:buFont typeface="Wingdings" panose="05000000000000000000" pitchFamily="2" charset="2"/>
              <a:buChar char="q"/>
            </a:pPr>
            <a:r>
              <a:rPr lang="en-US" sz="2800" dirty="0">
                <a:solidFill>
                  <a:schemeClr val="tx1"/>
                </a:solidFill>
                <a:latin typeface="+mj-lt"/>
                <a:ea typeface="Verdana" panose="020B0604030504040204" pitchFamily="34" charset="0"/>
                <a:cs typeface="Verdana" panose="020B0604030504040204" pitchFamily="34" charset="0"/>
              </a:rPr>
              <a:t> Routine Disposition (e.g., F)</a:t>
            </a:r>
          </a:p>
          <a:p>
            <a:pPr>
              <a:spcBef>
                <a:spcPct val="20000"/>
              </a:spcBef>
            </a:pPr>
            <a:endParaRPr lang="en-US" sz="28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2" name="Slide Number Placeholder 1">
            <a:extLst>
              <a:ext uri="{FF2B5EF4-FFF2-40B4-BE49-F238E27FC236}">
                <a16:creationId xmlns:a16="http://schemas.microsoft.com/office/drawing/2014/main" id="{0917C0F9-661C-4042-B864-5E56C6B21232}"/>
              </a:ext>
            </a:extLst>
          </p:cNvPr>
          <p:cNvSpPr>
            <a:spLocks noGrp="1"/>
          </p:cNvSpPr>
          <p:nvPr>
            <p:ph type="sldNum" sz="quarter" idx="12"/>
          </p:nvPr>
        </p:nvSpPr>
        <p:spPr/>
        <p:txBody>
          <a:bodyPr/>
          <a:lstStyle/>
          <a:p>
            <a:fld id="{A7FC194D-9A2C-4A1C-8ADE-3FED6ACEFC0B}" type="slidenum">
              <a:rPr lang="en-US" smtClean="0"/>
              <a:t>11</a:t>
            </a:fld>
            <a:endParaRPr lang="en-US"/>
          </a:p>
        </p:txBody>
      </p:sp>
    </p:spTree>
    <p:extLst>
      <p:ext uri="{BB962C8B-B14F-4D97-AF65-F5344CB8AC3E}">
        <p14:creationId xmlns:p14="http://schemas.microsoft.com/office/powerpoint/2010/main" val="160592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2286000" y="2667000"/>
            <a:ext cx="8001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endParaRPr lang="en-US" sz="2800" dirty="0">
              <a:solidFill>
                <a:schemeClr val="tx1"/>
              </a:solidFill>
              <a:latin typeface="Arial" pitchFamily="34" charset="0"/>
            </a:endParaRPr>
          </a:p>
        </p:txBody>
      </p:sp>
      <p:sp>
        <p:nvSpPr>
          <p:cNvPr id="16387" name="Title 1"/>
          <p:cNvSpPr>
            <a:spLocks noGrp="1"/>
          </p:cNvSpPr>
          <p:nvPr>
            <p:ph type="title"/>
          </p:nvPr>
        </p:nvSpPr>
        <p:spPr bwMode="auto">
          <a:xfrm>
            <a:off x="255104" y="350838"/>
            <a:ext cx="10515600" cy="92137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3600" b="1" dirty="0">
                <a:solidFill>
                  <a:schemeClr val="tx1"/>
                </a:solidFill>
                <a:ea typeface="Verdana" panose="020B0604030504040204" pitchFamily="34" charset="0"/>
                <a:cs typeface="Verdana" panose="020B0604030504040204" pitchFamily="34" charset="0"/>
              </a:rPr>
              <a:t>Date Fields</a:t>
            </a:r>
          </a:p>
        </p:txBody>
      </p:sp>
      <p:sp>
        <p:nvSpPr>
          <p:cNvPr id="3" name="Content Placeholder 2"/>
          <p:cNvSpPr>
            <a:spLocks noGrp="1"/>
          </p:cNvSpPr>
          <p:nvPr>
            <p:ph idx="1"/>
          </p:nvPr>
        </p:nvSpPr>
        <p:spPr>
          <a:xfrm>
            <a:off x="407504" y="2171700"/>
            <a:ext cx="10363200" cy="2514600"/>
          </a:xfrm>
        </p:spPr>
        <p:txBody>
          <a:bodyPr>
            <a:noAutofit/>
          </a:bodyPr>
          <a:lstStyle/>
          <a:p>
            <a:pPr>
              <a:spcBef>
                <a:spcPct val="20000"/>
              </a:spcBef>
            </a:pPr>
            <a:r>
              <a:rPr lang="en-US" sz="3200" b="1" dirty="0">
                <a:latin typeface="+mj-lt"/>
                <a:ea typeface="Verdana" panose="020B0604030504040204" pitchFamily="34" charset="0"/>
                <a:cs typeface="Verdana" panose="020B0604030504040204" pitchFamily="34" charset="0"/>
              </a:rPr>
              <a:t>Encounter Date </a:t>
            </a:r>
            <a:r>
              <a:rPr lang="en-US" sz="3200" dirty="0">
                <a:latin typeface="+mj-lt"/>
                <a:ea typeface="Verdana" panose="020B0604030504040204" pitchFamily="34" charset="0"/>
                <a:cs typeface="Verdana" panose="020B0604030504040204" pitchFamily="34" charset="0"/>
              </a:rPr>
              <a:t>= Date of encounter</a:t>
            </a:r>
          </a:p>
          <a:p>
            <a:pPr>
              <a:spcBef>
                <a:spcPct val="20000"/>
              </a:spcBef>
            </a:pPr>
            <a:endParaRPr lang="en-US" sz="3200" dirty="0">
              <a:latin typeface="+mj-lt"/>
              <a:ea typeface="Verdana" panose="020B0604030504040204" pitchFamily="34" charset="0"/>
              <a:cs typeface="Verdana" panose="020B0604030504040204" pitchFamily="34" charset="0"/>
            </a:endParaRPr>
          </a:p>
          <a:p>
            <a:pPr>
              <a:spcBef>
                <a:spcPct val="20000"/>
              </a:spcBef>
            </a:pPr>
            <a:r>
              <a:rPr lang="en-US" sz="3200" b="1" dirty="0">
                <a:latin typeface="+mj-lt"/>
                <a:ea typeface="Verdana" panose="020B0604030504040204" pitchFamily="34" charset="0"/>
                <a:cs typeface="Verdana" panose="020B0604030504040204" pitchFamily="34" charset="0"/>
              </a:rPr>
              <a:t>FY/FM</a:t>
            </a:r>
            <a:r>
              <a:rPr lang="en-US" sz="3200" dirty="0">
                <a:latin typeface="+mj-lt"/>
                <a:ea typeface="Verdana" panose="020B0604030504040204" pitchFamily="34" charset="0"/>
                <a:cs typeface="Verdana" panose="020B0604030504040204" pitchFamily="34" charset="0"/>
              </a:rPr>
              <a:t> and </a:t>
            </a:r>
            <a:r>
              <a:rPr lang="en-US" sz="3200" b="1" dirty="0">
                <a:latin typeface="+mj-lt"/>
                <a:ea typeface="Verdana" panose="020B0604030504040204" pitchFamily="34" charset="0"/>
                <a:cs typeface="Verdana" panose="020B0604030504040204" pitchFamily="34" charset="0"/>
              </a:rPr>
              <a:t>CY/CM</a:t>
            </a:r>
            <a:r>
              <a:rPr lang="en-US" sz="3200" dirty="0">
                <a:latin typeface="+mj-lt"/>
                <a:ea typeface="Verdana" panose="020B0604030504040204" pitchFamily="34" charset="0"/>
                <a:cs typeface="Verdana" panose="020B0604030504040204" pitchFamily="34" charset="0"/>
              </a:rPr>
              <a:t> = the year and month of the Encounter Date</a:t>
            </a:r>
          </a:p>
          <a:p>
            <a:pPr>
              <a:spcBef>
                <a:spcPct val="20000"/>
              </a:spcBef>
            </a:pPr>
            <a:endParaRPr lang="en-US" sz="3200" dirty="0">
              <a:latin typeface="Verdana" panose="020B0604030504040204" pitchFamily="34" charset="0"/>
              <a:ea typeface="Verdana" panose="020B0604030504040204" pitchFamily="34" charset="0"/>
              <a:cs typeface="Verdana" panose="020B0604030504040204" pitchFamily="34" charset="0"/>
            </a:endParaRPr>
          </a:p>
          <a:p>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2" name="Slide Number Placeholder 1">
            <a:extLst>
              <a:ext uri="{FF2B5EF4-FFF2-40B4-BE49-F238E27FC236}">
                <a16:creationId xmlns:a16="http://schemas.microsoft.com/office/drawing/2014/main" id="{922D5DA9-B912-4250-827F-8929FE6C2903}"/>
              </a:ext>
            </a:extLst>
          </p:cNvPr>
          <p:cNvSpPr>
            <a:spLocks noGrp="1"/>
          </p:cNvSpPr>
          <p:nvPr>
            <p:ph type="sldNum" sz="quarter" idx="12"/>
          </p:nvPr>
        </p:nvSpPr>
        <p:spPr/>
        <p:txBody>
          <a:bodyPr/>
          <a:lstStyle/>
          <a:p>
            <a:fld id="{A7FC194D-9A2C-4A1C-8ADE-3FED6ACEFC0B}" type="slidenum">
              <a:rPr lang="en-US" smtClean="0"/>
              <a:t>12</a:t>
            </a:fld>
            <a:endParaRPr lang="en-US"/>
          </a:p>
        </p:txBody>
      </p:sp>
    </p:spTree>
    <p:extLst>
      <p:ext uri="{BB962C8B-B14F-4D97-AF65-F5344CB8AC3E}">
        <p14:creationId xmlns:p14="http://schemas.microsoft.com/office/powerpoint/2010/main" val="41543714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5"/>
          <p:cNvSpPr>
            <a:spLocks noGrp="1" noChangeArrowheads="1"/>
          </p:cNvSpPr>
          <p:nvPr>
            <p:ph type="title"/>
          </p:nvPr>
        </p:nvSpPr>
        <p:spPr bwMode="auto">
          <a:xfrm>
            <a:off x="500270" y="307506"/>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r>
              <a:rPr lang="en-US" sz="4000" b="1" dirty="0">
                <a:solidFill>
                  <a:schemeClr val="tx1"/>
                </a:solidFill>
                <a:ea typeface="Verdana" panose="020B0604030504040204" pitchFamily="34" charset="0"/>
                <a:cs typeface="Verdana" panose="020B0604030504040204" pitchFamily="34" charset="0"/>
              </a:rPr>
              <a:t>Provider Data</a:t>
            </a:r>
            <a:br>
              <a:rPr lang="en-US" sz="3600" b="1" dirty="0">
                <a:solidFill>
                  <a:schemeClr val="tx1"/>
                </a:solidFill>
                <a:ea typeface="Verdana" panose="020B0604030504040204" pitchFamily="34" charset="0"/>
                <a:cs typeface="Verdana" panose="020B0604030504040204" pitchFamily="34" charset="0"/>
              </a:rPr>
            </a:br>
            <a:r>
              <a:rPr lang="en-US" sz="3100" b="1" i="1" dirty="0">
                <a:solidFill>
                  <a:schemeClr val="tx1"/>
                </a:solidFill>
                <a:ea typeface="Verdana" panose="020B0604030504040204" pitchFamily="34" charset="0"/>
                <a:cs typeface="Verdana" panose="020B0604030504040204" pitchFamily="34" charset="0"/>
              </a:rPr>
              <a:t>Provider field, which provider</a:t>
            </a:r>
            <a:br>
              <a:rPr lang="en-US" sz="3600" b="1" dirty="0">
                <a:solidFill>
                  <a:schemeClr val="tx1"/>
                </a:solidFill>
                <a:latin typeface="Verdana" panose="020B0604030504040204" pitchFamily="34" charset="0"/>
                <a:ea typeface="Verdana" panose="020B0604030504040204" pitchFamily="34" charset="0"/>
                <a:cs typeface="Verdana" panose="020B0604030504040204" pitchFamily="34" charset="0"/>
              </a:rPr>
            </a:br>
            <a:endParaRPr lang="en-US" sz="36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7411" name="Rectangle 3"/>
          <p:cNvSpPr>
            <a:spLocks noGrp="1" noChangeArrowheads="1"/>
          </p:cNvSpPr>
          <p:nvPr>
            <p:ph idx="1"/>
          </p:nvPr>
        </p:nvSpPr>
        <p:spPr bwMode="auto">
          <a:xfrm>
            <a:off x="298174" y="1820282"/>
            <a:ext cx="11297478" cy="4315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20000"/>
          </a:bodyPr>
          <a:lstStyle/>
          <a:p>
            <a:pPr eaLnBrk="1" hangingPunct="1">
              <a:spcBef>
                <a:spcPct val="10000"/>
              </a:spcBef>
            </a:pPr>
            <a:r>
              <a:rPr lang="en-US" sz="2400" b="1" dirty="0">
                <a:latin typeface="+mj-lt"/>
                <a:ea typeface="Verdana" panose="020B0604030504040204" pitchFamily="34" charset="0"/>
                <a:cs typeface="Verdana" panose="020B0604030504040204" pitchFamily="34" charset="0"/>
              </a:rPr>
              <a:t>Provider</a:t>
            </a:r>
            <a:r>
              <a:rPr lang="en-US" sz="2400" dirty="0">
                <a:latin typeface="+mj-lt"/>
                <a:ea typeface="Verdana" panose="020B0604030504040204" pitchFamily="34" charset="0"/>
                <a:cs typeface="Verdana" panose="020B0604030504040204" pitchFamily="34" charset="0"/>
              </a:rPr>
              <a:t> information available for Appt, </a:t>
            </a:r>
            <a:r>
              <a:rPr lang="en-US" sz="2400" dirty="0" err="1">
                <a:latin typeface="+mj-lt"/>
                <a:ea typeface="Verdana" panose="020B0604030504040204" pitchFamily="34" charset="0"/>
                <a:cs typeface="Verdana" panose="020B0604030504040204" pitchFamily="34" charset="0"/>
              </a:rPr>
              <a:t>Addtl</a:t>
            </a:r>
            <a:r>
              <a:rPr lang="en-US" sz="2400" dirty="0">
                <a:latin typeface="+mj-lt"/>
                <a:ea typeface="Verdana" panose="020B0604030504040204" pitchFamily="34" charset="0"/>
                <a:cs typeface="Verdana" panose="020B0604030504040204" pitchFamily="34" charset="0"/>
              </a:rPr>
              <a:t> 1 -  </a:t>
            </a:r>
            <a:r>
              <a:rPr lang="en-US" sz="2400" dirty="0" err="1">
                <a:latin typeface="+mj-lt"/>
                <a:ea typeface="Verdana" panose="020B0604030504040204" pitchFamily="34" charset="0"/>
                <a:cs typeface="Verdana" panose="020B0604030504040204" pitchFamily="34" charset="0"/>
              </a:rPr>
              <a:t>Addtl</a:t>
            </a:r>
            <a:r>
              <a:rPr lang="en-US" sz="2400" dirty="0">
                <a:latin typeface="+mj-lt"/>
                <a:ea typeface="Verdana" panose="020B0604030504040204" pitchFamily="34" charset="0"/>
                <a:cs typeface="Verdana" panose="020B0604030504040204" pitchFamily="34" charset="0"/>
              </a:rPr>
              <a:t> 4:</a:t>
            </a:r>
            <a:endParaRPr lang="en-US" sz="2400" b="1" dirty="0">
              <a:latin typeface="+mj-lt"/>
              <a:ea typeface="Verdana" panose="020B0604030504040204" pitchFamily="34" charset="0"/>
              <a:cs typeface="Verdana" panose="020B0604030504040204" pitchFamily="34" charset="0"/>
            </a:endParaRPr>
          </a:p>
          <a:p>
            <a:pPr lvl="1">
              <a:spcBef>
                <a:spcPct val="10000"/>
              </a:spcBef>
              <a:buFont typeface="Wingdings" panose="05000000000000000000" pitchFamily="2" charset="2"/>
              <a:buChar char="q"/>
            </a:pPr>
            <a:r>
              <a:rPr lang="en-US" sz="2400" dirty="0">
                <a:solidFill>
                  <a:schemeClr val="tx1"/>
                </a:solidFill>
                <a:latin typeface="+mj-lt"/>
                <a:ea typeface="Verdana" panose="020B0604030504040204" pitchFamily="34" charset="0"/>
                <a:cs typeface="Verdana" panose="020B0604030504040204" pitchFamily="34" charset="0"/>
              </a:rPr>
              <a:t>Provider Identifiers: EDIPN, NPI, ID</a:t>
            </a:r>
          </a:p>
          <a:p>
            <a:pPr lvl="1">
              <a:spcBef>
                <a:spcPct val="10000"/>
              </a:spcBef>
              <a:buFont typeface="Wingdings" panose="05000000000000000000" pitchFamily="2" charset="2"/>
              <a:buChar char="q"/>
            </a:pPr>
            <a:r>
              <a:rPr lang="en-US" sz="2400" dirty="0">
                <a:solidFill>
                  <a:schemeClr val="tx1"/>
                </a:solidFill>
                <a:latin typeface="+mj-lt"/>
                <a:ea typeface="Verdana" panose="020B0604030504040204" pitchFamily="34" charset="0"/>
                <a:cs typeface="Verdana" panose="020B0604030504040204" pitchFamily="34" charset="0"/>
              </a:rPr>
              <a:t>Mil Status: Active, Civilian, Guard, etc.</a:t>
            </a:r>
          </a:p>
          <a:p>
            <a:pPr lvl="1">
              <a:spcBef>
                <a:spcPct val="10000"/>
              </a:spcBef>
              <a:buFont typeface="Wingdings" panose="05000000000000000000" pitchFamily="2" charset="2"/>
              <a:buChar char="q"/>
            </a:pPr>
            <a:r>
              <a:rPr lang="en-US" sz="2400" dirty="0">
                <a:solidFill>
                  <a:schemeClr val="tx1"/>
                </a:solidFill>
                <a:latin typeface="+mj-lt"/>
                <a:ea typeface="Verdana" panose="020B0604030504040204" pitchFamily="34" charset="0"/>
                <a:cs typeface="Verdana" panose="020B0604030504040204" pitchFamily="34" charset="0"/>
              </a:rPr>
              <a:t>Role: Attending, Assisting, Nurse, Para-Prof, etc.</a:t>
            </a:r>
          </a:p>
          <a:p>
            <a:pPr lvl="1">
              <a:spcBef>
                <a:spcPct val="10000"/>
              </a:spcBef>
              <a:buFont typeface="Wingdings" panose="05000000000000000000" pitchFamily="2" charset="2"/>
              <a:buChar char="q"/>
            </a:pPr>
            <a:r>
              <a:rPr lang="en-US" sz="2400" dirty="0">
                <a:solidFill>
                  <a:schemeClr val="tx1"/>
                </a:solidFill>
                <a:latin typeface="+mj-lt"/>
                <a:ea typeface="Verdana" panose="020B0604030504040204" pitchFamily="34" charset="0"/>
                <a:cs typeface="Verdana" panose="020B0604030504040204" pitchFamily="34" charset="0"/>
              </a:rPr>
              <a:t>Specialty: 001 Fam Practice Physician</a:t>
            </a:r>
          </a:p>
          <a:p>
            <a:pPr lvl="1">
              <a:spcBef>
                <a:spcPct val="10000"/>
              </a:spcBef>
              <a:buFont typeface="Wingdings" panose="05000000000000000000" pitchFamily="2" charset="2"/>
              <a:buChar char="q"/>
            </a:pPr>
            <a:r>
              <a:rPr lang="en-US" sz="2400" dirty="0">
                <a:solidFill>
                  <a:schemeClr val="tx1"/>
                </a:solidFill>
                <a:latin typeface="+mj-lt"/>
                <a:ea typeface="Verdana" panose="020B0604030504040204" pitchFamily="34" charset="0"/>
                <a:cs typeface="Verdana" panose="020B0604030504040204" pitchFamily="34" charset="0"/>
              </a:rPr>
              <a:t>Specialty HIPAA: 207Q00000X Family Practice</a:t>
            </a:r>
          </a:p>
          <a:p>
            <a:pPr lvl="1">
              <a:spcBef>
                <a:spcPct val="10000"/>
              </a:spcBef>
              <a:buFont typeface="Wingdings" panose="05000000000000000000" pitchFamily="2" charset="2"/>
              <a:buChar char="q"/>
            </a:pPr>
            <a:r>
              <a:rPr lang="en-US" sz="2400" dirty="0">
                <a:solidFill>
                  <a:schemeClr val="tx1"/>
                </a:solidFill>
                <a:latin typeface="+mj-lt"/>
                <a:ea typeface="Verdana" panose="020B0604030504040204" pitchFamily="34" charset="0"/>
                <a:cs typeface="Verdana" panose="020B0604030504040204" pitchFamily="34" charset="0"/>
              </a:rPr>
              <a:t>Skill Type (CHCS)</a:t>
            </a:r>
          </a:p>
          <a:p>
            <a:pPr lvl="2">
              <a:spcBef>
                <a:spcPct val="10000"/>
              </a:spcBef>
              <a:buFont typeface="Wingdings" panose="05000000000000000000" pitchFamily="2" charset="2"/>
              <a:buChar char="q"/>
            </a:pPr>
            <a:r>
              <a:rPr lang="en-US" sz="2000" dirty="0">
                <a:solidFill>
                  <a:schemeClr val="tx1"/>
                </a:solidFill>
                <a:latin typeface="+mj-lt"/>
                <a:ea typeface="Verdana" panose="020B0604030504040204" pitchFamily="34" charset="0"/>
                <a:cs typeface="Verdana" panose="020B0604030504040204" pitchFamily="34" charset="0"/>
              </a:rPr>
              <a:t>(e.g. 1&amp;2 – privileged providers, 1R = Interns/Residents with License, 3 =  Nurse Techs,  4 = Direct Care Para-Professionals, Residents w/o License)</a:t>
            </a:r>
          </a:p>
          <a:p>
            <a:pPr lvl="1">
              <a:spcBef>
                <a:spcPct val="10000"/>
              </a:spcBef>
              <a:buFont typeface="Wingdings" panose="05000000000000000000" pitchFamily="2" charset="2"/>
              <a:buChar char="q"/>
            </a:pPr>
            <a:r>
              <a:rPr lang="en-US" sz="2400" dirty="0">
                <a:solidFill>
                  <a:schemeClr val="tx1"/>
                </a:solidFill>
                <a:latin typeface="+mj-lt"/>
                <a:ea typeface="Verdana" panose="020B0604030504040204" pitchFamily="34" charset="0"/>
                <a:cs typeface="Verdana" panose="020B0604030504040204" pitchFamily="34" charset="0"/>
              </a:rPr>
              <a:t>CAPER Skill Level (HIPAA-based)</a:t>
            </a:r>
          </a:p>
          <a:p>
            <a:pPr lvl="1">
              <a:spcBef>
                <a:spcPct val="10000"/>
              </a:spcBef>
              <a:buFont typeface="Wingdings" panose="05000000000000000000" pitchFamily="2" charset="2"/>
              <a:buChar char="q"/>
            </a:pPr>
            <a:r>
              <a:rPr lang="en-US" sz="2400" dirty="0">
                <a:solidFill>
                  <a:schemeClr val="tx1"/>
                </a:solidFill>
                <a:latin typeface="+mj-lt"/>
                <a:ea typeface="Verdana" panose="020B0604030504040204" pitchFamily="34" charset="0"/>
                <a:cs typeface="Verdana" panose="020B0604030504040204" pitchFamily="34" charset="0"/>
              </a:rPr>
              <a:t>Assignment info (from DMHRSi)</a:t>
            </a:r>
          </a:p>
          <a:p>
            <a:pPr eaLnBrk="1" hangingPunct="1">
              <a:spcBef>
                <a:spcPct val="10000"/>
              </a:spcBef>
            </a:pPr>
            <a:endParaRPr lang="en-US" sz="2400" dirty="0">
              <a:latin typeface="+mj-lt"/>
              <a:ea typeface="Verdana" panose="020B0604030504040204" pitchFamily="34" charset="0"/>
              <a:cs typeface="Verdana" panose="020B0604030504040204" pitchFamily="34" charset="0"/>
            </a:endParaRPr>
          </a:p>
          <a:p>
            <a:pPr>
              <a:spcBef>
                <a:spcPct val="10000"/>
              </a:spcBef>
            </a:pPr>
            <a:r>
              <a:rPr lang="en-US" sz="2400" b="1" dirty="0">
                <a:latin typeface="+mj-lt"/>
                <a:ea typeface="Verdana" panose="020B0604030504040204" pitchFamily="34" charset="0"/>
                <a:cs typeface="Verdana" panose="020B0604030504040204" pitchFamily="34" charset="0"/>
              </a:rPr>
              <a:t>Provider </a:t>
            </a:r>
            <a:r>
              <a:rPr lang="en-US" sz="2400" dirty="0">
                <a:latin typeface="+mj-lt"/>
                <a:ea typeface="Verdana" panose="020B0604030504040204" pitchFamily="34" charset="0"/>
                <a:cs typeface="Verdana" panose="020B0604030504040204" pitchFamily="34" charset="0"/>
              </a:rPr>
              <a:t>information available for Referring Provider:</a:t>
            </a:r>
          </a:p>
          <a:p>
            <a:pPr lvl="1">
              <a:spcBef>
                <a:spcPct val="10000"/>
              </a:spcBef>
              <a:buFont typeface="Wingdings" panose="05000000000000000000" pitchFamily="2" charset="2"/>
              <a:buChar char="q"/>
            </a:pPr>
            <a:r>
              <a:rPr lang="en-US" sz="2400" dirty="0">
                <a:solidFill>
                  <a:schemeClr val="tx1"/>
                </a:solidFill>
                <a:latin typeface="+mj-lt"/>
                <a:ea typeface="Verdana" panose="020B0604030504040204" pitchFamily="34" charset="0"/>
                <a:cs typeface="Verdana" panose="020B0604030504040204" pitchFamily="34" charset="0"/>
              </a:rPr>
              <a:t> EDIPN, NPI, ID, and DMIS ID</a:t>
            </a:r>
          </a:p>
        </p:txBody>
      </p:sp>
      <p:sp>
        <p:nvSpPr>
          <p:cNvPr id="2" name="Slide Number Placeholder 1">
            <a:extLst>
              <a:ext uri="{FF2B5EF4-FFF2-40B4-BE49-F238E27FC236}">
                <a16:creationId xmlns:a16="http://schemas.microsoft.com/office/drawing/2014/main" id="{5BA604A0-7405-485D-A7C4-A6178BE99E55}"/>
              </a:ext>
            </a:extLst>
          </p:cNvPr>
          <p:cNvSpPr>
            <a:spLocks noGrp="1"/>
          </p:cNvSpPr>
          <p:nvPr>
            <p:ph type="sldNum" sz="quarter" idx="12"/>
          </p:nvPr>
        </p:nvSpPr>
        <p:spPr/>
        <p:txBody>
          <a:bodyPr/>
          <a:lstStyle/>
          <a:p>
            <a:fld id="{A7FC194D-9A2C-4A1C-8ADE-3FED6ACEFC0B}" type="slidenum">
              <a:rPr lang="en-US" smtClean="0"/>
              <a:t>13</a:t>
            </a:fld>
            <a:endParaRPr lang="en-US"/>
          </a:p>
        </p:txBody>
      </p:sp>
    </p:spTree>
    <p:extLst>
      <p:ext uri="{BB962C8B-B14F-4D97-AF65-F5344CB8AC3E}">
        <p14:creationId xmlns:p14="http://schemas.microsoft.com/office/powerpoint/2010/main" val="3437172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5835" y="214694"/>
            <a:ext cx="10515600" cy="1325563"/>
          </a:xfrm>
        </p:spPr>
        <p:txBody>
          <a:bodyPr/>
          <a:lstStyle/>
          <a:p>
            <a:r>
              <a:rPr lang="en-US" sz="3600" b="1" dirty="0">
                <a:solidFill>
                  <a:schemeClr val="tx1"/>
                </a:solidFill>
                <a:ea typeface="Verdana" panose="020B0604030504040204" pitchFamily="34" charset="0"/>
                <a:cs typeface="Verdana" panose="020B0604030504040204" pitchFamily="34" charset="0"/>
              </a:rPr>
              <a:t>Procedure</a:t>
            </a:r>
            <a:r>
              <a:rPr lang="en-US" dirty="0">
                <a:ea typeface="Verdana" panose="020B0604030504040204" pitchFamily="34" charset="0"/>
                <a:cs typeface="Verdana" panose="020B0604030504040204" pitchFamily="34" charset="0"/>
              </a:rPr>
              <a:t> </a:t>
            </a:r>
            <a:r>
              <a:rPr lang="en-US" sz="3600" b="1" dirty="0">
                <a:solidFill>
                  <a:schemeClr val="tx1"/>
                </a:solidFill>
                <a:ea typeface="Verdana" panose="020B0604030504040204" pitchFamily="34" charset="0"/>
                <a:cs typeface="Verdana" panose="020B0604030504040204" pitchFamily="34" charset="0"/>
              </a:rPr>
              <a:t>Data</a:t>
            </a:r>
          </a:p>
        </p:txBody>
      </p:sp>
      <p:sp>
        <p:nvSpPr>
          <p:cNvPr id="18435" name="Rectangle 3"/>
          <p:cNvSpPr>
            <a:spLocks noGrp="1" noChangeArrowheads="1"/>
          </p:cNvSpPr>
          <p:nvPr>
            <p:ph idx="1"/>
          </p:nvPr>
        </p:nvSpPr>
        <p:spPr bwMode="auto">
          <a:xfrm>
            <a:off x="664488" y="2294535"/>
            <a:ext cx="6324600" cy="406690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eaLnBrk="1" hangingPunct="1"/>
            <a:r>
              <a:rPr lang="en-US" sz="2800" dirty="0">
                <a:latin typeface="+mj-lt"/>
                <a:ea typeface="Verdana" panose="020B0604030504040204" pitchFamily="34" charset="0"/>
                <a:cs typeface="Verdana" panose="020B0604030504040204" pitchFamily="34" charset="0"/>
              </a:rPr>
              <a:t>Coded with CPT/HCPCS from CHCS</a:t>
            </a:r>
          </a:p>
          <a:p>
            <a:pPr lvl="1"/>
            <a:r>
              <a:rPr lang="en-US" sz="2000" u="sng" dirty="0">
                <a:latin typeface="+mj-lt"/>
                <a:ea typeface="Verdana" panose="020B0604030504040204" pitchFamily="34" charset="0"/>
                <a:cs typeface="Verdana" panose="020B0604030504040204" pitchFamily="34" charset="0"/>
              </a:rPr>
              <a:t>Evaluation &amp; Management Codes:</a:t>
            </a:r>
          </a:p>
          <a:p>
            <a:pPr lvl="2"/>
            <a:r>
              <a:rPr lang="en-US" sz="1600" dirty="0">
                <a:latin typeface="+mj-lt"/>
                <a:ea typeface="Verdana" panose="020B0604030504040204" pitchFamily="34" charset="0"/>
                <a:cs typeface="Verdana" panose="020B0604030504040204" pitchFamily="34" charset="0"/>
              </a:rPr>
              <a:t> CPT_1-CPT_3</a:t>
            </a:r>
            <a:endParaRPr lang="en-US" sz="2800" dirty="0">
              <a:latin typeface="+mj-lt"/>
              <a:ea typeface="Verdana" panose="020B0604030504040204" pitchFamily="34" charset="0"/>
              <a:cs typeface="Verdana" panose="020B0604030504040204" pitchFamily="34" charset="0"/>
            </a:endParaRPr>
          </a:p>
          <a:p>
            <a:pPr lvl="1"/>
            <a:r>
              <a:rPr lang="en-US" sz="2000" u="sng" dirty="0">
                <a:latin typeface="+mj-lt"/>
                <a:ea typeface="Verdana" panose="020B0604030504040204" pitchFamily="34" charset="0"/>
                <a:cs typeface="Verdana" panose="020B0604030504040204" pitchFamily="34" charset="0"/>
              </a:rPr>
              <a:t>Procedure 1 – Procedure 10</a:t>
            </a:r>
            <a:r>
              <a:rPr lang="en-US" sz="2000" dirty="0">
                <a:latin typeface="+mj-lt"/>
                <a:ea typeface="Verdana" panose="020B0604030504040204" pitchFamily="34" charset="0"/>
                <a:cs typeface="Verdana" panose="020B0604030504040204" pitchFamily="34" charset="0"/>
              </a:rPr>
              <a:t>:</a:t>
            </a:r>
          </a:p>
          <a:p>
            <a:pPr lvl="2"/>
            <a:r>
              <a:rPr lang="en-US" sz="1600" dirty="0">
                <a:latin typeface="+mj-lt"/>
                <a:ea typeface="Verdana" panose="020B0604030504040204" pitchFamily="34" charset="0"/>
                <a:cs typeface="Verdana" panose="020B0604030504040204" pitchFamily="34" charset="0"/>
              </a:rPr>
              <a:t>CPT_4-CPT_13</a:t>
            </a:r>
          </a:p>
          <a:p>
            <a:pPr eaLnBrk="1" hangingPunct="1"/>
            <a:r>
              <a:rPr lang="en-US" sz="2800" dirty="0">
                <a:latin typeface="+mj-lt"/>
                <a:ea typeface="Verdana" panose="020B0604030504040204" pitchFamily="34" charset="0"/>
                <a:cs typeface="Verdana" panose="020B0604030504040204" pitchFamily="34" charset="0"/>
              </a:rPr>
              <a:t>All blank on Inferred records</a:t>
            </a:r>
          </a:p>
          <a:p>
            <a:pPr eaLnBrk="1" hangingPunct="1"/>
            <a:r>
              <a:rPr lang="en-US" sz="2800" dirty="0">
                <a:latin typeface="+mj-lt"/>
                <a:ea typeface="Verdana" panose="020B0604030504040204" pitchFamily="34" charset="0"/>
                <a:cs typeface="Verdana" panose="020B0604030504040204" pitchFamily="34" charset="0"/>
              </a:rPr>
              <a:t>XXXXX are CPT removed due to code editing</a:t>
            </a:r>
          </a:p>
        </p:txBody>
      </p:sp>
      <p:sp>
        <p:nvSpPr>
          <p:cNvPr id="9" name="Text Box 5"/>
          <p:cNvSpPr txBox="1">
            <a:spLocks noChangeArrowheads="1"/>
          </p:cNvSpPr>
          <p:nvPr/>
        </p:nvSpPr>
        <p:spPr bwMode="auto">
          <a:xfrm>
            <a:off x="6450495" y="6396126"/>
            <a:ext cx="43434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4000">
                <a:solidFill>
                  <a:schemeClr val="tx2"/>
                </a:solidFill>
                <a:latin typeface="Times New Roman" pitchFamily="18" charset="0"/>
                <a:cs typeface="Arial" pitchFamily="34" charset="0"/>
              </a:defRPr>
            </a:lvl1pPr>
            <a:lvl2pPr marL="742950" indent="-285750" eaLnBrk="0" hangingPunct="0">
              <a:defRPr sz="4000">
                <a:solidFill>
                  <a:schemeClr val="tx2"/>
                </a:solidFill>
                <a:latin typeface="Times New Roman" pitchFamily="18" charset="0"/>
                <a:cs typeface="Arial" pitchFamily="34" charset="0"/>
              </a:defRPr>
            </a:lvl2pPr>
            <a:lvl3pPr marL="1143000" indent="-228600" eaLnBrk="0" hangingPunct="0">
              <a:defRPr sz="4000">
                <a:solidFill>
                  <a:schemeClr val="tx2"/>
                </a:solidFill>
                <a:latin typeface="Times New Roman" pitchFamily="18" charset="0"/>
                <a:cs typeface="Arial" pitchFamily="34" charset="0"/>
              </a:defRPr>
            </a:lvl3pPr>
            <a:lvl4pPr marL="1600200" indent="-228600" eaLnBrk="0" hangingPunct="0">
              <a:defRPr sz="4000">
                <a:solidFill>
                  <a:schemeClr val="tx2"/>
                </a:solidFill>
                <a:latin typeface="Times New Roman" pitchFamily="18" charset="0"/>
                <a:cs typeface="Arial" pitchFamily="34" charset="0"/>
              </a:defRPr>
            </a:lvl4pPr>
            <a:lvl5pPr marL="2057400" indent="-228600" eaLnBrk="0" hangingPunct="0">
              <a:defRPr sz="4000">
                <a:solidFill>
                  <a:schemeClr val="tx2"/>
                </a:solidFill>
                <a:latin typeface="Times New Roman" pitchFamily="18" charset="0"/>
                <a:cs typeface="Arial" pitchFamily="34" charset="0"/>
              </a:defRPr>
            </a:lvl5pPr>
            <a:lvl6pPr marL="2514600" indent="-228600" eaLnBrk="0" fontAlgn="base" hangingPunct="0">
              <a:spcBef>
                <a:spcPct val="0"/>
              </a:spcBef>
              <a:spcAft>
                <a:spcPct val="0"/>
              </a:spcAft>
              <a:defRPr sz="4000">
                <a:solidFill>
                  <a:schemeClr val="tx2"/>
                </a:solidFill>
                <a:latin typeface="Times New Roman" pitchFamily="18" charset="0"/>
                <a:cs typeface="Arial" pitchFamily="34" charset="0"/>
              </a:defRPr>
            </a:lvl6pPr>
            <a:lvl7pPr marL="2971800" indent="-228600" eaLnBrk="0" fontAlgn="base" hangingPunct="0">
              <a:spcBef>
                <a:spcPct val="0"/>
              </a:spcBef>
              <a:spcAft>
                <a:spcPct val="0"/>
              </a:spcAft>
              <a:defRPr sz="4000">
                <a:solidFill>
                  <a:schemeClr val="tx2"/>
                </a:solidFill>
                <a:latin typeface="Times New Roman" pitchFamily="18" charset="0"/>
                <a:cs typeface="Arial" pitchFamily="34" charset="0"/>
              </a:defRPr>
            </a:lvl7pPr>
            <a:lvl8pPr marL="3429000" indent="-228600" eaLnBrk="0" fontAlgn="base" hangingPunct="0">
              <a:spcBef>
                <a:spcPct val="0"/>
              </a:spcBef>
              <a:spcAft>
                <a:spcPct val="0"/>
              </a:spcAft>
              <a:defRPr sz="4000">
                <a:solidFill>
                  <a:schemeClr val="tx2"/>
                </a:solidFill>
                <a:latin typeface="Times New Roman" pitchFamily="18" charset="0"/>
                <a:cs typeface="Arial" pitchFamily="34" charset="0"/>
              </a:defRPr>
            </a:lvl8pPr>
            <a:lvl9pPr marL="3886200" indent="-228600" eaLnBrk="0" fontAlgn="base" hangingPunct="0">
              <a:spcBef>
                <a:spcPct val="0"/>
              </a:spcBef>
              <a:spcAft>
                <a:spcPct val="0"/>
              </a:spcAft>
              <a:defRPr sz="4000">
                <a:solidFill>
                  <a:schemeClr val="tx2"/>
                </a:solidFill>
                <a:latin typeface="Times New Roman" pitchFamily="18" charset="0"/>
                <a:cs typeface="Arial" pitchFamily="34" charset="0"/>
              </a:defRPr>
            </a:lvl9pPr>
          </a:lstStyle>
          <a:p>
            <a:pPr algn="r">
              <a:spcBef>
                <a:spcPct val="50000"/>
              </a:spcBef>
            </a:pP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*As of 7/11/18, FY17 reported, DHP sites and MEPRS B only</a:t>
            </a:r>
          </a:p>
        </p:txBody>
      </p:sp>
      <p:pic>
        <p:nvPicPr>
          <p:cNvPr id="2" name="Picture 1"/>
          <p:cNvPicPr>
            <a:picLocks noChangeAspect="1"/>
          </p:cNvPicPr>
          <p:nvPr/>
        </p:nvPicPr>
        <p:blipFill>
          <a:blip r:embed="rId3"/>
          <a:stretch>
            <a:fillRect/>
          </a:stretch>
        </p:blipFill>
        <p:spPr>
          <a:xfrm>
            <a:off x="7843852" y="1522376"/>
            <a:ext cx="3683660" cy="4789627"/>
          </a:xfrm>
          <a:prstGeom prst="rect">
            <a:avLst/>
          </a:prstGeom>
        </p:spPr>
      </p:pic>
      <p:sp>
        <p:nvSpPr>
          <p:cNvPr id="4" name="Slide Number Placeholder 3">
            <a:extLst>
              <a:ext uri="{FF2B5EF4-FFF2-40B4-BE49-F238E27FC236}">
                <a16:creationId xmlns:a16="http://schemas.microsoft.com/office/drawing/2014/main" id="{41CE9128-6206-471D-8D98-01E58FA61BDE}"/>
              </a:ext>
            </a:extLst>
          </p:cNvPr>
          <p:cNvSpPr>
            <a:spLocks noGrp="1"/>
          </p:cNvSpPr>
          <p:nvPr>
            <p:ph type="sldNum" sz="quarter" idx="12"/>
          </p:nvPr>
        </p:nvSpPr>
        <p:spPr/>
        <p:txBody>
          <a:bodyPr/>
          <a:lstStyle/>
          <a:p>
            <a:fld id="{A7FC194D-9A2C-4A1C-8ADE-3FED6ACEFC0B}" type="slidenum">
              <a:rPr lang="en-US" smtClean="0"/>
              <a:t>14</a:t>
            </a:fld>
            <a:endParaRPr lang="en-US"/>
          </a:p>
        </p:txBody>
      </p:sp>
    </p:spTree>
    <p:extLst>
      <p:ext uri="{BB962C8B-B14F-4D97-AF65-F5344CB8AC3E}">
        <p14:creationId xmlns:p14="http://schemas.microsoft.com/office/powerpoint/2010/main" val="3048787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7800" y="136526"/>
            <a:ext cx="10515600" cy="804378"/>
          </a:xfrm>
        </p:spPr>
        <p:txBody>
          <a:bodyPr/>
          <a:lstStyle/>
          <a:p>
            <a:r>
              <a:rPr lang="en-US" sz="3600" b="1" dirty="0">
                <a:solidFill>
                  <a:schemeClr val="tx1"/>
                </a:solidFill>
                <a:ea typeface="Verdana" panose="020B0604030504040204" pitchFamily="34" charset="0"/>
                <a:cs typeface="Verdana" panose="020B0604030504040204" pitchFamily="34" charset="0"/>
              </a:rPr>
              <a:t>Modifiers</a:t>
            </a:r>
          </a:p>
        </p:txBody>
      </p:sp>
      <p:sp>
        <p:nvSpPr>
          <p:cNvPr id="19458" name="Rectangle 3"/>
          <p:cNvSpPr>
            <a:spLocks noGrp="1" noChangeArrowheads="1"/>
          </p:cNvSpPr>
          <p:nvPr>
            <p:ph idx="1"/>
          </p:nvPr>
        </p:nvSpPr>
        <p:spPr bwMode="auto">
          <a:xfrm>
            <a:off x="461657" y="940904"/>
            <a:ext cx="10591800" cy="493776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marL="0" indent="0">
              <a:buNone/>
            </a:pPr>
            <a:r>
              <a:rPr lang="en-US" sz="2800" b="1" dirty="0">
                <a:latin typeface="+mj-lt"/>
                <a:ea typeface="Verdana" panose="020B0604030504040204" pitchFamily="34" charset="0"/>
                <a:cs typeface="Verdana" panose="020B0604030504040204" pitchFamily="34" charset="0"/>
              </a:rPr>
              <a:t>E&amp;M Code </a:t>
            </a:r>
            <a:r>
              <a:rPr lang="en-US" sz="2800" b="1" i="1" dirty="0">
                <a:latin typeface="+mj-lt"/>
                <a:ea typeface="Verdana" panose="020B0604030504040204" pitchFamily="34" charset="0"/>
                <a:cs typeface="Verdana" panose="020B0604030504040204" pitchFamily="34" charset="0"/>
              </a:rPr>
              <a:t># </a:t>
            </a:r>
            <a:r>
              <a:rPr lang="en-US" sz="2800" b="1" dirty="0">
                <a:latin typeface="+mj-lt"/>
                <a:ea typeface="Verdana" panose="020B0604030504040204" pitchFamily="34" charset="0"/>
                <a:cs typeface="Verdana" panose="020B0604030504040204" pitchFamily="34" charset="0"/>
              </a:rPr>
              <a:t>Modifier</a:t>
            </a:r>
            <a:r>
              <a:rPr lang="en-US" sz="2800" b="1" i="1" dirty="0">
                <a:latin typeface="+mj-lt"/>
                <a:ea typeface="Verdana" panose="020B0604030504040204" pitchFamily="34" charset="0"/>
                <a:cs typeface="Verdana" panose="020B0604030504040204" pitchFamily="34" charset="0"/>
              </a:rPr>
              <a:t> #</a:t>
            </a:r>
            <a:br>
              <a:rPr lang="en-US" sz="2800" b="1" i="1" dirty="0">
                <a:latin typeface="+mj-lt"/>
                <a:ea typeface="Verdana" panose="020B0604030504040204" pitchFamily="34" charset="0"/>
                <a:cs typeface="Verdana" panose="020B0604030504040204" pitchFamily="34" charset="0"/>
              </a:rPr>
            </a:br>
            <a:r>
              <a:rPr lang="en-US" sz="2800" b="1" dirty="0">
                <a:latin typeface="+mj-lt"/>
                <a:ea typeface="Verdana" panose="020B0604030504040204" pitchFamily="34" charset="0"/>
                <a:cs typeface="Verdana" panose="020B0604030504040204" pitchFamily="34" charset="0"/>
              </a:rPr>
              <a:t>Procedure</a:t>
            </a:r>
            <a:r>
              <a:rPr lang="en-US" sz="2800" b="1" i="1" dirty="0">
                <a:latin typeface="+mj-lt"/>
                <a:ea typeface="Verdana" panose="020B0604030504040204" pitchFamily="34" charset="0"/>
                <a:cs typeface="Verdana" panose="020B0604030504040204" pitchFamily="34" charset="0"/>
              </a:rPr>
              <a:t> # </a:t>
            </a:r>
            <a:r>
              <a:rPr lang="en-US" sz="2800" b="1" dirty="0">
                <a:latin typeface="+mj-lt"/>
                <a:ea typeface="Verdana" panose="020B0604030504040204" pitchFamily="34" charset="0"/>
                <a:cs typeface="Verdana" panose="020B0604030504040204" pitchFamily="34" charset="0"/>
              </a:rPr>
              <a:t>Modifier</a:t>
            </a:r>
            <a:r>
              <a:rPr lang="en-US" sz="2800" b="1" i="1" dirty="0">
                <a:latin typeface="+mj-lt"/>
                <a:ea typeface="Verdana" panose="020B0604030504040204" pitchFamily="34" charset="0"/>
                <a:cs typeface="Verdana" panose="020B0604030504040204" pitchFamily="34" charset="0"/>
              </a:rPr>
              <a:t> #</a:t>
            </a:r>
          </a:p>
          <a:p>
            <a:pPr marL="0" indent="0">
              <a:buNone/>
            </a:pPr>
            <a:endParaRPr lang="en-US" sz="3600" b="1" i="1" dirty="0">
              <a:latin typeface="+mj-lt"/>
              <a:ea typeface="Verdana" panose="020B0604030504040204" pitchFamily="34" charset="0"/>
              <a:cs typeface="Verdana" panose="020B0604030504040204" pitchFamily="34" charset="0"/>
            </a:endParaRPr>
          </a:p>
          <a:p>
            <a:pPr marL="457200" indent="-223838" eaLnBrk="1" hangingPunct="1"/>
            <a:r>
              <a:rPr lang="en-US" sz="3200" dirty="0">
                <a:latin typeface="+mj-lt"/>
                <a:ea typeface="Verdana" panose="020B0604030504040204" pitchFamily="34" charset="0"/>
                <a:cs typeface="Verdana" panose="020B0604030504040204" pitchFamily="34" charset="0"/>
              </a:rPr>
              <a:t>Up to 3 modifiers per Procedure </a:t>
            </a:r>
          </a:p>
          <a:p>
            <a:pPr marL="914400" lvl="1" indent="-223838"/>
            <a:r>
              <a:rPr lang="en-US" sz="2800" dirty="0">
                <a:latin typeface="+mj-lt"/>
                <a:ea typeface="Verdana" panose="020B0604030504040204" pitchFamily="34" charset="0"/>
                <a:cs typeface="Verdana" panose="020B0604030504040204" pitchFamily="34" charset="0"/>
              </a:rPr>
              <a:t>Modifier 1: Policy says code if it affects RVU</a:t>
            </a:r>
          </a:p>
          <a:p>
            <a:pPr marL="914400" lvl="1" indent="-223838"/>
            <a:r>
              <a:rPr lang="en-US" sz="2800" dirty="0">
                <a:latin typeface="+mj-lt"/>
                <a:ea typeface="Verdana" panose="020B0604030504040204" pitchFamily="34" charset="0"/>
                <a:cs typeface="Verdana" panose="020B0604030504040204" pitchFamily="34" charset="0"/>
              </a:rPr>
              <a:t>Modifier 2-3: Additional information</a:t>
            </a:r>
          </a:p>
          <a:p>
            <a:pPr marL="1371600" lvl="2" indent="-223838"/>
            <a:r>
              <a:rPr lang="en-US" sz="2000" dirty="0">
                <a:latin typeface="+mj-lt"/>
                <a:ea typeface="Verdana" panose="020B0604030504040204" pitchFamily="34" charset="0"/>
                <a:cs typeface="Verdana" panose="020B0604030504040204" pitchFamily="34" charset="0"/>
              </a:rPr>
              <a:t>Directly affect RVU choice from table or later calculations</a:t>
            </a:r>
          </a:p>
          <a:p>
            <a:pPr marL="1371600" lvl="2" indent="-223838"/>
            <a:endParaRPr lang="en-US" sz="2000" dirty="0">
              <a:latin typeface="+mj-lt"/>
              <a:ea typeface="Verdana" panose="020B0604030504040204" pitchFamily="34" charset="0"/>
              <a:cs typeface="Verdana" panose="020B0604030504040204" pitchFamily="34" charset="0"/>
            </a:endParaRPr>
          </a:p>
          <a:p>
            <a:pPr marL="896112" indent="-223838"/>
            <a:r>
              <a:rPr lang="en-US" sz="2600" dirty="0">
                <a:latin typeface="+mj-lt"/>
                <a:ea typeface="Verdana" panose="020B0604030504040204" pitchFamily="34" charset="0"/>
                <a:cs typeface="Verdana" panose="020B0604030504040204" pitchFamily="34" charset="0"/>
              </a:rPr>
              <a:t>E&amp;M Code 1: CPT_1</a:t>
            </a:r>
          </a:p>
          <a:p>
            <a:pPr marL="896112" indent="-223838"/>
            <a:r>
              <a:rPr lang="en-US" sz="2600" dirty="0">
                <a:latin typeface="+mj-lt"/>
                <a:ea typeface="Verdana" panose="020B0604030504040204" pitchFamily="34" charset="0"/>
                <a:cs typeface="Verdana" panose="020B0604030504040204" pitchFamily="34" charset="0"/>
              </a:rPr>
              <a:t>Modifiers: CPTMOD1_1 CPTMOD2_1 CPTMOD3_1</a:t>
            </a:r>
          </a:p>
        </p:txBody>
      </p:sp>
      <p:sp>
        <p:nvSpPr>
          <p:cNvPr id="2" name="Slide Number Placeholder 1">
            <a:extLst>
              <a:ext uri="{FF2B5EF4-FFF2-40B4-BE49-F238E27FC236}">
                <a16:creationId xmlns:a16="http://schemas.microsoft.com/office/drawing/2014/main" id="{9235EE5B-C460-4C6D-9627-97287B890965}"/>
              </a:ext>
            </a:extLst>
          </p:cNvPr>
          <p:cNvSpPr>
            <a:spLocks noGrp="1"/>
          </p:cNvSpPr>
          <p:nvPr>
            <p:ph type="sldNum" sz="quarter" idx="12"/>
          </p:nvPr>
        </p:nvSpPr>
        <p:spPr/>
        <p:txBody>
          <a:bodyPr/>
          <a:lstStyle/>
          <a:p>
            <a:fld id="{A7FC194D-9A2C-4A1C-8ADE-3FED6ACEFC0B}" type="slidenum">
              <a:rPr lang="en-US" smtClean="0"/>
              <a:t>15</a:t>
            </a:fld>
            <a:endParaRPr lang="en-US"/>
          </a:p>
        </p:txBody>
      </p:sp>
    </p:spTree>
    <p:extLst>
      <p:ext uri="{BB962C8B-B14F-4D97-AF65-F5344CB8AC3E}">
        <p14:creationId xmlns:p14="http://schemas.microsoft.com/office/powerpoint/2010/main" val="1034999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136526"/>
            <a:ext cx="10515600" cy="830884"/>
          </a:xfrm>
        </p:spPr>
        <p:txBody>
          <a:bodyPr/>
          <a:lstStyle/>
          <a:p>
            <a:r>
              <a:rPr lang="en-US" sz="3600" b="1" dirty="0">
                <a:solidFill>
                  <a:schemeClr val="tx1"/>
                </a:solidFill>
                <a:ea typeface="Verdana" panose="020B0604030504040204" pitchFamily="34" charset="0"/>
                <a:cs typeface="Verdana" panose="020B0604030504040204" pitchFamily="34" charset="0"/>
              </a:rPr>
              <a:t>Quantity</a:t>
            </a:r>
          </a:p>
        </p:txBody>
      </p:sp>
      <p:sp>
        <p:nvSpPr>
          <p:cNvPr id="2" name="Content Placeholder 1"/>
          <p:cNvSpPr>
            <a:spLocks noGrp="1"/>
          </p:cNvSpPr>
          <p:nvPr>
            <p:ph idx="1"/>
          </p:nvPr>
        </p:nvSpPr>
        <p:spPr>
          <a:xfrm>
            <a:off x="470452" y="967410"/>
            <a:ext cx="10591800" cy="4648200"/>
          </a:xfrm>
        </p:spPr>
        <p:txBody>
          <a:bodyPr>
            <a:normAutofit/>
          </a:bodyPr>
          <a:lstStyle/>
          <a:p>
            <a:pPr marL="0" indent="0">
              <a:buNone/>
            </a:pPr>
            <a:r>
              <a:rPr lang="en-US" sz="2800" b="1" dirty="0">
                <a:latin typeface="+mj-lt"/>
                <a:ea typeface="Verdana" panose="020B0604030504040204" pitchFamily="34" charset="0"/>
                <a:cs typeface="Verdana" panose="020B0604030504040204" pitchFamily="34" charset="0"/>
              </a:rPr>
              <a:t>E&amp;M Code </a:t>
            </a:r>
            <a:r>
              <a:rPr lang="en-US" sz="2800" b="1" i="1" dirty="0">
                <a:latin typeface="+mj-lt"/>
                <a:ea typeface="Verdana" panose="020B0604030504040204" pitchFamily="34" charset="0"/>
                <a:cs typeface="Verdana" panose="020B0604030504040204" pitchFamily="34" charset="0"/>
              </a:rPr>
              <a:t># Quantity, Raw &amp; # </a:t>
            </a:r>
            <a:r>
              <a:rPr lang="en-US" sz="2800" b="1" dirty="0">
                <a:latin typeface="+mj-lt"/>
                <a:ea typeface="Verdana" panose="020B0604030504040204" pitchFamily="34" charset="0"/>
                <a:cs typeface="Verdana" panose="020B0604030504040204" pitchFamily="34" charset="0"/>
              </a:rPr>
              <a:t>Quantity, Adjusted</a:t>
            </a:r>
            <a:br>
              <a:rPr lang="en-US" sz="2800" b="1" i="1" dirty="0">
                <a:latin typeface="+mj-lt"/>
                <a:ea typeface="Verdana" panose="020B0604030504040204" pitchFamily="34" charset="0"/>
                <a:cs typeface="Verdana" panose="020B0604030504040204" pitchFamily="34" charset="0"/>
              </a:rPr>
            </a:br>
            <a:r>
              <a:rPr lang="en-US" sz="2800" b="1" dirty="0">
                <a:latin typeface="+mj-lt"/>
                <a:ea typeface="Verdana" panose="020B0604030504040204" pitchFamily="34" charset="0"/>
                <a:cs typeface="Verdana" panose="020B0604030504040204" pitchFamily="34" charset="0"/>
              </a:rPr>
              <a:t>Procedure</a:t>
            </a:r>
            <a:r>
              <a:rPr lang="en-US" sz="2800" b="1" i="1" dirty="0">
                <a:latin typeface="+mj-lt"/>
                <a:ea typeface="Verdana" panose="020B0604030504040204" pitchFamily="34" charset="0"/>
                <a:cs typeface="Verdana" panose="020B0604030504040204" pitchFamily="34" charset="0"/>
              </a:rPr>
              <a:t> # Quantity, Raw &amp; # </a:t>
            </a:r>
            <a:r>
              <a:rPr lang="en-US" sz="2800" b="1" dirty="0">
                <a:latin typeface="+mj-lt"/>
                <a:ea typeface="Verdana" panose="020B0604030504040204" pitchFamily="34" charset="0"/>
                <a:cs typeface="Verdana" panose="020B0604030504040204" pitchFamily="34" charset="0"/>
              </a:rPr>
              <a:t>Quantity, Adjusted</a:t>
            </a:r>
          </a:p>
          <a:p>
            <a:pPr marL="0" indent="0">
              <a:buNone/>
            </a:pPr>
            <a:endParaRPr lang="en-US" sz="2800" dirty="0">
              <a:latin typeface="+mj-lt"/>
              <a:ea typeface="Verdana" panose="020B0604030504040204" pitchFamily="34" charset="0"/>
              <a:cs typeface="Verdana" panose="020B0604030504040204" pitchFamily="34" charset="0"/>
            </a:endParaRPr>
          </a:p>
          <a:p>
            <a:r>
              <a:rPr lang="en-US" sz="2800" dirty="0">
                <a:latin typeface="+mj-lt"/>
                <a:ea typeface="Verdana" panose="020B0604030504040204" pitchFamily="34" charset="0"/>
                <a:cs typeface="Verdana" panose="020B0604030504040204" pitchFamily="34" charset="0"/>
              </a:rPr>
              <a:t>Quantity: the number of times the procedure was performed</a:t>
            </a:r>
          </a:p>
          <a:p>
            <a:pPr lvl="1">
              <a:buFont typeface="Wingdings" panose="05000000000000000000" pitchFamily="2" charset="2"/>
              <a:buChar char="q"/>
            </a:pPr>
            <a:r>
              <a:rPr lang="en-US" sz="2800" dirty="0">
                <a:solidFill>
                  <a:schemeClr val="tx1"/>
                </a:solidFill>
                <a:latin typeface="+mj-lt"/>
                <a:ea typeface="Verdana" panose="020B0604030504040204" pitchFamily="34" charset="0"/>
                <a:cs typeface="Verdana" panose="020B0604030504040204" pitchFamily="34" charset="0"/>
              </a:rPr>
              <a:t>Also referred to as Units of Service (UOS)</a:t>
            </a:r>
          </a:p>
          <a:p>
            <a:pPr lvl="2"/>
            <a:r>
              <a:rPr lang="en-US" sz="2400" dirty="0">
                <a:latin typeface="+mj-lt"/>
                <a:ea typeface="Verdana" panose="020B0604030504040204" pitchFamily="34" charset="0"/>
                <a:cs typeface="Verdana" panose="020B0604030504040204" pitchFamily="34" charset="0"/>
              </a:rPr>
              <a:t>CPT Units of Service, Adjusted (cptuos1-cptuos13)</a:t>
            </a:r>
          </a:p>
          <a:p>
            <a:pPr lvl="3"/>
            <a:r>
              <a:rPr lang="en-US" sz="2000" dirty="0">
                <a:latin typeface="+mj-lt"/>
                <a:ea typeface="Verdana" panose="020B0604030504040204" pitchFamily="34" charset="0"/>
                <a:cs typeface="Verdana" panose="020B0604030504040204" pitchFamily="34" charset="0"/>
              </a:rPr>
              <a:t>Reduced when reported in excess of UOS limit</a:t>
            </a:r>
          </a:p>
          <a:p>
            <a:pPr lvl="3"/>
            <a:r>
              <a:rPr lang="en-US" sz="2000" dirty="0">
                <a:latin typeface="+mj-lt"/>
                <a:ea typeface="Verdana" panose="020B0604030504040204" pitchFamily="34" charset="0"/>
                <a:cs typeface="Verdana" panose="020B0604030504040204" pitchFamily="34" charset="0"/>
              </a:rPr>
              <a:t>Used in RVU calculations</a:t>
            </a:r>
          </a:p>
          <a:p>
            <a:pPr lvl="1">
              <a:buFont typeface="Wingdings" panose="05000000000000000000" pitchFamily="2" charset="2"/>
              <a:buChar char="q"/>
            </a:pPr>
            <a:r>
              <a:rPr lang="en-US" sz="2800" dirty="0">
                <a:solidFill>
                  <a:schemeClr val="tx1"/>
                </a:solidFill>
                <a:latin typeface="+mj-lt"/>
                <a:ea typeface="Verdana" panose="020B0604030504040204" pitchFamily="34" charset="0"/>
                <a:cs typeface="Verdana" panose="020B0604030504040204" pitchFamily="34" charset="0"/>
              </a:rPr>
              <a:t>CPT Units of Service, Raw (cptunits1-cptsunits13)</a:t>
            </a:r>
            <a:endParaRPr lang="en-US" sz="3200" dirty="0">
              <a:solidFill>
                <a:schemeClr val="tx1"/>
              </a:solidFill>
              <a:latin typeface="+mj-lt"/>
              <a:ea typeface="Verdana" panose="020B0604030504040204" pitchFamily="34" charset="0"/>
              <a:cs typeface="Verdana" panose="020B0604030504040204" pitchFamily="34" charset="0"/>
            </a:endParaRPr>
          </a:p>
        </p:txBody>
      </p:sp>
      <p:sp>
        <p:nvSpPr>
          <p:cNvPr id="3" name="Slide Number Placeholder 2">
            <a:extLst>
              <a:ext uri="{FF2B5EF4-FFF2-40B4-BE49-F238E27FC236}">
                <a16:creationId xmlns:a16="http://schemas.microsoft.com/office/drawing/2014/main" id="{ADE521DE-8287-46CB-9BC7-1F6B4C08F27A}"/>
              </a:ext>
            </a:extLst>
          </p:cNvPr>
          <p:cNvSpPr>
            <a:spLocks noGrp="1"/>
          </p:cNvSpPr>
          <p:nvPr>
            <p:ph type="sldNum" sz="quarter" idx="12"/>
          </p:nvPr>
        </p:nvSpPr>
        <p:spPr/>
        <p:txBody>
          <a:bodyPr/>
          <a:lstStyle/>
          <a:p>
            <a:fld id="{A7FC194D-9A2C-4A1C-8ADE-3FED6ACEFC0B}" type="slidenum">
              <a:rPr lang="en-US" smtClean="0"/>
              <a:t>16</a:t>
            </a:fld>
            <a:endParaRPr lang="en-US"/>
          </a:p>
        </p:txBody>
      </p:sp>
    </p:spTree>
    <p:extLst>
      <p:ext uri="{BB962C8B-B14F-4D97-AF65-F5344CB8AC3E}">
        <p14:creationId xmlns:p14="http://schemas.microsoft.com/office/powerpoint/2010/main" val="38805563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65294"/>
            <a:ext cx="10515600" cy="1325563"/>
          </a:xfrm>
        </p:spPr>
        <p:txBody>
          <a:bodyPr/>
          <a:lstStyle/>
          <a:p>
            <a:r>
              <a:rPr lang="en-US" sz="3600" b="1" dirty="0">
                <a:solidFill>
                  <a:schemeClr val="tx1"/>
                </a:solidFill>
                <a:ea typeface="Verdana" panose="020B0604030504040204" pitchFamily="34" charset="0"/>
                <a:cs typeface="Verdana" panose="020B0604030504040204" pitchFamily="34" charset="0"/>
              </a:rPr>
              <a:t>Quantity</a:t>
            </a:r>
            <a:r>
              <a:rPr lang="en-US" dirty="0">
                <a:ea typeface="Verdana" panose="020B0604030504040204" pitchFamily="34" charset="0"/>
                <a:cs typeface="Verdana" panose="020B0604030504040204" pitchFamily="34" charset="0"/>
              </a:rPr>
              <a:t> </a:t>
            </a:r>
            <a:r>
              <a:rPr lang="en-US" sz="3600" b="1" dirty="0">
                <a:solidFill>
                  <a:schemeClr val="tx1"/>
                </a:solidFill>
                <a:ea typeface="Verdana" panose="020B0604030504040204" pitchFamily="34" charset="0"/>
                <a:cs typeface="Verdana" panose="020B0604030504040204" pitchFamily="34" charset="0"/>
              </a:rPr>
              <a:t>Adjustments</a:t>
            </a:r>
          </a:p>
        </p:txBody>
      </p:sp>
      <p:sp>
        <p:nvSpPr>
          <p:cNvPr id="4" name="Content Placeholder 3"/>
          <p:cNvSpPr>
            <a:spLocks noGrp="1"/>
          </p:cNvSpPr>
          <p:nvPr>
            <p:ph idx="1"/>
          </p:nvPr>
        </p:nvSpPr>
        <p:spPr>
          <a:xfrm>
            <a:off x="1908175" y="6430605"/>
            <a:ext cx="8229600" cy="394305"/>
          </a:xfrm>
        </p:spPr>
        <p:txBody>
          <a:bodyPr>
            <a:normAutofit fontScale="92500" lnSpcReduction="20000"/>
          </a:bodyPr>
          <a:lstStyle/>
          <a:p>
            <a:pPr marL="0" indent="0">
              <a:buNone/>
            </a:pPr>
            <a:r>
              <a:rPr lang="en-US" sz="2800" dirty="0">
                <a:latin typeface="+mj-lt"/>
                <a:ea typeface="Verdana" panose="020B0604030504040204" pitchFamily="34" charset="0"/>
                <a:cs typeface="Verdana" panose="020B0604030504040204" pitchFamily="34" charset="0"/>
              </a:rPr>
              <a:t>*We haven’t discussed the Edit Flags yet, but we will. </a:t>
            </a:r>
            <a:r>
              <a:rPr lang="en-US" sz="2800" dirty="0">
                <a:latin typeface="+mj-lt"/>
                <a:ea typeface="Verdana" panose="020B0604030504040204" pitchFamily="34" charset="0"/>
                <a:cs typeface="Verdana" panose="020B0604030504040204" pitchFamily="34" charset="0"/>
                <a:sym typeface="Wingdings" pitchFamily="2" charset="2"/>
              </a:rPr>
              <a:t></a:t>
            </a:r>
          </a:p>
          <a:p>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28720" name="Content Placeholder 2"/>
          <p:cNvSpPr txBox="1">
            <a:spLocks/>
          </p:cNvSpPr>
          <p:nvPr/>
        </p:nvSpPr>
        <p:spPr bwMode="auto">
          <a:xfrm>
            <a:off x="574270" y="1769873"/>
            <a:ext cx="9982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4000">
                <a:solidFill>
                  <a:schemeClr val="tx2"/>
                </a:solidFill>
                <a:latin typeface="Times New Roman" pitchFamily="18" charset="0"/>
                <a:cs typeface="Arial" pitchFamily="34" charset="0"/>
              </a:defRPr>
            </a:lvl1pPr>
            <a:lvl2pPr eaLnBrk="0" hangingPunct="0">
              <a:defRPr sz="4000">
                <a:solidFill>
                  <a:schemeClr val="tx2"/>
                </a:solidFill>
                <a:latin typeface="Times New Roman" pitchFamily="18" charset="0"/>
                <a:cs typeface="Arial" pitchFamily="34" charset="0"/>
              </a:defRPr>
            </a:lvl2pPr>
            <a:lvl3pPr marL="1143000" indent="-228600" eaLnBrk="0" hangingPunct="0">
              <a:defRPr sz="4000">
                <a:solidFill>
                  <a:schemeClr val="tx2"/>
                </a:solidFill>
                <a:latin typeface="Times New Roman" pitchFamily="18" charset="0"/>
                <a:cs typeface="Arial" pitchFamily="34" charset="0"/>
              </a:defRPr>
            </a:lvl3pPr>
            <a:lvl4pPr marL="1600200" indent="-228600" eaLnBrk="0" hangingPunct="0">
              <a:defRPr sz="4000">
                <a:solidFill>
                  <a:schemeClr val="tx2"/>
                </a:solidFill>
                <a:latin typeface="Times New Roman" pitchFamily="18" charset="0"/>
                <a:cs typeface="Arial" pitchFamily="34" charset="0"/>
              </a:defRPr>
            </a:lvl4pPr>
            <a:lvl5pPr marL="2057400" indent="-228600" eaLnBrk="0" hangingPunct="0">
              <a:defRPr sz="4000">
                <a:solidFill>
                  <a:schemeClr val="tx2"/>
                </a:solidFill>
                <a:latin typeface="Times New Roman" pitchFamily="18" charset="0"/>
                <a:cs typeface="Arial" pitchFamily="34" charset="0"/>
              </a:defRPr>
            </a:lvl5pPr>
            <a:lvl6pPr marL="2514600" indent="-228600" eaLnBrk="0" fontAlgn="base" hangingPunct="0">
              <a:spcBef>
                <a:spcPct val="0"/>
              </a:spcBef>
              <a:spcAft>
                <a:spcPct val="0"/>
              </a:spcAft>
              <a:defRPr sz="4000">
                <a:solidFill>
                  <a:schemeClr val="tx2"/>
                </a:solidFill>
                <a:latin typeface="Times New Roman" pitchFamily="18" charset="0"/>
                <a:cs typeface="Arial" pitchFamily="34" charset="0"/>
              </a:defRPr>
            </a:lvl6pPr>
            <a:lvl7pPr marL="2971800" indent="-228600" eaLnBrk="0" fontAlgn="base" hangingPunct="0">
              <a:spcBef>
                <a:spcPct val="0"/>
              </a:spcBef>
              <a:spcAft>
                <a:spcPct val="0"/>
              </a:spcAft>
              <a:defRPr sz="4000">
                <a:solidFill>
                  <a:schemeClr val="tx2"/>
                </a:solidFill>
                <a:latin typeface="Times New Roman" pitchFamily="18" charset="0"/>
                <a:cs typeface="Arial" pitchFamily="34" charset="0"/>
              </a:defRPr>
            </a:lvl7pPr>
            <a:lvl8pPr marL="3429000" indent="-228600" eaLnBrk="0" fontAlgn="base" hangingPunct="0">
              <a:spcBef>
                <a:spcPct val="0"/>
              </a:spcBef>
              <a:spcAft>
                <a:spcPct val="0"/>
              </a:spcAft>
              <a:defRPr sz="4000">
                <a:solidFill>
                  <a:schemeClr val="tx2"/>
                </a:solidFill>
                <a:latin typeface="Times New Roman" pitchFamily="18" charset="0"/>
                <a:cs typeface="Arial" pitchFamily="34" charset="0"/>
              </a:defRPr>
            </a:lvl8pPr>
            <a:lvl9pPr marL="3886200" indent="-228600" eaLnBrk="0" fontAlgn="base" hangingPunct="0">
              <a:spcBef>
                <a:spcPct val="0"/>
              </a:spcBef>
              <a:spcAft>
                <a:spcPct val="0"/>
              </a:spcAft>
              <a:defRPr sz="4000">
                <a:solidFill>
                  <a:schemeClr val="tx2"/>
                </a:solidFill>
                <a:latin typeface="Times New Roman" pitchFamily="18" charset="0"/>
                <a:cs typeface="Arial" pitchFamily="34" charset="0"/>
              </a:defRPr>
            </a:lvl9pPr>
          </a:lstStyle>
          <a:p>
            <a:pPr marL="274320" indent="-274320" eaLnBrk="1" hangingPunct="1">
              <a:spcBef>
                <a:spcPts val="600"/>
              </a:spcBef>
              <a:buSzPct val="76000"/>
              <a:buFont typeface="Wingdings 3"/>
              <a:buChar char=""/>
            </a:pPr>
            <a:r>
              <a:rPr lang="en-US" sz="2000" dirty="0">
                <a:solidFill>
                  <a:schemeClr val="tx1"/>
                </a:solidFill>
                <a:latin typeface="+mj-lt"/>
                <a:ea typeface="Verdana" panose="020B0604030504040204" pitchFamily="34" charset="0"/>
                <a:cs typeface="Verdana" panose="020B0604030504040204" pitchFamily="34" charset="0"/>
              </a:rPr>
              <a:t>UOS exceeded limit for all 3 procedures; changed to UOS substitute</a:t>
            </a:r>
          </a:p>
          <a:p>
            <a:pPr marL="274320" indent="-274320" eaLnBrk="1" hangingPunct="1">
              <a:spcBef>
                <a:spcPts val="600"/>
              </a:spcBef>
              <a:buSzPct val="76000"/>
              <a:buFont typeface="Wingdings 3"/>
              <a:buChar char=""/>
            </a:pPr>
            <a:r>
              <a:rPr lang="en-US" sz="2000" dirty="0">
                <a:solidFill>
                  <a:schemeClr val="tx1"/>
                </a:solidFill>
                <a:latin typeface="+mj-lt"/>
                <a:ea typeface="Verdana" panose="020B0604030504040204" pitchFamily="34" charset="0"/>
                <a:cs typeface="Verdana" panose="020B0604030504040204" pitchFamily="34" charset="0"/>
              </a:rPr>
              <a:t>Change Edit Flag*=1 (Units of Service changed, exceeded limit)</a:t>
            </a:r>
          </a:p>
          <a:p>
            <a:pPr marL="274320" indent="-274320" eaLnBrk="1" hangingPunct="1">
              <a:spcBef>
                <a:spcPts val="600"/>
              </a:spcBef>
              <a:buSzPct val="76000"/>
              <a:buFont typeface="Wingdings 3"/>
              <a:buChar char=""/>
            </a:pPr>
            <a:r>
              <a:rPr lang="en-US" sz="2000" dirty="0">
                <a:solidFill>
                  <a:schemeClr val="tx1"/>
                </a:solidFill>
                <a:latin typeface="+mj-lt"/>
                <a:ea typeface="Verdana" panose="020B0604030504040204" pitchFamily="34" charset="0"/>
                <a:cs typeface="Verdana" panose="020B0604030504040204" pitchFamily="34" charset="0"/>
              </a:rPr>
              <a:t>UOS Edit Flag=Y</a:t>
            </a:r>
          </a:p>
        </p:txBody>
      </p:sp>
      <p:sp>
        <p:nvSpPr>
          <p:cNvPr id="28721" name="Rectangle 6"/>
          <p:cNvSpPr>
            <a:spLocks noChangeArrowheads="1"/>
          </p:cNvSpPr>
          <p:nvPr/>
        </p:nvSpPr>
        <p:spPr bwMode="auto">
          <a:xfrm>
            <a:off x="2054225" y="6523039"/>
            <a:ext cx="6477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lvl="1"/>
            <a:endParaRPr lang="en-US" dirty="0">
              <a:solidFill>
                <a:schemeClr val="tx1"/>
              </a:solidFill>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0695" y="3279680"/>
            <a:ext cx="8817080" cy="28311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a:extLst>
              <a:ext uri="{FF2B5EF4-FFF2-40B4-BE49-F238E27FC236}">
                <a16:creationId xmlns:a16="http://schemas.microsoft.com/office/drawing/2014/main" id="{101DA703-DF15-4B8A-92B0-947CD81F83A0}"/>
              </a:ext>
            </a:extLst>
          </p:cNvPr>
          <p:cNvSpPr>
            <a:spLocks noGrp="1"/>
          </p:cNvSpPr>
          <p:nvPr>
            <p:ph type="sldNum" sz="quarter" idx="12"/>
          </p:nvPr>
        </p:nvSpPr>
        <p:spPr/>
        <p:txBody>
          <a:bodyPr/>
          <a:lstStyle/>
          <a:p>
            <a:fld id="{A7FC194D-9A2C-4A1C-8ADE-3FED6ACEFC0B}" type="slidenum">
              <a:rPr lang="en-US" smtClean="0"/>
              <a:t>17</a:t>
            </a:fld>
            <a:endParaRPr lang="en-US"/>
          </a:p>
        </p:txBody>
      </p:sp>
    </p:spTree>
    <p:extLst>
      <p:ext uri="{BB962C8B-B14F-4D97-AF65-F5344CB8AC3E}">
        <p14:creationId xmlns:p14="http://schemas.microsoft.com/office/powerpoint/2010/main" val="40983501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0870" y="69401"/>
            <a:ext cx="10515600" cy="835060"/>
          </a:xfrm>
        </p:spPr>
        <p:txBody>
          <a:bodyPr>
            <a:normAutofit/>
          </a:bodyPr>
          <a:lstStyle/>
          <a:p>
            <a:r>
              <a:rPr lang="en-US" sz="3600" b="1" dirty="0">
                <a:solidFill>
                  <a:schemeClr val="tx1"/>
                </a:solidFill>
                <a:ea typeface="Verdana" panose="020B0604030504040204" pitchFamily="34" charset="0"/>
                <a:cs typeface="Verdana" panose="020B0604030504040204" pitchFamily="34" charset="0"/>
              </a:rPr>
              <a:t>Ambulatory</a:t>
            </a:r>
            <a:r>
              <a:rPr lang="en-US" sz="3600" dirty="0">
                <a:ea typeface="Verdana" panose="020B0604030504040204" pitchFamily="34" charset="0"/>
                <a:cs typeface="Verdana" panose="020B0604030504040204" pitchFamily="34" charset="0"/>
              </a:rPr>
              <a:t> </a:t>
            </a:r>
            <a:r>
              <a:rPr lang="en-US" sz="3600" b="1" dirty="0">
                <a:solidFill>
                  <a:schemeClr val="tx1"/>
                </a:solidFill>
                <a:ea typeface="Verdana" panose="020B0604030504040204" pitchFamily="34" charset="0"/>
                <a:cs typeface="Verdana" panose="020B0604030504040204" pitchFamily="34" charset="0"/>
              </a:rPr>
              <a:t>Payment</a:t>
            </a:r>
            <a:r>
              <a:rPr lang="en-US" sz="3600" dirty="0">
                <a:ea typeface="Verdana" panose="020B0604030504040204" pitchFamily="34" charset="0"/>
                <a:cs typeface="Verdana" panose="020B0604030504040204" pitchFamily="34" charset="0"/>
              </a:rPr>
              <a:t> </a:t>
            </a:r>
            <a:r>
              <a:rPr lang="en-US" sz="3600" b="1" dirty="0">
                <a:solidFill>
                  <a:schemeClr val="tx1"/>
                </a:solidFill>
                <a:ea typeface="Verdana" panose="020B0604030504040204" pitchFamily="34" charset="0"/>
                <a:cs typeface="Verdana" panose="020B0604030504040204" pitchFamily="34" charset="0"/>
              </a:rPr>
              <a:t>Classification</a:t>
            </a:r>
          </a:p>
        </p:txBody>
      </p:sp>
      <p:sp>
        <p:nvSpPr>
          <p:cNvPr id="24579" name="Rectangle 3"/>
          <p:cNvSpPr>
            <a:spLocks noGrp="1" noChangeArrowheads="1"/>
          </p:cNvSpPr>
          <p:nvPr>
            <p:ph idx="1"/>
          </p:nvPr>
        </p:nvSpPr>
        <p:spPr bwMode="auto">
          <a:xfrm>
            <a:off x="762000" y="904461"/>
            <a:ext cx="10667999"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0" indent="0">
              <a:lnSpc>
                <a:spcPct val="90000"/>
              </a:lnSpc>
              <a:buNone/>
            </a:pPr>
            <a:r>
              <a:rPr lang="en-US" sz="3200" b="1" dirty="0">
                <a:latin typeface="+mj-lt"/>
                <a:ea typeface="Verdana" panose="020B0604030504040204" pitchFamily="34" charset="0"/>
                <a:cs typeface="Verdana" panose="020B0604030504040204" pitchFamily="34" charset="0"/>
              </a:rPr>
              <a:t>APC E&amp;M #</a:t>
            </a:r>
            <a:br>
              <a:rPr lang="en-US" sz="3200" b="1" dirty="0">
                <a:latin typeface="+mj-lt"/>
                <a:ea typeface="Verdana" panose="020B0604030504040204" pitchFamily="34" charset="0"/>
                <a:cs typeface="Verdana" panose="020B0604030504040204" pitchFamily="34" charset="0"/>
              </a:rPr>
            </a:br>
            <a:r>
              <a:rPr lang="en-US" sz="3200" b="1" dirty="0">
                <a:latin typeface="+mj-lt"/>
                <a:ea typeface="Verdana" panose="020B0604030504040204" pitchFamily="34" charset="0"/>
                <a:cs typeface="Verdana" panose="020B0604030504040204" pitchFamily="34" charset="0"/>
              </a:rPr>
              <a:t>APC Proc</a:t>
            </a:r>
            <a:r>
              <a:rPr lang="en-US" sz="3200" b="1" i="1" dirty="0">
                <a:latin typeface="+mj-lt"/>
                <a:ea typeface="Verdana" panose="020B0604030504040204" pitchFamily="34" charset="0"/>
                <a:cs typeface="Verdana" panose="020B0604030504040204" pitchFamily="34" charset="0"/>
              </a:rPr>
              <a:t> #</a:t>
            </a:r>
          </a:p>
          <a:p>
            <a:pPr>
              <a:lnSpc>
                <a:spcPct val="90000"/>
              </a:lnSpc>
            </a:pPr>
            <a:r>
              <a:rPr lang="en-US" sz="2800" dirty="0">
                <a:latin typeface="+mj-lt"/>
                <a:ea typeface="Verdana" panose="020B0604030504040204" pitchFamily="34" charset="0"/>
                <a:cs typeface="Verdana" panose="020B0604030504040204" pitchFamily="34" charset="0"/>
              </a:rPr>
              <a:t>Assigned based on CPT codes</a:t>
            </a:r>
          </a:p>
          <a:p>
            <a:pPr>
              <a:lnSpc>
                <a:spcPct val="90000"/>
              </a:lnSpc>
            </a:pPr>
            <a:r>
              <a:rPr lang="en-US" dirty="0">
                <a:latin typeface="+mj-lt"/>
                <a:ea typeface="Verdana" panose="020B0604030504040204" pitchFamily="34" charset="0"/>
                <a:cs typeface="Verdana" panose="020B0604030504040204" pitchFamily="34" charset="0"/>
              </a:rPr>
              <a:t>Applied to CAPER B MEPRS, Facility Records</a:t>
            </a:r>
          </a:p>
          <a:p>
            <a:pPr eaLnBrk="1" hangingPunct="1">
              <a:lnSpc>
                <a:spcPct val="90000"/>
              </a:lnSpc>
            </a:pPr>
            <a:r>
              <a:rPr lang="en-US" dirty="0">
                <a:latin typeface="+mj-lt"/>
                <a:ea typeface="Verdana" panose="020B0604030504040204" pitchFamily="34" charset="0"/>
                <a:cs typeface="Verdana" panose="020B0604030504040204" pitchFamily="34" charset="0"/>
              </a:rPr>
              <a:t>Each CPT code results in an APC, max 13 per record</a:t>
            </a:r>
          </a:p>
          <a:p>
            <a:pPr eaLnBrk="1" hangingPunct="1">
              <a:lnSpc>
                <a:spcPct val="90000"/>
              </a:lnSpc>
            </a:pPr>
            <a:r>
              <a:rPr lang="en-US" dirty="0">
                <a:latin typeface="+mj-lt"/>
                <a:ea typeface="Verdana" panose="020B0604030504040204" pitchFamily="34" charset="0"/>
                <a:cs typeface="Verdana" panose="020B0604030504040204" pitchFamily="34" charset="0"/>
              </a:rPr>
              <a:t>APC Status Code (apcpsi1-apcpsi13) </a:t>
            </a:r>
          </a:p>
          <a:p>
            <a:pPr lvl="1"/>
            <a:r>
              <a:rPr lang="en-US" sz="1800" dirty="0">
                <a:solidFill>
                  <a:schemeClr val="tx1"/>
                </a:solidFill>
                <a:latin typeface="+mj-lt"/>
                <a:ea typeface="Verdana" panose="020B0604030504040204" pitchFamily="34" charset="0"/>
                <a:cs typeface="Verdana" panose="020B0604030504040204" pitchFamily="34" charset="0"/>
              </a:rPr>
              <a:t>Used in RVU for multiple procedure discounting</a:t>
            </a:r>
          </a:p>
          <a:p>
            <a:pPr eaLnBrk="1" hangingPunct="1">
              <a:lnSpc>
                <a:spcPct val="90000"/>
              </a:lnSpc>
            </a:pPr>
            <a:r>
              <a:rPr lang="en-US" dirty="0">
                <a:latin typeface="+mj-lt"/>
                <a:ea typeface="Verdana" panose="020B0604030504040204" pitchFamily="34" charset="0"/>
                <a:cs typeface="Verdana" panose="020B0604030504040204" pitchFamily="34" charset="0"/>
              </a:rPr>
              <a:t>Uses: Workload measurement, cost application and analysis, and PPS</a:t>
            </a:r>
          </a:p>
        </p:txBody>
      </p:sp>
      <p:sp>
        <p:nvSpPr>
          <p:cNvPr id="2" name="Slide Number Placeholder 1">
            <a:extLst>
              <a:ext uri="{FF2B5EF4-FFF2-40B4-BE49-F238E27FC236}">
                <a16:creationId xmlns:a16="http://schemas.microsoft.com/office/drawing/2014/main" id="{BB383100-7FC1-4041-81A5-2DA5BF01BD44}"/>
              </a:ext>
            </a:extLst>
          </p:cNvPr>
          <p:cNvSpPr>
            <a:spLocks noGrp="1"/>
          </p:cNvSpPr>
          <p:nvPr>
            <p:ph type="sldNum" sz="quarter" idx="12"/>
          </p:nvPr>
        </p:nvSpPr>
        <p:spPr/>
        <p:txBody>
          <a:bodyPr/>
          <a:lstStyle/>
          <a:p>
            <a:fld id="{A7FC194D-9A2C-4A1C-8ADE-3FED6ACEFC0B}" type="slidenum">
              <a:rPr lang="en-US" smtClean="0"/>
              <a:t>18</a:t>
            </a:fld>
            <a:endParaRPr lang="en-US"/>
          </a:p>
        </p:txBody>
      </p:sp>
    </p:spTree>
    <p:extLst>
      <p:ext uri="{BB962C8B-B14F-4D97-AF65-F5344CB8AC3E}">
        <p14:creationId xmlns:p14="http://schemas.microsoft.com/office/powerpoint/2010/main" val="1527085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5100" y="198437"/>
            <a:ext cx="10515600" cy="1325563"/>
          </a:xfrm>
        </p:spPr>
        <p:txBody>
          <a:bodyPr/>
          <a:lstStyle/>
          <a:p>
            <a:r>
              <a:rPr lang="en-US" sz="3600" b="1" dirty="0">
                <a:solidFill>
                  <a:schemeClr val="tx1"/>
                </a:solidFill>
                <a:ea typeface="Verdana" panose="020B0604030504040204" pitchFamily="34" charset="0"/>
                <a:cs typeface="Verdana" panose="020B0604030504040204" pitchFamily="34" charset="0"/>
              </a:rPr>
              <a:t>APC</a:t>
            </a:r>
            <a:r>
              <a:rPr lang="en-US" dirty="0">
                <a:ea typeface="Verdana" panose="020B0604030504040204" pitchFamily="34" charset="0"/>
                <a:cs typeface="Verdana" panose="020B0604030504040204" pitchFamily="34" charset="0"/>
              </a:rPr>
              <a:t> </a:t>
            </a:r>
            <a:r>
              <a:rPr lang="en-US" sz="3600" b="1" dirty="0">
                <a:solidFill>
                  <a:schemeClr val="tx1"/>
                </a:solidFill>
                <a:ea typeface="Verdana" panose="020B0604030504040204" pitchFamily="34" charset="0"/>
                <a:cs typeface="Verdana" panose="020B0604030504040204" pitchFamily="34" charset="0"/>
              </a:rPr>
              <a:t>Weights</a:t>
            </a:r>
          </a:p>
        </p:txBody>
      </p:sp>
      <p:sp>
        <p:nvSpPr>
          <p:cNvPr id="24579" name="Rectangle 3"/>
          <p:cNvSpPr>
            <a:spLocks noGrp="1" noChangeArrowheads="1"/>
          </p:cNvSpPr>
          <p:nvPr>
            <p:ph idx="1"/>
          </p:nvPr>
        </p:nvSpPr>
        <p:spPr bwMode="auto">
          <a:xfrm>
            <a:off x="381000" y="2048792"/>
            <a:ext cx="10591800" cy="3886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eaLnBrk="1" hangingPunct="1">
              <a:lnSpc>
                <a:spcPct val="90000"/>
              </a:lnSpc>
            </a:pPr>
            <a:r>
              <a:rPr lang="en-US" sz="2800" dirty="0">
                <a:latin typeface="+mj-lt"/>
                <a:ea typeface="Verdana" panose="020B0604030504040204" pitchFamily="34" charset="0"/>
                <a:cs typeface="Verdana" panose="020B0604030504040204" pitchFamily="34" charset="0"/>
              </a:rPr>
              <a:t>Applied to every APC on a “B” MEPRS, Facility Record</a:t>
            </a:r>
          </a:p>
          <a:p>
            <a:pPr eaLnBrk="1" hangingPunct="1">
              <a:lnSpc>
                <a:spcPct val="90000"/>
              </a:lnSpc>
            </a:pPr>
            <a:r>
              <a:rPr lang="en-US" sz="2800" dirty="0">
                <a:latin typeface="+mj-lt"/>
                <a:ea typeface="Verdana" panose="020B0604030504040204" pitchFamily="34" charset="0"/>
                <a:cs typeface="Verdana" panose="020B0604030504040204" pitchFamily="34" charset="0"/>
              </a:rPr>
              <a:t>Adjusted for quantity and discounted per Status Code*</a:t>
            </a:r>
          </a:p>
          <a:p>
            <a:pPr eaLnBrk="1" hangingPunct="1"/>
            <a:r>
              <a:rPr lang="en-US" sz="2800" dirty="0">
                <a:latin typeface="+mj-lt"/>
                <a:ea typeface="Verdana" panose="020B0604030504040204" pitchFamily="34" charset="0"/>
                <a:cs typeface="Verdana" panose="020B0604030504040204" pitchFamily="34" charset="0"/>
              </a:rPr>
              <a:t>Summed as </a:t>
            </a:r>
            <a:r>
              <a:rPr lang="en-US" sz="2800" u="sng" dirty="0">
                <a:latin typeface="+mj-lt"/>
                <a:ea typeface="Verdana" panose="020B0604030504040204" pitchFamily="34" charset="0"/>
                <a:cs typeface="Verdana" panose="020B0604030504040204" pitchFamily="34" charset="0"/>
              </a:rPr>
              <a:t>APC Aggregate Weight</a:t>
            </a:r>
            <a:endParaRPr lang="en-US" sz="2800" dirty="0">
              <a:latin typeface="+mj-lt"/>
              <a:ea typeface="Verdana" panose="020B0604030504040204" pitchFamily="34" charset="0"/>
              <a:cs typeface="Verdana" panose="020B0604030504040204" pitchFamily="34" charset="0"/>
            </a:endParaRPr>
          </a:p>
        </p:txBody>
      </p:sp>
      <p:sp>
        <p:nvSpPr>
          <p:cNvPr id="4" name="TextBox 3"/>
          <p:cNvSpPr txBox="1"/>
          <p:nvPr/>
        </p:nvSpPr>
        <p:spPr>
          <a:xfrm>
            <a:off x="1752601" y="5715000"/>
            <a:ext cx="8667180" cy="369332"/>
          </a:xfrm>
          <a:prstGeom prst="rect">
            <a:avLst/>
          </a:prstGeom>
          <a:noFill/>
        </p:spPr>
        <p:txBody>
          <a:bodyPr wrap="square" rtlCol="0">
            <a:spAutoFit/>
          </a:bodyPr>
          <a:lstStyle/>
          <a:p>
            <a:r>
              <a:rPr lang="en-US" sz="1800" dirty="0">
                <a:solidFill>
                  <a:schemeClr val="tx1"/>
                </a:solidFill>
                <a:latin typeface="+mj-lt"/>
                <a:ea typeface="Verdana" panose="020B0604030504040204" pitchFamily="34" charset="0"/>
                <a:cs typeface="Verdana" panose="020B0604030504040204" pitchFamily="34" charset="0"/>
              </a:rPr>
              <a:t>* We haven’t discussed discounting yet either, but we’re getting there.</a:t>
            </a:r>
            <a:r>
              <a:rPr lang="en-US" sz="1800" dirty="0">
                <a:solidFill>
                  <a:schemeClr val="tx1"/>
                </a:solidFill>
                <a:latin typeface="+mj-lt"/>
                <a:ea typeface="Verdana" panose="020B0604030504040204" pitchFamily="34" charset="0"/>
                <a:cs typeface="Verdana" panose="020B0604030504040204" pitchFamily="34" charset="0"/>
                <a:sym typeface="Wingdings" pitchFamily="2" charset="2"/>
              </a:rPr>
              <a:t></a:t>
            </a:r>
            <a:endParaRPr lang="en-US" sz="1800" dirty="0">
              <a:solidFill>
                <a:schemeClr val="tx1"/>
              </a:solidFill>
              <a:latin typeface="+mj-lt"/>
              <a:ea typeface="Verdana" panose="020B0604030504040204" pitchFamily="34" charset="0"/>
              <a:cs typeface="Verdana" panose="020B0604030504040204" pitchFamily="34" charset="0"/>
            </a:endParaRPr>
          </a:p>
        </p:txBody>
      </p:sp>
      <p:sp>
        <p:nvSpPr>
          <p:cNvPr id="2" name="Slide Number Placeholder 1">
            <a:extLst>
              <a:ext uri="{FF2B5EF4-FFF2-40B4-BE49-F238E27FC236}">
                <a16:creationId xmlns:a16="http://schemas.microsoft.com/office/drawing/2014/main" id="{731B9A8D-E5FC-4BD6-A3F3-65D3FC51C3E1}"/>
              </a:ext>
            </a:extLst>
          </p:cNvPr>
          <p:cNvSpPr>
            <a:spLocks noGrp="1"/>
          </p:cNvSpPr>
          <p:nvPr>
            <p:ph type="sldNum" sz="quarter" idx="12"/>
          </p:nvPr>
        </p:nvSpPr>
        <p:spPr/>
        <p:txBody>
          <a:bodyPr/>
          <a:lstStyle/>
          <a:p>
            <a:fld id="{A7FC194D-9A2C-4A1C-8ADE-3FED6ACEFC0B}" type="slidenum">
              <a:rPr lang="en-US" smtClean="0"/>
              <a:t>19</a:t>
            </a:fld>
            <a:endParaRPr lang="en-US"/>
          </a:p>
        </p:txBody>
      </p:sp>
    </p:spTree>
    <p:extLst>
      <p:ext uri="{BB962C8B-B14F-4D97-AF65-F5344CB8AC3E}">
        <p14:creationId xmlns:p14="http://schemas.microsoft.com/office/powerpoint/2010/main" val="2080624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b="1" dirty="0">
                <a:solidFill>
                  <a:schemeClr val="tx1"/>
                </a:solidFill>
                <a:ea typeface="Verdana" panose="020B0604030504040204" pitchFamily="34" charset="0"/>
                <a:cs typeface="Verdana" panose="020B0604030504040204" pitchFamily="34" charset="0"/>
              </a:rPr>
              <a:t>Objectives</a:t>
            </a:r>
          </a:p>
        </p:txBody>
      </p:sp>
      <p:sp>
        <p:nvSpPr>
          <p:cNvPr id="4099" name="Rectangle 3"/>
          <p:cNvSpPr>
            <a:spLocks noGrp="1" noChangeArrowheads="1"/>
          </p:cNvSpPr>
          <p:nvPr>
            <p:ph idx="1"/>
          </p:nvPr>
        </p:nvSpPr>
        <p:spPr bwMode="auto">
          <a:xfrm>
            <a:off x="762000" y="1752600"/>
            <a:ext cx="11297478" cy="2971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a:buClrTx/>
              <a:buSzPct val="120000"/>
              <a:buFont typeface="Wingdings" panose="05000000000000000000" pitchFamily="2" charset="2"/>
              <a:buChar char="§"/>
            </a:pPr>
            <a:r>
              <a:rPr lang="en-US" sz="2600" dirty="0">
                <a:latin typeface="+mj-lt"/>
                <a:ea typeface="Verdana" panose="020B0604030504040204" pitchFamily="34" charset="0"/>
                <a:cs typeface="Verdana" panose="020B0604030504040204" pitchFamily="34" charset="0"/>
              </a:rPr>
              <a:t>Describe the characteristics of a Direct Care Professional Encounter Record</a:t>
            </a:r>
          </a:p>
          <a:p>
            <a:pPr>
              <a:buClrTx/>
              <a:buSzPct val="120000"/>
              <a:buFont typeface="Wingdings" panose="05000000000000000000" pitchFamily="2" charset="2"/>
              <a:buChar char="§"/>
            </a:pPr>
            <a:r>
              <a:rPr lang="en-US" sz="2600" dirty="0">
                <a:latin typeface="+mj-lt"/>
                <a:ea typeface="Verdana" panose="020B0604030504040204" pitchFamily="34" charset="0"/>
                <a:cs typeface="Verdana" panose="020B0604030504040204" pitchFamily="34" charset="0"/>
              </a:rPr>
              <a:t>Highlight key elements</a:t>
            </a:r>
          </a:p>
          <a:p>
            <a:pPr>
              <a:buClrTx/>
              <a:buSzPct val="120000"/>
              <a:buFont typeface="Wingdings" panose="05000000000000000000" pitchFamily="2" charset="2"/>
              <a:buChar char="§"/>
            </a:pPr>
            <a:r>
              <a:rPr lang="en-US" sz="2600" dirty="0">
                <a:latin typeface="+mj-lt"/>
                <a:ea typeface="Verdana" panose="020B0604030504040204" pitchFamily="34" charset="0"/>
                <a:cs typeface="Verdana" panose="020B0604030504040204" pitchFamily="34" charset="0"/>
              </a:rPr>
              <a:t>Describe workload measures</a:t>
            </a:r>
          </a:p>
          <a:p>
            <a:pPr>
              <a:buSzPct val="120000"/>
            </a:pPr>
            <a:endParaRPr lang="en-US" sz="3200" dirty="0">
              <a:latin typeface="Verdana" panose="020B0604030504040204" pitchFamily="34" charset="0"/>
              <a:ea typeface="Verdana" panose="020B0604030504040204" pitchFamily="34" charset="0"/>
              <a:cs typeface="Verdana" panose="020B0604030504040204" pitchFamily="34" charset="0"/>
            </a:endParaRPr>
          </a:p>
          <a:p>
            <a:pPr lvl="1" eaLnBrk="1" hangingPunct="1">
              <a:lnSpc>
                <a:spcPct val="80000"/>
              </a:lnSpc>
            </a:pPr>
            <a:endPar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2" name="Slide Number Placeholder 1">
            <a:extLst>
              <a:ext uri="{FF2B5EF4-FFF2-40B4-BE49-F238E27FC236}">
                <a16:creationId xmlns:a16="http://schemas.microsoft.com/office/drawing/2014/main" id="{087898F0-7C5B-4BF8-BD24-890FD1FE0564}"/>
              </a:ext>
            </a:extLst>
          </p:cNvPr>
          <p:cNvSpPr>
            <a:spLocks noGrp="1"/>
          </p:cNvSpPr>
          <p:nvPr>
            <p:ph type="sldNum" sz="quarter" idx="12"/>
          </p:nvPr>
        </p:nvSpPr>
        <p:spPr/>
        <p:txBody>
          <a:bodyPr/>
          <a:lstStyle/>
          <a:p>
            <a:fld id="{A7FC194D-9A2C-4A1C-8ADE-3FED6ACEFC0B}" type="slidenum">
              <a:rPr lang="en-US" smtClean="0"/>
              <a:t>2</a:t>
            </a:fld>
            <a:endParaRPr lang="en-US"/>
          </a:p>
        </p:txBody>
      </p:sp>
    </p:spTree>
    <p:extLst>
      <p:ext uri="{BB962C8B-B14F-4D97-AF65-F5344CB8AC3E}">
        <p14:creationId xmlns:p14="http://schemas.microsoft.com/office/powerpoint/2010/main" val="4094391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400" y="136525"/>
            <a:ext cx="10515600" cy="784225"/>
          </a:xfrm>
          <a:prstGeom prst="rect">
            <a:avLst/>
          </a:prstGeom>
        </p:spPr>
        <p:txBody>
          <a:bodyPr>
            <a:noAutofit/>
          </a:bodyPr>
          <a:lstStyle/>
          <a:p>
            <a:pPr>
              <a:defRPr/>
            </a:pPr>
            <a:r>
              <a:rPr lang="en-US" sz="3600" b="1" dirty="0">
                <a:solidFill>
                  <a:schemeClr val="tx1"/>
                </a:solidFill>
                <a:ea typeface="Verdana" panose="020B0604030504040204" pitchFamily="34" charset="0"/>
                <a:cs typeface="Verdana" panose="020B0604030504040204" pitchFamily="34" charset="0"/>
              </a:rPr>
              <a:t>Facility/Non-Facility Flag</a:t>
            </a:r>
            <a:endParaRPr lang="en-US" sz="4000" dirty="0">
              <a:solidFill>
                <a:schemeClr val="tx1"/>
              </a:solidFill>
              <a:ea typeface="Verdana" panose="020B0604030504040204" pitchFamily="34" charset="0"/>
              <a:cs typeface="Verdana" panose="020B0604030504040204" pitchFamily="34" charset="0"/>
            </a:endParaRPr>
          </a:p>
        </p:txBody>
      </p:sp>
      <p:sp>
        <p:nvSpPr>
          <p:cNvPr id="4" name="Content Placeholder 3"/>
          <p:cNvSpPr>
            <a:spLocks noGrp="1"/>
          </p:cNvSpPr>
          <p:nvPr>
            <p:ph idx="1"/>
          </p:nvPr>
        </p:nvSpPr>
        <p:spPr>
          <a:xfrm>
            <a:off x="723900" y="5970422"/>
            <a:ext cx="10744200" cy="489363"/>
          </a:xfrm>
        </p:spPr>
        <p:txBody>
          <a:bodyPr>
            <a:noAutofit/>
          </a:bodyPr>
          <a:lstStyle/>
          <a:p>
            <a:pPr marL="45720" lvl="1" indent="0">
              <a:spcBef>
                <a:spcPts val="600"/>
              </a:spcBef>
              <a:buNone/>
            </a:pPr>
            <a:r>
              <a:rPr lang="en-US" sz="1600" dirty="0">
                <a:solidFill>
                  <a:schemeClr val="tx1"/>
                </a:solidFill>
                <a:latin typeface="+mj-lt"/>
                <a:ea typeface="Verdana" panose="020B0604030504040204" pitchFamily="34" charset="0"/>
                <a:cs typeface="Verdana" panose="020B0604030504040204" pitchFamily="34" charset="0"/>
              </a:rPr>
              <a:t>Affects provider practice and facility workload assignment, specifically, Practice Expense RVU, and APC weight used for PPS</a:t>
            </a:r>
          </a:p>
          <a:p>
            <a:endParaRPr lang="en-US" sz="2000" dirty="0">
              <a:latin typeface="Verdana" panose="020B0604030504040204" pitchFamily="34" charset="0"/>
              <a:ea typeface="Verdana" panose="020B0604030504040204" pitchFamily="34" charset="0"/>
              <a:cs typeface="Verdana" panose="020B0604030504040204" pitchFamily="34" charset="0"/>
            </a:endParaRPr>
          </a:p>
        </p:txBody>
      </p:sp>
      <p:pic>
        <p:nvPicPr>
          <p:cNvPr id="7" name="Picture 6"/>
          <p:cNvPicPr>
            <a:picLocks noChangeAspect="1"/>
          </p:cNvPicPr>
          <p:nvPr/>
        </p:nvPicPr>
        <p:blipFill>
          <a:blip r:embed="rId3"/>
          <a:stretch>
            <a:fillRect/>
          </a:stretch>
        </p:blipFill>
        <p:spPr>
          <a:xfrm>
            <a:off x="2387940" y="1783046"/>
            <a:ext cx="6806521" cy="4187376"/>
          </a:xfrm>
          <a:prstGeom prst="rect">
            <a:avLst/>
          </a:prstGeom>
        </p:spPr>
      </p:pic>
      <p:sp>
        <p:nvSpPr>
          <p:cNvPr id="3" name="Slide Number Placeholder 2">
            <a:extLst>
              <a:ext uri="{FF2B5EF4-FFF2-40B4-BE49-F238E27FC236}">
                <a16:creationId xmlns:a16="http://schemas.microsoft.com/office/drawing/2014/main" id="{2EEF06B4-536A-4134-BFBD-C67A7CA2466B}"/>
              </a:ext>
            </a:extLst>
          </p:cNvPr>
          <p:cNvSpPr>
            <a:spLocks noGrp="1"/>
          </p:cNvSpPr>
          <p:nvPr>
            <p:ph type="sldNum" sz="quarter" idx="12"/>
          </p:nvPr>
        </p:nvSpPr>
        <p:spPr/>
        <p:txBody>
          <a:bodyPr/>
          <a:lstStyle/>
          <a:p>
            <a:fld id="{A7FC194D-9A2C-4A1C-8ADE-3FED6ACEFC0B}" type="slidenum">
              <a:rPr lang="en-US" smtClean="0"/>
              <a:t>20</a:t>
            </a:fld>
            <a:endParaRPr lang="en-US"/>
          </a:p>
        </p:txBody>
      </p:sp>
    </p:spTree>
    <p:extLst>
      <p:ext uri="{BB962C8B-B14F-4D97-AF65-F5344CB8AC3E}">
        <p14:creationId xmlns:p14="http://schemas.microsoft.com/office/powerpoint/2010/main" val="36171163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9700" y="122237"/>
            <a:ext cx="10515600" cy="1325563"/>
          </a:xfrm>
        </p:spPr>
        <p:txBody>
          <a:bodyPr/>
          <a:lstStyle/>
          <a:p>
            <a:r>
              <a:rPr lang="en-US" sz="3600" b="1" dirty="0">
                <a:solidFill>
                  <a:schemeClr val="tx1"/>
                </a:solidFill>
                <a:ea typeface="Verdana" panose="020B0604030504040204" pitchFamily="34" charset="0"/>
                <a:cs typeface="Verdana" panose="020B0604030504040204" pitchFamily="34" charset="0"/>
              </a:rPr>
              <a:t>Relative</a:t>
            </a:r>
            <a:r>
              <a:rPr lang="en-US" dirty="0">
                <a:ea typeface="Verdana" panose="020B0604030504040204" pitchFamily="34" charset="0"/>
                <a:cs typeface="Verdana" panose="020B0604030504040204" pitchFamily="34" charset="0"/>
              </a:rPr>
              <a:t> </a:t>
            </a:r>
            <a:r>
              <a:rPr lang="en-US" sz="3600" b="1" dirty="0">
                <a:solidFill>
                  <a:schemeClr val="tx1"/>
                </a:solidFill>
                <a:ea typeface="Verdana" panose="020B0604030504040204" pitchFamily="34" charset="0"/>
                <a:cs typeface="Verdana" panose="020B0604030504040204" pitchFamily="34" charset="0"/>
              </a:rPr>
              <a:t>Value</a:t>
            </a:r>
            <a:r>
              <a:rPr lang="en-US" dirty="0">
                <a:ea typeface="Verdana" panose="020B0604030504040204" pitchFamily="34" charset="0"/>
                <a:cs typeface="Verdana" panose="020B0604030504040204" pitchFamily="34" charset="0"/>
              </a:rPr>
              <a:t> </a:t>
            </a:r>
            <a:r>
              <a:rPr lang="en-US" sz="3600" b="1" dirty="0">
                <a:solidFill>
                  <a:schemeClr val="tx1"/>
                </a:solidFill>
                <a:ea typeface="Verdana" panose="020B0604030504040204" pitchFamily="34" charset="0"/>
                <a:cs typeface="Verdana" panose="020B0604030504040204" pitchFamily="34" charset="0"/>
              </a:rPr>
              <a:t>Units</a:t>
            </a:r>
          </a:p>
        </p:txBody>
      </p:sp>
      <mc:AlternateContent xmlns:mc="http://schemas.openxmlformats.org/markup-compatibility/2006" xmlns:a14="http://schemas.microsoft.com/office/drawing/2010/main">
        <mc:Choice Requires="a14">
          <p:sp>
            <p:nvSpPr>
              <p:cNvPr id="21507" name="Rectangle 3"/>
              <p:cNvSpPr>
                <a:spLocks noGrp="1" noChangeArrowheads="1"/>
              </p:cNvSpPr>
              <p:nvPr>
                <p:ph idx="1"/>
              </p:nvPr>
            </p:nvSpPr>
            <p:spPr bwMode="auto">
              <a:xfrm>
                <a:off x="762000" y="1686014"/>
                <a:ext cx="10668000" cy="4648200"/>
              </a:xfrm>
              <a:noFill/>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eaLnBrk="1" hangingPunct="1">
                  <a:lnSpc>
                    <a:spcPct val="90000"/>
                  </a:lnSpc>
                </a:pPr>
                <a:r>
                  <a:rPr lang="en-US" sz="2800" dirty="0">
                    <a:latin typeface="+mj-lt"/>
                    <a:ea typeface="Verdana" panose="020B0604030504040204" pitchFamily="34" charset="0"/>
                    <a:cs typeface="Verdana" panose="020B0604030504040204" pitchFamily="34" charset="0"/>
                  </a:rPr>
                  <a:t>Numeric values that quantify relative workload and costliness of health care services </a:t>
                </a:r>
              </a:p>
              <a:p>
                <a:pPr eaLnBrk="1" hangingPunct="1">
                  <a:lnSpc>
                    <a:spcPct val="90000"/>
                  </a:lnSpc>
                </a:pPr>
                <a:r>
                  <a:rPr lang="en-US" sz="2800" dirty="0">
                    <a:latin typeface="+mj-lt"/>
                    <a:ea typeface="Verdana" panose="020B0604030504040204" pitchFamily="34" charset="0"/>
                    <a:cs typeface="Verdana" panose="020B0604030504040204" pitchFamily="34" charset="0"/>
                  </a:rPr>
                  <a:t>Emphasizes contribution by provider and practice</a:t>
                </a:r>
              </a:p>
              <a:p>
                <a:pPr eaLnBrk="1" hangingPunct="1">
                  <a:lnSpc>
                    <a:spcPct val="90000"/>
                  </a:lnSpc>
                </a:pPr>
                <a:r>
                  <a:rPr lang="en-US" sz="2800" dirty="0">
                    <a:latin typeface="+mj-lt"/>
                    <a:ea typeface="Verdana" panose="020B0604030504040204" pitchFamily="34" charset="0"/>
                    <a:cs typeface="Verdana" panose="020B0604030504040204" pitchFamily="34" charset="0"/>
                  </a:rPr>
                  <a:t>3 components:</a:t>
                </a:r>
              </a:p>
              <a:p>
                <a:pPr lvl="1" eaLnBrk="1" hangingPunct="1">
                  <a:lnSpc>
                    <a:spcPct val="90000"/>
                  </a:lnSpc>
                  <a:buFont typeface="Wingdings" panose="05000000000000000000" pitchFamily="2" charset="2"/>
                  <a:buChar char="q"/>
                </a:pPr>
                <a:r>
                  <a:rPr lang="en-US" sz="2400" dirty="0">
                    <a:solidFill>
                      <a:schemeClr val="tx1"/>
                    </a:solidFill>
                    <a:latin typeface="+mj-lt"/>
                    <a:ea typeface="Verdana" panose="020B0604030504040204" pitchFamily="34" charset="0"/>
                    <a:cs typeface="Verdana" panose="020B0604030504040204" pitchFamily="34" charset="0"/>
                  </a:rPr>
                  <a:t>Work </a:t>
                </a:r>
              </a:p>
              <a:p>
                <a:pPr lvl="1" eaLnBrk="1" hangingPunct="1">
                  <a:lnSpc>
                    <a:spcPct val="90000"/>
                  </a:lnSpc>
                  <a:buFont typeface="Wingdings" panose="05000000000000000000" pitchFamily="2" charset="2"/>
                  <a:buChar char="q"/>
                </a:pPr>
                <a:r>
                  <a:rPr lang="en-US" sz="2400" dirty="0">
                    <a:solidFill>
                      <a:schemeClr val="tx1"/>
                    </a:solidFill>
                    <a:latin typeface="+mj-lt"/>
                    <a:ea typeface="Verdana" panose="020B0604030504040204" pitchFamily="34" charset="0"/>
                    <a:cs typeface="Verdana" panose="020B0604030504040204" pitchFamily="34" charset="0"/>
                  </a:rPr>
                  <a:t>Practice Expense (PE) – Office or Away From Office</a:t>
                </a:r>
              </a:p>
              <a:p>
                <a:pPr lvl="1" eaLnBrk="1" hangingPunct="1">
                  <a:lnSpc>
                    <a:spcPct val="90000"/>
                  </a:lnSpc>
                  <a:buFont typeface="Wingdings" panose="05000000000000000000" pitchFamily="2" charset="2"/>
                  <a:buChar char="q"/>
                </a:pPr>
                <a:r>
                  <a:rPr lang="en-US" sz="2400" dirty="0">
                    <a:solidFill>
                      <a:schemeClr val="tx1"/>
                    </a:solidFill>
                    <a:latin typeface="+mj-lt"/>
                    <a:ea typeface="Verdana" panose="020B0604030504040204" pitchFamily="34" charset="0"/>
                    <a:cs typeface="Verdana" panose="020B0604030504040204" pitchFamily="34" charset="0"/>
                  </a:rPr>
                  <a:t>Malpractice (Not used with Direct Care)</a:t>
                </a:r>
              </a:p>
              <a:p>
                <a:pPr eaLnBrk="1" hangingPunct="1">
                  <a:lnSpc>
                    <a:spcPct val="90000"/>
                  </a:lnSpc>
                </a:pPr>
                <a:r>
                  <a:rPr lang="en-US" sz="2800" dirty="0">
                    <a:latin typeface="+mj-lt"/>
                    <a:ea typeface="Verdana" panose="020B0604030504040204" pitchFamily="34" charset="0"/>
                    <a:cs typeface="Verdana" panose="020B0604030504040204" pitchFamily="34" charset="0"/>
                  </a:rPr>
                  <a:t>Applied to each CPT/modifier combination </a:t>
                </a:r>
              </a:p>
              <a:p>
                <a:pPr eaLnBrk="1" hangingPunct="1">
                  <a:lnSpc>
                    <a:spcPct val="90000"/>
                  </a:lnSpc>
                </a:pPr>
                <a:r>
                  <a:rPr lang="en-US" sz="2800" dirty="0">
                    <a:latin typeface="+mj-lt"/>
                    <a:ea typeface="Verdana" panose="020B0604030504040204" pitchFamily="34" charset="0"/>
                    <a:cs typeface="Verdana" panose="020B0604030504040204" pitchFamily="34" charset="0"/>
                  </a:rPr>
                  <a:t>Simplistically, total RVU = </a:t>
                </a:r>
                <a14:m>
                  <m:oMath xmlns:m="http://schemas.openxmlformats.org/officeDocument/2006/math">
                    <m:r>
                      <m:rPr>
                        <m:sty m:val="p"/>
                      </m:rPr>
                      <a:rPr lang="el-GR" sz="2800" i="1" dirty="0">
                        <a:latin typeface="Cambria Math" panose="02040503050406030204" pitchFamily="18" charset="0"/>
                        <a:ea typeface="Cambria Math"/>
                      </a:rPr>
                      <m:t>Σ</m:t>
                    </m:r>
                  </m:oMath>
                </a14:m>
                <a:r>
                  <a:rPr lang="en-US" sz="2800" dirty="0">
                    <a:latin typeface="+mj-lt"/>
                    <a:ea typeface="Verdana" panose="020B0604030504040204" pitchFamily="34" charset="0"/>
                    <a:cs typeface="Verdana" panose="020B0604030504040204" pitchFamily="34" charset="0"/>
                  </a:rPr>
                  <a:t>(RVU * Quantity) for all CPTs</a:t>
                </a:r>
              </a:p>
            </p:txBody>
          </p:sp>
        </mc:Choice>
        <mc:Fallback xmlns="">
          <p:sp>
            <p:nvSpPr>
              <p:cNvPr id="21507" name="Rectangle 3"/>
              <p:cNvSpPr>
                <a:spLocks noGrp="1" noRot="1" noChangeAspect="1" noMove="1" noResize="1" noEditPoints="1" noAdjustHandles="1" noChangeArrowheads="1" noChangeShapeType="1" noTextEdit="1"/>
              </p:cNvSpPr>
              <p:nvPr>
                <p:ph idx="1"/>
              </p:nvPr>
            </p:nvSpPr>
            <p:spPr bwMode="auto">
              <a:xfrm>
                <a:off x="762000" y="1686014"/>
                <a:ext cx="10668000" cy="4648200"/>
              </a:xfrm>
              <a:blipFill>
                <a:blip r:embed="rId3"/>
                <a:stretch>
                  <a:fillRect l="-286" t="-2231"/>
                </a:stretch>
              </a:blip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2" name="Slide Number Placeholder 1">
            <a:extLst>
              <a:ext uri="{FF2B5EF4-FFF2-40B4-BE49-F238E27FC236}">
                <a16:creationId xmlns:a16="http://schemas.microsoft.com/office/drawing/2014/main" id="{0449C946-6697-4977-B186-B8C4F6851537}"/>
              </a:ext>
            </a:extLst>
          </p:cNvPr>
          <p:cNvSpPr>
            <a:spLocks noGrp="1"/>
          </p:cNvSpPr>
          <p:nvPr>
            <p:ph type="sldNum" sz="quarter" idx="12"/>
          </p:nvPr>
        </p:nvSpPr>
        <p:spPr/>
        <p:txBody>
          <a:bodyPr/>
          <a:lstStyle/>
          <a:p>
            <a:fld id="{A7FC194D-9A2C-4A1C-8ADE-3FED6ACEFC0B}" type="slidenum">
              <a:rPr lang="en-US" smtClean="0"/>
              <a:t>21</a:t>
            </a:fld>
            <a:endParaRPr lang="en-US"/>
          </a:p>
        </p:txBody>
      </p:sp>
    </p:spTree>
    <p:extLst>
      <p:ext uri="{BB962C8B-B14F-4D97-AF65-F5344CB8AC3E}">
        <p14:creationId xmlns:p14="http://schemas.microsoft.com/office/powerpoint/2010/main" val="8593816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7800" y="136525"/>
            <a:ext cx="10515600" cy="950153"/>
          </a:xfrm>
        </p:spPr>
        <p:txBody>
          <a:bodyPr>
            <a:normAutofit/>
          </a:bodyPr>
          <a:lstStyle/>
          <a:p>
            <a:r>
              <a:rPr lang="en-US" sz="3600" b="1" dirty="0">
                <a:solidFill>
                  <a:schemeClr val="tx1"/>
                </a:solidFill>
                <a:ea typeface="Verdana" panose="020B0604030504040204" pitchFamily="34" charset="0"/>
                <a:cs typeface="Verdana" panose="020B0604030504040204" pitchFamily="34" charset="0"/>
              </a:rPr>
              <a:t>Enhanced [Work, PE, Total] RVU</a:t>
            </a:r>
            <a:endParaRPr lang="en-US" sz="3600" dirty="0">
              <a:ea typeface="Verdana" panose="020B0604030504040204" pitchFamily="34" charset="0"/>
              <a:cs typeface="Verdana" panose="020B0604030504040204" pitchFamily="34" charset="0"/>
            </a:endParaRPr>
          </a:p>
        </p:txBody>
      </p:sp>
      <p:sp>
        <p:nvSpPr>
          <p:cNvPr id="31747" name="Rectangle 3"/>
          <p:cNvSpPr>
            <a:spLocks noGrp="1" noChangeArrowheads="1"/>
          </p:cNvSpPr>
          <p:nvPr>
            <p:ph idx="1"/>
          </p:nvPr>
        </p:nvSpPr>
        <p:spPr bwMode="auto">
          <a:xfrm>
            <a:off x="620683" y="1811585"/>
            <a:ext cx="10591800" cy="464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a:lnSpc>
                <a:spcPct val="90000"/>
              </a:lnSpc>
            </a:pPr>
            <a:r>
              <a:rPr lang="en-US" sz="2400" dirty="0">
                <a:latin typeface="+mj-lt"/>
                <a:ea typeface="Verdana" panose="020B0604030504040204" pitchFamily="34" charset="0"/>
                <a:cs typeface="Verdana" panose="020B0604030504040204" pitchFamily="34" charset="0"/>
              </a:rPr>
              <a:t>Aggregate measures based on 13 CPTs, modifier impact, quantity adjusted (UOS limits applied), code edits, nurse credits</a:t>
            </a:r>
          </a:p>
          <a:p>
            <a:pPr>
              <a:lnSpc>
                <a:spcPct val="90000"/>
              </a:lnSpc>
            </a:pPr>
            <a:r>
              <a:rPr lang="en-US" sz="2400" dirty="0">
                <a:latin typeface="+mj-lt"/>
                <a:ea typeface="Verdana" panose="020B0604030504040204" pitchFamily="34" charset="0"/>
                <a:cs typeface="Verdana" panose="020B0604030504040204" pitchFamily="34" charset="0"/>
              </a:rPr>
              <a:t>One choice for direct vs. purchased care “ambulatory” comparison</a:t>
            </a:r>
          </a:p>
          <a:p>
            <a:pPr lvl="1">
              <a:lnSpc>
                <a:spcPct val="90000"/>
              </a:lnSpc>
              <a:buFont typeface="Wingdings" panose="05000000000000000000" pitchFamily="2" charset="2"/>
              <a:buChar char="q"/>
            </a:pPr>
            <a:r>
              <a:rPr lang="en-US" sz="2000" dirty="0">
                <a:solidFill>
                  <a:schemeClr val="tx1"/>
                </a:solidFill>
                <a:latin typeface="+mj-lt"/>
                <a:ea typeface="Verdana" panose="020B0604030504040204" pitchFamily="34" charset="0"/>
                <a:cs typeface="Verdana" panose="020B0604030504040204" pitchFamily="34" charset="0"/>
              </a:rPr>
              <a:t>DC:  MEPRS B, FBI, FBN</a:t>
            </a:r>
          </a:p>
          <a:p>
            <a:pPr lvl="1">
              <a:buFont typeface="Wingdings" panose="05000000000000000000" pitchFamily="2" charset="2"/>
              <a:buChar char="q"/>
            </a:pPr>
            <a:r>
              <a:rPr lang="en-US" sz="2000" dirty="0">
                <a:solidFill>
                  <a:schemeClr val="tx1"/>
                </a:solidFill>
                <a:latin typeface="+mj-lt"/>
                <a:ea typeface="Verdana" panose="020B0604030504040204" pitchFamily="34" charset="0"/>
                <a:cs typeface="Verdana" panose="020B0604030504040204" pitchFamily="34" charset="0"/>
              </a:rPr>
              <a:t>PC:  Place of Service = 11, 20, 22, 23, 24, 53, 60, 65, 71, 72, Program Indicator Code not equal D.</a:t>
            </a:r>
          </a:p>
          <a:p>
            <a:pPr lvl="2">
              <a:buFont typeface="Wingdings" panose="05000000000000000000" pitchFamily="2" charset="2"/>
              <a:buChar char="q"/>
            </a:pPr>
            <a:r>
              <a:rPr lang="en-US" sz="1600" dirty="0" err="1">
                <a:solidFill>
                  <a:schemeClr val="tx1"/>
                </a:solidFill>
                <a:latin typeface="+mj-lt"/>
                <a:ea typeface="Verdana" panose="020B0604030504040204" pitchFamily="34" charset="0"/>
                <a:cs typeface="Verdana" panose="020B0604030504040204" pitchFamily="34" charset="0"/>
              </a:rPr>
              <a:t>Willl</a:t>
            </a:r>
            <a:r>
              <a:rPr lang="en-US" sz="1600" dirty="0">
                <a:solidFill>
                  <a:schemeClr val="tx1"/>
                </a:solidFill>
                <a:latin typeface="+mj-lt"/>
                <a:ea typeface="Verdana" panose="020B0604030504040204" pitchFamily="34" charset="0"/>
                <a:cs typeface="Verdana" panose="020B0604030504040204" pitchFamily="34" charset="0"/>
              </a:rPr>
              <a:t> have to build episodes to create ‘encounters’</a:t>
            </a:r>
          </a:p>
          <a:p>
            <a:pPr lvl="1">
              <a:buFont typeface="Wingdings" panose="05000000000000000000" pitchFamily="2" charset="2"/>
              <a:buChar char="q"/>
            </a:pPr>
            <a:endParaRPr lang="en-US" sz="2000" dirty="0">
              <a:solidFill>
                <a:schemeClr val="tx1"/>
              </a:solidFill>
              <a:latin typeface="+mj-lt"/>
              <a:ea typeface="Verdana" panose="020B0604030504040204" pitchFamily="34" charset="0"/>
              <a:cs typeface="Verdana" panose="020B0604030504040204" pitchFamily="34" charset="0"/>
            </a:endParaRPr>
          </a:p>
          <a:p>
            <a:pPr marL="201168" lvl="1" indent="0">
              <a:buNone/>
            </a:pPr>
            <a:r>
              <a:rPr lang="en-US" sz="2400" dirty="0">
                <a:solidFill>
                  <a:schemeClr val="tx1"/>
                </a:solidFill>
                <a:latin typeface="+mj-lt"/>
                <a:ea typeface="Verdana" panose="020B0604030504040204" pitchFamily="34" charset="0"/>
                <a:cs typeface="Verdana" panose="020B0604030504040204" pitchFamily="34" charset="0"/>
              </a:rPr>
              <a:t>Direct and Purchased Care professional inpatient data collection are different and not comparable (but it’s getting better)</a:t>
            </a:r>
          </a:p>
          <a:p>
            <a:pPr marL="274320" lvl="1">
              <a:lnSpc>
                <a:spcPct val="90000"/>
              </a:lnSpc>
              <a:spcBef>
                <a:spcPts val="600"/>
              </a:spcBef>
            </a:pPr>
            <a:r>
              <a:rPr lang="en-US" sz="2400" dirty="0">
                <a:solidFill>
                  <a:schemeClr val="tx1"/>
                </a:solidFill>
                <a:latin typeface="+mj-lt"/>
                <a:ea typeface="Verdana" panose="020B0604030504040204" pitchFamily="34" charset="0"/>
                <a:cs typeface="Verdana" panose="020B0604030504040204" pitchFamily="34" charset="0"/>
              </a:rPr>
              <a:t>Best measure to compare to Purchased Care (TED-NI)</a:t>
            </a:r>
          </a:p>
        </p:txBody>
      </p:sp>
      <p:sp>
        <p:nvSpPr>
          <p:cNvPr id="2" name="Slide Number Placeholder 1">
            <a:extLst>
              <a:ext uri="{FF2B5EF4-FFF2-40B4-BE49-F238E27FC236}">
                <a16:creationId xmlns:a16="http://schemas.microsoft.com/office/drawing/2014/main" id="{D27C4195-1177-4D0F-A846-420C894CA6F2}"/>
              </a:ext>
            </a:extLst>
          </p:cNvPr>
          <p:cNvSpPr>
            <a:spLocks noGrp="1"/>
          </p:cNvSpPr>
          <p:nvPr>
            <p:ph type="sldNum" sz="quarter" idx="12"/>
          </p:nvPr>
        </p:nvSpPr>
        <p:spPr/>
        <p:txBody>
          <a:bodyPr/>
          <a:lstStyle/>
          <a:p>
            <a:fld id="{A7FC194D-9A2C-4A1C-8ADE-3FED6ACEFC0B}" type="slidenum">
              <a:rPr lang="en-US" smtClean="0"/>
              <a:t>22</a:t>
            </a:fld>
            <a:endParaRPr lang="en-US"/>
          </a:p>
        </p:txBody>
      </p:sp>
    </p:spTree>
    <p:extLst>
      <p:ext uri="{BB962C8B-B14F-4D97-AF65-F5344CB8AC3E}">
        <p14:creationId xmlns:p14="http://schemas.microsoft.com/office/powerpoint/2010/main" val="26314204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8900" y="136525"/>
            <a:ext cx="10515600" cy="1325563"/>
          </a:xfrm>
        </p:spPr>
        <p:txBody>
          <a:bodyPr/>
          <a:lstStyle/>
          <a:p>
            <a:r>
              <a:rPr lang="en-US" sz="3600" b="1" dirty="0">
                <a:solidFill>
                  <a:schemeClr val="tx1"/>
                </a:solidFill>
                <a:ea typeface="Verdana" panose="020B0604030504040204" pitchFamily="34" charset="0"/>
                <a:cs typeface="Verdana" panose="020B0604030504040204" pitchFamily="34" charset="0"/>
              </a:rPr>
              <a:t>Provider</a:t>
            </a:r>
            <a:r>
              <a:rPr lang="en-US" dirty="0">
                <a:ea typeface="Verdana" panose="020B0604030504040204" pitchFamily="34" charset="0"/>
                <a:cs typeface="Verdana" panose="020B0604030504040204" pitchFamily="34" charset="0"/>
              </a:rPr>
              <a:t> </a:t>
            </a:r>
            <a:r>
              <a:rPr lang="en-US" sz="3600" b="1" dirty="0">
                <a:solidFill>
                  <a:schemeClr val="tx1"/>
                </a:solidFill>
                <a:ea typeface="Verdana" panose="020B0604030504040204" pitchFamily="34" charset="0"/>
                <a:cs typeface="Verdana" panose="020B0604030504040204" pitchFamily="34" charset="0"/>
              </a:rPr>
              <a:t>Aggregate</a:t>
            </a:r>
            <a:r>
              <a:rPr lang="en-US" dirty="0">
                <a:ea typeface="Verdana" panose="020B0604030504040204" pitchFamily="34" charset="0"/>
                <a:cs typeface="Verdana" panose="020B0604030504040204" pitchFamily="34" charset="0"/>
              </a:rPr>
              <a:t> </a:t>
            </a:r>
            <a:r>
              <a:rPr lang="en-US" sz="3600" b="1" dirty="0">
                <a:solidFill>
                  <a:schemeClr val="tx1"/>
                </a:solidFill>
                <a:ea typeface="Verdana" panose="020B0604030504040204" pitchFamily="34" charset="0"/>
                <a:cs typeface="Verdana" panose="020B0604030504040204" pitchFamily="34" charset="0"/>
              </a:rPr>
              <a:t>RVUs</a:t>
            </a:r>
          </a:p>
        </p:txBody>
      </p:sp>
      <p:sp>
        <p:nvSpPr>
          <p:cNvPr id="31747" name="Rectangle 3"/>
          <p:cNvSpPr>
            <a:spLocks noGrp="1" noChangeArrowheads="1"/>
          </p:cNvSpPr>
          <p:nvPr>
            <p:ph idx="1"/>
          </p:nvPr>
        </p:nvSpPr>
        <p:spPr bwMode="auto">
          <a:xfrm>
            <a:off x="723900" y="1750625"/>
            <a:ext cx="10744200" cy="470916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eaLnBrk="1" hangingPunct="1">
              <a:lnSpc>
                <a:spcPct val="90000"/>
              </a:lnSpc>
            </a:pPr>
            <a:r>
              <a:rPr lang="en-US" sz="2800" dirty="0">
                <a:latin typeface="+mj-lt"/>
                <a:ea typeface="Verdana" panose="020B0604030504040204" pitchFamily="34" charset="0"/>
                <a:cs typeface="Verdana" panose="020B0604030504040204" pitchFamily="34" charset="0"/>
              </a:rPr>
              <a:t>Aggregate measures based on 13 CPTs, modifier impact, quantity adjusted (UOS limits applied)</a:t>
            </a:r>
          </a:p>
          <a:p>
            <a:pPr eaLnBrk="1" hangingPunct="1">
              <a:lnSpc>
                <a:spcPct val="90000"/>
              </a:lnSpc>
            </a:pPr>
            <a:r>
              <a:rPr lang="en-US" sz="2800" dirty="0">
                <a:latin typeface="+mj-lt"/>
                <a:ea typeface="Verdana" panose="020B0604030504040204" pitchFamily="34" charset="0"/>
                <a:cs typeface="Verdana" panose="020B0604030504040204" pitchFamily="34" charset="0"/>
              </a:rPr>
              <a:t>Code editing and the Change Edit Flags</a:t>
            </a:r>
          </a:p>
          <a:p>
            <a:pPr eaLnBrk="1" hangingPunct="1">
              <a:lnSpc>
                <a:spcPct val="90000"/>
              </a:lnSpc>
            </a:pPr>
            <a:r>
              <a:rPr lang="en-US" sz="2800" dirty="0">
                <a:latin typeface="+mj-lt"/>
                <a:ea typeface="Verdana" panose="020B0604030504040204" pitchFamily="34" charset="0"/>
                <a:cs typeface="Verdana" panose="020B0604030504040204" pitchFamily="34" charset="0"/>
              </a:rPr>
              <a:t>Additional modifier effects</a:t>
            </a:r>
          </a:p>
          <a:p>
            <a:pPr>
              <a:lnSpc>
                <a:spcPct val="90000"/>
              </a:lnSpc>
            </a:pPr>
            <a:r>
              <a:rPr lang="en-US" sz="2800" dirty="0">
                <a:latin typeface="+mj-lt"/>
                <a:ea typeface="Verdana" panose="020B0604030504040204" pitchFamily="34" charset="0"/>
                <a:cs typeface="Verdana" panose="020B0604030504040204" pitchFamily="34" charset="0"/>
              </a:rPr>
              <a:t>Multiple procedure discounting</a:t>
            </a:r>
          </a:p>
          <a:p>
            <a:pPr eaLnBrk="1" hangingPunct="1">
              <a:lnSpc>
                <a:spcPct val="90000"/>
              </a:lnSpc>
            </a:pPr>
            <a:r>
              <a:rPr lang="en-US" sz="2800" dirty="0">
                <a:latin typeface="+mj-lt"/>
                <a:ea typeface="Verdana" panose="020B0604030504040204" pitchFamily="34" charset="0"/>
                <a:cs typeface="Verdana" panose="020B0604030504040204" pitchFamily="34" charset="0"/>
              </a:rPr>
              <a:t>Provider impact</a:t>
            </a:r>
          </a:p>
          <a:p>
            <a:pPr lvl="1" eaLnBrk="1" hangingPunct="1">
              <a:lnSpc>
                <a:spcPct val="90000"/>
              </a:lnSpc>
              <a:buFont typeface="Wingdings" panose="05000000000000000000" pitchFamily="2" charset="2"/>
              <a:buChar char="q"/>
            </a:pPr>
            <a:r>
              <a:rPr lang="en-US" sz="2400" dirty="0">
                <a:solidFill>
                  <a:schemeClr val="tx1"/>
                </a:solidFill>
                <a:latin typeface="+mj-lt"/>
                <a:ea typeface="Verdana" panose="020B0604030504040204" pitchFamily="34" charset="0"/>
                <a:cs typeface="Verdana" panose="020B0604030504040204" pitchFamily="34" charset="0"/>
              </a:rPr>
              <a:t>Multiple provider credit</a:t>
            </a:r>
          </a:p>
          <a:p>
            <a:pPr lvl="1" eaLnBrk="1" hangingPunct="1">
              <a:lnSpc>
                <a:spcPct val="90000"/>
              </a:lnSpc>
              <a:buFont typeface="Wingdings" panose="05000000000000000000" pitchFamily="2" charset="2"/>
              <a:buChar char="q"/>
            </a:pPr>
            <a:r>
              <a:rPr lang="en-US" sz="2400" dirty="0">
                <a:solidFill>
                  <a:schemeClr val="tx1"/>
                </a:solidFill>
                <a:latin typeface="+mj-lt"/>
                <a:ea typeface="Verdana" panose="020B0604030504040204" pitchFamily="34" charset="0"/>
                <a:cs typeface="Verdana" panose="020B0604030504040204" pitchFamily="34" charset="0"/>
              </a:rPr>
              <a:t>Nurse credit code </a:t>
            </a:r>
            <a:r>
              <a:rPr lang="en-US" sz="1400" dirty="0">
                <a:solidFill>
                  <a:schemeClr val="tx1"/>
                </a:solidFill>
                <a:latin typeface="+mj-lt"/>
                <a:ea typeface="Verdana" panose="020B0604030504040204" pitchFamily="34" charset="0"/>
                <a:cs typeface="Verdana" panose="020B0604030504040204" pitchFamily="34" charset="0"/>
              </a:rPr>
              <a:t>(Unlicensed residents when not supervised)</a:t>
            </a:r>
          </a:p>
          <a:p>
            <a:pPr>
              <a:lnSpc>
                <a:spcPct val="90000"/>
              </a:lnSpc>
            </a:pPr>
            <a:r>
              <a:rPr lang="en-US" sz="2700" dirty="0">
                <a:latin typeface="+mj-lt"/>
                <a:ea typeface="Verdana" panose="020B0604030504040204" pitchFamily="34" charset="0"/>
                <a:cs typeface="Verdana" panose="020B0604030504040204" pitchFamily="34" charset="0"/>
              </a:rPr>
              <a:t>Provider Aggregate is for the encounter, not a single provider!</a:t>
            </a:r>
          </a:p>
        </p:txBody>
      </p:sp>
      <p:sp>
        <p:nvSpPr>
          <p:cNvPr id="2" name="Slide Number Placeholder 1">
            <a:extLst>
              <a:ext uri="{FF2B5EF4-FFF2-40B4-BE49-F238E27FC236}">
                <a16:creationId xmlns:a16="http://schemas.microsoft.com/office/drawing/2014/main" id="{6262AC58-1050-4D64-8A3E-B233EF40944A}"/>
              </a:ext>
            </a:extLst>
          </p:cNvPr>
          <p:cNvSpPr>
            <a:spLocks noGrp="1"/>
          </p:cNvSpPr>
          <p:nvPr>
            <p:ph type="sldNum" sz="quarter" idx="12"/>
          </p:nvPr>
        </p:nvSpPr>
        <p:spPr/>
        <p:txBody>
          <a:bodyPr/>
          <a:lstStyle/>
          <a:p>
            <a:fld id="{A7FC194D-9A2C-4A1C-8ADE-3FED6ACEFC0B}" type="slidenum">
              <a:rPr lang="en-US" smtClean="0"/>
              <a:t>23</a:t>
            </a:fld>
            <a:endParaRPr lang="en-US"/>
          </a:p>
        </p:txBody>
      </p:sp>
    </p:spTree>
    <p:extLst>
      <p:ext uri="{BB962C8B-B14F-4D97-AF65-F5344CB8AC3E}">
        <p14:creationId xmlns:p14="http://schemas.microsoft.com/office/powerpoint/2010/main" val="33835650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6200" y="23018"/>
            <a:ext cx="10515600" cy="1325563"/>
          </a:xfrm>
        </p:spPr>
        <p:txBody>
          <a:bodyPr/>
          <a:lstStyle/>
          <a:p>
            <a:r>
              <a:rPr lang="en-US" sz="3600" b="1" dirty="0">
                <a:solidFill>
                  <a:schemeClr val="tx1"/>
                </a:solidFill>
                <a:ea typeface="Verdana" panose="020B0604030504040204" pitchFamily="34" charset="0"/>
                <a:cs typeface="Verdana" panose="020B0604030504040204" pitchFamily="34" charset="0"/>
              </a:rPr>
              <a:t>Change</a:t>
            </a:r>
            <a:r>
              <a:rPr lang="en-US" dirty="0">
                <a:ea typeface="Verdana" panose="020B0604030504040204" pitchFamily="34" charset="0"/>
                <a:cs typeface="Verdana" panose="020B0604030504040204" pitchFamily="34" charset="0"/>
              </a:rPr>
              <a:t> </a:t>
            </a:r>
            <a:r>
              <a:rPr lang="en-US" sz="3600" b="1" dirty="0">
                <a:solidFill>
                  <a:schemeClr val="tx1"/>
                </a:solidFill>
                <a:ea typeface="Verdana" panose="020B0604030504040204" pitchFamily="34" charset="0"/>
                <a:cs typeface="Verdana" panose="020B0604030504040204" pitchFamily="34" charset="0"/>
              </a:rPr>
              <a:t>Edit</a:t>
            </a:r>
            <a:r>
              <a:rPr lang="en-US" dirty="0">
                <a:ea typeface="Verdana" panose="020B0604030504040204" pitchFamily="34" charset="0"/>
                <a:cs typeface="Verdana" panose="020B0604030504040204" pitchFamily="34" charset="0"/>
              </a:rPr>
              <a:t> </a:t>
            </a:r>
            <a:r>
              <a:rPr lang="en-US" sz="3600" b="1" dirty="0">
                <a:solidFill>
                  <a:schemeClr val="tx1"/>
                </a:solidFill>
                <a:ea typeface="Verdana" panose="020B0604030504040204" pitchFamily="34" charset="0"/>
                <a:cs typeface="Verdana" panose="020B0604030504040204" pitchFamily="34" charset="0"/>
              </a:rPr>
              <a:t>Flag</a:t>
            </a:r>
          </a:p>
        </p:txBody>
      </p:sp>
      <p:sp>
        <p:nvSpPr>
          <p:cNvPr id="3" name="Content Placeholder 2"/>
          <p:cNvSpPr>
            <a:spLocks noGrp="1"/>
          </p:cNvSpPr>
          <p:nvPr>
            <p:ph idx="1"/>
          </p:nvPr>
        </p:nvSpPr>
        <p:spPr>
          <a:xfrm>
            <a:off x="738809" y="1865111"/>
            <a:ext cx="11201400" cy="4800600"/>
          </a:xfrm>
        </p:spPr>
        <p:txBody>
          <a:bodyPr>
            <a:noAutofit/>
          </a:bodyPr>
          <a:lstStyle/>
          <a:p>
            <a:pPr>
              <a:defRPr/>
            </a:pPr>
            <a:r>
              <a:rPr lang="en-US" sz="2400" dirty="0">
                <a:latin typeface="+mj-lt"/>
                <a:ea typeface="Verdana" panose="020B0604030504040204" pitchFamily="34" charset="0"/>
                <a:cs typeface="Verdana" panose="020B0604030504040204" pitchFamily="34" charset="0"/>
              </a:rPr>
              <a:t>Records up to 10 different edits to various fields</a:t>
            </a:r>
          </a:p>
          <a:p>
            <a:pPr>
              <a:defRPr/>
            </a:pPr>
            <a:r>
              <a:rPr lang="en-US" sz="2400" dirty="0">
                <a:latin typeface="+mj-lt"/>
                <a:ea typeface="Verdana" panose="020B0604030504040204" pitchFamily="34" charset="0"/>
                <a:cs typeface="Verdana" panose="020B0604030504040204" pitchFamily="34" charset="0"/>
              </a:rPr>
              <a:t>Data Quality Flags – Y or N values</a:t>
            </a:r>
          </a:p>
          <a:p>
            <a:pPr marL="274320" lvl="1" indent="0">
              <a:buNone/>
              <a:defRPr/>
            </a:pPr>
            <a:r>
              <a:rPr lang="en-US" sz="1600" dirty="0">
                <a:solidFill>
                  <a:schemeClr val="tx1"/>
                </a:solidFill>
                <a:latin typeface="+mj-lt"/>
                <a:ea typeface="Verdana" panose="020B0604030504040204" pitchFamily="34" charset="0"/>
                <a:cs typeface="Verdana" panose="020B0604030504040204" pitchFamily="34" charset="0"/>
              </a:rPr>
              <a:t>Bilateral Code Edit Flag		</a:t>
            </a:r>
            <a:r>
              <a:rPr lang="en-US" sz="1600" dirty="0" err="1">
                <a:solidFill>
                  <a:schemeClr val="tx1"/>
                </a:solidFill>
                <a:latin typeface="+mj-lt"/>
                <a:ea typeface="Verdana" panose="020B0604030504040204" pitchFamily="34" charset="0"/>
                <a:cs typeface="Verdana" panose="020B0604030504040204" pitchFamily="34" charset="0"/>
              </a:rPr>
              <a:t>Prov</a:t>
            </a:r>
            <a:r>
              <a:rPr lang="en-US" sz="1600" dirty="0">
                <a:solidFill>
                  <a:schemeClr val="tx1"/>
                </a:solidFill>
                <a:latin typeface="+mj-lt"/>
                <a:ea typeface="Verdana" panose="020B0604030504040204" pitchFamily="34" charset="0"/>
                <a:cs typeface="Verdana" panose="020B0604030504040204" pitchFamily="34" charset="0"/>
              </a:rPr>
              <a:t>/Proc Linkage Edit Flag		TCON Edit Flag</a:t>
            </a:r>
          </a:p>
          <a:p>
            <a:pPr marL="274320" lvl="1" indent="0">
              <a:buNone/>
              <a:defRPr/>
            </a:pPr>
            <a:r>
              <a:rPr lang="en-US" sz="1600" dirty="0">
                <a:solidFill>
                  <a:schemeClr val="tx1"/>
                </a:solidFill>
                <a:latin typeface="+mj-lt"/>
                <a:ea typeface="Verdana" panose="020B0604030504040204" pitchFamily="34" charset="0"/>
                <a:cs typeface="Verdana" panose="020B0604030504040204" pitchFamily="34" charset="0"/>
              </a:rPr>
              <a:t>UOS Edit Flag 			Surgical Follow-up Edit Flag </a:t>
            </a:r>
          </a:p>
          <a:p>
            <a:pPr>
              <a:defRPr/>
            </a:pPr>
            <a:r>
              <a:rPr lang="en-US" sz="2400" dirty="0">
                <a:latin typeface="+mj-lt"/>
                <a:ea typeface="Verdana" panose="020B0604030504040204" pitchFamily="34" charset="0"/>
                <a:cs typeface="Verdana" panose="020B0604030504040204" pitchFamily="34" charset="0"/>
              </a:rPr>
              <a:t>Purposes:</a:t>
            </a:r>
          </a:p>
          <a:p>
            <a:pPr lvl="1" eaLnBrk="1" hangingPunct="1">
              <a:lnSpc>
                <a:spcPct val="110000"/>
              </a:lnSpc>
              <a:buFont typeface="Wingdings" panose="05000000000000000000" pitchFamily="2" charset="2"/>
              <a:buChar char="q"/>
              <a:defRPr/>
            </a:pPr>
            <a:r>
              <a:rPr lang="en-US" sz="2000" dirty="0">
                <a:solidFill>
                  <a:schemeClr val="tx1"/>
                </a:solidFill>
                <a:latin typeface="+mj-lt"/>
                <a:ea typeface="Verdana" panose="020B0604030504040204" pitchFamily="34" charset="0"/>
                <a:cs typeface="Verdana" panose="020B0604030504040204" pitchFamily="34" charset="0"/>
              </a:rPr>
              <a:t>Corrects known mis-coding problems </a:t>
            </a:r>
            <a:r>
              <a:rPr lang="en-US" sz="1600" dirty="0">
                <a:latin typeface="+mj-lt"/>
                <a:ea typeface="Verdana" panose="020B0604030504040204" pitchFamily="34" charset="0"/>
                <a:cs typeface="Verdana" panose="020B0604030504040204" pitchFamily="34" charset="0"/>
              </a:rPr>
              <a:t>(e.g., coding bilateral modifier AND quantity = 2) </a:t>
            </a:r>
          </a:p>
          <a:p>
            <a:pPr lvl="1" eaLnBrk="1" hangingPunct="1">
              <a:lnSpc>
                <a:spcPct val="110000"/>
              </a:lnSpc>
              <a:buFont typeface="Wingdings" panose="05000000000000000000" pitchFamily="2" charset="2"/>
              <a:buChar char="q"/>
              <a:defRPr/>
            </a:pPr>
            <a:r>
              <a:rPr lang="en-US" sz="2000" dirty="0">
                <a:solidFill>
                  <a:schemeClr val="tx1"/>
                </a:solidFill>
                <a:latin typeface="+mj-lt"/>
                <a:ea typeface="Verdana" panose="020B0604030504040204" pitchFamily="34" charset="0"/>
                <a:cs typeface="Verdana" panose="020B0604030504040204" pitchFamily="34" charset="0"/>
              </a:rPr>
              <a:t>“Fixes” missing data </a:t>
            </a:r>
            <a:r>
              <a:rPr lang="en-US" sz="1600" dirty="0">
                <a:latin typeface="+mj-lt"/>
                <a:ea typeface="Verdana" panose="020B0604030504040204" pitchFamily="34" charset="0"/>
                <a:cs typeface="Verdana" panose="020B0604030504040204" pitchFamily="34" charset="0"/>
              </a:rPr>
              <a:t>(e.g., all E&amp;M provider pointers are missing) </a:t>
            </a:r>
          </a:p>
          <a:p>
            <a:pPr lvl="1" eaLnBrk="1" hangingPunct="1">
              <a:lnSpc>
                <a:spcPct val="110000"/>
              </a:lnSpc>
              <a:buFont typeface="Wingdings" panose="05000000000000000000" pitchFamily="2" charset="2"/>
              <a:buChar char="q"/>
              <a:defRPr/>
            </a:pPr>
            <a:r>
              <a:rPr lang="en-US" sz="2000" dirty="0">
                <a:solidFill>
                  <a:schemeClr val="tx1"/>
                </a:solidFill>
                <a:latin typeface="+mj-lt"/>
                <a:ea typeface="Verdana" panose="020B0604030504040204" pitchFamily="34" charset="0"/>
                <a:cs typeface="Verdana" panose="020B0604030504040204" pitchFamily="34" charset="0"/>
              </a:rPr>
              <a:t>Implements policy decisions</a:t>
            </a:r>
            <a:r>
              <a:rPr lang="en-US" sz="1600" dirty="0">
                <a:solidFill>
                  <a:schemeClr val="tx1"/>
                </a:solidFill>
                <a:latin typeface="+mj-lt"/>
                <a:ea typeface="Verdana" panose="020B0604030504040204" pitchFamily="34" charset="0"/>
                <a:cs typeface="Verdana" panose="020B0604030504040204" pitchFamily="34" charset="0"/>
              </a:rPr>
              <a:t> </a:t>
            </a:r>
            <a:r>
              <a:rPr lang="en-US" sz="1600" dirty="0">
                <a:latin typeface="+mj-lt"/>
                <a:ea typeface="Verdana" panose="020B0604030504040204" pitchFamily="34" charset="0"/>
                <a:cs typeface="Verdana" panose="020B0604030504040204" pitchFamily="34" charset="0"/>
              </a:rPr>
              <a:t>(e.g., credit reassigned to Appt provider (physician) when additional provider 1 (nurse) is the only provider linked to a procedure)</a:t>
            </a:r>
          </a:p>
          <a:p>
            <a:pPr marL="0" indent="0">
              <a:buNone/>
              <a:defRPr/>
            </a:pPr>
            <a:endParaRPr lang="en-US" sz="2400" dirty="0">
              <a:latin typeface="Verdana" panose="020B0604030504040204" pitchFamily="34" charset="0"/>
              <a:ea typeface="Verdana" panose="020B0604030504040204" pitchFamily="34" charset="0"/>
              <a:cs typeface="Verdana" panose="020B0604030504040204" pitchFamily="34" charset="0"/>
            </a:endParaRPr>
          </a:p>
          <a:p>
            <a:pPr>
              <a:defRPr/>
            </a:pPr>
            <a:endParaRPr lang="en-US" sz="2400" dirty="0">
              <a:latin typeface="Verdana" panose="020B0604030504040204" pitchFamily="34" charset="0"/>
              <a:ea typeface="Verdana" panose="020B0604030504040204" pitchFamily="34" charset="0"/>
              <a:cs typeface="Verdana" panose="020B0604030504040204" pitchFamily="34" charset="0"/>
            </a:endParaRPr>
          </a:p>
        </p:txBody>
      </p:sp>
      <p:sp>
        <p:nvSpPr>
          <p:cNvPr id="5" name="TextBox 4"/>
          <p:cNvSpPr txBox="1"/>
          <p:nvPr/>
        </p:nvSpPr>
        <p:spPr>
          <a:xfrm>
            <a:off x="5334000" y="6324601"/>
            <a:ext cx="2743200" cy="246221"/>
          </a:xfrm>
          <a:prstGeom prst="rect">
            <a:avLst/>
          </a:prstGeom>
          <a:noFill/>
        </p:spPr>
        <p:txBody>
          <a:bodyPr wrap="square" rtlCol="0">
            <a:spAutoFit/>
          </a:bodyPr>
          <a:lstStyle/>
          <a:p>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*except CPT Quantities</a:t>
            </a:r>
          </a:p>
        </p:txBody>
      </p:sp>
      <p:sp>
        <p:nvSpPr>
          <p:cNvPr id="2" name="Slide Number Placeholder 1">
            <a:extLst>
              <a:ext uri="{FF2B5EF4-FFF2-40B4-BE49-F238E27FC236}">
                <a16:creationId xmlns:a16="http://schemas.microsoft.com/office/drawing/2014/main" id="{53D516FC-C7C0-458E-B832-B579D12FEC81}"/>
              </a:ext>
            </a:extLst>
          </p:cNvPr>
          <p:cNvSpPr>
            <a:spLocks noGrp="1"/>
          </p:cNvSpPr>
          <p:nvPr>
            <p:ph type="sldNum" sz="quarter" idx="12"/>
          </p:nvPr>
        </p:nvSpPr>
        <p:spPr/>
        <p:txBody>
          <a:bodyPr/>
          <a:lstStyle/>
          <a:p>
            <a:fld id="{A7FC194D-9A2C-4A1C-8ADE-3FED6ACEFC0B}" type="slidenum">
              <a:rPr lang="en-US" smtClean="0"/>
              <a:t>24</a:t>
            </a:fld>
            <a:endParaRPr lang="en-US"/>
          </a:p>
        </p:txBody>
      </p:sp>
    </p:spTree>
    <p:extLst>
      <p:ext uri="{BB962C8B-B14F-4D97-AF65-F5344CB8AC3E}">
        <p14:creationId xmlns:p14="http://schemas.microsoft.com/office/powerpoint/2010/main" val="40294605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bwMode="auto">
          <a:xfrm>
            <a:off x="292100" y="334412"/>
            <a:ext cx="99060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r>
              <a:rPr lang="en-US" sz="3600" b="1" dirty="0">
                <a:solidFill>
                  <a:schemeClr val="tx1"/>
                </a:solidFill>
                <a:ea typeface="Verdana" panose="020B0604030504040204" pitchFamily="34" charset="0"/>
                <a:cs typeface="Verdana" panose="020B0604030504040204" pitchFamily="34" charset="0"/>
              </a:rPr>
              <a:t>Code</a:t>
            </a:r>
            <a:r>
              <a:rPr lang="en-US" sz="3600" b="1" kern="1200" dirty="0">
                <a:solidFill>
                  <a:schemeClr val="tx1"/>
                </a:solidFill>
                <a:ea typeface="Verdana" panose="020B0604030504040204" pitchFamily="34" charset="0"/>
                <a:cs typeface="Verdana" panose="020B0604030504040204" pitchFamily="34" charset="0"/>
              </a:rPr>
              <a:t> </a:t>
            </a:r>
            <a:r>
              <a:rPr lang="en-US" sz="3600" b="1" dirty="0">
                <a:solidFill>
                  <a:schemeClr val="tx1"/>
                </a:solidFill>
                <a:ea typeface="Verdana" panose="020B0604030504040204" pitchFamily="34" charset="0"/>
                <a:cs typeface="Verdana" panose="020B0604030504040204" pitchFamily="34" charset="0"/>
              </a:rPr>
              <a:t>Editing</a:t>
            </a:r>
            <a:r>
              <a:rPr lang="en-US" sz="3600" b="1" kern="1200" dirty="0">
                <a:solidFill>
                  <a:schemeClr val="tx1"/>
                </a:solidFill>
                <a:ea typeface="Verdana" panose="020B0604030504040204" pitchFamily="34" charset="0"/>
                <a:cs typeface="Verdana" panose="020B0604030504040204" pitchFamily="34" charset="0"/>
              </a:rPr>
              <a:t> </a:t>
            </a:r>
            <a:r>
              <a:rPr lang="en-US" sz="3600" b="1" dirty="0">
                <a:solidFill>
                  <a:schemeClr val="tx1"/>
                </a:solidFill>
                <a:ea typeface="Verdana" panose="020B0604030504040204" pitchFamily="34" charset="0"/>
                <a:cs typeface="Verdana" panose="020B0604030504040204" pitchFamily="34" charset="0"/>
              </a:rPr>
              <a:t>and</a:t>
            </a:r>
            <a:r>
              <a:rPr lang="en-US" sz="3600" b="1" kern="1200" dirty="0">
                <a:solidFill>
                  <a:schemeClr val="tx1"/>
                </a:solidFill>
                <a:ea typeface="Verdana" panose="020B0604030504040204" pitchFamily="34" charset="0"/>
                <a:cs typeface="Verdana" panose="020B0604030504040204" pitchFamily="34" charset="0"/>
              </a:rPr>
              <a:t> </a:t>
            </a:r>
            <a:r>
              <a:rPr lang="en-US" sz="3600" b="1" dirty="0">
                <a:solidFill>
                  <a:schemeClr val="tx1"/>
                </a:solidFill>
                <a:ea typeface="Verdana" panose="020B0604030504040204" pitchFamily="34" charset="0"/>
                <a:cs typeface="Verdana" panose="020B0604030504040204" pitchFamily="34" charset="0"/>
              </a:rPr>
              <a:t>Modifier</a:t>
            </a:r>
            <a:r>
              <a:rPr lang="en-US" sz="3600" b="1" kern="1200" dirty="0">
                <a:solidFill>
                  <a:schemeClr val="tx1"/>
                </a:solidFill>
                <a:ea typeface="Verdana" panose="020B0604030504040204" pitchFamily="34" charset="0"/>
                <a:cs typeface="Verdana" panose="020B0604030504040204" pitchFamily="34" charset="0"/>
              </a:rPr>
              <a:t> </a:t>
            </a:r>
            <a:r>
              <a:rPr lang="en-US" sz="3600" b="1" dirty="0">
                <a:solidFill>
                  <a:schemeClr val="tx1"/>
                </a:solidFill>
                <a:ea typeface="Verdana" panose="020B0604030504040204" pitchFamily="34" charset="0"/>
                <a:cs typeface="Verdana" panose="020B0604030504040204" pitchFamily="34" charset="0"/>
              </a:rPr>
              <a:t>Effect: </a:t>
            </a:r>
            <a:r>
              <a:rPr lang="en-US" sz="3600" b="1" kern="1200" dirty="0">
                <a:solidFill>
                  <a:schemeClr val="tx1"/>
                </a:solidFill>
                <a:ea typeface="Verdana" panose="020B0604030504040204" pitchFamily="34" charset="0"/>
                <a:cs typeface="Verdana" panose="020B0604030504040204" pitchFamily="34" charset="0"/>
              </a:rPr>
              <a:t>Surgical Follow-up</a:t>
            </a:r>
          </a:p>
        </p:txBody>
      </p:sp>
      <p:sp>
        <p:nvSpPr>
          <p:cNvPr id="4" name="Content Placeholder 3"/>
          <p:cNvSpPr>
            <a:spLocks noGrp="1"/>
          </p:cNvSpPr>
          <p:nvPr>
            <p:ph idx="1"/>
          </p:nvPr>
        </p:nvSpPr>
        <p:spPr>
          <a:xfrm>
            <a:off x="664535" y="3276600"/>
            <a:ext cx="10972800" cy="3048000"/>
          </a:xfrm>
        </p:spPr>
        <p:txBody>
          <a:bodyPr>
            <a:normAutofit lnSpcReduction="10000"/>
          </a:bodyPr>
          <a:lstStyle/>
          <a:p>
            <a:pPr>
              <a:spcBef>
                <a:spcPct val="20000"/>
              </a:spcBef>
              <a:buFont typeface="Wingdings" panose="05000000000000000000" pitchFamily="2" charset="2"/>
              <a:buChar char="§"/>
            </a:pPr>
            <a:r>
              <a:rPr lang="en-US" sz="2400" dirty="0">
                <a:latin typeface="+mj-lt"/>
                <a:ea typeface="Verdana" panose="020B0604030504040204" pitchFamily="34" charset="0"/>
                <a:cs typeface="Verdana" panose="020B0604030504040204" pitchFamily="34" charset="0"/>
              </a:rPr>
              <a:t>RVUs for S0810 (PRK) removed because modifier 55 indicates postoperative management only</a:t>
            </a:r>
          </a:p>
          <a:p>
            <a:pPr>
              <a:spcBef>
                <a:spcPct val="20000"/>
              </a:spcBef>
              <a:buFont typeface="Wingdings" panose="05000000000000000000" pitchFamily="2" charset="2"/>
              <a:buChar char="§"/>
            </a:pPr>
            <a:r>
              <a:rPr lang="en-US" sz="2400" dirty="0">
                <a:latin typeface="+mj-lt"/>
                <a:ea typeface="Verdana" panose="020B0604030504040204" pitchFamily="34" charset="0"/>
                <a:cs typeface="Verdana" panose="020B0604030504040204" pitchFamily="34" charset="0"/>
              </a:rPr>
              <a:t>RVUs applied for surgical follow-up (per 99024)</a:t>
            </a:r>
          </a:p>
          <a:p>
            <a:pPr>
              <a:spcBef>
                <a:spcPct val="20000"/>
              </a:spcBef>
              <a:buFont typeface="Wingdings" panose="05000000000000000000" pitchFamily="2" charset="2"/>
              <a:buChar char="§"/>
            </a:pPr>
            <a:r>
              <a:rPr lang="en-US" sz="2400" dirty="0">
                <a:latin typeface="+mj-lt"/>
                <a:ea typeface="Verdana" panose="020B0604030504040204" pitchFamily="34" charset="0"/>
                <a:cs typeface="Verdana" panose="020B0604030504040204" pitchFamily="34" charset="0"/>
              </a:rPr>
              <a:t>E&amp;M Code and E&amp;M RVUs Removed </a:t>
            </a:r>
          </a:p>
          <a:p>
            <a:pPr>
              <a:spcBef>
                <a:spcPct val="20000"/>
              </a:spcBef>
              <a:buFont typeface="Wingdings" panose="05000000000000000000" pitchFamily="2" charset="2"/>
              <a:buChar char="§"/>
            </a:pPr>
            <a:r>
              <a:rPr lang="en-US" sz="2400" dirty="0">
                <a:latin typeface="+mj-lt"/>
                <a:ea typeface="Verdana" panose="020B0604030504040204" pitchFamily="34" charset="0"/>
                <a:cs typeface="Verdana" panose="020B0604030504040204" pitchFamily="34" charset="0"/>
              </a:rPr>
              <a:t>Change Edit Flag=78</a:t>
            </a:r>
          </a:p>
          <a:p>
            <a:pPr lvl="1">
              <a:spcBef>
                <a:spcPct val="20000"/>
              </a:spcBef>
              <a:buFont typeface="Wingdings" panose="05000000000000000000" pitchFamily="2" charset="2"/>
              <a:buChar char="§"/>
            </a:pPr>
            <a:r>
              <a:rPr lang="en-US" sz="2100" dirty="0">
                <a:solidFill>
                  <a:schemeClr val="tx1"/>
                </a:solidFill>
                <a:latin typeface="+mj-lt"/>
                <a:ea typeface="Verdana" panose="020B0604030504040204" pitchFamily="34" charset="0"/>
                <a:cs typeface="Verdana" panose="020B0604030504040204" pitchFamily="34" charset="0"/>
              </a:rPr>
              <a:t>7 – Surgical Follow-up (credited as 99024)</a:t>
            </a:r>
          </a:p>
          <a:p>
            <a:pPr lvl="1">
              <a:spcBef>
                <a:spcPct val="20000"/>
              </a:spcBef>
              <a:buFont typeface="Wingdings" panose="05000000000000000000" pitchFamily="2" charset="2"/>
              <a:buChar char="§"/>
            </a:pPr>
            <a:r>
              <a:rPr lang="en-US" sz="2100" dirty="0">
                <a:solidFill>
                  <a:schemeClr val="tx1"/>
                </a:solidFill>
                <a:latin typeface="+mj-lt"/>
                <a:ea typeface="Verdana" panose="020B0604030504040204" pitchFamily="34" charset="0"/>
                <a:cs typeface="Verdana" panose="020B0604030504040204" pitchFamily="34" charset="0"/>
              </a:rPr>
              <a:t>8 – Surgical Follow-up (no credit for E&amp;M)</a:t>
            </a:r>
          </a:p>
          <a:p>
            <a:pPr>
              <a:spcBef>
                <a:spcPct val="20000"/>
              </a:spcBef>
              <a:buFont typeface="Wingdings" panose="05000000000000000000" pitchFamily="2" charset="2"/>
              <a:buChar char="§"/>
            </a:pPr>
            <a:r>
              <a:rPr lang="en-US" sz="2400" dirty="0">
                <a:latin typeface="+mj-lt"/>
                <a:ea typeface="Verdana" panose="020B0604030504040204" pitchFamily="34" charset="0"/>
                <a:cs typeface="Verdana" panose="020B0604030504040204" pitchFamily="34" charset="0"/>
              </a:rPr>
              <a:t>Surgical Follow-Up Edit Flag=Y </a:t>
            </a:r>
          </a:p>
          <a:p>
            <a:endParaRPr lang="en-US" sz="2400" dirty="0">
              <a:latin typeface="Verdana" panose="020B0604030504040204" pitchFamily="34" charset="0"/>
              <a:ea typeface="Verdana" panose="020B0604030504040204" pitchFamily="34" charset="0"/>
              <a:cs typeface="Verdana" panose="020B0604030504040204"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5243" y="1364768"/>
            <a:ext cx="7728210" cy="1799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a:extLst>
              <a:ext uri="{FF2B5EF4-FFF2-40B4-BE49-F238E27FC236}">
                <a16:creationId xmlns:a16="http://schemas.microsoft.com/office/drawing/2014/main" id="{D55B2772-B8B4-434E-A002-C7DC1E3F90F9}"/>
              </a:ext>
            </a:extLst>
          </p:cNvPr>
          <p:cNvSpPr>
            <a:spLocks noGrp="1"/>
          </p:cNvSpPr>
          <p:nvPr>
            <p:ph type="sldNum" sz="quarter" idx="12"/>
          </p:nvPr>
        </p:nvSpPr>
        <p:spPr/>
        <p:txBody>
          <a:bodyPr/>
          <a:lstStyle/>
          <a:p>
            <a:fld id="{A7FC194D-9A2C-4A1C-8ADE-3FED6ACEFC0B}" type="slidenum">
              <a:rPr lang="en-US" smtClean="0"/>
              <a:t>25</a:t>
            </a:fld>
            <a:endParaRPr lang="en-US"/>
          </a:p>
        </p:txBody>
      </p:sp>
    </p:spTree>
    <p:extLst>
      <p:ext uri="{BB962C8B-B14F-4D97-AF65-F5344CB8AC3E}">
        <p14:creationId xmlns:p14="http://schemas.microsoft.com/office/powerpoint/2010/main" val="21833166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5821" y="136525"/>
            <a:ext cx="10515600" cy="1325563"/>
          </a:xfrm>
        </p:spPr>
        <p:txBody>
          <a:bodyPr/>
          <a:lstStyle/>
          <a:p>
            <a:r>
              <a:rPr lang="en-US" sz="3600" b="1" dirty="0">
                <a:solidFill>
                  <a:schemeClr val="tx1"/>
                </a:solidFill>
                <a:ea typeface="Verdana" panose="020B0604030504040204" pitchFamily="34" charset="0"/>
                <a:cs typeface="Verdana" panose="020B0604030504040204" pitchFamily="34" charset="0"/>
              </a:rPr>
              <a:t>Code</a:t>
            </a:r>
            <a:r>
              <a:rPr lang="en-US" dirty="0">
                <a:ea typeface="Verdana" panose="020B0604030504040204" pitchFamily="34" charset="0"/>
                <a:cs typeface="Verdana" panose="020B0604030504040204" pitchFamily="34" charset="0"/>
              </a:rPr>
              <a:t> </a:t>
            </a:r>
            <a:r>
              <a:rPr lang="en-US" sz="3600" b="1" dirty="0">
                <a:solidFill>
                  <a:schemeClr val="tx1"/>
                </a:solidFill>
                <a:ea typeface="Verdana" panose="020B0604030504040204" pitchFamily="34" charset="0"/>
                <a:cs typeface="Verdana" panose="020B0604030504040204" pitchFamily="34" charset="0"/>
              </a:rPr>
              <a:t>Editing:</a:t>
            </a:r>
            <a:r>
              <a:rPr lang="en-US" dirty="0">
                <a:ea typeface="Verdana" panose="020B0604030504040204" pitchFamily="34" charset="0"/>
                <a:cs typeface="Verdana" panose="020B0604030504040204" pitchFamily="34" charset="0"/>
              </a:rPr>
              <a:t> </a:t>
            </a:r>
            <a:r>
              <a:rPr lang="en-US" sz="3600" b="1" dirty="0">
                <a:solidFill>
                  <a:schemeClr val="tx1"/>
                </a:solidFill>
                <a:ea typeface="Verdana" panose="020B0604030504040204" pitchFamily="34" charset="0"/>
                <a:cs typeface="Verdana" panose="020B0604030504040204" pitchFamily="34" charset="0"/>
              </a:rPr>
              <a:t>TELCONS</a:t>
            </a:r>
          </a:p>
        </p:txBody>
      </p:sp>
      <p:sp>
        <p:nvSpPr>
          <p:cNvPr id="3" name="Content Placeholder 2"/>
          <p:cNvSpPr>
            <a:spLocks noGrp="1"/>
          </p:cNvSpPr>
          <p:nvPr>
            <p:ph idx="1"/>
          </p:nvPr>
        </p:nvSpPr>
        <p:spPr>
          <a:xfrm>
            <a:off x="762000" y="1924271"/>
            <a:ext cx="10668000" cy="2209800"/>
          </a:xfrm>
        </p:spPr>
        <p:txBody>
          <a:bodyPr/>
          <a:lstStyle/>
          <a:p>
            <a:pPr>
              <a:spcBef>
                <a:spcPct val="20000"/>
              </a:spcBef>
            </a:pPr>
            <a:r>
              <a:rPr lang="en-US" sz="2400" dirty="0">
                <a:latin typeface="+mj-lt"/>
                <a:ea typeface="Verdana" panose="020B0604030504040204" pitchFamily="34" charset="0"/>
                <a:cs typeface="Verdana" panose="020B0604030504040204" pitchFamily="34" charset="0"/>
              </a:rPr>
              <a:t>Appointment Status=7</a:t>
            </a:r>
          </a:p>
          <a:p>
            <a:pPr>
              <a:spcBef>
                <a:spcPct val="20000"/>
              </a:spcBef>
            </a:pPr>
            <a:r>
              <a:rPr lang="en-US" sz="2400" dirty="0">
                <a:latin typeface="+mj-lt"/>
                <a:ea typeface="Verdana" panose="020B0604030504040204" pitchFamily="34" charset="0"/>
                <a:cs typeface="Verdana" panose="020B0604030504040204" pitchFamily="34" charset="0"/>
              </a:rPr>
              <a:t>Non-TELCON Procedure RVUs removed</a:t>
            </a:r>
          </a:p>
          <a:p>
            <a:pPr>
              <a:spcBef>
                <a:spcPct val="20000"/>
              </a:spcBef>
            </a:pPr>
            <a:r>
              <a:rPr lang="en-US" sz="2400" dirty="0">
                <a:latin typeface="+mj-lt"/>
                <a:ea typeface="Verdana" panose="020B0604030504040204" pitchFamily="34" charset="0"/>
                <a:cs typeface="Verdana" panose="020B0604030504040204" pitchFamily="34" charset="0"/>
              </a:rPr>
              <a:t>Change Edit Flag = B (TELCON – No additional credit for non-TELCON procedures)</a:t>
            </a:r>
          </a:p>
          <a:p>
            <a:pPr>
              <a:spcBef>
                <a:spcPct val="20000"/>
              </a:spcBef>
            </a:pPr>
            <a:endParaRPr lang="en-US" sz="2400" dirty="0">
              <a:latin typeface="Verdana" panose="020B0604030504040204" pitchFamily="34" charset="0"/>
              <a:ea typeface="Verdana" panose="020B0604030504040204" pitchFamily="34" charset="0"/>
              <a:cs typeface="Verdana" panose="020B0604030504040204" pitchFamily="34" charset="0"/>
            </a:endParaRPr>
          </a:p>
          <a:p>
            <a:pPr>
              <a:spcBef>
                <a:spcPct val="20000"/>
              </a:spcBef>
            </a:pPr>
            <a:endParaRPr lang="en-US" sz="2400" dirty="0">
              <a:latin typeface="Verdana" panose="020B0604030504040204" pitchFamily="34" charset="0"/>
              <a:ea typeface="Verdana" panose="020B0604030504040204" pitchFamily="34" charset="0"/>
              <a:cs typeface="Verdana" panose="020B0604030504040204" pitchFamily="34" charset="0"/>
            </a:endParaRPr>
          </a:p>
          <a:p>
            <a:pPr>
              <a:spcBef>
                <a:spcPct val="20000"/>
              </a:spcBef>
            </a:pPr>
            <a:endParaRPr lang="en-US" sz="2400" dirty="0">
              <a:latin typeface="Verdana" panose="020B0604030504040204" pitchFamily="34" charset="0"/>
              <a:ea typeface="Verdana" panose="020B0604030504040204" pitchFamily="34" charset="0"/>
              <a:cs typeface="Verdana" panose="020B0604030504040204" pitchFamily="34" charset="0"/>
            </a:endParaRPr>
          </a:p>
          <a:p>
            <a:pPr marL="0" indent="0">
              <a:spcBef>
                <a:spcPct val="20000"/>
              </a:spcBef>
              <a:buNone/>
            </a:pPr>
            <a:endParaRPr lang="en-US" sz="2400" dirty="0">
              <a:latin typeface="Verdana" panose="020B0604030504040204" pitchFamily="34" charset="0"/>
              <a:ea typeface="Verdana" panose="020B0604030504040204" pitchFamily="34" charset="0"/>
              <a:cs typeface="Verdana" panose="020B0604030504040204" pitchFamily="34" charset="0"/>
            </a:endParaRPr>
          </a:p>
        </p:txBody>
      </p:sp>
      <p:sp>
        <p:nvSpPr>
          <p:cNvPr id="30723" name="Content Placeholder 2"/>
          <p:cNvSpPr txBox="1">
            <a:spLocks/>
          </p:cNvSpPr>
          <p:nvPr/>
        </p:nvSpPr>
        <p:spPr bwMode="auto">
          <a:xfrm>
            <a:off x="1981200" y="3757809"/>
            <a:ext cx="83058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4000">
                <a:solidFill>
                  <a:schemeClr val="tx2"/>
                </a:solidFill>
                <a:latin typeface="Times New Roman" pitchFamily="18" charset="0"/>
                <a:cs typeface="Arial" pitchFamily="34" charset="0"/>
              </a:defRPr>
            </a:lvl1pPr>
            <a:lvl2pPr eaLnBrk="0" hangingPunct="0">
              <a:defRPr sz="4000">
                <a:solidFill>
                  <a:schemeClr val="tx2"/>
                </a:solidFill>
                <a:latin typeface="Times New Roman" pitchFamily="18" charset="0"/>
                <a:cs typeface="Arial" pitchFamily="34" charset="0"/>
              </a:defRPr>
            </a:lvl2pPr>
            <a:lvl3pPr marL="1143000" indent="-228600" eaLnBrk="0" hangingPunct="0">
              <a:defRPr sz="4000">
                <a:solidFill>
                  <a:schemeClr val="tx2"/>
                </a:solidFill>
                <a:latin typeface="Times New Roman" pitchFamily="18" charset="0"/>
                <a:cs typeface="Arial" pitchFamily="34" charset="0"/>
              </a:defRPr>
            </a:lvl3pPr>
            <a:lvl4pPr marL="1600200" indent="-228600" eaLnBrk="0" hangingPunct="0">
              <a:defRPr sz="4000">
                <a:solidFill>
                  <a:schemeClr val="tx2"/>
                </a:solidFill>
                <a:latin typeface="Times New Roman" pitchFamily="18" charset="0"/>
                <a:cs typeface="Arial" pitchFamily="34" charset="0"/>
              </a:defRPr>
            </a:lvl4pPr>
            <a:lvl5pPr marL="2057400" indent="-228600" eaLnBrk="0" hangingPunct="0">
              <a:defRPr sz="4000">
                <a:solidFill>
                  <a:schemeClr val="tx2"/>
                </a:solidFill>
                <a:latin typeface="Times New Roman" pitchFamily="18" charset="0"/>
                <a:cs typeface="Arial" pitchFamily="34" charset="0"/>
              </a:defRPr>
            </a:lvl5pPr>
            <a:lvl6pPr marL="2514600" indent="-228600" eaLnBrk="0" fontAlgn="base" hangingPunct="0">
              <a:spcBef>
                <a:spcPct val="0"/>
              </a:spcBef>
              <a:spcAft>
                <a:spcPct val="0"/>
              </a:spcAft>
              <a:defRPr sz="4000">
                <a:solidFill>
                  <a:schemeClr val="tx2"/>
                </a:solidFill>
                <a:latin typeface="Times New Roman" pitchFamily="18" charset="0"/>
                <a:cs typeface="Arial" pitchFamily="34" charset="0"/>
              </a:defRPr>
            </a:lvl6pPr>
            <a:lvl7pPr marL="2971800" indent="-228600" eaLnBrk="0" fontAlgn="base" hangingPunct="0">
              <a:spcBef>
                <a:spcPct val="0"/>
              </a:spcBef>
              <a:spcAft>
                <a:spcPct val="0"/>
              </a:spcAft>
              <a:defRPr sz="4000">
                <a:solidFill>
                  <a:schemeClr val="tx2"/>
                </a:solidFill>
                <a:latin typeface="Times New Roman" pitchFamily="18" charset="0"/>
                <a:cs typeface="Arial" pitchFamily="34" charset="0"/>
              </a:defRPr>
            </a:lvl7pPr>
            <a:lvl8pPr marL="3429000" indent="-228600" eaLnBrk="0" fontAlgn="base" hangingPunct="0">
              <a:spcBef>
                <a:spcPct val="0"/>
              </a:spcBef>
              <a:spcAft>
                <a:spcPct val="0"/>
              </a:spcAft>
              <a:defRPr sz="4000">
                <a:solidFill>
                  <a:schemeClr val="tx2"/>
                </a:solidFill>
                <a:latin typeface="Times New Roman" pitchFamily="18" charset="0"/>
                <a:cs typeface="Arial" pitchFamily="34" charset="0"/>
              </a:defRPr>
            </a:lvl8pPr>
            <a:lvl9pPr marL="3886200" indent="-228600" eaLnBrk="0" fontAlgn="base" hangingPunct="0">
              <a:spcBef>
                <a:spcPct val="0"/>
              </a:spcBef>
              <a:spcAft>
                <a:spcPct val="0"/>
              </a:spcAft>
              <a:defRPr sz="4000">
                <a:solidFill>
                  <a:schemeClr val="tx2"/>
                </a:solidFill>
                <a:latin typeface="Times New Roman" pitchFamily="18" charset="0"/>
                <a:cs typeface="Arial" pitchFamily="34" charset="0"/>
              </a:defRPr>
            </a:lvl9pPr>
          </a:lstStyle>
          <a:p>
            <a:pPr marL="457200" indent="-457200" eaLnBrk="1" hangingPunct="1">
              <a:spcBef>
                <a:spcPct val="20000"/>
              </a:spcBef>
              <a:buFont typeface="Arial" panose="020B0604020202020204" pitchFamily="34" charset="0"/>
              <a:buChar char="•"/>
            </a:pPr>
            <a:endParaRPr lang="en-US" sz="2800" dirty="0">
              <a:solidFill>
                <a:schemeClr val="tx1"/>
              </a:solidFill>
              <a:latin typeface="Arial" pitchFamily="34" charset="0"/>
            </a:endParaRPr>
          </a:p>
          <a:p>
            <a:pPr marL="457200" indent="-457200" eaLnBrk="1" hangingPunct="1">
              <a:spcBef>
                <a:spcPct val="20000"/>
              </a:spcBef>
              <a:buFont typeface="Arial" panose="020B0604020202020204" pitchFamily="34" charset="0"/>
              <a:buChar char="•"/>
            </a:pPr>
            <a:endParaRPr lang="en-US" sz="2800" dirty="0">
              <a:solidFill>
                <a:schemeClr val="tx1"/>
              </a:solidFill>
              <a:latin typeface="Arial" pitchFamily="34" charset="0"/>
            </a:endParaRPr>
          </a:p>
          <a:p>
            <a:pPr marL="457200" indent="-457200" eaLnBrk="1" hangingPunct="1">
              <a:spcBef>
                <a:spcPct val="20000"/>
              </a:spcBef>
              <a:buFont typeface="Arial" panose="020B0604020202020204" pitchFamily="34" charset="0"/>
              <a:buChar char="•"/>
            </a:pPr>
            <a:endParaRPr lang="en-US" sz="2800" dirty="0">
              <a:solidFill>
                <a:schemeClr val="tx1"/>
              </a:solidFill>
              <a:latin typeface="Arial" pitchFamily="34" charset="0"/>
            </a:endParaRPr>
          </a:p>
          <a:p>
            <a:pPr marL="457200" indent="-457200" eaLnBrk="1" hangingPunct="1">
              <a:spcBef>
                <a:spcPct val="20000"/>
              </a:spcBef>
              <a:buFont typeface="Arial" panose="020B0604020202020204" pitchFamily="34" charset="0"/>
              <a:buChar char="•"/>
            </a:pPr>
            <a:endParaRPr lang="en-US" sz="2800" dirty="0">
              <a:solidFill>
                <a:schemeClr val="tx1"/>
              </a:solidFill>
              <a:latin typeface="Arial" pitchFamily="34" charset="0"/>
            </a:endParaRPr>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095" y="3828829"/>
            <a:ext cx="8735705" cy="2212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a:extLst>
              <a:ext uri="{FF2B5EF4-FFF2-40B4-BE49-F238E27FC236}">
                <a16:creationId xmlns:a16="http://schemas.microsoft.com/office/drawing/2014/main" id="{167CEBED-5B58-46AA-A1B4-E060099A0679}"/>
              </a:ext>
            </a:extLst>
          </p:cNvPr>
          <p:cNvSpPr>
            <a:spLocks noGrp="1"/>
          </p:cNvSpPr>
          <p:nvPr>
            <p:ph type="sldNum" sz="quarter" idx="12"/>
          </p:nvPr>
        </p:nvSpPr>
        <p:spPr/>
        <p:txBody>
          <a:bodyPr/>
          <a:lstStyle/>
          <a:p>
            <a:fld id="{A7FC194D-9A2C-4A1C-8ADE-3FED6ACEFC0B}" type="slidenum">
              <a:rPr lang="en-US" smtClean="0"/>
              <a:t>26</a:t>
            </a:fld>
            <a:endParaRPr lang="en-US"/>
          </a:p>
        </p:txBody>
      </p:sp>
    </p:spTree>
    <p:extLst>
      <p:ext uri="{BB962C8B-B14F-4D97-AF65-F5344CB8AC3E}">
        <p14:creationId xmlns:p14="http://schemas.microsoft.com/office/powerpoint/2010/main" val="40989021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90500"/>
            <a:ext cx="8229600" cy="990600"/>
          </a:xfrm>
          <a:prstGeom prst="rect">
            <a:avLst/>
          </a:prstGeom>
        </p:spPr>
        <p:txBody>
          <a:bodyPr>
            <a:normAutofit/>
          </a:bodyPr>
          <a:lstStyle/>
          <a:p>
            <a:r>
              <a:rPr lang="en-US" sz="3600" b="1" dirty="0">
                <a:solidFill>
                  <a:schemeClr val="tx1"/>
                </a:solidFill>
                <a:ea typeface="Verdana" panose="020B0604030504040204" pitchFamily="34" charset="0"/>
                <a:cs typeface="Verdana" panose="020B0604030504040204" pitchFamily="34" charset="0"/>
              </a:rPr>
              <a:t>Inputs to RVUs</a:t>
            </a:r>
          </a:p>
        </p:txBody>
      </p:sp>
      <p:sp>
        <p:nvSpPr>
          <p:cNvPr id="3" name="Text Placeholder 2"/>
          <p:cNvSpPr>
            <a:spLocks noGrp="1"/>
          </p:cNvSpPr>
          <p:nvPr>
            <p:ph idx="1"/>
          </p:nvPr>
        </p:nvSpPr>
        <p:spPr>
          <a:xfrm>
            <a:off x="647700" y="1798982"/>
            <a:ext cx="10896600" cy="5166360"/>
          </a:xfrm>
          <a:prstGeom prst="rect">
            <a:avLst/>
          </a:prstGeom>
        </p:spPr>
        <p:txBody>
          <a:bodyPr>
            <a:normAutofit/>
          </a:bodyPr>
          <a:lstStyle/>
          <a:p>
            <a:pPr>
              <a:lnSpc>
                <a:spcPct val="80000"/>
              </a:lnSpc>
            </a:pPr>
            <a:r>
              <a:rPr lang="en-US" sz="2400" dirty="0">
                <a:latin typeface="+mj-lt"/>
                <a:ea typeface="Verdana" panose="020B0604030504040204" pitchFamily="34" charset="0"/>
                <a:cs typeface="Verdana" panose="020B0604030504040204" pitchFamily="34" charset="0"/>
              </a:rPr>
              <a:t>Raw Materials:</a:t>
            </a:r>
          </a:p>
          <a:p>
            <a:pPr lvl="1">
              <a:buFont typeface="Wingdings" panose="05000000000000000000" pitchFamily="2" charset="2"/>
              <a:buChar char="q"/>
            </a:pPr>
            <a:r>
              <a:rPr lang="en-US" sz="2200" dirty="0">
                <a:solidFill>
                  <a:schemeClr val="tx1"/>
                </a:solidFill>
                <a:latin typeface="+mj-lt"/>
                <a:ea typeface="Verdana" panose="020B0604030504040204" pitchFamily="34" charset="0"/>
                <a:cs typeface="Verdana" panose="020B0604030504040204" pitchFamily="34" charset="0"/>
              </a:rPr>
              <a:t>E&amp;M and Procedure Codes</a:t>
            </a:r>
          </a:p>
          <a:p>
            <a:pPr lvl="1">
              <a:buFont typeface="Wingdings" panose="05000000000000000000" pitchFamily="2" charset="2"/>
              <a:buChar char="q"/>
            </a:pPr>
            <a:r>
              <a:rPr lang="en-US" sz="2200" dirty="0">
                <a:solidFill>
                  <a:schemeClr val="tx1"/>
                </a:solidFill>
                <a:latin typeface="+mj-lt"/>
                <a:ea typeface="Verdana" panose="020B0604030504040204" pitchFamily="34" charset="0"/>
                <a:cs typeface="Verdana" panose="020B0604030504040204" pitchFamily="34" charset="0"/>
              </a:rPr>
              <a:t>Modifiers </a:t>
            </a:r>
          </a:p>
          <a:p>
            <a:pPr lvl="1">
              <a:buFont typeface="Wingdings" panose="05000000000000000000" pitchFamily="2" charset="2"/>
              <a:buChar char="q"/>
            </a:pPr>
            <a:r>
              <a:rPr lang="en-US" sz="2200" dirty="0">
                <a:solidFill>
                  <a:schemeClr val="tx1"/>
                </a:solidFill>
                <a:latin typeface="+mj-lt"/>
                <a:ea typeface="Verdana" panose="020B0604030504040204" pitchFamily="34" charset="0"/>
                <a:cs typeface="Verdana" panose="020B0604030504040204" pitchFamily="34" charset="0"/>
              </a:rPr>
              <a:t>Quantity (Units of Service)</a:t>
            </a:r>
          </a:p>
          <a:p>
            <a:pPr lvl="1">
              <a:buFont typeface="Wingdings" panose="05000000000000000000" pitchFamily="2" charset="2"/>
              <a:buChar char="q"/>
            </a:pPr>
            <a:r>
              <a:rPr lang="en-US" sz="2200" dirty="0">
                <a:solidFill>
                  <a:schemeClr val="tx1"/>
                </a:solidFill>
                <a:latin typeface="+mj-lt"/>
                <a:ea typeface="Verdana" panose="020B0604030504040204" pitchFamily="34" charset="0"/>
                <a:cs typeface="Verdana" panose="020B0604030504040204" pitchFamily="34" charset="0"/>
              </a:rPr>
              <a:t>Facility/Non-Facility Flag</a:t>
            </a:r>
          </a:p>
          <a:p>
            <a:pPr marL="274320" lvl="1" indent="0">
              <a:buNone/>
            </a:pPr>
            <a:r>
              <a:rPr lang="en-US" sz="2400" u="sng" dirty="0">
                <a:solidFill>
                  <a:schemeClr val="tx1"/>
                </a:solidFill>
                <a:latin typeface="+mj-lt"/>
                <a:ea typeface="Verdana" panose="020B0604030504040204" pitchFamily="34" charset="0"/>
                <a:cs typeface="Verdana" panose="020B0604030504040204" pitchFamily="34" charset="0"/>
              </a:rPr>
              <a:t>And these for just Provider Aggregate:</a:t>
            </a:r>
          </a:p>
          <a:p>
            <a:pPr lvl="1">
              <a:buFont typeface="Wingdings" panose="05000000000000000000" pitchFamily="2" charset="2"/>
              <a:buChar char="q"/>
            </a:pPr>
            <a:r>
              <a:rPr lang="en-US" sz="2200" dirty="0">
                <a:solidFill>
                  <a:schemeClr val="tx1"/>
                </a:solidFill>
                <a:latin typeface="+mj-lt"/>
                <a:ea typeface="Verdana" panose="020B0604030504040204" pitchFamily="34" charset="0"/>
                <a:cs typeface="Verdana" panose="020B0604030504040204" pitchFamily="34" charset="0"/>
              </a:rPr>
              <a:t>APC Status Code – Used to determine procedure discounting</a:t>
            </a:r>
          </a:p>
          <a:p>
            <a:pPr lvl="1">
              <a:buFont typeface="Wingdings" panose="05000000000000000000" pitchFamily="2" charset="2"/>
              <a:buChar char="q"/>
            </a:pPr>
            <a:r>
              <a:rPr lang="en-US" sz="2200" dirty="0">
                <a:solidFill>
                  <a:schemeClr val="tx1"/>
                </a:solidFill>
                <a:latin typeface="+mj-lt"/>
                <a:ea typeface="Verdana" panose="020B0604030504040204" pitchFamily="34" charset="0"/>
                <a:cs typeface="Verdana" panose="020B0604030504040204" pitchFamily="34" charset="0"/>
              </a:rPr>
              <a:t>Up to 3 Providers (Appt Prov and Additional </a:t>
            </a:r>
            <a:r>
              <a:rPr lang="en-US" sz="2200" dirty="0" err="1">
                <a:solidFill>
                  <a:schemeClr val="tx1"/>
                </a:solidFill>
                <a:latin typeface="+mj-lt"/>
                <a:ea typeface="Verdana" panose="020B0604030504040204" pitchFamily="34" charset="0"/>
                <a:cs typeface="Verdana" panose="020B0604030504040204" pitchFamily="34" charset="0"/>
              </a:rPr>
              <a:t>Prov</a:t>
            </a:r>
            <a:r>
              <a:rPr lang="en-US" sz="2200" dirty="0">
                <a:solidFill>
                  <a:schemeClr val="tx1"/>
                </a:solidFill>
                <a:latin typeface="+mj-lt"/>
                <a:ea typeface="Verdana" panose="020B0604030504040204" pitchFamily="34" charset="0"/>
                <a:cs typeface="Verdana" panose="020B0604030504040204" pitchFamily="34" charset="0"/>
              </a:rPr>
              <a:t> 1-4)</a:t>
            </a:r>
          </a:p>
          <a:p>
            <a:pPr lvl="1">
              <a:buFont typeface="Wingdings" panose="05000000000000000000" pitchFamily="2" charset="2"/>
              <a:buChar char="q"/>
            </a:pPr>
            <a:r>
              <a:rPr lang="en-US" sz="2200" dirty="0">
                <a:solidFill>
                  <a:schemeClr val="tx1"/>
                </a:solidFill>
                <a:latin typeface="+mj-lt"/>
                <a:ea typeface="Verdana" panose="020B0604030504040204" pitchFamily="34" charset="0"/>
                <a:cs typeface="Verdana" panose="020B0604030504040204" pitchFamily="34" charset="0"/>
              </a:rPr>
              <a:t>Provider Specialties</a:t>
            </a:r>
          </a:p>
          <a:p>
            <a:pPr lvl="1">
              <a:buFont typeface="Wingdings" panose="05000000000000000000" pitchFamily="2" charset="2"/>
              <a:buChar char="q"/>
            </a:pPr>
            <a:r>
              <a:rPr lang="en-US" sz="2200" dirty="0">
                <a:solidFill>
                  <a:schemeClr val="tx1"/>
                </a:solidFill>
                <a:latin typeface="+mj-lt"/>
                <a:ea typeface="Verdana" panose="020B0604030504040204" pitchFamily="34" charset="0"/>
                <a:cs typeface="Verdana" panose="020B0604030504040204" pitchFamily="34" charset="0"/>
              </a:rPr>
              <a:t>Provider/Procedure Pointers (not available in DAVINCI)</a:t>
            </a:r>
          </a:p>
          <a:p>
            <a:pPr lvl="1">
              <a:buFont typeface="Wingdings" panose="05000000000000000000" pitchFamily="2" charset="2"/>
              <a:buChar char="q"/>
            </a:pPr>
            <a:r>
              <a:rPr lang="en-US" sz="2200" dirty="0">
                <a:latin typeface="+mj-lt"/>
                <a:ea typeface="Verdana" panose="020B0604030504040204" pitchFamily="34" charset="0"/>
                <a:cs typeface="Verdana" panose="020B0604030504040204" pitchFamily="34" charset="0"/>
              </a:rPr>
              <a:t>Actions: Apply cleanup, modifier impact, multi-procedure discount, nurse credit, and multiple provider credit</a:t>
            </a:r>
          </a:p>
        </p:txBody>
      </p:sp>
      <p:sp>
        <p:nvSpPr>
          <p:cNvPr id="4" name="Slide Number Placeholder 3">
            <a:extLst>
              <a:ext uri="{FF2B5EF4-FFF2-40B4-BE49-F238E27FC236}">
                <a16:creationId xmlns:a16="http://schemas.microsoft.com/office/drawing/2014/main" id="{966A7D05-AAC2-4899-901F-3048DA1EC4E7}"/>
              </a:ext>
            </a:extLst>
          </p:cNvPr>
          <p:cNvSpPr>
            <a:spLocks noGrp="1"/>
          </p:cNvSpPr>
          <p:nvPr>
            <p:ph type="sldNum" sz="quarter" idx="12"/>
          </p:nvPr>
        </p:nvSpPr>
        <p:spPr/>
        <p:txBody>
          <a:bodyPr/>
          <a:lstStyle/>
          <a:p>
            <a:fld id="{A7FC194D-9A2C-4A1C-8ADE-3FED6ACEFC0B}" type="slidenum">
              <a:rPr lang="en-US" smtClean="0"/>
              <a:t>27</a:t>
            </a:fld>
            <a:endParaRPr lang="en-US"/>
          </a:p>
        </p:txBody>
      </p:sp>
    </p:spTree>
    <p:extLst>
      <p:ext uri="{BB962C8B-B14F-4D97-AF65-F5344CB8AC3E}">
        <p14:creationId xmlns:p14="http://schemas.microsoft.com/office/powerpoint/2010/main" val="32452559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77800" y="23019"/>
            <a:ext cx="10515600" cy="1325563"/>
          </a:xfrm>
        </p:spPr>
        <p:txBody>
          <a:bodyPr/>
          <a:lstStyle/>
          <a:p>
            <a:r>
              <a:rPr lang="en-US" sz="3600" b="1" dirty="0">
                <a:solidFill>
                  <a:schemeClr val="tx1"/>
                </a:solidFill>
                <a:ea typeface="Verdana" panose="020B0604030504040204" pitchFamily="34" charset="0"/>
                <a:cs typeface="Verdana" panose="020B0604030504040204" pitchFamily="34" charset="0"/>
              </a:rPr>
              <a:t>Weighted</a:t>
            </a:r>
            <a:r>
              <a:rPr lang="en-US" dirty="0">
                <a:ea typeface="Verdana" panose="020B0604030504040204" pitchFamily="34" charset="0"/>
                <a:cs typeface="Verdana" panose="020B0604030504040204" pitchFamily="34" charset="0"/>
              </a:rPr>
              <a:t> </a:t>
            </a:r>
            <a:r>
              <a:rPr lang="en-US" sz="3600" b="1" dirty="0">
                <a:solidFill>
                  <a:schemeClr val="tx1"/>
                </a:solidFill>
                <a:ea typeface="Verdana" panose="020B0604030504040204" pitchFamily="34" charset="0"/>
                <a:cs typeface="Verdana" panose="020B0604030504040204" pitchFamily="34" charset="0"/>
              </a:rPr>
              <a:t>Workload</a:t>
            </a:r>
            <a:r>
              <a:rPr lang="en-US" dirty="0">
                <a:ea typeface="Verdana" panose="020B0604030504040204" pitchFamily="34" charset="0"/>
                <a:cs typeface="Verdana" panose="020B0604030504040204" pitchFamily="34" charset="0"/>
              </a:rPr>
              <a:t> </a:t>
            </a:r>
            <a:r>
              <a:rPr lang="en-US" sz="3600" b="1" dirty="0">
                <a:solidFill>
                  <a:schemeClr val="tx1"/>
                </a:solidFill>
                <a:ea typeface="Verdana" panose="020B0604030504040204" pitchFamily="34" charset="0"/>
                <a:cs typeface="Verdana" panose="020B0604030504040204" pitchFamily="34" charset="0"/>
              </a:rPr>
              <a:t>Recap</a:t>
            </a:r>
          </a:p>
        </p:txBody>
      </p:sp>
      <p:sp>
        <p:nvSpPr>
          <p:cNvPr id="3" name="Content Placeholder 2"/>
          <p:cNvSpPr>
            <a:spLocks noGrp="1"/>
          </p:cNvSpPr>
          <p:nvPr>
            <p:ph idx="1"/>
          </p:nvPr>
        </p:nvSpPr>
        <p:spPr>
          <a:xfrm>
            <a:off x="748748" y="1447847"/>
            <a:ext cx="11125200" cy="4952999"/>
          </a:xfrm>
        </p:spPr>
        <p:txBody>
          <a:bodyPr>
            <a:noAutofit/>
          </a:bodyPr>
          <a:lstStyle/>
          <a:p>
            <a:pPr>
              <a:lnSpc>
                <a:spcPct val="110000"/>
              </a:lnSpc>
              <a:spcBef>
                <a:spcPts val="0"/>
              </a:spcBef>
              <a:defRPr/>
            </a:pPr>
            <a:r>
              <a:rPr lang="en-US" sz="1800" u="sng" dirty="0">
                <a:latin typeface="+mj-lt"/>
                <a:ea typeface="Verdana" panose="020B0604030504040204" pitchFamily="34" charset="0"/>
                <a:cs typeface="Verdana" panose="020B0604030504040204" pitchFamily="34" charset="0"/>
              </a:rPr>
              <a:t>Enhanced [Work, PE, Total] RVU</a:t>
            </a:r>
          </a:p>
          <a:p>
            <a:pPr lvl="1">
              <a:lnSpc>
                <a:spcPct val="110000"/>
              </a:lnSpc>
              <a:spcBef>
                <a:spcPts val="0"/>
              </a:spcBef>
              <a:buFont typeface="Wingdings" panose="05000000000000000000" pitchFamily="2" charset="2"/>
              <a:buChar char="q"/>
              <a:defRPr/>
            </a:pPr>
            <a:r>
              <a:rPr lang="en-US" dirty="0">
                <a:solidFill>
                  <a:schemeClr val="tx1"/>
                </a:solidFill>
                <a:latin typeface="+mj-lt"/>
                <a:ea typeface="Verdana" panose="020B0604030504040204" pitchFamily="34" charset="0"/>
                <a:cs typeface="Verdana" panose="020B0604030504040204" pitchFamily="34" charset="0"/>
              </a:rPr>
              <a:t>Modifier effects</a:t>
            </a:r>
          </a:p>
          <a:p>
            <a:pPr lvl="1">
              <a:lnSpc>
                <a:spcPct val="110000"/>
              </a:lnSpc>
              <a:spcBef>
                <a:spcPts val="0"/>
              </a:spcBef>
              <a:buFont typeface="Wingdings" panose="05000000000000000000" pitchFamily="2" charset="2"/>
              <a:buChar char="q"/>
              <a:defRPr/>
            </a:pPr>
            <a:r>
              <a:rPr lang="en-US" dirty="0">
                <a:solidFill>
                  <a:schemeClr val="tx1"/>
                </a:solidFill>
                <a:latin typeface="+mj-lt"/>
                <a:ea typeface="Verdana" panose="020B0604030504040204" pitchFamily="34" charset="0"/>
                <a:cs typeface="Verdana" panose="020B0604030504040204" pitchFamily="34" charset="0"/>
              </a:rPr>
              <a:t>Units of Service limits applied</a:t>
            </a:r>
          </a:p>
          <a:p>
            <a:pPr lvl="1">
              <a:lnSpc>
                <a:spcPct val="110000"/>
              </a:lnSpc>
              <a:spcBef>
                <a:spcPts val="0"/>
              </a:spcBef>
              <a:buFont typeface="Wingdings" panose="05000000000000000000" pitchFamily="2" charset="2"/>
              <a:buChar char="q"/>
              <a:defRPr/>
            </a:pPr>
            <a:r>
              <a:rPr lang="en-US" dirty="0">
                <a:solidFill>
                  <a:schemeClr val="tx1"/>
                </a:solidFill>
                <a:latin typeface="+mj-lt"/>
                <a:ea typeface="Verdana" panose="020B0604030504040204" pitchFamily="34" charset="0"/>
                <a:cs typeface="Verdana" panose="020B0604030504040204" pitchFamily="34" charset="0"/>
              </a:rPr>
              <a:t>Miscoding corrected</a:t>
            </a:r>
          </a:p>
          <a:p>
            <a:pPr lvl="1">
              <a:lnSpc>
                <a:spcPct val="110000"/>
              </a:lnSpc>
              <a:spcBef>
                <a:spcPts val="0"/>
              </a:spcBef>
              <a:buFont typeface="Wingdings" panose="05000000000000000000" pitchFamily="2" charset="2"/>
              <a:buChar char="q"/>
              <a:defRPr/>
            </a:pPr>
            <a:r>
              <a:rPr lang="en-US" dirty="0">
                <a:solidFill>
                  <a:schemeClr val="tx1"/>
                </a:solidFill>
                <a:latin typeface="+mj-lt"/>
                <a:ea typeface="Verdana" panose="020B0604030504040204" pitchFamily="34" charset="0"/>
                <a:cs typeface="Verdana" panose="020B0604030504040204" pitchFamily="34" charset="0"/>
              </a:rPr>
              <a:t>Nurse Credit</a:t>
            </a:r>
          </a:p>
          <a:p>
            <a:pPr marL="274320" lvl="1" indent="0">
              <a:lnSpc>
                <a:spcPct val="110000"/>
              </a:lnSpc>
              <a:spcBef>
                <a:spcPts val="0"/>
              </a:spcBef>
              <a:buNone/>
              <a:defRPr/>
            </a:pPr>
            <a:r>
              <a:rPr lang="en-US" sz="1400" b="1" dirty="0">
                <a:solidFill>
                  <a:schemeClr val="tx1"/>
                </a:solidFill>
                <a:latin typeface="+mj-lt"/>
                <a:ea typeface="Verdana" panose="020B0604030504040204" pitchFamily="34" charset="0"/>
                <a:cs typeface="Verdana" panose="020B0604030504040204" pitchFamily="34" charset="0"/>
                <a:sym typeface="Wingdings" panose="05000000000000000000" pitchFamily="2" charset="2"/>
              </a:rPr>
              <a:t></a:t>
            </a:r>
            <a:r>
              <a:rPr lang="en-US" sz="1400" b="1" dirty="0">
                <a:solidFill>
                  <a:schemeClr val="tx1"/>
                </a:solidFill>
                <a:latin typeface="+mj-lt"/>
                <a:ea typeface="Verdana" panose="020B0604030504040204" pitchFamily="34" charset="0"/>
                <a:cs typeface="Verdana" panose="020B0604030504040204" pitchFamily="34" charset="0"/>
              </a:rPr>
              <a:t>E&amp;M # Work or PE RVU, NPA (#=1-3) and </a:t>
            </a:r>
            <a:r>
              <a:rPr lang="pl-PL" sz="1400" b="1" dirty="0">
                <a:solidFill>
                  <a:schemeClr val="tx1"/>
                </a:solidFill>
                <a:latin typeface="+mj-lt"/>
                <a:ea typeface="Verdana" panose="020B0604030504040204" pitchFamily="34" charset="0"/>
                <a:cs typeface="Verdana" panose="020B0604030504040204" pitchFamily="34" charset="0"/>
              </a:rPr>
              <a:t>Proc </a:t>
            </a:r>
            <a:r>
              <a:rPr lang="en-US" sz="1400" b="1" dirty="0">
                <a:solidFill>
                  <a:schemeClr val="tx1"/>
                </a:solidFill>
                <a:latin typeface="+mj-lt"/>
                <a:ea typeface="Verdana" panose="020B0604030504040204" pitchFamily="34" charset="0"/>
                <a:cs typeface="Verdana" panose="020B0604030504040204" pitchFamily="34" charset="0"/>
              </a:rPr>
              <a:t>#</a:t>
            </a:r>
            <a:r>
              <a:rPr lang="pl-PL" sz="1400" b="1" dirty="0">
                <a:solidFill>
                  <a:schemeClr val="tx1"/>
                </a:solidFill>
                <a:latin typeface="+mj-lt"/>
                <a:ea typeface="Verdana" panose="020B0604030504040204" pitchFamily="34" charset="0"/>
                <a:cs typeface="Verdana" panose="020B0604030504040204" pitchFamily="34" charset="0"/>
              </a:rPr>
              <a:t> </a:t>
            </a:r>
            <a:r>
              <a:rPr lang="en-US" sz="1400" b="1" dirty="0">
                <a:solidFill>
                  <a:schemeClr val="tx1"/>
                </a:solidFill>
                <a:latin typeface="+mj-lt"/>
                <a:ea typeface="Verdana" panose="020B0604030504040204" pitchFamily="34" charset="0"/>
                <a:cs typeface="Verdana" panose="020B0604030504040204" pitchFamily="34" charset="0"/>
              </a:rPr>
              <a:t>Work or </a:t>
            </a:r>
            <a:r>
              <a:rPr lang="pl-PL" sz="1400" b="1" dirty="0">
                <a:solidFill>
                  <a:schemeClr val="tx1"/>
                </a:solidFill>
                <a:latin typeface="+mj-lt"/>
                <a:ea typeface="Verdana" panose="020B0604030504040204" pitchFamily="34" charset="0"/>
                <a:cs typeface="Verdana" panose="020B0604030504040204" pitchFamily="34" charset="0"/>
              </a:rPr>
              <a:t>PE RVU, NPA</a:t>
            </a:r>
            <a:r>
              <a:rPr lang="en-US" sz="1400" b="1" dirty="0">
                <a:solidFill>
                  <a:schemeClr val="tx1"/>
                </a:solidFill>
                <a:latin typeface="+mj-lt"/>
                <a:ea typeface="Verdana" panose="020B0604030504040204" pitchFamily="34" charset="0"/>
                <a:cs typeface="Verdana" panose="020B0604030504040204" pitchFamily="34" charset="0"/>
              </a:rPr>
              <a:t> (#=1-10) – these are Non-Provider Affected (NPA) RVUs</a:t>
            </a:r>
          </a:p>
          <a:p>
            <a:pPr>
              <a:lnSpc>
                <a:spcPct val="110000"/>
              </a:lnSpc>
              <a:defRPr/>
            </a:pPr>
            <a:r>
              <a:rPr lang="en-US" sz="1800" u="sng" dirty="0">
                <a:latin typeface="+mj-lt"/>
                <a:ea typeface="Verdana" panose="020B0604030504040204" pitchFamily="34" charset="0"/>
                <a:cs typeface="Verdana" panose="020B0604030504040204" pitchFamily="34" charset="0"/>
              </a:rPr>
              <a:t>Provider Aggregate [Work, PE, Total] RVU</a:t>
            </a:r>
            <a:r>
              <a:rPr lang="en-US" sz="1800" dirty="0">
                <a:latin typeface="+mj-lt"/>
                <a:ea typeface="Verdana" panose="020B0604030504040204" pitchFamily="34" charset="0"/>
                <a:cs typeface="Verdana" panose="020B0604030504040204" pitchFamily="34" charset="0"/>
              </a:rPr>
              <a:t> – these additional items are performed for Provider Aggregate</a:t>
            </a:r>
          </a:p>
          <a:p>
            <a:pPr lvl="1">
              <a:lnSpc>
                <a:spcPct val="110000"/>
              </a:lnSpc>
              <a:spcBef>
                <a:spcPts val="0"/>
              </a:spcBef>
              <a:buFont typeface="Wingdings" panose="05000000000000000000" pitchFamily="2" charset="2"/>
              <a:buChar char="q"/>
              <a:defRPr/>
            </a:pPr>
            <a:r>
              <a:rPr lang="en-US" dirty="0">
                <a:solidFill>
                  <a:schemeClr val="tx1"/>
                </a:solidFill>
                <a:latin typeface="+mj-lt"/>
                <a:ea typeface="Verdana" panose="020B0604030504040204" pitchFamily="34" charset="0"/>
                <a:cs typeface="Verdana" panose="020B0604030504040204" pitchFamily="34" charset="0"/>
              </a:rPr>
              <a:t>Multiple procedure discounting</a:t>
            </a:r>
          </a:p>
          <a:p>
            <a:pPr lvl="1">
              <a:lnSpc>
                <a:spcPct val="110000"/>
              </a:lnSpc>
              <a:spcBef>
                <a:spcPts val="0"/>
              </a:spcBef>
              <a:buFont typeface="Wingdings" panose="05000000000000000000" pitchFamily="2" charset="2"/>
              <a:buChar char="q"/>
              <a:defRPr/>
            </a:pPr>
            <a:r>
              <a:rPr lang="en-US" dirty="0">
                <a:solidFill>
                  <a:schemeClr val="tx1"/>
                </a:solidFill>
                <a:latin typeface="+mj-lt"/>
                <a:ea typeface="Verdana" panose="020B0604030504040204" pitchFamily="34" charset="0"/>
                <a:cs typeface="Verdana" panose="020B0604030504040204" pitchFamily="34" charset="0"/>
              </a:rPr>
              <a:t>Multiple provider participation</a:t>
            </a:r>
          </a:p>
          <a:p>
            <a:pPr marL="274320" lvl="1" indent="0">
              <a:lnSpc>
                <a:spcPct val="110000"/>
              </a:lnSpc>
              <a:spcBef>
                <a:spcPts val="0"/>
              </a:spcBef>
              <a:buNone/>
              <a:defRPr/>
            </a:pPr>
            <a:r>
              <a:rPr lang="en-US" sz="1400" b="1" dirty="0">
                <a:solidFill>
                  <a:schemeClr val="tx1"/>
                </a:solidFill>
                <a:latin typeface="+mj-lt"/>
                <a:ea typeface="Verdana" panose="020B0604030504040204" pitchFamily="34" charset="0"/>
                <a:cs typeface="Verdana" panose="020B0604030504040204" pitchFamily="34" charset="0"/>
                <a:sym typeface="Wingdings" panose="05000000000000000000" pitchFamily="2" charset="2"/>
              </a:rPr>
              <a:t> </a:t>
            </a:r>
            <a:r>
              <a:rPr lang="en-US" sz="1400" b="1" dirty="0">
                <a:solidFill>
                  <a:schemeClr val="tx1"/>
                </a:solidFill>
                <a:latin typeface="+mj-lt"/>
                <a:ea typeface="Verdana" panose="020B0604030504040204" pitchFamily="34" charset="0"/>
                <a:cs typeface="Verdana" panose="020B0604030504040204" pitchFamily="34" charset="0"/>
              </a:rPr>
              <a:t>Provider [Work, PE, Total] RVU, Appt Prov and Addl </a:t>
            </a:r>
            <a:r>
              <a:rPr lang="en-US" sz="1400" b="1" dirty="0" err="1">
                <a:solidFill>
                  <a:schemeClr val="tx1"/>
                </a:solidFill>
                <a:latin typeface="+mj-lt"/>
                <a:ea typeface="Verdana" panose="020B0604030504040204" pitchFamily="34" charset="0"/>
                <a:cs typeface="Verdana" panose="020B0604030504040204" pitchFamily="34" charset="0"/>
              </a:rPr>
              <a:t>Prov</a:t>
            </a:r>
            <a:r>
              <a:rPr lang="en-US" sz="1400" b="1" dirty="0">
                <a:solidFill>
                  <a:schemeClr val="tx1"/>
                </a:solidFill>
                <a:latin typeface="+mj-lt"/>
                <a:ea typeface="Verdana" panose="020B0604030504040204" pitchFamily="34" charset="0"/>
                <a:cs typeface="Verdana" panose="020B0604030504040204" pitchFamily="34" charset="0"/>
              </a:rPr>
              <a:t> # (1-2)</a:t>
            </a:r>
          </a:p>
          <a:p>
            <a:pPr>
              <a:lnSpc>
                <a:spcPct val="110000"/>
              </a:lnSpc>
              <a:defRPr/>
            </a:pPr>
            <a:r>
              <a:rPr lang="en-US" sz="1800" u="sng" dirty="0">
                <a:latin typeface="+mj-lt"/>
                <a:ea typeface="Verdana" panose="020B0604030504040204" pitchFamily="34" charset="0"/>
                <a:cs typeface="Verdana" panose="020B0604030504040204" pitchFamily="34" charset="0"/>
              </a:rPr>
              <a:t>APC Aggregate Weight</a:t>
            </a:r>
            <a:r>
              <a:rPr lang="en-US" sz="1800" dirty="0">
                <a:latin typeface="+mj-lt"/>
                <a:ea typeface="Verdana" panose="020B0604030504040204" pitchFamily="34" charset="0"/>
                <a:cs typeface="Verdana" panose="020B0604030504040204" pitchFamily="34" charset="0"/>
              </a:rPr>
              <a:t> on Facility, “B” MEPRS records only</a:t>
            </a:r>
          </a:p>
          <a:p>
            <a:pPr>
              <a:lnSpc>
                <a:spcPct val="110000"/>
              </a:lnSpc>
              <a:defRPr/>
            </a:pPr>
            <a:r>
              <a:rPr lang="en-US" sz="1800" dirty="0">
                <a:latin typeface="+mj-lt"/>
                <a:ea typeface="Verdana" panose="020B0604030504040204" pitchFamily="34" charset="0"/>
                <a:cs typeface="Verdana" panose="020B0604030504040204" pitchFamily="34" charset="0"/>
              </a:rPr>
              <a:t>Provider Aggregate and APC Aggregate Weight used in PPS</a:t>
            </a:r>
          </a:p>
          <a:p>
            <a:pPr lvl="1">
              <a:lnSpc>
                <a:spcPct val="110000"/>
              </a:lnSpc>
              <a:spcBef>
                <a:spcPts val="0"/>
              </a:spcBef>
              <a:buFont typeface="Wingdings" panose="05000000000000000000" pitchFamily="2" charset="2"/>
              <a:buChar char="q"/>
              <a:defRPr/>
            </a:pPr>
            <a:r>
              <a:rPr lang="en-US" dirty="0">
                <a:solidFill>
                  <a:schemeClr val="tx1"/>
                </a:solidFill>
                <a:latin typeface="+mj-lt"/>
                <a:ea typeface="Verdana" panose="020B0604030504040204" pitchFamily="34" charset="0"/>
                <a:cs typeface="Verdana" panose="020B0604030504040204" pitchFamily="34" charset="0"/>
              </a:rPr>
              <a:t>Remember – Provider Aggregate RVU is for the encounter, not </a:t>
            </a:r>
            <a:r>
              <a:rPr lang="en-US" sz="2000" dirty="0">
                <a:solidFill>
                  <a:schemeClr val="tx1"/>
                </a:solidFill>
                <a:latin typeface="+mj-lt"/>
                <a:ea typeface="Verdana" panose="020B0604030504040204" pitchFamily="34" charset="0"/>
                <a:cs typeface="Verdana" panose="020B0604030504040204" pitchFamily="34" charset="0"/>
              </a:rPr>
              <a:t>a single provider</a:t>
            </a:r>
          </a:p>
        </p:txBody>
      </p:sp>
      <p:sp>
        <p:nvSpPr>
          <p:cNvPr id="2" name="Slide Number Placeholder 1">
            <a:extLst>
              <a:ext uri="{FF2B5EF4-FFF2-40B4-BE49-F238E27FC236}">
                <a16:creationId xmlns:a16="http://schemas.microsoft.com/office/drawing/2014/main" id="{1DA55D1B-D942-47CA-8B86-2E397A418D77}"/>
              </a:ext>
            </a:extLst>
          </p:cNvPr>
          <p:cNvSpPr>
            <a:spLocks noGrp="1"/>
          </p:cNvSpPr>
          <p:nvPr>
            <p:ph type="sldNum" sz="quarter" idx="12"/>
          </p:nvPr>
        </p:nvSpPr>
        <p:spPr/>
        <p:txBody>
          <a:bodyPr/>
          <a:lstStyle/>
          <a:p>
            <a:fld id="{A7FC194D-9A2C-4A1C-8ADE-3FED6ACEFC0B}" type="slidenum">
              <a:rPr lang="en-US" smtClean="0"/>
              <a:t>28</a:t>
            </a:fld>
            <a:endParaRPr lang="en-US"/>
          </a:p>
        </p:txBody>
      </p:sp>
    </p:spTree>
    <p:extLst>
      <p:ext uri="{BB962C8B-B14F-4D97-AF65-F5344CB8AC3E}">
        <p14:creationId xmlns:p14="http://schemas.microsoft.com/office/powerpoint/2010/main" val="25226339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bwMode="auto">
          <a:xfrm>
            <a:off x="317500" y="317500"/>
            <a:ext cx="77724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eaLnBrk="1" hangingPunct="1"/>
            <a:r>
              <a:rPr lang="en-US" sz="3600" b="1" dirty="0">
                <a:solidFill>
                  <a:schemeClr val="tx1"/>
                </a:solidFill>
                <a:ea typeface="Verdana" panose="020B0604030504040204" pitchFamily="34" charset="0"/>
                <a:cs typeface="Verdana" panose="020B0604030504040204" pitchFamily="34" charset="0"/>
              </a:rPr>
              <a:t>Odds and Ends</a:t>
            </a:r>
          </a:p>
        </p:txBody>
      </p:sp>
      <p:sp>
        <p:nvSpPr>
          <p:cNvPr id="39939" name="Rectangle 3"/>
          <p:cNvSpPr>
            <a:spLocks noGrp="1" noChangeArrowheads="1"/>
          </p:cNvSpPr>
          <p:nvPr>
            <p:ph idx="1"/>
          </p:nvPr>
        </p:nvSpPr>
        <p:spPr bwMode="auto">
          <a:xfrm>
            <a:off x="1130300" y="831574"/>
            <a:ext cx="10744200" cy="495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eaLnBrk="1" hangingPunct="1"/>
            <a:r>
              <a:rPr lang="en-US" dirty="0">
                <a:latin typeface="+mj-lt"/>
                <a:ea typeface="Verdana" panose="020B0604030504040204" pitchFamily="34" charset="0"/>
                <a:cs typeface="Verdana" panose="020B0604030504040204" pitchFamily="34" charset="0"/>
              </a:rPr>
              <a:t>MHS Genesis IOC – no CAPERs as of these dates</a:t>
            </a:r>
          </a:p>
          <a:p>
            <a:pPr marL="569913" lvl="1" indent="0">
              <a:buNone/>
            </a:pPr>
            <a:r>
              <a:rPr lang="en-US" sz="1600" dirty="0">
                <a:solidFill>
                  <a:schemeClr val="tx1"/>
                </a:solidFill>
                <a:latin typeface="+mj-lt"/>
                <a:ea typeface="Verdana" panose="020B0604030504040204" pitchFamily="34" charset="0"/>
                <a:cs typeface="Verdana" panose="020B0604030504040204" pitchFamily="34" charset="0"/>
              </a:rPr>
              <a:t>Fairchild: 2/7/17		Oak Harbor: 7/15/17</a:t>
            </a:r>
          </a:p>
          <a:p>
            <a:pPr marL="569913" lvl="1" indent="0">
              <a:buNone/>
            </a:pPr>
            <a:r>
              <a:rPr lang="en-US" sz="1600" dirty="0">
                <a:solidFill>
                  <a:schemeClr val="tx1"/>
                </a:solidFill>
                <a:latin typeface="+mj-lt"/>
                <a:ea typeface="Verdana" panose="020B0604030504040204" pitchFamily="34" charset="0"/>
                <a:cs typeface="Verdana" panose="020B0604030504040204" pitchFamily="34" charset="0"/>
              </a:rPr>
              <a:t>Bremerton: 9/23/17		Madigan/McChord: 10/21/17</a:t>
            </a:r>
          </a:p>
          <a:p>
            <a:pPr eaLnBrk="1" hangingPunct="1"/>
            <a:r>
              <a:rPr lang="en-US" sz="2800" dirty="0">
                <a:latin typeface="+mj-lt"/>
                <a:ea typeface="Verdana" panose="020B0604030504040204" pitchFamily="34" charset="0"/>
                <a:cs typeface="Verdana" panose="020B0604030504040204" pitchFamily="34" charset="0"/>
              </a:rPr>
              <a:t>Analyzing patterns</a:t>
            </a:r>
          </a:p>
          <a:p>
            <a:pPr lvl="1" eaLnBrk="1" hangingPunct="1">
              <a:buFont typeface="Wingdings" panose="05000000000000000000" pitchFamily="2" charset="2"/>
              <a:buChar char="q"/>
            </a:pPr>
            <a:r>
              <a:rPr lang="en-US" sz="2000" dirty="0">
                <a:solidFill>
                  <a:schemeClr val="tx1"/>
                </a:solidFill>
                <a:latin typeface="+mj-lt"/>
                <a:ea typeface="Verdana" panose="020B0604030504040204" pitchFamily="34" charset="0"/>
                <a:cs typeface="Verdana" panose="020B0604030504040204" pitchFamily="34" charset="0"/>
              </a:rPr>
              <a:t>Deployment of providers with no-to-slow backfill</a:t>
            </a:r>
          </a:p>
          <a:p>
            <a:pPr lvl="1" eaLnBrk="1" hangingPunct="1">
              <a:buFont typeface="Wingdings" panose="05000000000000000000" pitchFamily="2" charset="2"/>
              <a:buChar char="q"/>
            </a:pPr>
            <a:r>
              <a:rPr lang="en-US" sz="2000" dirty="0">
                <a:solidFill>
                  <a:schemeClr val="tx1"/>
                </a:solidFill>
                <a:latin typeface="+mj-lt"/>
                <a:ea typeface="Verdana" panose="020B0604030504040204" pitchFamily="34" charset="0"/>
                <a:cs typeface="Verdana" panose="020B0604030504040204" pitchFamily="34" charset="0"/>
              </a:rPr>
              <a:t>Snowbird effect (impact on cold/warm-climate sites)</a:t>
            </a:r>
          </a:p>
          <a:p>
            <a:pPr eaLnBrk="1" hangingPunct="1"/>
            <a:r>
              <a:rPr lang="en-US" sz="2800" dirty="0">
                <a:latin typeface="+mj-lt"/>
                <a:ea typeface="Verdana" panose="020B0604030504040204" pitchFamily="34" charset="0"/>
                <a:cs typeface="Verdana" panose="020B0604030504040204" pitchFamily="34" charset="0"/>
              </a:rPr>
              <a:t>Coding practices</a:t>
            </a:r>
          </a:p>
          <a:p>
            <a:pPr lvl="1" eaLnBrk="1" hangingPunct="1">
              <a:buFont typeface="Wingdings" panose="05000000000000000000" pitchFamily="2" charset="2"/>
              <a:buChar char="q"/>
            </a:pPr>
            <a:r>
              <a:rPr lang="en-US" sz="2000" dirty="0">
                <a:solidFill>
                  <a:schemeClr val="tx1"/>
                </a:solidFill>
                <a:latin typeface="+mj-lt"/>
                <a:ea typeface="Verdana" panose="020B0604030504040204" pitchFamily="34" charset="0"/>
                <a:cs typeface="Verdana" panose="020B0604030504040204" pitchFamily="34" charset="0"/>
              </a:rPr>
              <a:t>ICD-9 vs ICD-10 diagnosis code changes</a:t>
            </a:r>
          </a:p>
          <a:p>
            <a:pPr lvl="2">
              <a:buFont typeface="Courier New" panose="02070309020205020404" pitchFamily="49" charset="0"/>
              <a:buChar char="o"/>
            </a:pPr>
            <a:r>
              <a:rPr lang="en-US" sz="1600" dirty="0">
                <a:latin typeface="+mj-lt"/>
                <a:ea typeface="Verdana" panose="020B0604030504040204" pitchFamily="34" charset="0"/>
                <a:cs typeface="Verdana" panose="020B0604030504040204" pitchFamily="34" charset="0"/>
              </a:rPr>
              <a:t>In ICD-10, no longer have extenders. See DOD unique codes (all start with DOD)</a:t>
            </a:r>
          </a:p>
          <a:p>
            <a:pPr lvl="1" eaLnBrk="1" hangingPunct="1">
              <a:buFont typeface="Wingdings" panose="05000000000000000000" pitchFamily="2" charset="2"/>
              <a:buChar char="q"/>
            </a:pPr>
            <a:r>
              <a:rPr lang="en-US" sz="2000" dirty="0">
                <a:solidFill>
                  <a:schemeClr val="tx1"/>
                </a:solidFill>
                <a:latin typeface="+mj-lt"/>
                <a:ea typeface="Verdana" panose="020B0604030504040204" pitchFamily="34" charset="0"/>
                <a:cs typeface="Verdana" panose="020B0604030504040204" pitchFamily="34" charset="0"/>
              </a:rPr>
              <a:t>Inpatient CAPERs (“A” CAPER) are being used for PPS and Provider Productivity</a:t>
            </a:r>
          </a:p>
          <a:p>
            <a:pPr lvl="2">
              <a:buFont typeface="Courier New" panose="02070309020205020404" pitchFamily="49" charset="0"/>
              <a:buChar char="o"/>
            </a:pPr>
            <a:r>
              <a:rPr lang="en-US" sz="1600" dirty="0">
                <a:latin typeface="+mj-lt"/>
                <a:ea typeface="Verdana" panose="020B0604030504040204" pitchFamily="34" charset="0"/>
                <a:cs typeface="Verdana" panose="020B0604030504040204" pitchFamily="34" charset="0"/>
              </a:rPr>
              <a:t>Creating “A” CAPER for Rounds are not really an issue</a:t>
            </a:r>
          </a:p>
          <a:p>
            <a:pPr lvl="2">
              <a:buFont typeface="Courier New" panose="02070309020205020404" pitchFamily="49" charset="0"/>
              <a:buChar char="o"/>
            </a:pPr>
            <a:r>
              <a:rPr lang="en-US" sz="1600" dirty="0">
                <a:latin typeface="+mj-lt"/>
                <a:ea typeface="Verdana" panose="020B0604030504040204" pitchFamily="34" charset="0"/>
                <a:cs typeface="Verdana" panose="020B0604030504040204" pitchFamily="34" charset="0"/>
              </a:rPr>
              <a:t>“A” CAPER for inpatient procedures (MD performs coronary bypass) are at issue. Provider might be coding in Essentris and have no knowledge that workload is not being captured – they think they have done everything – but the MTF should be ensuring it goes through.</a:t>
            </a:r>
            <a:endParaRPr lang="en-US" dirty="0">
              <a:latin typeface="+mj-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579934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139065"/>
            <a:ext cx="10515600" cy="1325563"/>
          </a:xfrm>
        </p:spPr>
        <p:txBody>
          <a:bodyPr>
            <a:normAutofit/>
          </a:bodyPr>
          <a:lstStyle/>
          <a:p>
            <a:r>
              <a:rPr lang="en-US" sz="3600" b="1" dirty="0">
                <a:solidFill>
                  <a:schemeClr val="tx1"/>
                </a:solidFill>
                <a:ea typeface="Verdana" panose="020B0604030504040204" pitchFamily="34" charset="0"/>
                <a:cs typeface="Verdana" panose="020B0604030504040204" pitchFamily="34" charset="0"/>
              </a:rPr>
              <a:t>Common Terms</a:t>
            </a:r>
          </a:p>
        </p:txBody>
      </p:sp>
      <p:sp>
        <p:nvSpPr>
          <p:cNvPr id="9" name="Rectangle 3"/>
          <p:cNvSpPr txBox="1">
            <a:spLocks noChangeArrowheads="1"/>
          </p:cNvSpPr>
          <p:nvPr/>
        </p:nvSpPr>
        <p:spPr>
          <a:xfrm>
            <a:off x="778566" y="1801991"/>
            <a:ext cx="11049000" cy="4800600"/>
          </a:xfrm>
          <a:prstGeom prst="rect">
            <a:avLst/>
          </a:prstGeom>
        </p:spPr>
        <p:txBody>
          <a:bodyPr vert="horz">
            <a:no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a:lnSpc>
                <a:spcPct val="90000"/>
              </a:lnSpc>
              <a:buFontTx/>
              <a:buNone/>
            </a:pPr>
            <a:r>
              <a:rPr lang="en-US" sz="2000" b="1" dirty="0">
                <a:latin typeface="Verdana" panose="020B0604030504040204" pitchFamily="34" charset="0"/>
                <a:ea typeface="Verdana" panose="020B0604030504040204" pitchFamily="34" charset="0"/>
                <a:cs typeface="Verdana" panose="020B0604030504040204" pitchFamily="34" charset="0"/>
              </a:rPr>
              <a:t>National Provider ID			</a:t>
            </a:r>
            <a:r>
              <a:rPr lang="en-US" sz="2000" b="1" dirty="0" err="1">
                <a:latin typeface="Verdana" panose="020B0604030504040204" pitchFamily="34" charset="0"/>
                <a:ea typeface="Verdana" panose="020B0604030504040204" pitchFamily="34" charset="0"/>
                <a:cs typeface="Verdana" panose="020B0604030504040204" pitchFamily="34" charset="0"/>
              </a:rPr>
              <a:t>Tmt</a:t>
            </a:r>
            <a:r>
              <a:rPr lang="en-US" sz="2000" b="1" dirty="0">
                <a:latin typeface="Verdana" panose="020B0604030504040204" pitchFamily="34" charset="0"/>
                <a:ea typeface="Verdana" panose="020B0604030504040204" pitchFamily="34" charset="0"/>
                <a:cs typeface="Verdana" panose="020B0604030504040204" pitchFamily="34" charset="0"/>
              </a:rPr>
              <a:t> DMIS ID</a:t>
            </a:r>
          </a:p>
          <a:p>
            <a:pPr>
              <a:lnSpc>
                <a:spcPct val="90000"/>
              </a:lnSpc>
              <a:buFontTx/>
              <a:buNone/>
            </a:pPr>
            <a:r>
              <a:rPr lang="en-US" sz="2000" b="1" dirty="0">
                <a:latin typeface="Verdana" panose="020B0604030504040204" pitchFamily="34" charset="0"/>
                <a:ea typeface="Verdana" panose="020B0604030504040204" pitchFamily="34" charset="0"/>
                <a:cs typeface="Verdana" panose="020B0604030504040204" pitchFamily="34" charset="0"/>
              </a:rPr>
              <a:t>HIPAA Taxonomy Code		MEPRS Code</a:t>
            </a:r>
          </a:p>
          <a:p>
            <a:pPr>
              <a:lnSpc>
                <a:spcPct val="90000"/>
              </a:lnSpc>
              <a:buFontTx/>
              <a:buNone/>
            </a:pPr>
            <a:r>
              <a:rPr lang="en-US" sz="2000" b="1" dirty="0">
                <a:latin typeface="Verdana" panose="020B0604030504040204" pitchFamily="34" charset="0"/>
                <a:ea typeface="Verdana" panose="020B0604030504040204" pitchFamily="34" charset="0"/>
                <a:cs typeface="Verdana" panose="020B0604030504040204" pitchFamily="34" charset="0"/>
              </a:rPr>
              <a:t>ICD Diagnosis Code			</a:t>
            </a:r>
            <a:r>
              <a:rPr lang="en-US" sz="2000" b="1" strike="sngStrike" dirty="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t>ICD Procedure Code</a:t>
            </a:r>
          </a:p>
          <a:p>
            <a:pPr>
              <a:lnSpc>
                <a:spcPct val="90000"/>
              </a:lnSpc>
              <a:buFontTx/>
              <a:buNone/>
            </a:pPr>
            <a:r>
              <a:rPr lang="en-US" sz="2000" b="1" dirty="0">
                <a:latin typeface="Verdana" panose="020B0604030504040204" pitchFamily="34" charset="0"/>
                <a:ea typeface="Verdana" panose="020B0604030504040204" pitchFamily="34" charset="0"/>
                <a:cs typeface="Verdana" panose="020B0604030504040204" pitchFamily="34" charset="0"/>
              </a:rPr>
              <a:t>CPT/HCPCS Code				CCS Category</a:t>
            </a:r>
          </a:p>
          <a:p>
            <a:pPr>
              <a:lnSpc>
                <a:spcPct val="90000"/>
              </a:lnSpc>
              <a:buFontTx/>
              <a:buNone/>
            </a:pPr>
            <a:r>
              <a:rPr lang="en-US" sz="2000" b="1" dirty="0">
                <a:latin typeface="Verdana" panose="020B0604030504040204" pitchFamily="34" charset="0"/>
                <a:ea typeface="Verdana" panose="020B0604030504040204" pitchFamily="34" charset="0"/>
                <a:cs typeface="Verdana" panose="020B0604030504040204" pitchFamily="34" charset="0"/>
              </a:rPr>
              <a:t>MDC								</a:t>
            </a:r>
            <a:r>
              <a:rPr lang="en-US" sz="2000" b="1" strike="sngStrike" dirty="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t>MS-DRG</a:t>
            </a:r>
          </a:p>
          <a:p>
            <a:pPr>
              <a:lnSpc>
                <a:spcPct val="90000"/>
              </a:lnSpc>
              <a:buFontTx/>
              <a:buNone/>
            </a:pPr>
            <a:r>
              <a:rPr lang="en-US" sz="2000" b="1" dirty="0">
                <a:latin typeface="Verdana" panose="020B0604030504040204" pitchFamily="34" charset="0"/>
                <a:ea typeface="Verdana" panose="020B0604030504040204" pitchFamily="34" charset="0"/>
                <a:cs typeface="Verdana" panose="020B0604030504040204" pitchFamily="34" charset="0"/>
              </a:rPr>
              <a:t>APC								Service Dates</a:t>
            </a:r>
          </a:p>
          <a:p>
            <a:pPr>
              <a:lnSpc>
                <a:spcPct val="90000"/>
              </a:lnSpc>
              <a:buFontTx/>
              <a:buNone/>
            </a:pPr>
            <a:r>
              <a:rPr lang="en-US" sz="2000" b="1" dirty="0">
                <a:latin typeface="Verdana" panose="020B0604030504040204" pitchFamily="34" charset="0"/>
                <a:ea typeface="Verdana" panose="020B0604030504040204" pitchFamily="34" charset="0"/>
                <a:cs typeface="Verdana" panose="020B0604030504040204" pitchFamily="34" charset="0"/>
              </a:rPr>
              <a:t>Basic Workload					Weighted Workload</a:t>
            </a:r>
          </a:p>
          <a:p>
            <a:pPr>
              <a:lnSpc>
                <a:spcPct val="90000"/>
              </a:lnSpc>
              <a:buFontTx/>
              <a:buNone/>
            </a:pPr>
            <a:r>
              <a:rPr lang="en-US" sz="2000" b="1" dirty="0">
                <a:latin typeface="Verdana" panose="020B0604030504040204" pitchFamily="34" charset="0"/>
                <a:ea typeface="Verdana" panose="020B0604030504040204" pitchFamily="34" charset="0"/>
                <a:cs typeface="Verdana" panose="020B0604030504040204" pitchFamily="34" charset="0"/>
              </a:rPr>
              <a:t>Person IDs						Demographics</a:t>
            </a:r>
          </a:p>
          <a:p>
            <a:pPr>
              <a:lnSpc>
                <a:spcPct val="90000"/>
              </a:lnSpc>
              <a:buNone/>
            </a:pPr>
            <a:r>
              <a:rPr lang="en-US" sz="2000" b="1" dirty="0">
                <a:latin typeface="Verdana" panose="020B0604030504040204" pitchFamily="34" charset="0"/>
                <a:ea typeface="Verdana" panose="020B0604030504040204" pitchFamily="34" charset="0"/>
                <a:cs typeface="Verdana" panose="020B0604030504040204" pitchFamily="34" charset="0"/>
              </a:rPr>
              <a:t>Bencat/Bencat Common		HCDP, ACV Group, Enrollment Group</a:t>
            </a:r>
          </a:p>
          <a:p>
            <a:pPr>
              <a:lnSpc>
                <a:spcPct val="90000"/>
              </a:lnSpc>
              <a:buNone/>
            </a:pPr>
            <a:r>
              <a:rPr lang="en-US" sz="2000" b="1" dirty="0">
                <a:latin typeface="Verdana" panose="020B0604030504040204" pitchFamily="34" charset="0"/>
                <a:ea typeface="Verdana" panose="020B0604030504040204" pitchFamily="34" charset="0"/>
                <a:cs typeface="Verdana" panose="020B0604030504040204" pitchFamily="34" charset="0"/>
              </a:rPr>
              <a:t>PCM ID, PCM Type				Enrollment Site</a:t>
            </a:r>
          </a:p>
          <a:p>
            <a:pPr>
              <a:lnSpc>
                <a:spcPct val="90000"/>
              </a:lnSpc>
              <a:buFontTx/>
              <a:buNone/>
            </a:pPr>
            <a:r>
              <a:rPr lang="en-US" sz="2000" b="1" dirty="0">
                <a:latin typeface="Verdana" panose="020B0604030504040204" pitchFamily="34" charset="0"/>
                <a:ea typeface="Verdana" panose="020B0604030504040204" pitchFamily="34" charset="0"/>
                <a:cs typeface="Verdana" panose="020B0604030504040204" pitchFamily="34" charset="0"/>
              </a:rPr>
              <a:t>Enrollment MEPRS Code		Eligibility Group</a:t>
            </a:r>
          </a:p>
          <a:p>
            <a:pPr>
              <a:lnSpc>
                <a:spcPct val="90000"/>
              </a:lnSpc>
              <a:buFontTx/>
              <a:buNone/>
            </a:pPr>
            <a:r>
              <a:rPr lang="en-US" sz="2000" b="1" dirty="0">
                <a:latin typeface="Verdana" panose="020B0604030504040204" pitchFamily="34" charset="0"/>
                <a:ea typeface="Verdana" panose="020B0604030504040204" pitchFamily="34" charset="0"/>
                <a:cs typeface="Verdana" panose="020B0604030504040204" pitchFamily="34" charset="0"/>
              </a:rPr>
              <a:t>Deployment Information		Raw vs Total</a:t>
            </a:r>
          </a:p>
          <a:p>
            <a:pPr>
              <a:lnSpc>
                <a:spcPct val="90000"/>
              </a:lnSpc>
              <a:buFontTx/>
              <a:buNone/>
            </a:pPr>
            <a:r>
              <a:rPr lang="en-US" sz="2000" b="1" dirty="0">
                <a:latin typeface="Verdana" panose="020B0604030504040204" pitchFamily="34" charset="0"/>
                <a:ea typeface="Verdana" panose="020B0604030504040204" pitchFamily="34" charset="0"/>
                <a:cs typeface="Verdana" panose="020B0604030504040204" pitchFamily="34" charset="0"/>
              </a:rPr>
              <a:t>Geography						Record ID</a:t>
            </a:r>
          </a:p>
        </p:txBody>
      </p:sp>
      <p:sp>
        <p:nvSpPr>
          <p:cNvPr id="2" name="Slide Number Placeholder 1">
            <a:extLst>
              <a:ext uri="{FF2B5EF4-FFF2-40B4-BE49-F238E27FC236}">
                <a16:creationId xmlns:a16="http://schemas.microsoft.com/office/drawing/2014/main" id="{C4AECB0A-F229-4ECC-A223-9F8039B83323}"/>
              </a:ext>
            </a:extLst>
          </p:cNvPr>
          <p:cNvSpPr>
            <a:spLocks noGrp="1"/>
          </p:cNvSpPr>
          <p:nvPr>
            <p:ph type="sldNum" sz="quarter" idx="12"/>
          </p:nvPr>
        </p:nvSpPr>
        <p:spPr/>
        <p:txBody>
          <a:bodyPr/>
          <a:lstStyle/>
          <a:p>
            <a:fld id="{A7FC194D-9A2C-4A1C-8ADE-3FED6ACEFC0B}" type="slidenum">
              <a:rPr lang="en-US" smtClean="0"/>
              <a:t>3</a:t>
            </a:fld>
            <a:endParaRPr lang="en-US"/>
          </a:p>
        </p:txBody>
      </p:sp>
    </p:spTree>
    <p:extLst>
      <p:ext uri="{BB962C8B-B14F-4D97-AF65-F5344CB8AC3E}">
        <p14:creationId xmlns:p14="http://schemas.microsoft.com/office/powerpoint/2010/main" val="38874994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bwMode="auto">
          <a:xfrm>
            <a:off x="685800" y="457200"/>
            <a:ext cx="77724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eaLnBrk="1" hangingPunct="1"/>
            <a:r>
              <a:rPr lang="en-US" sz="3600" b="1" dirty="0">
                <a:solidFill>
                  <a:schemeClr val="tx1"/>
                </a:solidFill>
                <a:ea typeface="Verdana" panose="020B0604030504040204" pitchFamily="34" charset="0"/>
                <a:cs typeface="Verdana" panose="020B0604030504040204" pitchFamily="34" charset="0"/>
              </a:rPr>
              <a:t>Odds and Ends </a:t>
            </a:r>
            <a:r>
              <a:rPr lang="en-US" sz="2400" b="1" i="1" dirty="0">
                <a:solidFill>
                  <a:schemeClr val="tx1"/>
                </a:solidFill>
                <a:ea typeface="Verdana" panose="020B0604030504040204" pitchFamily="34" charset="0"/>
                <a:cs typeface="Verdana" panose="020B0604030504040204" pitchFamily="34" charset="0"/>
              </a:rPr>
              <a:t>Continued</a:t>
            </a:r>
          </a:p>
        </p:txBody>
      </p:sp>
      <p:sp>
        <p:nvSpPr>
          <p:cNvPr id="41987" name="Rectangle 3"/>
          <p:cNvSpPr>
            <a:spLocks noGrp="1" noChangeArrowheads="1"/>
          </p:cNvSpPr>
          <p:nvPr>
            <p:ph idx="1"/>
          </p:nvPr>
        </p:nvSpPr>
        <p:spPr bwMode="auto">
          <a:xfrm>
            <a:off x="468283" y="4311207"/>
            <a:ext cx="10744200" cy="160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eaLnBrk="1" hangingPunct="1"/>
            <a:r>
              <a:rPr lang="en-US" sz="1500" dirty="0">
                <a:latin typeface="+mj-lt"/>
                <a:ea typeface="Verdana" panose="020B0604030504040204" pitchFamily="34" charset="0"/>
                <a:cs typeface="Verdana" panose="020B0604030504040204" pitchFamily="34" charset="0"/>
              </a:rPr>
              <a:t>Increasing use of ICD-9 diagnosis V68.9 Unspecified Administrative Purpose  and Z02.89/Z02.9 Encounter for Other/Unspecified Administrative Examinations</a:t>
            </a:r>
          </a:p>
          <a:p>
            <a:pPr lvl="1"/>
            <a:r>
              <a:rPr lang="en-US" sz="1500" dirty="0">
                <a:solidFill>
                  <a:schemeClr val="tx1"/>
                </a:solidFill>
                <a:latin typeface="+mj-lt"/>
                <a:ea typeface="Verdana" panose="020B0604030504040204" pitchFamily="34" charset="0"/>
                <a:cs typeface="Verdana" panose="020B0604030504040204" pitchFamily="34" charset="0"/>
              </a:rPr>
              <a:t>We *think* these have been created to get documentation on the record – not that an actual encounter happened.</a:t>
            </a:r>
          </a:p>
          <a:p>
            <a:r>
              <a:rPr lang="en-US" sz="1500" dirty="0">
                <a:latin typeface="+mj-lt"/>
                <a:ea typeface="Verdana" panose="020B0604030504040204" pitchFamily="34" charset="0"/>
                <a:cs typeface="Verdana" panose="020B0604030504040204" pitchFamily="34" charset="0"/>
              </a:rPr>
              <a:t>V68.89 is supposed to be used when provider’s documentation is unavailable.</a:t>
            </a:r>
          </a:p>
          <a:p>
            <a:pPr lvl="1"/>
            <a:r>
              <a:rPr lang="en-US" sz="1500" dirty="0">
                <a:solidFill>
                  <a:schemeClr val="tx1"/>
                </a:solidFill>
                <a:latin typeface="+mj-lt"/>
                <a:ea typeface="Verdana" panose="020B0604030504040204" pitchFamily="34" charset="0"/>
                <a:cs typeface="Verdana" panose="020B0604030504040204" pitchFamily="34" charset="0"/>
              </a:rPr>
              <a:t>These are actual encounters but again, they do not have an actual diagnosis code on them.</a:t>
            </a:r>
          </a:p>
        </p:txBody>
      </p:sp>
      <p:sp>
        <p:nvSpPr>
          <p:cNvPr id="6" name="Rectangle 3"/>
          <p:cNvSpPr txBox="1">
            <a:spLocks noChangeArrowheads="1"/>
          </p:cNvSpPr>
          <p:nvPr/>
        </p:nvSpPr>
        <p:spPr bwMode="auto">
          <a:xfrm>
            <a:off x="4717591" y="6553200"/>
            <a:ext cx="3052313"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274320" indent="-274320" algn="l" rtl="0" eaLnBrk="1" latinLnBrk="0" hangingPunct="1">
              <a:spcBef>
                <a:spcPts val="600"/>
              </a:spcBef>
              <a:buClrTx/>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Tx/>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Tx/>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Tx/>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Tx/>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274320" lvl="1" indent="0" fontAlgn="auto">
              <a:spcAft>
                <a:spcPts val="0"/>
              </a:spcAft>
              <a:buNone/>
            </a:pPr>
            <a:r>
              <a:rPr lang="en-US" sz="800" dirty="0">
                <a:solidFill>
                  <a:schemeClr val="tx1"/>
                </a:solidFill>
                <a:latin typeface="Verdana" panose="020B0604030504040204" pitchFamily="34" charset="0"/>
                <a:ea typeface="Verdana" panose="020B0604030504040204" pitchFamily="34" charset="0"/>
                <a:cs typeface="Verdana" panose="020B0604030504040204" pitchFamily="34" charset="0"/>
              </a:rPr>
              <a:t>*Estimated based on 10 months worth of data.</a:t>
            </a:r>
          </a:p>
        </p:txBody>
      </p:sp>
      <p:pic>
        <p:nvPicPr>
          <p:cNvPr id="2" name="Picture 1"/>
          <p:cNvPicPr>
            <a:picLocks noChangeAspect="1"/>
          </p:cNvPicPr>
          <p:nvPr/>
        </p:nvPicPr>
        <p:blipFill>
          <a:blip r:embed="rId3"/>
          <a:stretch>
            <a:fillRect/>
          </a:stretch>
        </p:blipFill>
        <p:spPr>
          <a:xfrm>
            <a:off x="3286177" y="1219200"/>
            <a:ext cx="5619646" cy="2957923"/>
          </a:xfrm>
          <a:prstGeom prst="rect">
            <a:avLst/>
          </a:prstGeom>
        </p:spPr>
      </p:pic>
    </p:spTree>
    <p:extLst>
      <p:ext uri="{BB962C8B-B14F-4D97-AF65-F5344CB8AC3E}">
        <p14:creationId xmlns:p14="http://schemas.microsoft.com/office/powerpoint/2010/main" val="13211118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651000" y="266700"/>
            <a:ext cx="8229600" cy="990600"/>
          </a:xfrm>
        </p:spPr>
        <p:txBody>
          <a:bodyPr/>
          <a:lstStyle/>
          <a:p>
            <a:pPr algn="ctr"/>
            <a:r>
              <a:rPr lang="en-US" sz="3600" b="1" dirty="0">
                <a:solidFill>
                  <a:schemeClr val="tx1"/>
                </a:solidFill>
                <a:ea typeface="Verdana" panose="020B0604030504040204" pitchFamily="34" charset="0"/>
                <a:cs typeface="Verdana" panose="020B0604030504040204" pitchFamily="34" charset="0"/>
              </a:rPr>
              <a:t>Questions</a:t>
            </a:r>
          </a:p>
        </p:txBody>
      </p:sp>
      <p:pic>
        <p:nvPicPr>
          <p:cNvPr id="6" name="Picture 5" descr="j0434411">
            <a:extLst>
              <a:ext uri="{FF2B5EF4-FFF2-40B4-BE49-F238E27FC236}">
                <a16:creationId xmlns:a16="http://schemas.microsoft.com/office/drawing/2014/main" id="{A4E9D3AC-7434-4B51-949B-ABD3DF4B662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28543" y="1949461"/>
            <a:ext cx="2933662" cy="3301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4E41556A-A4B1-417E-817B-F879659B7D69}"/>
              </a:ext>
            </a:extLst>
          </p:cNvPr>
          <p:cNvSpPr>
            <a:spLocks noGrp="1"/>
          </p:cNvSpPr>
          <p:nvPr>
            <p:ph type="sldNum" sz="quarter" idx="12"/>
          </p:nvPr>
        </p:nvSpPr>
        <p:spPr/>
        <p:txBody>
          <a:bodyPr/>
          <a:lstStyle/>
          <a:p>
            <a:fld id="{A7FC194D-9A2C-4A1C-8ADE-3FED6ACEFC0B}" type="slidenum">
              <a:rPr lang="en-US" smtClean="0"/>
              <a:t>31</a:t>
            </a:fld>
            <a:endParaRPr lang="en-US"/>
          </a:p>
        </p:txBody>
      </p:sp>
      <p:sp>
        <p:nvSpPr>
          <p:cNvPr id="3" name="TextBox 2">
            <a:extLst>
              <a:ext uri="{FF2B5EF4-FFF2-40B4-BE49-F238E27FC236}">
                <a16:creationId xmlns:a16="http://schemas.microsoft.com/office/drawing/2014/main" id="{ACAC9D39-1FDA-4135-A21E-D5962D269AB7}"/>
              </a:ext>
            </a:extLst>
          </p:cNvPr>
          <p:cNvSpPr txBox="1"/>
          <p:nvPr/>
        </p:nvSpPr>
        <p:spPr>
          <a:xfrm>
            <a:off x="3763617" y="5618922"/>
            <a:ext cx="4359966" cy="371061"/>
          </a:xfrm>
          <a:prstGeom prst="rect">
            <a:avLst/>
          </a:prstGeom>
          <a:noFill/>
        </p:spPr>
        <p:txBody>
          <a:bodyPr wrap="square" rtlCol="0">
            <a:spAutoFit/>
          </a:bodyPr>
          <a:lstStyle/>
          <a:p>
            <a:pPr algn="ctr"/>
            <a:r>
              <a:rPr lang="en-US" dirty="0"/>
              <a:t>vpav@kennellinc.com</a:t>
            </a:r>
          </a:p>
        </p:txBody>
      </p:sp>
    </p:spTree>
    <p:extLst>
      <p:ext uri="{BB962C8B-B14F-4D97-AF65-F5344CB8AC3E}">
        <p14:creationId xmlns:p14="http://schemas.microsoft.com/office/powerpoint/2010/main" val="3939592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36525"/>
            <a:ext cx="10515600" cy="1325563"/>
          </a:xfrm>
        </p:spPr>
        <p:txBody>
          <a:bodyPr>
            <a:normAutofit/>
          </a:bodyPr>
          <a:lstStyle/>
          <a:p>
            <a:r>
              <a:rPr lang="en-US" sz="3600" b="1" dirty="0">
                <a:solidFill>
                  <a:schemeClr val="tx1"/>
                </a:solidFill>
                <a:ea typeface="Verdana" panose="020B0604030504040204" pitchFamily="34" charset="0"/>
                <a:cs typeface="Verdana" panose="020B0604030504040204" pitchFamily="34" charset="0"/>
              </a:rPr>
              <a:t>What’s in the File?</a:t>
            </a:r>
          </a:p>
        </p:txBody>
      </p:sp>
      <p:sp>
        <p:nvSpPr>
          <p:cNvPr id="8195" name="Rectangle 3"/>
          <p:cNvSpPr>
            <a:spLocks noGrp="1" noChangeArrowheads="1"/>
          </p:cNvSpPr>
          <p:nvPr>
            <p:ph idx="1"/>
          </p:nvPr>
        </p:nvSpPr>
        <p:spPr bwMode="auto">
          <a:xfrm>
            <a:off x="543339" y="1767233"/>
            <a:ext cx="11413435" cy="46084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r>
              <a:rPr lang="en-US" sz="2800" b="1" dirty="0">
                <a:latin typeface="+mj-lt"/>
                <a:ea typeface="Verdana" panose="020B0604030504040204" pitchFamily="34" charset="0"/>
                <a:cs typeface="Verdana" panose="020B0604030504040204" pitchFamily="34" charset="0"/>
              </a:rPr>
              <a:t>Record definition: </a:t>
            </a:r>
            <a:r>
              <a:rPr lang="en-US" sz="2800" dirty="0">
                <a:latin typeface="+mj-lt"/>
                <a:ea typeface="Verdana" panose="020B0604030504040204" pitchFamily="34" charset="0"/>
                <a:cs typeface="Verdana" panose="020B0604030504040204" pitchFamily="34" charset="0"/>
              </a:rPr>
              <a:t>one healthcare encounter between a patient and one or more MTF caregivers. </a:t>
            </a:r>
          </a:p>
          <a:p>
            <a:pPr lvl="1"/>
            <a:r>
              <a:rPr lang="en-US" sz="2400" dirty="0">
                <a:solidFill>
                  <a:schemeClr val="tx1"/>
                </a:solidFill>
                <a:latin typeface="+mj-lt"/>
                <a:ea typeface="Verdana" panose="020B0604030504040204" pitchFamily="34" charset="0"/>
                <a:cs typeface="Verdana" panose="020B0604030504040204" pitchFamily="34" charset="0"/>
              </a:rPr>
              <a:t>Encounters in ambulatory clinics, including those by inpatients (MEPRS B)</a:t>
            </a:r>
          </a:p>
          <a:p>
            <a:pPr lvl="1"/>
            <a:r>
              <a:rPr lang="en-US" sz="2400" dirty="0">
                <a:solidFill>
                  <a:schemeClr val="tx1"/>
                </a:solidFill>
                <a:latin typeface="+mj-lt"/>
                <a:ea typeface="Verdana" panose="020B0604030504040204" pitchFamily="34" charset="0"/>
                <a:cs typeface="Verdana" panose="020B0604030504040204" pitchFamily="34" charset="0"/>
              </a:rPr>
              <a:t>Inpatient provider records (MEPRS A)</a:t>
            </a:r>
          </a:p>
          <a:p>
            <a:pPr lvl="2"/>
            <a:r>
              <a:rPr lang="en-US" sz="2000" dirty="0">
                <a:latin typeface="+mj-lt"/>
                <a:ea typeface="Verdana" panose="020B0604030504040204" pitchFamily="34" charset="0"/>
                <a:cs typeface="Verdana" panose="020B0604030504040204" pitchFamily="34" charset="0"/>
              </a:rPr>
              <a:t>Rounds and Inpatient surgeries/procedures</a:t>
            </a:r>
            <a:endParaRPr lang="en-US" sz="2000" dirty="0">
              <a:solidFill>
                <a:schemeClr val="tx1"/>
              </a:solidFill>
              <a:latin typeface="+mj-lt"/>
              <a:ea typeface="Verdana" panose="020B0604030504040204" pitchFamily="34" charset="0"/>
              <a:cs typeface="Verdana" panose="020B0604030504040204" pitchFamily="34" charset="0"/>
            </a:endParaRPr>
          </a:p>
          <a:p>
            <a:pPr lvl="1"/>
            <a:r>
              <a:rPr lang="en-US" sz="2400" dirty="0">
                <a:solidFill>
                  <a:schemeClr val="tx1"/>
                </a:solidFill>
                <a:latin typeface="+mj-lt"/>
                <a:ea typeface="Verdana" panose="020B0604030504040204" pitchFamily="34" charset="0"/>
                <a:cs typeface="Verdana" panose="020B0604030504040204" pitchFamily="34" charset="0"/>
              </a:rPr>
              <a:t>Case Management (MEPRS E and F)</a:t>
            </a:r>
          </a:p>
          <a:p>
            <a:pPr lvl="1"/>
            <a:r>
              <a:rPr lang="en-US" sz="2400" dirty="0">
                <a:solidFill>
                  <a:schemeClr val="tx1"/>
                </a:solidFill>
                <a:latin typeface="+mj-lt"/>
                <a:ea typeface="Verdana" panose="020B0604030504040204" pitchFamily="34" charset="0"/>
                <a:cs typeface="Verdana" panose="020B0604030504040204" pitchFamily="34" charset="0"/>
              </a:rPr>
              <a:t>Immunizations (MEPRS FBI and BHZ)</a:t>
            </a:r>
          </a:p>
          <a:p>
            <a:pPr lvl="1"/>
            <a:r>
              <a:rPr lang="en-US" sz="2400" dirty="0">
                <a:solidFill>
                  <a:schemeClr val="tx1"/>
                </a:solidFill>
                <a:latin typeface="+mj-lt"/>
                <a:ea typeface="Verdana" panose="020B0604030504040204" pitchFamily="34" charset="0"/>
                <a:cs typeface="Verdana" panose="020B0604030504040204" pitchFamily="34" charset="0"/>
              </a:rPr>
              <a:t>Hearing Conservation (MEPRS FBN)</a:t>
            </a:r>
          </a:p>
          <a:p>
            <a:pPr lvl="1"/>
            <a:r>
              <a:rPr lang="en-US" sz="2400" dirty="0">
                <a:solidFill>
                  <a:schemeClr val="tx1"/>
                </a:solidFill>
                <a:latin typeface="+mj-lt"/>
                <a:ea typeface="Verdana" panose="020B0604030504040204" pitchFamily="34" charset="0"/>
                <a:cs typeface="Verdana" panose="020B0604030504040204" pitchFamily="34" charset="0"/>
              </a:rPr>
              <a:t>Some ancillary activities (in clinic)</a:t>
            </a:r>
          </a:p>
          <a:p>
            <a:pPr lvl="2"/>
            <a:r>
              <a:rPr lang="en-US" sz="2000" dirty="0">
                <a:latin typeface="+mj-lt"/>
                <a:ea typeface="Verdana" panose="020B0604030504040204" pitchFamily="34" charset="0"/>
                <a:cs typeface="Verdana" panose="020B0604030504040204" pitchFamily="34" charset="0"/>
              </a:rPr>
              <a:t>For example, in clinic ultrasounds</a:t>
            </a:r>
            <a:endParaRPr lang="en-US" sz="2000" dirty="0">
              <a:solidFill>
                <a:schemeClr val="tx1"/>
              </a:solidFill>
              <a:latin typeface="+mj-lt"/>
              <a:ea typeface="Verdana" panose="020B0604030504040204" pitchFamily="34" charset="0"/>
              <a:cs typeface="Verdana" panose="020B0604030504040204" pitchFamily="34" charset="0"/>
            </a:endParaRPr>
          </a:p>
          <a:p>
            <a:pPr marL="914400" lvl="2" indent="0">
              <a:buNone/>
            </a:pPr>
            <a:endParaRPr lang="en-US" sz="2400" dirty="0">
              <a:solidFill>
                <a:schemeClr val="tx1"/>
              </a:solidFill>
              <a:latin typeface="+mj-lt"/>
              <a:ea typeface="Verdana" panose="020B0604030504040204" pitchFamily="34" charset="0"/>
              <a:cs typeface="Verdana" panose="020B0604030504040204" pitchFamily="34" charset="0"/>
            </a:endParaRPr>
          </a:p>
        </p:txBody>
      </p:sp>
      <p:sp>
        <p:nvSpPr>
          <p:cNvPr id="2" name="Speech Bubble: Oval 1">
            <a:extLst>
              <a:ext uri="{FF2B5EF4-FFF2-40B4-BE49-F238E27FC236}">
                <a16:creationId xmlns:a16="http://schemas.microsoft.com/office/drawing/2014/main" id="{49CBFBC0-7C6E-4CE6-B878-39D246AC8ECD}"/>
              </a:ext>
            </a:extLst>
          </p:cNvPr>
          <p:cNvSpPr/>
          <p:nvPr/>
        </p:nvSpPr>
        <p:spPr>
          <a:xfrm>
            <a:off x="8733183" y="397565"/>
            <a:ext cx="2875722" cy="1064523"/>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This includes telephone consults too!</a:t>
            </a:r>
          </a:p>
        </p:txBody>
      </p:sp>
      <p:sp>
        <p:nvSpPr>
          <p:cNvPr id="4" name="Slide Number Placeholder 3">
            <a:extLst>
              <a:ext uri="{FF2B5EF4-FFF2-40B4-BE49-F238E27FC236}">
                <a16:creationId xmlns:a16="http://schemas.microsoft.com/office/drawing/2014/main" id="{16EB5CB0-7966-4518-BFE4-85CF35D59767}"/>
              </a:ext>
            </a:extLst>
          </p:cNvPr>
          <p:cNvSpPr>
            <a:spLocks noGrp="1"/>
          </p:cNvSpPr>
          <p:nvPr>
            <p:ph type="sldNum" sz="quarter" idx="12"/>
          </p:nvPr>
        </p:nvSpPr>
        <p:spPr/>
        <p:txBody>
          <a:bodyPr/>
          <a:lstStyle/>
          <a:p>
            <a:fld id="{A7FC194D-9A2C-4A1C-8ADE-3FED6ACEFC0B}" type="slidenum">
              <a:rPr lang="en-US" smtClean="0"/>
              <a:t>4</a:t>
            </a:fld>
            <a:endParaRPr lang="en-US"/>
          </a:p>
        </p:txBody>
      </p:sp>
    </p:spTree>
    <p:extLst>
      <p:ext uri="{BB962C8B-B14F-4D97-AF65-F5344CB8AC3E}">
        <p14:creationId xmlns:p14="http://schemas.microsoft.com/office/powerpoint/2010/main" val="3131688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 Box 1138"/>
          <p:cNvSpPr txBox="1">
            <a:spLocks noChangeArrowheads="1"/>
          </p:cNvSpPr>
          <p:nvPr/>
        </p:nvSpPr>
        <p:spPr bwMode="auto">
          <a:xfrm>
            <a:off x="4992295" y="4829889"/>
            <a:ext cx="18288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4000">
                <a:solidFill>
                  <a:schemeClr val="tx2"/>
                </a:solidFill>
                <a:latin typeface="Times New Roman" pitchFamily="18" charset="0"/>
                <a:cs typeface="Arial" pitchFamily="34" charset="0"/>
              </a:defRPr>
            </a:lvl1pPr>
            <a:lvl2pPr marL="742950" indent="-285750" eaLnBrk="0" hangingPunct="0">
              <a:defRPr sz="4000">
                <a:solidFill>
                  <a:schemeClr val="tx2"/>
                </a:solidFill>
                <a:latin typeface="Times New Roman" pitchFamily="18" charset="0"/>
                <a:cs typeface="Arial" pitchFamily="34" charset="0"/>
              </a:defRPr>
            </a:lvl2pPr>
            <a:lvl3pPr marL="1143000" indent="-228600" eaLnBrk="0" hangingPunct="0">
              <a:defRPr sz="4000">
                <a:solidFill>
                  <a:schemeClr val="tx2"/>
                </a:solidFill>
                <a:latin typeface="Times New Roman" pitchFamily="18" charset="0"/>
                <a:cs typeface="Arial" pitchFamily="34" charset="0"/>
              </a:defRPr>
            </a:lvl3pPr>
            <a:lvl4pPr marL="1600200" indent="-228600" eaLnBrk="0" hangingPunct="0">
              <a:defRPr sz="4000">
                <a:solidFill>
                  <a:schemeClr val="tx2"/>
                </a:solidFill>
                <a:latin typeface="Times New Roman" pitchFamily="18" charset="0"/>
                <a:cs typeface="Arial" pitchFamily="34" charset="0"/>
              </a:defRPr>
            </a:lvl4pPr>
            <a:lvl5pPr marL="2057400" indent="-228600" eaLnBrk="0" hangingPunct="0">
              <a:defRPr sz="4000">
                <a:solidFill>
                  <a:schemeClr val="tx2"/>
                </a:solidFill>
                <a:latin typeface="Times New Roman" pitchFamily="18" charset="0"/>
                <a:cs typeface="Arial" pitchFamily="34" charset="0"/>
              </a:defRPr>
            </a:lvl5pPr>
            <a:lvl6pPr marL="2514600" indent="-228600" eaLnBrk="0" fontAlgn="base" hangingPunct="0">
              <a:spcBef>
                <a:spcPct val="0"/>
              </a:spcBef>
              <a:spcAft>
                <a:spcPct val="0"/>
              </a:spcAft>
              <a:defRPr sz="4000">
                <a:solidFill>
                  <a:schemeClr val="tx2"/>
                </a:solidFill>
                <a:latin typeface="Times New Roman" pitchFamily="18" charset="0"/>
                <a:cs typeface="Arial" pitchFamily="34" charset="0"/>
              </a:defRPr>
            </a:lvl6pPr>
            <a:lvl7pPr marL="2971800" indent="-228600" eaLnBrk="0" fontAlgn="base" hangingPunct="0">
              <a:spcBef>
                <a:spcPct val="0"/>
              </a:spcBef>
              <a:spcAft>
                <a:spcPct val="0"/>
              </a:spcAft>
              <a:defRPr sz="4000">
                <a:solidFill>
                  <a:schemeClr val="tx2"/>
                </a:solidFill>
                <a:latin typeface="Times New Roman" pitchFamily="18" charset="0"/>
                <a:cs typeface="Arial" pitchFamily="34" charset="0"/>
              </a:defRPr>
            </a:lvl7pPr>
            <a:lvl8pPr marL="3429000" indent="-228600" eaLnBrk="0" fontAlgn="base" hangingPunct="0">
              <a:spcBef>
                <a:spcPct val="0"/>
              </a:spcBef>
              <a:spcAft>
                <a:spcPct val="0"/>
              </a:spcAft>
              <a:defRPr sz="4000">
                <a:solidFill>
                  <a:schemeClr val="tx2"/>
                </a:solidFill>
                <a:latin typeface="Times New Roman" pitchFamily="18" charset="0"/>
                <a:cs typeface="Arial" pitchFamily="34" charset="0"/>
              </a:defRPr>
            </a:lvl8pPr>
            <a:lvl9pPr marL="3886200" indent="-228600" eaLnBrk="0" fontAlgn="base" hangingPunct="0">
              <a:spcBef>
                <a:spcPct val="0"/>
              </a:spcBef>
              <a:spcAft>
                <a:spcPct val="0"/>
              </a:spcAft>
              <a:defRPr sz="4000">
                <a:solidFill>
                  <a:schemeClr val="tx2"/>
                </a:solidFill>
                <a:latin typeface="Times New Roman" pitchFamily="18" charset="0"/>
                <a:cs typeface="Arial" pitchFamily="34" charset="0"/>
              </a:defRPr>
            </a:lvl9pPr>
          </a:lstStyle>
          <a:p>
            <a:pPr algn="r" eaLnBrk="1" hangingPunct="1">
              <a:spcBef>
                <a:spcPct val="50000"/>
              </a:spcBef>
            </a:pP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*Data as of 7/11/18</a:t>
            </a:r>
          </a:p>
        </p:txBody>
      </p:sp>
      <p:sp>
        <p:nvSpPr>
          <p:cNvPr id="9221" name="Title 1"/>
          <p:cNvSpPr>
            <a:spLocks noGrp="1"/>
          </p:cNvSpPr>
          <p:nvPr>
            <p:ph type="title" idx="4294967295"/>
          </p:nvPr>
        </p:nvSpPr>
        <p:spPr bwMode="auto">
          <a:xfrm>
            <a:off x="0" y="0"/>
            <a:ext cx="9936163"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pPr eaLnBrk="1" hangingPunct="1">
              <a:spcBef>
                <a:spcPct val="50000"/>
              </a:spcBef>
            </a:pPr>
            <a:r>
              <a:rPr lang="en-US" sz="3600" b="1" dirty="0">
                <a:solidFill>
                  <a:schemeClr val="tx1"/>
                </a:solidFill>
                <a:ea typeface="Verdana" panose="020B0604030504040204" pitchFamily="34" charset="0"/>
                <a:cs typeface="Verdana" panose="020B0604030504040204" pitchFamily="34" charset="0"/>
              </a:rPr>
              <a:t>Encounters  </a:t>
            </a:r>
            <a:r>
              <a:rPr lang="en-US" sz="3600" b="1" i="1" dirty="0">
                <a:solidFill>
                  <a:schemeClr val="tx1"/>
                </a:solidFill>
                <a:ea typeface="Verdana" panose="020B0604030504040204" pitchFamily="34" charset="0"/>
                <a:cs typeface="Verdana" panose="020B0604030504040204" pitchFamily="34" charset="0"/>
              </a:rPr>
              <a:t>by FY and MEPRS1 Code</a:t>
            </a:r>
          </a:p>
        </p:txBody>
      </p:sp>
      <p:pic>
        <p:nvPicPr>
          <p:cNvPr id="3" name="Picture 2"/>
          <p:cNvPicPr>
            <a:picLocks noChangeAspect="1"/>
          </p:cNvPicPr>
          <p:nvPr/>
        </p:nvPicPr>
        <p:blipFill>
          <a:blip r:embed="rId3"/>
          <a:stretch>
            <a:fillRect/>
          </a:stretch>
        </p:blipFill>
        <p:spPr>
          <a:xfrm>
            <a:off x="304800" y="1447800"/>
            <a:ext cx="11203791" cy="3200400"/>
          </a:xfrm>
          <a:prstGeom prst="rect">
            <a:avLst/>
          </a:prstGeom>
        </p:spPr>
      </p:pic>
    </p:spTree>
    <p:extLst>
      <p:ext uri="{BB962C8B-B14F-4D97-AF65-F5344CB8AC3E}">
        <p14:creationId xmlns:p14="http://schemas.microsoft.com/office/powerpoint/2010/main" val="1985510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116"/>
          <p:cNvSpPr txBox="1">
            <a:spLocks noChangeArrowheads="1"/>
          </p:cNvSpPr>
          <p:nvPr/>
        </p:nvSpPr>
        <p:spPr bwMode="auto">
          <a:xfrm>
            <a:off x="544483" y="1873891"/>
            <a:ext cx="10668000" cy="4745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marL="228600" indent="-228600" algn="ctr" eaLnBrk="0" hangingPunct="0">
              <a:defRPr sz="4000">
                <a:solidFill>
                  <a:schemeClr val="tx2"/>
                </a:solidFill>
                <a:latin typeface="Times New Roman" pitchFamily="18" charset="0"/>
              </a:defRPr>
            </a:lvl1pPr>
            <a:lvl2pPr marL="742950" indent="-285750" algn="ctr" eaLnBrk="0" hangingPunct="0">
              <a:defRPr sz="4000">
                <a:solidFill>
                  <a:schemeClr val="tx2"/>
                </a:solidFill>
                <a:latin typeface="Times New Roman" pitchFamily="18" charset="0"/>
              </a:defRPr>
            </a:lvl2pPr>
            <a:lvl3pPr marL="1143000" indent="-228600" algn="ctr" eaLnBrk="0" hangingPunct="0">
              <a:defRPr sz="4000">
                <a:solidFill>
                  <a:schemeClr val="tx2"/>
                </a:solidFill>
                <a:latin typeface="Times New Roman" pitchFamily="18" charset="0"/>
              </a:defRPr>
            </a:lvl3pPr>
            <a:lvl4pPr marL="1600200" indent="-228600" algn="ctr" eaLnBrk="0" hangingPunct="0">
              <a:defRPr sz="4000">
                <a:solidFill>
                  <a:schemeClr val="tx2"/>
                </a:solidFill>
                <a:latin typeface="Times New Roman" pitchFamily="18" charset="0"/>
              </a:defRPr>
            </a:lvl4pPr>
            <a:lvl5pPr marL="2057400" indent="-228600" algn="ctr" eaLnBrk="0" hangingPunct="0">
              <a:defRPr sz="4000">
                <a:solidFill>
                  <a:schemeClr val="tx2"/>
                </a:solidFill>
                <a:latin typeface="Times New Roman" pitchFamily="18" charset="0"/>
              </a:defRPr>
            </a:lvl5pPr>
            <a:lvl6pPr marL="2514600" indent="-228600" algn="ctr" eaLnBrk="0" fontAlgn="base" hangingPunct="0">
              <a:spcBef>
                <a:spcPct val="0"/>
              </a:spcBef>
              <a:spcAft>
                <a:spcPct val="0"/>
              </a:spcAft>
              <a:defRPr sz="4000">
                <a:solidFill>
                  <a:schemeClr val="tx2"/>
                </a:solidFill>
                <a:latin typeface="Times New Roman" pitchFamily="18" charset="0"/>
              </a:defRPr>
            </a:lvl6pPr>
            <a:lvl7pPr marL="2971800" indent="-228600" algn="ctr" eaLnBrk="0" fontAlgn="base" hangingPunct="0">
              <a:spcBef>
                <a:spcPct val="0"/>
              </a:spcBef>
              <a:spcAft>
                <a:spcPct val="0"/>
              </a:spcAft>
              <a:defRPr sz="4000">
                <a:solidFill>
                  <a:schemeClr val="tx2"/>
                </a:solidFill>
                <a:latin typeface="Times New Roman" pitchFamily="18" charset="0"/>
              </a:defRPr>
            </a:lvl7pPr>
            <a:lvl8pPr marL="3429000" indent="-228600" algn="ctr" eaLnBrk="0" fontAlgn="base" hangingPunct="0">
              <a:spcBef>
                <a:spcPct val="0"/>
              </a:spcBef>
              <a:spcAft>
                <a:spcPct val="0"/>
              </a:spcAft>
              <a:defRPr sz="4000">
                <a:solidFill>
                  <a:schemeClr val="tx2"/>
                </a:solidFill>
                <a:latin typeface="Times New Roman" pitchFamily="18" charset="0"/>
              </a:defRPr>
            </a:lvl8pPr>
            <a:lvl9pPr marL="3886200" indent="-228600" algn="ctr" eaLnBrk="0" fontAlgn="base" hangingPunct="0">
              <a:spcBef>
                <a:spcPct val="0"/>
              </a:spcBef>
              <a:spcAft>
                <a:spcPct val="0"/>
              </a:spcAft>
              <a:defRPr sz="4000">
                <a:solidFill>
                  <a:schemeClr val="tx2"/>
                </a:solidFill>
                <a:latin typeface="Times New Roman" pitchFamily="18" charset="0"/>
              </a:defRPr>
            </a:lvl9pPr>
          </a:lstStyle>
          <a:p>
            <a:pPr marL="0" indent="0" algn="l" eaLnBrk="1" hangingPunct="1">
              <a:spcBef>
                <a:spcPct val="20000"/>
              </a:spcBef>
              <a:defRPr/>
            </a:pPr>
            <a:r>
              <a:rPr lang="en-US" sz="2400" dirty="0">
                <a:solidFill>
                  <a:schemeClr val="tx1"/>
                </a:solidFill>
                <a:latin typeface="+mj-lt"/>
                <a:ea typeface="Verdana" panose="020B0604030504040204" pitchFamily="34" charset="0"/>
                <a:cs typeface="Verdana" panose="020B0604030504040204" pitchFamily="34" charset="0"/>
              </a:rPr>
              <a:t>From the appointment file, we know that an encounter occurred or was ‘Kept’. For these ‘Kept’ appointments, the inferred records are kept as place holders until the records are coded.</a:t>
            </a:r>
          </a:p>
          <a:p>
            <a:pPr marL="0" indent="0" algn="l" eaLnBrk="1" hangingPunct="1">
              <a:spcBef>
                <a:spcPct val="20000"/>
              </a:spcBef>
              <a:defRPr/>
            </a:pPr>
            <a:endParaRPr lang="en-US" sz="2400" b="1" dirty="0">
              <a:solidFill>
                <a:schemeClr val="tx1"/>
              </a:solidFill>
              <a:latin typeface="+mj-lt"/>
              <a:ea typeface="Verdana" panose="020B0604030504040204" pitchFamily="34" charset="0"/>
              <a:cs typeface="Verdana" panose="020B0604030504040204" pitchFamily="34" charset="0"/>
            </a:endParaRPr>
          </a:p>
          <a:p>
            <a:pPr marL="0" indent="0" algn="l" eaLnBrk="1" hangingPunct="1">
              <a:spcBef>
                <a:spcPct val="20000"/>
              </a:spcBef>
              <a:defRPr/>
            </a:pPr>
            <a:r>
              <a:rPr lang="en-US" sz="2400" b="1" dirty="0">
                <a:solidFill>
                  <a:schemeClr val="tx1"/>
                </a:solidFill>
                <a:latin typeface="+mj-lt"/>
                <a:ea typeface="Verdana" panose="020B0604030504040204" pitchFamily="34" charset="0"/>
                <a:cs typeface="Verdana" panose="020B0604030504040204" pitchFamily="34" charset="0"/>
              </a:rPr>
              <a:t>Timeliness:</a:t>
            </a:r>
          </a:p>
          <a:p>
            <a:pPr indent="0" algn="l" eaLnBrk="1" hangingPunct="1">
              <a:spcBef>
                <a:spcPct val="20000"/>
              </a:spcBef>
              <a:defRPr/>
            </a:pPr>
            <a:r>
              <a:rPr lang="en-US" sz="2400" dirty="0">
                <a:solidFill>
                  <a:schemeClr val="tx1"/>
                </a:solidFill>
                <a:latin typeface="+mj-lt"/>
                <a:ea typeface="Verdana" panose="020B0604030504040204" pitchFamily="34" charset="0"/>
                <a:cs typeface="Verdana" panose="020B0604030504040204" pitchFamily="34" charset="0"/>
              </a:rPr>
              <a:t>Requirement to complete CAPER within 3 business days of encounter; 15 days for APVs - not 100% met</a:t>
            </a:r>
          </a:p>
          <a:p>
            <a:pPr indent="0" algn="l" eaLnBrk="1" hangingPunct="1">
              <a:spcBef>
                <a:spcPct val="20000"/>
              </a:spcBef>
              <a:defRPr/>
            </a:pPr>
            <a:endParaRPr lang="en-US" sz="2400" dirty="0">
              <a:solidFill>
                <a:schemeClr val="tx1"/>
              </a:solidFill>
              <a:latin typeface="+mj-lt"/>
              <a:ea typeface="Verdana" panose="020B0604030504040204" pitchFamily="34" charset="0"/>
              <a:cs typeface="Verdana" panose="020B0604030504040204" pitchFamily="34" charset="0"/>
            </a:endParaRPr>
          </a:p>
          <a:p>
            <a:pPr marL="0" indent="0" algn="l" eaLnBrk="1" hangingPunct="1">
              <a:spcBef>
                <a:spcPct val="20000"/>
              </a:spcBef>
              <a:defRPr/>
            </a:pPr>
            <a:r>
              <a:rPr lang="en-US" sz="2400" b="1" dirty="0">
                <a:solidFill>
                  <a:schemeClr val="tx1"/>
                </a:solidFill>
                <a:latin typeface="+mj-lt"/>
                <a:ea typeface="Verdana" panose="020B0604030504040204" pitchFamily="34" charset="0"/>
                <a:cs typeface="Verdana" panose="020B0604030504040204" pitchFamily="34" charset="0"/>
              </a:rPr>
              <a:t>Completeness:</a:t>
            </a:r>
          </a:p>
          <a:p>
            <a:pPr indent="0" algn="l" eaLnBrk="1" hangingPunct="1">
              <a:spcBef>
                <a:spcPct val="20000"/>
              </a:spcBef>
              <a:defRPr/>
            </a:pPr>
            <a:r>
              <a:rPr lang="en-US" sz="2400" dirty="0">
                <a:solidFill>
                  <a:schemeClr val="tx1"/>
                </a:solidFill>
                <a:latin typeface="+mj-lt"/>
                <a:ea typeface="Verdana" panose="020B0604030504040204" pitchFamily="34" charset="0"/>
                <a:cs typeface="Verdana" panose="020B0604030504040204" pitchFamily="34" charset="0"/>
              </a:rPr>
              <a:t>Some records not received at all</a:t>
            </a:r>
          </a:p>
          <a:p>
            <a:pPr indent="0" algn="l" eaLnBrk="1" hangingPunct="1">
              <a:spcBef>
                <a:spcPct val="20000"/>
              </a:spcBef>
              <a:defRPr/>
            </a:pPr>
            <a:endParaRPr lang="en-US" sz="28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2" name="Title 1"/>
          <p:cNvSpPr>
            <a:spLocks noGrp="1"/>
          </p:cNvSpPr>
          <p:nvPr>
            <p:ph type="title"/>
          </p:nvPr>
        </p:nvSpPr>
        <p:spPr>
          <a:xfrm>
            <a:off x="255104" y="219351"/>
            <a:ext cx="10515600" cy="1325563"/>
          </a:xfrm>
        </p:spPr>
        <p:txBody>
          <a:bodyPr/>
          <a:lstStyle/>
          <a:p>
            <a:r>
              <a:rPr lang="en-US" sz="3600" dirty="0">
                <a:solidFill>
                  <a:schemeClr val="tx1"/>
                </a:solidFill>
                <a:ea typeface="Verdana" panose="020B0604030504040204" pitchFamily="34" charset="0"/>
                <a:cs typeface="Verdana" panose="020B0604030504040204" pitchFamily="34" charset="0"/>
              </a:rPr>
              <a:t>Coding Compliance</a:t>
            </a:r>
          </a:p>
        </p:txBody>
      </p:sp>
      <p:sp>
        <p:nvSpPr>
          <p:cNvPr id="3" name="Slide Number Placeholder 2">
            <a:extLst>
              <a:ext uri="{FF2B5EF4-FFF2-40B4-BE49-F238E27FC236}">
                <a16:creationId xmlns:a16="http://schemas.microsoft.com/office/drawing/2014/main" id="{B59611C5-A163-4CFB-835B-B321582C7C50}"/>
              </a:ext>
            </a:extLst>
          </p:cNvPr>
          <p:cNvSpPr>
            <a:spLocks noGrp="1"/>
          </p:cNvSpPr>
          <p:nvPr>
            <p:ph type="sldNum" sz="quarter" idx="12"/>
          </p:nvPr>
        </p:nvSpPr>
        <p:spPr/>
        <p:txBody>
          <a:bodyPr/>
          <a:lstStyle/>
          <a:p>
            <a:fld id="{A7FC194D-9A2C-4A1C-8ADE-3FED6ACEFC0B}" type="slidenum">
              <a:rPr lang="en-US" smtClean="0"/>
              <a:t>6</a:t>
            </a:fld>
            <a:endParaRPr lang="en-US"/>
          </a:p>
        </p:txBody>
      </p:sp>
    </p:spTree>
    <p:extLst>
      <p:ext uri="{BB962C8B-B14F-4D97-AF65-F5344CB8AC3E}">
        <p14:creationId xmlns:p14="http://schemas.microsoft.com/office/powerpoint/2010/main" val="3070971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1365" y="136525"/>
            <a:ext cx="10515600" cy="1325563"/>
          </a:xfrm>
        </p:spPr>
        <p:txBody>
          <a:bodyPr/>
          <a:lstStyle/>
          <a:p>
            <a:r>
              <a:rPr lang="en-US" sz="3600" dirty="0">
                <a:solidFill>
                  <a:schemeClr val="tx1"/>
                </a:solidFill>
                <a:ea typeface="Verdana" panose="020B0604030504040204" pitchFamily="34" charset="0"/>
                <a:cs typeface="Verdana" panose="020B0604030504040204" pitchFamily="34" charset="0"/>
              </a:rPr>
              <a:t>Inferred CAPERs</a:t>
            </a:r>
          </a:p>
        </p:txBody>
      </p:sp>
      <p:sp>
        <p:nvSpPr>
          <p:cNvPr id="3" name="Content Placeholder 2"/>
          <p:cNvSpPr>
            <a:spLocks noGrp="1"/>
          </p:cNvSpPr>
          <p:nvPr>
            <p:ph idx="1"/>
          </p:nvPr>
        </p:nvSpPr>
        <p:spPr>
          <a:xfrm>
            <a:off x="437322" y="1921565"/>
            <a:ext cx="10775161" cy="5113352"/>
          </a:xfrm>
        </p:spPr>
        <p:txBody>
          <a:bodyPr>
            <a:normAutofit/>
          </a:bodyPr>
          <a:lstStyle/>
          <a:p>
            <a:pPr>
              <a:spcBef>
                <a:spcPct val="20000"/>
              </a:spcBef>
            </a:pPr>
            <a:r>
              <a:rPr lang="en-US" dirty="0">
                <a:latin typeface="+mj-lt"/>
                <a:ea typeface="Verdana" panose="020B0604030504040204" pitchFamily="34" charset="0"/>
                <a:cs typeface="Verdana" panose="020B0604030504040204" pitchFamily="34" charset="0"/>
              </a:rPr>
              <a:t>Completed encounter records compared to appointment records. Missing encounters “inferred” from appointments</a:t>
            </a:r>
          </a:p>
          <a:p>
            <a:pPr lvl="1">
              <a:spcBef>
                <a:spcPct val="20000"/>
              </a:spcBef>
              <a:buFont typeface="Courier New" panose="02070309020205020404" pitchFamily="49" charset="0"/>
              <a:buChar char="o"/>
            </a:pPr>
            <a:r>
              <a:rPr lang="en-US" dirty="0">
                <a:latin typeface="+mj-lt"/>
                <a:ea typeface="Verdana" panose="020B0604030504040204" pitchFamily="34" charset="0"/>
                <a:cs typeface="Verdana" panose="020B0604030504040204" pitchFamily="34" charset="0"/>
              </a:rPr>
              <a:t>Person information to add enrollment, etc.</a:t>
            </a:r>
          </a:p>
          <a:p>
            <a:pPr lvl="1">
              <a:spcBef>
                <a:spcPct val="20000"/>
              </a:spcBef>
              <a:buFont typeface="Courier New" panose="02070309020205020404" pitchFamily="49" charset="0"/>
              <a:buChar char="o"/>
            </a:pPr>
            <a:r>
              <a:rPr lang="en-US" dirty="0">
                <a:latin typeface="+mj-lt"/>
                <a:ea typeface="Verdana" panose="020B0604030504040204" pitchFamily="34" charset="0"/>
                <a:cs typeface="Verdana" panose="020B0604030504040204" pitchFamily="34" charset="0"/>
              </a:rPr>
              <a:t>No diagnosis or CPT codes</a:t>
            </a:r>
          </a:p>
          <a:p>
            <a:pPr lvl="1">
              <a:spcBef>
                <a:spcPct val="20000"/>
              </a:spcBef>
              <a:buFont typeface="Courier New" panose="02070309020205020404" pitchFamily="49" charset="0"/>
              <a:buChar char="o"/>
            </a:pPr>
            <a:endParaRPr lang="en-US" dirty="0">
              <a:latin typeface="+mj-lt"/>
              <a:ea typeface="Verdana" panose="020B0604030504040204" pitchFamily="34" charset="0"/>
              <a:cs typeface="Verdana" panose="020B0604030504040204" pitchFamily="34" charset="0"/>
            </a:endParaRPr>
          </a:p>
          <a:p>
            <a:pPr>
              <a:spcBef>
                <a:spcPct val="20000"/>
              </a:spcBef>
            </a:pPr>
            <a:r>
              <a:rPr lang="en-US" dirty="0">
                <a:latin typeface="+mj-lt"/>
                <a:ea typeface="Verdana" panose="020B0604030504040204" pitchFamily="34" charset="0"/>
                <a:cs typeface="Verdana" panose="020B0604030504040204" pitchFamily="34" charset="0"/>
              </a:rPr>
              <a:t>Workload and cost measures inferred by Tmt DMIS ID, visit class (APV, Telcon, Other), and MEPRS3 Code</a:t>
            </a:r>
          </a:p>
          <a:p>
            <a:pPr>
              <a:spcBef>
                <a:spcPct val="20000"/>
              </a:spcBef>
            </a:pPr>
            <a:r>
              <a:rPr lang="en-US" dirty="0">
                <a:latin typeface="+mj-lt"/>
                <a:ea typeface="Verdana" panose="020B0604030504040204" pitchFamily="34" charset="0"/>
                <a:cs typeface="Verdana" panose="020B0604030504040204" pitchFamily="34" charset="0"/>
              </a:rPr>
              <a:t>Identified using </a:t>
            </a:r>
            <a:r>
              <a:rPr lang="en-US" u="sng" dirty="0">
                <a:latin typeface="+mj-lt"/>
                <a:ea typeface="Verdana" panose="020B0604030504040204" pitchFamily="34" charset="0"/>
                <a:cs typeface="Verdana" panose="020B0604030504040204" pitchFamily="34" charset="0"/>
              </a:rPr>
              <a:t>Compliance Status</a:t>
            </a:r>
            <a:r>
              <a:rPr lang="en-US" dirty="0">
                <a:latin typeface="+mj-lt"/>
                <a:ea typeface="Verdana" panose="020B0604030504040204" pitchFamily="34" charset="0"/>
                <a:cs typeface="Verdana" panose="020B0604030504040204" pitchFamily="34" charset="0"/>
              </a:rPr>
              <a:t> (APPTINF)</a:t>
            </a:r>
          </a:p>
          <a:p>
            <a:pPr lvl="1">
              <a:spcBef>
                <a:spcPct val="20000"/>
              </a:spcBef>
              <a:buFont typeface="Courier New" panose="02070309020205020404" pitchFamily="49" charset="0"/>
              <a:buChar char="o"/>
            </a:pPr>
            <a:r>
              <a:rPr lang="en-US" dirty="0">
                <a:latin typeface="+mj-lt"/>
                <a:ea typeface="Verdana" panose="020B0604030504040204" pitchFamily="34" charset="0"/>
                <a:cs typeface="Verdana" panose="020B0604030504040204" pitchFamily="34" charset="0"/>
              </a:rPr>
              <a:t>I = Encounter record that has not been coded</a:t>
            </a:r>
          </a:p>
          <a:p>
            <a:pPr lvl="1">
              <a:spcBef>
                <a:spcPct val="20000"/>
              </a:spcBef>
              <a:buFont typeface="Courier New" panose="02070309020205020404" pitchFamily="49" charset="0"/>
              <a:buChar char="o"/>
            </a:pPr>
            <a:r>
              <a:rPr lang="en-US" dirty="0">
                <a:latin typeface="+mj-lt"/>
                <a:ea typeface="Verdana" panose="020B0604030504040204" pitchFamily="34" charset="0"/>
                <a:cs typeface="Verdana" panose="020B0604030504040204" pitchFamily="34" charset="0"/>
              </a:rPr>
              <a:t>R = Coded encounter</a:t>
            </a:r>
          </a:p>
        </p:txBody>
      </p:sp>
      <p:sp>
        <p:nvSpPr>
          <p:cNvPr id="2" name="Slide Number Placeholder 1">
            <a:extLst>
              <a:ext uri="{FF2B5EF4-FFF2-40B4-BE49-F238E27FC236}">
                <a16:creationId xmlns:a16="http://schemas.microsoft.com/office/drawing/2014/main" id="{C3193E92-F1C3-49E0-B894-E0F6ADB209B6}"/>
              </a:ext>
            </a:extLst>
          </p:cNvPr>
          <p:cNvSpPr>
            <a:spLocks noGrp="1"/>
          </p:cNvSpPr>
          <p:nvPr>
            <p:ph type="sldNum" sz="quarter" idx="12"/>
          </p:nvPr>
        </p:nvSpPr>
        <p:spPr/>
        <p:txBody>
          <a:bodyPr/>
          <a:lstStyle/>
          <a:p>
            <a:fld id="{A7FC194D-9A2C-4A1C-8ADE-3FED6ACEFC0B}" type="slidenum">
              <a:rPr lang="en-US" smtClean="0"/>
              <a:t>7</a:t>
            </a:fld>
            <a:endParaRPr lang="en-US"/>
          </a:p>
        </p:txBody>
      </p:sp>
    </p:spTree>
    <p:extLst>
      <p:ext uri="{BB962C8B-B14F-4D97-AF65-F5344CB8AC3E}">
        <p14:creationId xmlns:p14="http://schemas.microsoft.com/office/powerpoint/2010/main" val="2822721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ChangeArrowheads="1"/>
          </p:cNvSpPr>
          <p:nvPr/>
        </p:nvSpPr>
        <p:spPr bwMode="auto">
          <a:xfrm>
            <a:off x="1828800" y="4114800"/>
            <a:ext cx="84582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spcBef>
                <a:spcPct val="20000"/>
              </a:spcBef>
            </a:pPr>
            <a:endParaRPr lang="en-US" sz="2000" dirty="0">
              <a:solidFill>
                <a:schemeClr val="tx1"/>
              </a:solidFill>
              <a:latin typeface="Arial" pitchFamily="34" charset="0"/>
            </a:endParaRPr>
          </a:p>
        </p:txBody>
      </p:sp>
      <p:sp>
        <p:nvSpPr>
          <p:cNvPr id="4" name="Title 3"/>
          <p:cNvSpPr>
            <a:spLocks noGrp="1"/>
          </p:cNvSpPr>
          <p:nvPr>
            <p:ph type="title"/>
          </p:nvPr>
        </p:nvSpPr>
        <p:spPr>
          <a:xfrm>
            <a:off x="228600" y="136525"/>
            <a:ext cx="10515600" cy="1325563"/>
          </a:xfrm>
        </p:spPr>
        <p:txBody>
          <a:bodyPr/>
          <a:lstStyle/>
          <a:p>
            <a:r>
              <a:rPr lang="en-US" sz="3600" b="1" dirty="0">
                <a:solidFill>
                  <a:schemeClr val="tx1"/>
                </a:solidFill>
                <a:ea typeface="Verdana" panose="020B0604030504040204" pitchFamily="34" charset="0"/>
                <a:cs typeface="Verdana" panose="020B0604030504040204" pitchFamily="34" charset="0"/>
              </a:rPr>
              <a:t>Appointment</a:t>
            </a:r>
            <a:r>
              <a:rPr lang="en-US" dirty="0">
                <a:ea typeface="Verdana" panose="020B0604030504040204" pitchFamily="34" charset="0"/>
                <a:cs typeface="Verdana" panose="020B0604030504040204" pitchFamily="34" charset="0"/>
              </a:rPr>
              <a:t> </a:t>
            </a:r>
            <a:r>
              <a:rPr lang="en-US" sz="3600" b="1" dirty="0">
                <a:solidFill>
                  <a:schemeClr val="tx1"/>
                </a:solidFill>
                <a:ea typeface="Verdana" panose="020B0604030504040204" pitchFamily="34" charset="0"/>
                <a:cs typeface="Verdana" panose="020B0604030504040204" pitchFamily="34" charset="0"/>
              </a:rPr>
              <a:t>Status</a:t>
            </a:r>
          </a:p>
        </p:txBody>
      </p:sp>
      <p:sp>
        <p:nvSpPr>
          <p:cNvPr id="9" name="Text Box 344"/>
          <p:cNvSpPr txBox="1">
            <a:spLocks noChangeArrowheads="1"/>
          </p:cNvSpPr>
          <p:nvPr/>
        </p:nvSpPr>
        <p:spPr bwMode="auto">
          <a:xfrm>
            <a:off x="8610600" y="4786110"/>
            <a:ext cx="24946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4000">
                <a:solidFill>
                  <a:schemeClr val="tx2"/>
                </a:solidFill>
                <a:latin typeface="Times New Roman" pitchFamily="18" charset="0"/>
                <a:cs typeface="Arial" pitchFamily="34" charset="0"/>
              </a:defRPr>
            </a:lvl1pPr>
            <a:lvl2pPr marL="742950" indent="-285750" eaLnBrk="0" hangingPunct="0">
              <a:defRPr sz="4000">
                <a:solidFill>
                  <a:schemeClr val="tx2"/>
                </a:solidFill>
                <a:latin typeface="Times New Roman" pitchFamily="18" charset="0"/>
                <a:cs typeface="Arial" pitchFamily="34" charset="0"/>
              </a:defRPr>
            </a:lvl2pPr>
            <a:lvl3pPr marL="1143000" indent="-228600" eaLnBrk="0" hangingPunct="0">
              <a:defRPr sz="4000">
                <a:solidFill>
                  <a:schemeClr val="tx2"/>
                </a:solidFill>
                <a:latin typeface="Times New Roman" pitchFamily="18" charset="0"/>
                <a:cs typeface="Arial" pitchFamily="34" charset="0"/>
              </a:defRPr>
            </a:lvl3pPr>
            <a:lvl4pPr marL="1600200" indent="-228600" eaLnBrk="0" hangingPunct="0">
              <a:defRPr sz="4000">
                <a:solidFill>
                  <a:schemeClr val="tx2"/>
                </a:solidFill>
                <a:latin typeface="Times New Roman" pitchFamily="18" charset="0"/>
                <a:cs typeface="Arial" pitchFamily="34" charset="0"/>
              </a:defRPr>
            </a:lvl4pPr>
            <a:lvl5pPr marL="2057400" indent="-228600" eaLnBrk="0" hangingPunct="0">
              <a:defRPr sz="4000">
                <a:solidFill>
                  <a:schemeClr val="tx2"/>
                </a:solidFill>
                <a:latin typeface="Times New Roman" pitchFamily="18" charset="0"/>
                <a:cs typeface="Arial" pitchFamily="34" charset="0"/>
              </a:defRPr>
            </a:lvl5pPr>
            <a:lvl6pPr marL="2514600" indent="-228600" eaLnBrk="0" fontAlgn="base" hangingPunct="0">
              <a:spcBef>
                <a:spcPct val="0"/>
              </a:spcBef>
              <a:spcAft>
                <a:spcPct val="0"/>
              </a:spcAft>
              <a:defRPr sz="4000">
                <a:solidFill>
                  <a:schemeClr val="tx2"/>
                </a:solidFill>
                <a:latin typeface="Times New Roman" pitchFamily="18" charset="0"/>
                <a:cs typeface="Arial" pitchFamily="34" charset="0"/>
              </a:defRPr>
            </a:lvl6pPr>
            <a:lvl7pPr marL="2971800" indent="-228600" eaLnBrk="0" fontAlgn="base" hangingPunct="0">
              <a:spcBef>
                <a:spcPct val="0"/>
              </a:spcBef>
              <a:spcAft>
                <a:spcPct val="0"/>
              </a:spcAft>
              <a:defRPr sz="4000">
                <a:solidFill>
                  <a:schemeClr val="tx2"/>
                </a:solidFill>
                <a:latin typeface="Times New Roman" pitchFamily="18" charset="0"/>
                <a:cs typeface="Arial" pitchFamily="34" charset="0"/>
              </a:defRPr>
            </a:lvl7pPr>
            <a:lvl8pPr marL="3429000" indent="-228600" eaLnBrk="0" fontAlgn="base" hangingPunct="0">
              <a:spcBef>
                <a:spcPct val="0"/>
              </a:spcBef>
              <a:spcAft>
                <a:spcPct val="0"/>
              </a:spcAft>
              <a:defRPr sz="4000">
                <a:solidFill>
                  <a:schemeClr val="tx2"/>
                </a:solidFill>
                <a:latin typeface="Times New Roman" pitchFamily="18" charset="0"/>
                <a:cs typeface="Arial" pitchFamily="34" charset="0"/>
              </a:defRPr>
            </a:lvl8pPr>
            <a:lvl9pPr marL="3886200" indent="-228600" eaLnBrk="0" fontAlgn="base" hangingPunct="0">
              <a:spcBef>
                <a:spcPct val="0"/>
              </a:spcBef>
              <a:spcAft>
                <a:spcPct val="0"/>
              </a:spcAft>
              <a:defRPr sz="4000">
                <a:solidFill>
                  <a:schemeClr val="tx2"/>
                </a:solidFill>
                <a:latin typeface="Times New Roman" pitchFamily="18" charset="0"/>
                <a:cs typeface="Arial" pitchFamily="34" charset="0"/>
              </a:defRPr>
            </a:lvl9pPr>
          </a:lstStyle>
          <a:p>
            <a:pPr algn="r" eaLnBrk="1" hangingPunct="1">
              <a:spcBef>
                <a:spcPct val="50000"/>
              </a:spcBef>
            </a:pP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*As of 7/11/18, “Reported” only</a:t>
            </a:r>
          </a:p>
        </p:txBody>
      </p:sp>
      <p:pic>
        <p:nvPicPr>
          <p:cNvPr id="6" name="Picture 5"/>
          <p:cNvPicPr>
            <a:picLocks noChangeAspect="1"/>
          </p:cNvPicPr>
          <p:nvPr/>
        </p:nvPicPr>
        <p:blipFill>
          <a:blip r:embed="rId3"/>
          <a:stretch>
            <a:fillRect/>
          </a:stretch>
        </p:blipFill>
        <p:spPr>
          <a:xfrm>
            <a:off x="487741" y="1726804"/>
            <a:ext cx="10617463" cy="2897981"/>
          </a:xfrm>
          <a:prstGeom prst="rect">
            <a:avLst/>
          </a:prstGeom>
        </p:spPr>
      </p:pic>
      <p:sp>
        <p:nvSpPr>
          <p:cNvPr id="2" name="Slide Number Placeholder 1">
            <a:extLst>
              <a:ext uri="{FF2B5EF4-FFF2-40B4-BE49-F238E27FC236}">
                <a16:creationId xmlns:a16="http://schemas.microsoft.com/office/drawing/2014/main" id="{66FE6F66-87A6-45EC-B072-9A011CB05CB7}"/>
              </a:ext>
            </a:extLst>
          </p:cNvPr>
          <p:cNvSpPr>
            <a:spLocks noGrp="1"/>
          </p:cNvSpPr>
          <p:nvPr>
            <p:ph type="sldNum" sz="quarter" idx="12"/>
          </p:nvPr>
        </p:nvSpPr>
        <p:spPr/>
        <p:txBody>
          <a:bodyPr/>
          <a:lstStyle/>
          <a:p>
            <a:fld id="{A7FC194D-9A2C-4A1C-8ADE-3FED6ACEFC0B}" type="slidenum">
              <a:rPr lang="en-US" smtClean="0"/>
              <a:t>8</a:t>
            </a:fld>
            <a:endParaRPr lang="en-US"/>
          </a:p>
        </p:txBody>
      </p:sp>
    </p:spTree>
    <p:extLst>
      <p:ext uri="{BB962C8B-B14F-4D97-AF65-F5344CB8AC3E}">
        <p14:creationId xmlns:p14="http://schemas.microsoft.com/office/powerpoint/2010/main" val="3087695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A4954C7-4415-45E0-9F73-F73552E343ED}"/>
              </a:ext>
            </a:extLst>
          </p:cNvPr>
          <p:cNvSpPr>
            <a:spLocks noGrp="1"/>
          </p:cNvSpPr>
          <p:nvPr>
            <p:ph type="sldNum" sz="quarter" idx="12"/>
          </p:nvPr>
        </p:nvSpPr>
        <p:spPr/>
        <p:txBody>
          <a:bodyPr/>
          <a:lstStyle/>
          <a:p>
            <a:fld id="{A7FC194D-9A2C-4A1C-8ADE-3FED6ACEFC0B}" type="slidenum">
              <a:rPr lang="en-US" smtClean="0"/>
              <a:t>9</a:t>
            </a:fld>
            <a:endParaRPr lang="en-US"/>
          </a:p>
        </p:txBody>
      </p:sp>
      <p:sp>
        <p:nvSpPr>
          <p:cNvPr id="6" name="TextBox 5">
            <a:extLst>
              <a:ext uri="{FF2B5EF4-FFF2-40B4-BE49-F238E27FC236}">
                <a16:creationId xmlns:a16="http://schemas.microsoft.com/office/drawing/2014/main" id="{E7CF5125-4A98-4DF5-A285-61EFFBFFCD07}"/>
              </a:ext>
            </a:extLst>
          </p:cNvPr>
          <p:cNvSpPr txBox="1"/>
          <p:nvPr/>
        </p:nvSpPr>
        <p:spPr>
          <a:xfrm>
            <a:off x="3140765" y="2644170"/>
            <a:ext cx="5910469" cy="784830"/>
          </a:xfrm>
          <a:prstGeom prst="rect">
            <a:avLst/>
          </a:prstGeom>
          <a:noFill/>
        </p:spPr>
        <p:txBody>
          <a:bodyPr wrap="square" rtlCol="0">
            <a:spAutoFit/>
          </a:bodyPr>
          <a:lstStyle/>
          <a:p>
            <a:r>
              <a:rPr lang="en-US" sz="4500" b="1" i="1" dirty="0"/>
              <a:t>What’s on a record?</a:t>
            </a:r>
          </a:p>
        </p:txBody>
      </p:sp>
    </p:spTree>
    <p:extLst>
      <p:ext uri="{BB962C8B-B14F-4D97-AF65-F5344CB8AC3E}">
        <p14:creationId xmlns:p14="http://schemas.microsoft.com/office/powerpoint/2010/main" val="2121949928"/>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251EB745CF89B4EB1E23179B14FF6D3" ma:contentTypeVersion="2" ma:contentTypeDescription="Create a new document." ma:contentTypeScope="" ma:versionID="ccab89a865dbb63e12e21133979ca291">
  <xsd:schema xmlns:xsd="http://www.w3.org/2001/XMLSchema" xmlns:xs="http://www.w3.org/2001/XMLSchema" xmlns:p="http://schemas.microsoft.com/office/2006/metadata/properties" xmlns:ns2="8d223693-a444-41f7-80b4-d2e3985df692" targetNamespace="http://schemas.microsoft.com/office/2006/metadata/properties" ma:root="true" ma:fieldsID="c46070d0b0fff04ffe27834ffe2aeac5" ns2:_="">
    <xsd:import namespace="8d223693-a444-41f7-80b4-d2e3985df692"/>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223693-a444-41f7-80b4-d2e3985df69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E8E810B-437C-419C-AFD3-81ED4D12124E}">
  <ds:schemaRef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8d223693-a444-41f7-80b4-d2e3985df692"/>
    <ds:schemaRef ds:uri="http://schemas.microsoft.com/office/2006/documentManagement/types"/>
    <ds:schemaRef ds:uri="http://www.w3.org/XML/1998/namespace"/>
  </ds:schemaRefs>
</ds:datastoreItem>
</file>

<file path=customXml/itemProps2.xml><?xml version="1.0" encoding="utf-8"?>
<ds:datastoreItem xmlns:ds="http://schemas.openxmlformats.org/officeDocument/2006/customXml" ds:itemID="{0E6139AE-1840-4967-BE04-8F97AC3460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223693-a444-41f7-80b4-d2e3985df6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6B6CF4E-4D30-4DD2-AAF8-EA3AD6C8E6E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625</TotalTime>
  <Words>2315</Words>
  <Application>Microsoft Office PowerPoint</Application>
  <PresentationFormat>Widescreen</PresentationFormat>
  <Paragraphs>332</Paragraphs>
  <Slides>31</Slides>
  <Notes>28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31</vt:i4>
      </vt:variant>
    </vt:vector>
  </HeadingPairs>
  <TitlesOfParts>
    <vt:vector size="41" baseType="lpstr">
      <vt:lpstr>Arial</vt:lpstr>
      <vt:lpstr>Calibri</vt:lpstr>
      <vt:lpstr>Calibri Light</vt:lpstr>
      <vt:lpstr>Cambria Math</vt:lpstr>
      <vt:lpstr>Courier New</vt:lpstr>
      <vt:lpstr>Times New Roman</vt:lpstr>
      <vt:lpstr>Verdana</vt:lpstr>
      <vt:lpstr>Wingdings</vt:lpstr>
      <vt:lpstr>Wingdings 3</vt:lpstr>
      <vt:lpstr>Retrospect</vt:lpstr>
      <vt:lpstr>Direct Care Professional Encounters (CAPER)</vt:lpstr>
      <vt:lpstr>Objectives</vt:lpstr>
      <vt:lpstr>Common Terms</vt:lpstr>
      <vt:lpstr>What’s in the File?</vt:lpstr>
      <vt:lpstr>Encounters  by FY and MEPRS1 Code</vt:lpstr>
      <vt:lpstr>Coding Compliance</vt:lpstr>
      <vt:lpstr>Inferred CAPERs</vt:lpstr>
      <vt:lpstr>Appointment Status</vt:lpstr>
      <vt:lpstr>PowerPoint Presentation</vt:lpstr>
      <vt:lpstr>Identifying a Record</vt:lpstr>
      <vt:lpstr>Disposition Code</vt:lpstr>
      <vt:lpstr>Date Fields</vt:lpstr>
      <vt:lpstr>Provider Data Provider field, which provider </vt:lpstr>
      <vt:lpstr>Procedure Data</vt:lpstr>
      <vt:lpstr>Modifiers</vt:lpstr>
      <vt:lpstr>Quantity</vt:lpstr>
      <vt:lpstr>Quantity Adjustments</vt:lpstr>
      <vt:lpstr>Ambulatory Payment Classification</vt:lpstr>
      <vt:lpstr>APC Weights</vt:lpstr>
      <vt:lpstr>Facility/Non-Facility Flag</vt:lpstr>
      <vt:lpstr>Relative Value Units</vt:lpstr>
      <vt:lpstr>Enhanced [Work, PE, Total] RVU</vt:lpstr>
      <vt:lpstr>Provider Aggregate RVUs</vt:lpstr>
      <vt:lpstr>Change Edit Flag</vt:lpstr>
      <vt:lpstr>Code Editing and Modifier Effect: Surgical Follow-up</vt:lpstr>
      <vt:lpstr>Code Editing: TELCONS</vt:lpstr>
      <vt:lpstr>Inputs to RVUs</vt:lpstr>
      <vt:lpstr>Weighted Workload Recap</vt:lpstr>
      <vt:lpstr>Odds and Ends</vt:lpstr>
      <vt:lpstr>Odds and Ends Continued</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Direct Care Professional Encounters (CAPER)</dc:title>
  <dc:subject>Direct Care Professional Encounters (CAPER)</dc:subject>
  <dc:creator>Owner</dc:creator>
  <cp:keywords>Direct Care Professional Encounters (CAPER)</cp:keywords>
  <cp:lastModifiedBy>Rivera, Portia T</cp:lastModifiedBy>
  <cp:revision>20</cp:revision>
  <dcterms:created xsi:type="dcterms:W3CDTF">2018-09-26T21:39:53Z</dcterms:created>
  <dcterms:modified xsi:type="dcterms:W3CDTF">2022-08-19T17:29:31Z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0x0101004251EB745CF89B4EB1E23179B14FF6D3</vt:lpwstr>
  </property>
</Properties>
</file>