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0"/>
  </p:notesMasterIdLst>
  <p:sldIdLst>
    <p:sldId id="257" r:id="rId5"/>
    <p:sldId id="274" r:id="rId6"/>
    <p:sldId id="326" r:id="rId7"/>
    <p:sldId id="276" r:id="rId8"/>
    <p:sldId id="278" r:id="rId9"/>
    <p:sldId id="279" r:id="rId10"/>
    <p:sldId id="280" r:id="rId11"/>
    <p:sldId id="337" r:id="rId12"/>
    <p:sldId id="281" r:id="rId13"/>
    <p:sldId id="292" r:id="rId14"/>
    <p:sldId id="285" r:id="rId15"/>
    <p:sldId id="286" r:id="rId16"/>
    <p:sldId id="338" r:id="rId17"/>
    <p:sldId id="339" r:id="rId18"/>
    <p:sldId id="287" r:id="rId19"/>
    <p:sldId id="288" r:id="rId20"/>
    <p:sldId id="802" r:id="rId21"/>
    <p:sldId id="342" r:id="rId22"/>
    <p:sldId id="343" r:id="rId23"/>
    <p:sldId id="344" r:id="rId24"/>
    <p:sldId id="340" r:id="rId25"/>
    <p:sldId id="341" r:id="rId26"/>
    <p:sldId id="289" r:id="rId27"/>
    <p:sldId id="290" r:id="rId28"/>
    <p:sldId id="293" r:id="rId29"/>
    <p:sldId id="294" r:id="rId30"/>
    <p:sldId id="693" r:id="rId31"/>
    <p:sldId id="672" r:id="rId32"/>
    <p:sldId id="800" r:id="rId33"/>
    <p:sldId id="801" r:id="rId34"/>
    <p:sldId id="296" r:id="rId35"/>
    <p:sldId id="327" r:id="rId36"/>
    <p:sldId id="297" r:id="rId37"/>
    <p:sldId id="336" r:id="rId38"/>
    <p:sldId id="272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77D29-F14C-48E9-96B8-4E261C26B2A5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34448-D763-477C-97B4-D482DAC8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5F148-E7E3-4ABE-BA95-F7C8F07419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11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37945" cy="4643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4" rIns="91249" bIns="45624"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>
                <a:latin typeface="Arial" charset="0"/>
              </a:rPr>
              <a:t>DC Inpatient Admissions</a:t>
            </a: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5CE056C-C93F-404A-96B3-A0B22DEB4C21}" type="slidenum">
              <a:rPr lang="en-US" sz="1200">
                <a:latin typeface="Arial" charset="0"/>
              </a:rPr>
              <a:pPr eaLnBrk="1" hangingPunct="1"/>
              <a:t>12</a:t>
            </a:fld>
            <a:endParaRPr lang="en-US" sz="1200" dirty="0">
              <a:latin typeface="Arial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80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37945" cy="4643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4" rIns="91249" bIns="45624"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>
                <a:latin typeface="Arial" charset="0"/>
              </a:rPr>
              <a:t>DC Inpatient Admissions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CD4B54-2E02-4ABA-A945-5EBE069BB6AB}" type="slidenum">
              <a:rPr lang="en-US" sz="1200">
                <a:latin typeface="Arial" charset="0"/>
              </a:rPr>
              <a:pPr eaLnBrk="1" hangingPunct="1"/>
              <a:t>15</a:t>
            </a:fld>
            <a:endParaRPr lang="en-US" sz="1200" dirty="0">
              <a:latin typeface="Arial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40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37945" cy="4643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4" rIns="91249" bIns="45624"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>
                <a:latin typeface="Arial" charset="0"/>
              </a:rPr>
              <a:t>DC Inpatient Admissions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B91085-9030-4260-A7C1-666331855CF2}" type="slidenum">
              <a:rPr lang="en-US" sz="1200">
                <a:latin typeface="Arial" charset="0"/>
              </a:rPr>
              <a:pPr eaLnBrk="1" hangingPunct="1"/>
              <a:t>16</a:t>
            </a:fld>
            <a:endParaRPr lang="en-US" sz="1200" dirty="0">
              <a:latin typeface="Arial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51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37945" cy="4643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4" rIns="91249" bIns="45624"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>
                <a:latin typeface="Arial" charset="0"/>
              </a:rPr>
              <a:t>DC Inpatient Admissions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27CF5F-C6E3-464F-8E54-446339CFA225}" type="slidenum">
              <a:rPr lang="en-US" sz="1200">
                <a:latin typeface="Arial" charset="0"/>
              </a:rPr>
              <a:pPr eaLnBrk="1" hangingPunct="1"/>
              <a:t>23</a:t>
            </a:fld>
            <a:endParaRPr lang="en-US" sz="1200" dirty="0">
              <a:latin typeface="Arial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245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37945" cy="4643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4" rIns="91249" bIns="45624"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>
                <a:latin typeface="Arial" charset="0"/>
              </a:rPr>
              <a:t>DC Inpatient Admissions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AF3A57-B6A9-4879-8DF8-1931672ECB7C}" type="slidenum">
              <a:rPr lang="en-US" sz="1200">
                <a:latin typeface="Arial" charset="0"/>
              </a:rPr>
              <a:pPr eaLnBrk="1" hangingPunct="1"/>
              <a:t>24</a:t>
            </a:fld>
            <a:endParaRPr lang="en-US" sz="1200" dirty="0">
              <a:latin typeface="Arial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70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37945" cy="4643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4" rIns="91249" bIns="45624"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>
                <a:latin typeface="Arial" charset="0"/>
              </a:rPr>
              <a:t>DC Inpatient Admissions</a:t>
            </a:r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6B939E2-99EA-461E-AA25-51E6988DBE2B}" type="slidenum">
              <a:rPr lang="en-US" sz="1200">
                <a:latin typeface="Arial" charset="0"/>
              </a:rPr>
              <a:pPr eaLnBrk="1" hangingPunct="1"/>
              <a:t>25</a:t>
            </a:fld>
            <a:endParaRPr lang="en-US" sz="1200" dirty="0">
              <a:latin typeface="Arial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576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37945" cy="4643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4" rIns="91249" bIns="45624"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>
                <a:latin typeface="Arial" charset="0"/>
              </a:rPr>
              <a:t>DC Inpatient Admissions</a:t>
            </a:r>
          </a:p>
        </p:txBody>
      </p:sp>
      <p:sp>
        <p:nvSpPr>
          <p:cNvPr id="573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DD0C48-7F7E-4F4E-BE8A-856F2608B205}" type="slidenum">
              <a:rPr lang="en-US" sz="1200">
                <a:latin typeface="Arial" charset="0"/>
              </a:rPr>
              <a:pPr eaLnBrk="1" hangingPunct="1"/>
              <a:t>26</a:t>
            </a:fld>
            <a:endParaRPr lang="en-US" sz="1200" dirty="0">
              <a:latin typeface="Arial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04850"/>
            <a:ext cx="6172200" cy="3471863"/>
          </a:xfrm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510" y="4415236"/>
            <a:ext cx="5141382" cy="41822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81" tIns="45792" rIns="91581" bIns="45792"/>
          <a:lstStyle/>
          <a:p>
            <a:pPr marL="342182" lvl="1" indent="-171091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66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37945" cy="4643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4" rIns="91249" bIns="45624"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>
                <a:latin typeface="Arial" charset="0"/>
              </a:rPr>
              <a:t>DC Inpatient Admissions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1E776C-6AD7-49E4-A164-92FC7A3E92F6}" type="slidenum">
              <a:rPr lang="en-US" sz="1200">
                <a:latin typeface="Arial" charset="0"/>
              </a:rPr>
              <a:pPr eaLnBrk="1" hangingPunct="1"/>
              <a:t>31</a:t>
            </a:fld>
            <a:endParaRPr lang="en-US" sz="1200" dirty="0">
              <a:latin typeface="Arial" charset="0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04850"/>
            <a:ext cx="6172200" cy="3471863"/>
          </a:xfrm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510" y="4415236"/>
            <a:ext cx="5141382" cy="41822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81" tIns="45792" rIns="91581" bIns="45792"/>
          <a:lstStyle/>
          <a:p>
            <a:pPr marL="342182" lvl="1" indent="-171091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64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37945" cy="4643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4" rIns="91249" bIns="45624"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>
                <a:latin typeface="Arial" charset="0"/>
              </a:rPr>
              <a:t>DC Inpatient Admissions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1E776C-6AD7-49E4-A164-92FC7A3E92F6}" type="slidenum">
              <a:rPr lang="en-US" sz="1200">
                <a:latin typeface="Arial" charset="0"/>
              </a:rPr>
              <a:pPr eaLnBrk="1" hangingPunct="1"/>
              <a:t>32</a:t>
            </a:fld>
            <a:endParaRPr lang="en-US" sz="1200" dirty="0">
              <a:latin typeface="Arial" charset="0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04850"/>
            <a:ext cx="6172200" cy="3471863"/>
          </a:xfrm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510" y="4415236"/>
            <a:ext cx="5141382" cy="41822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81" tIns="45792" rIns="91581" bIns="45792"/>
          <a:lstStyle/>
          <a:p>
            <a:pPr marL="342182" lvl="1" indent="-171091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64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37945" cy="4643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4" rIns="91249" bIns="45624"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>
                <a:latin typeface="Arial" charset="0"/>
              </a:rPr>
              <a:t>DC Inpatient Admissions</a:t>
            </a:r>
          </a:p>
        </p:txBody>
      </p:sp>
      <p:sp>
        <p:nvSpPr>
          <p:cNvPr id="604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9E0BC3-5EDC-4803-AD0E-68F00C85E1BB}" type="slidenum">
              <a:rPr lang="en-US" sz="1200">
                <a:latin typeface="Arial" charset="0"/>
              </a:rPr>
              <a:pPr eaLnBrk="1" hangingPunct="1"/>
              <a:t>33</a:t>
            </a:fld>
            <a:endParaRPr lang="en-US" sz="1200" dirty="0">
              <a:latin typeface="Arial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7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37945" cy="4643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4" rIns="91249" bIns="45624"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>
                <a:latin typeface="Arial" charset="0"/>
              </a:rPr>
              <a:t>DC Inpatient Admissions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12B0D5-7F0C-4486-8F22-833ED4A29408}" type="slidenum">
              <a:rPr lang="en-US" sz="1200">
                <a:latin typeface="Arial" charset="0"/>
              </a:rPr>
              <a:pPr eaLnBrk="1" hangingPunct="1"/>
              <a:t>2</a:t>
            </a:fld>
            <a:endParaRPr lang="en-US" sz="1200" dirty="0">
              <a:latin typeface="Arial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54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37945" cy="4643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4" rIns="91249" bIns="45624"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>
                <a:latin typeface="Arial" charset="0"/>
              </a:rPr>
              <a:t>DC Inpatient Admissions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741952-88F5-4AA2-A052-BB3BEF75B7C4}" type="slidenum">
              <a:rPr lang="en-US" sz="1200">
                <a:latin typeface="Arial" charset="0"/>
              </a:rPr>
              <a:pPr eaLnBrk="1" hangingPunct="1"/>
              <a:t>4</a:t>
            </a:fld>
            <a:endParaRPr lang="en-US" sz="1200" dirty="0">
              <a:latin typeface="Arial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04850"/>
            <a:ext cx="6172200" cy="3471863"/>
          </a:xfrm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510" y="4415236"/>
            <a:ext cx="5141382" cy="41822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81" tIns="45792" rIns="91581" bIns="45792"/>
          <a:lstStyle/>
          <a:p>
            <a:pPr marL="342182" lvl="1" indent="-171091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784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37945" cy="4643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4" rIns="91249" bIns="45624"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>
                <a:latin typeface="Arial" charset="0"/>
              </a:rPr>
              <a:t>DC Inpatient Admissions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62CB75-2C4C-4343-A809-E45FA2C70E2F}" type="slidenum">
              <a:rPr lang="en-US" sz="1200">
                <a:latin typeface="Arial" charset="0"/>
              </a:rPr>
              <a:pPr eaLnBrk="1" hangingPunct="1"/>
              <a:t>5</a:t>
            </a:fld>
            <a:endParaRPr lang="en-US" sz="1200" dirty="0">
              <a:latin typeface="Arial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03263"/>
            <a:ext cx="6173787" cy="3473450"/>
          </a:xfrm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6283" y="4343921"/>
            <a:ext cx="5141382" cy="41822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95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37945" cy="4643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4" rIns="91249" bIns="45624"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>
                <a:latin typeface="Arial" charset="0"/>
              </a:rPr>
              <a:t>DC Inpatient Admissions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62CB75-2C4C-4343-A809-E45FA2C70E2F}" type="slidenum">
              <a:rPr lang="en-US" sz="1200">
                <a:latin typeface="Arial" charset="0"/>
              </a:rPr>
              <a:pPr eaLnBrk="1" hangingPunct="1"/>
              <a:t>6</a:t>
            </a:fld>
            <a:endParaRPr lang="en-US" sz="1200" dirty="0">
              <a:latin typeface="Arial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03263"/>
            <a:ext cx="6173787" cy="3473450"/>
          </a:xfrm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6283" y="4343921"/>
            <a:ext cx="5141382" cy="41822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97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37945" cy="4643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4" rIns="91249" bIns="45624"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>
                <a:latin typeface="Arial" charset="0"/>
              </a:rPr>
              <a:t>DC Inpatient Admissions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62CB75-2C4C-4343-A809-E45FA2C70E2F}" type="slidenum">
              <a:rPr lang="en-US" sz="1200">
                <a:latin typeface="Arial" charset="0"/>
              </a:rPr>
              <a:pPr eaLnBrk="1" hangingPunct="1"/>
              <a:t>7</a:t>
            </a:fld>
            <a:endParaRPr lang="en-US" sz="1200" dirty="0">
              <a:latin typeface="Arial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03263"/>
            <a:ext cx="6173787" cy="3473450"/>
          </a:xfrm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6283" y="4343921"/>
            <a:ext cx="5141382" cy="41822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07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37945" cy="4643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4" rIns="91249" bIns="45624"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>
                <a:latin typeface="Arial" charset="0"/>
              </a:rPr>
              <a:t>DC Inpatient Admissions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7B97D1-AA8A-4140-894F-104908E5B6E7}" type="slidenum">
              <a:rPr lang="en-US" sz="1200">
                <a:latin typeface="Arial" charset="0"/>
              </a:rPr>
              <a:pPr eaLnBrk="1" hangingPunct="1"/>
              <a:t>9</a:t>
            </a:fld>
            <a:endParaRPr lang="en-US" sz="1200" dirty="0">
              <a:latin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08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37945" cy="4643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4" rIns="91249" bIns="45624"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>
                <a:latin typeface="Arial" charset="0"/>
              </a:rPr>
              <a:t>DC Inpatient Admissions</a:t>
            </a:r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30D2E9-8F19-43A2-8E46-EA9A9DD184EC}" type="slidenum">
              <a:rPr lang="en-US" sz="1200">
                <a:latin typeface="Arial" charset="0"/>
              </a:rPr>
              <a:pPr eaLnBrk="1" hangingPunct="1"/>
              <a:t>10</a:t>
            </a:fld>
            <a:endParaRPr lang="en-US" sz="1200" dirty="0">
              <a:latin typeface="Arial" charset="0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255" y="4343921"/>
            <a:ext cx="5141382" cy="41822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60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2"/>
            <a:ext cx="3037945" cy="4643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4" rIns="91249" bIns="45624"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>
                <a:latin typeface="Arial" charset="0"/>
              </a:rPr>
              <a:t>DC Inpatient Admissions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1394" indent="-285152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0607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6850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3093" indent="-228121" defTabSz="93149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9335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5578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1821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8064" indent="-228121" defTabSz="9314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721E58-C820-43F1-A732-D1CF9A84CA90}" type="slidenum">
              <a:rPr lang="en-US" sz="1200">
                <a:latin typeface="Arial" charset="0"/>
              </a:rPr>
              <a:pPr eaLnBrk="1" hangingPunct="1"/>
              <a:t>11</a:t>
            </a:fld>
            <a:endParaRPr lang="en-US" sz="1200" dirty="0">
              <a:latin typeface="Arial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62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101-C7AE-49C7-A029-E4D1D7AE0AE9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25A9-2BF5-42B0-8D89-60CF1343B64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58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101-C7AE-49C7-A029-E4D1D7AE0AE9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25A9-2BF5-42B0-8D89-60CF134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1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101-C7AE-49C7-A029-E4D1D7AE0AE9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25A9-2BF5-42B0-8D89-60CF134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5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101-C7AE-49C7-A029-E4D1D7AE0AE9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25A9-2BF5-42B0-8D89-60CF134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1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101-C7AE-49C7-A029-E4D1D7AE0AE9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25A9-2BF5-42B0-8D89-60CF1343B64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76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101-C7AE-49C7-A029-E4D1D7AE0AE9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25A9-2BF5-42B0-8D89-60CF134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6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101-C7AE-49C7-A029-E4D1D7AE0AE9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25A9-2BF5-42B0-8D89-60CF134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101-C7AE-49C7-A029-E4D1D7AE0AE9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25A9-2BF5-42B0-8D89-60CF134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9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101-C7AE-49C7-A029-E4D1D7AE0AE9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25A9-2BF5-42B0-8D89-60CF134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4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47CC101-C7AE-49C7-A029-E4D1D7AE0AE9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0125A9-2BF5-42B0-8D89-60CF134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C101-C7AE-49C7-A029-E4D1D7AE0AE9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125A9-2BF5-42B0-8D89-60CF1343B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3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47CC101-C7AE-49C7-A029-E4D1D7AE0AE9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A0125A9-2BF5-42B0-8D89-60CF1343B64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08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Direct Care Inpatient Admissions (SIDR)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7B4163D-84D3-4462-AACF-6BCB9A8AFD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Veronika Pav</a:t>
            </a:r>
          </a:p>
          <a:p>
            <a:r>
              <a:rPr lang="en-US" dirty="0" err="1"/>
              <a:t>Kennell</a:t>
            </a:r>
            <a:r>
              <a:rPr lang="en-US" dirty="0"/>
              <a:t> &amp; Associates, Inc.</a:t>
            </a:r>
          </a:p>
        </p:txBody>
      </p:sp>
    </p:spTree>
    <p:extLst>
      <p:ext uri="{BB962C8B-B14F-4D97-AF65-F5344CB8AC3E}">
        <p14:creationId xmlns:p14="http://schemas.microsoft.com/office/powerpoint/2010/main" val="120473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Date Fields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0683" y="2010692"/>
            <a:ext cx="10591800" cy="4175760"/>
          </a:xfrm>
        </p:spPr>
        <p:txBody>
          <a:bodyPr/>
          <a:lstStyle/>
          <a:p>
            <a:pPr marL="228600" indent="-228600">
              <a:spcBef>
                <a:spcPct val="50000"/>
              </a:spcBef>
              <a:buClrTx/>
            </a:pPr>
            <a:r>
              <a:rPr lang="en-US" sz="2800" u="sng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Admission Date</a:t>
            </a:r>
            <a:r>
              <a:rPr lang="en-US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(ADMDATE)</a:t>
            </a:r>
          </a:p>
          <a:p>
            <a:pPr lvl="1">
              <a:spcBef>
                <a:spcPct val="50000"/>
              </a:spcBef>
            </a:pPr>
            <a:r>
              <a:rPr 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Use to stratify admissions </a:t>
            </a:r>
          </a:p>
          <a:p>
            <a:pPr marL="228600" indent="-228600">
              <a:spcBef>
                <a:spcPct val="50000"/>
              </a:spcBef>
              <a:buClrTx/>
            </a:pPr>
            <a:r>
              <a:rPr lang="en-US" sz="2800" u="sng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Disposition Date</a:t>
            </a:r>
            <a:r>
              <a:rPr lang="en-US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(DISPDATE) </a:t>
            </a:r>
          </a:p>
          <a:p>
            <a:pPr lvl="1">
              <a:spcBef>
                <a:spcPct val="50000"/>
              </a:spcBef>
            </a:pPr>
            <a:r>
              <a:rPr 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Disposition date is used to allocate records to each FY file</a:t>
            </a:r>
          </a:p>
          <a:p>
            <a:pPr marL="228600" indent="-228600">
              <a:spcBef>
                <a:spcPct val="50000"/>
              </a:spcBef>
              <a:buClrTx/>
            </a:pPr>
            <a:r>
              <a:rPr lang="en-US" sz="2800" u="sng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FY/FM</a:t>
            </a:r>
            <a:r>
              <a:rPr lang="en-US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sz="2800" u="sng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CY/CM</a:t>
            </a:r>
            <a:r>
              <a:rPr lang="en-US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year and month of disposition date </a:t>
            </a:r>
          </a:p>
          <a:p>
            <a:pPr marL="0" indent="0">
              <a:spcBef>
                <a:spcPct val="50000"/>
              </a:spcBef>
              <a:buClrTx/>
            </a:pPr>
            <a:endParaRPr lang="en-US" sz="24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2CBD-5FDA-4166-897B-E575626CF92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99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87626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Provider Information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0683" y="1862966"/>
            <a:ext cx="10591800" cy="4419600"/>
          </a:xfrm>
        </p:spPr>
        <p:txBody>
          <a:bodyPr vert="horz">
            <a:normAutofit lnSpcReduction="10000"/>
          </a:bodyPr>
          <a:lstStyle/>
          <a:p>
            <a:pPr>
              <a:spcAft>
                <a:spcPts val="400"/>
              </a:spcAft>
              <a:buClrTx/>
            </a:pP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Tmt DMIS ID and Attributes (Treatment Service, Command, etc.)</a:t>
            </a:r>
          </a:p>
          <a:p>
            <a:pPr>
              <a:spcAft>
                <a:spcPts val="400"/>
              </a:spcAft>
              <a:buClrTx/>
            </a:pP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MEPRS Code of MTF department providing care</a:t>
            </a:r>
          </a:p>
          <a:p>
            <a:pPr lvl="1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Up to 4 MEPRS Codes -- </a:t>
            </a: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Admitting, Dispositioning, Up to 2 Interim</a:t>
            </a:r>
            <a:endParaRPr lang="en-US" sz="28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buClrTx/>
              <a:buFont typeface="Wingdings" panose="05000000000000000000" pitchFamily="2" charset="2"/>
              <a:buChar char="v"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MEPRS3 Code, Admitting</a:t>
            </a:r>
          </a:p>
          <a:p>
            <a:pPr lvl="3">
              <a:buClrTx/>
              <a:buFont typeface="Wingdings" panose="05000000000000000000" pitchFamily="2" charset="2"/>
              <a:buChar char="v"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MEPRS3 Code, Dispositioning</a:t>
            </a:r>
          </a:p>
          <a:p>
            <a:pPr lvl="3">
              <a:buClrTx/>
              <a:buFont typeface="Wingdings" panose="05000000000000000000" pitchFamily="2" charset="2"/>
              <a:buChar char="v"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MEPRS3 Code, Second Service</a:t>
            </a:r>
          </a:p>
          <a:p>
            <a:pPr lvl="3">
              <a:buClrTx/>
              <a:buFont typeface="Wingdings" panose="05000000000000000000" pitchFamily="2" charset="2"/>
              <a:buChar char="v"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MEPRS3 Code, Third Service</a:t>
            </a:r>
          </a:p>
          <a:p>
            <a:pPr lvl="1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ea typeface="Verdana" panose="020B0604030504040204" pitchFamily="34" charset="0"/>
                <a:cs typeface="Verdana" panose="020B0604030504040204" pitchFamily="34" charset="0"/>
              </a:rPr>
              <a:t> If patient in more work centers, info not available</a:t>
            </a: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spcAft>
                <a:spcPts val="400"/>
              </a:spcAft>
              <a:buClrTx/>
            </a:pP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Admitting and Attending Providers: NPI, EDIPN, HIPAA Specialty</a:t>
            </a:r>
          </a:p>
          <a:p>
            <a:pPr lvl="1">
              <a:spcAft>
                <a:spcPts val="400"/>
              </a:spcAft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Provider Assignment information comes from </a:t>
            </a:r>
            <a:r>
              <a:rPr lang="en-US" dirty="0" err="1">
                <a:ea typeface="Verdana" panose="020B0604030504040204" pitchFamily="34" charset="0"/>
                <a:cs typeface="Verdana" panose="020B0604030504040204" pitchFamily="34" charset="0"/>
              </a:rPr>
              <a:t>DMHRSi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spcAft>
                <a:spcPts val="400"/>
              </a:spcAft>
              <a:buClrTx/>
              <a:buNone/>
            </a:pPr>
            <a:endParaRPr lang="en-US" sz="28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2CBD-5FDA-4166-897B-E575626CF92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099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6"/>
          <p:cNvSpPr>
            <a:spLocks noGrp="1" noChangeArrowheads="1"/>
          </p:cNvSpPr>
          <p:nvPr>
            <p:ph type="title"/>
          </p:nvPr>
        </p:nvSpPr>
        <p:spPr>
          <a:xfrm>
            <a:off x="215348" y="19843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Diagnosis Codes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01755" y="1979225"/>
            <a:ext cx="10926417" cy="448056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800" u="sng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Diagnosis 1 – Diagnosis 20</a:t>
            </a:r>
            <a:r>
              <a:rPr lang="en-US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Diagnosis 1 is the principle diagnosis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No decimal points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FY15 and back ICD-9-CM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FY16 and forward ICD-10-CM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Both ICD-9-CM and ICD-10-CM have MHS Unique Codes</a:t>
            </a:r>
            <a:endParaRPr lang="en-US" sz="28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4320" lvl="1" indent="0">
              <a:buClrTx/>
              <a:buNone/>
            </a:pPr>
            <a:endParaRPr lang="en-US" sz="28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Tx/>
            </a:pPr>
            <a:r>
              <a:rPr lang="en-US" sz="2800" u="sng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Present on Admission </a:t>
            </a:r>
            <a:r>
              <a:rPr lang="en-US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(POA)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Per diagnosis code</a:t>
            </a:r>
          </a:p>
          <a:p>
            <a:pPr>
              <a:buClrTx/>
              <a:buFontTx/>
              <a:buNone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2CBD-5FDA-4166-897B-E575626CF92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9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28132-7682-4EFD-B072-C214F433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MHS Unique Diagnosis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FB6AE-ED59-4140-83BC-43DF66864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</a:t>
            </a:r>
          </a:p>
          <a:p>
            <a:pPr lvl="1"/>
            <a:r>
              <a:rPr lang="en-US" dirty="0"/>
              <a:t>36 MHS Unique Codes in ICD-10 (FY 16+)</a:t>
            </a:r>
          </a:p>
          <a:p>
            <a:pPr lvl="1"/>
            <a:r>
              <a:rPr lang="en-US" dirty="0"/>
              <a:t>535 MHS Unique Codes in ICD-9 (through FY 15)</a:t>
            </a:r>
          </a:p>
          <a:p>
            <a:endParaRPr lang="en-US" dirty="0"/>
          </a:p>
          <a:p>
            <a:r>
              <a:rPr lang="en-US" dirty="0"/>
              <a:t>We already saw some of these on the Inferred Inpatient Records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1E48B-6A8B-442B-8C6C-9E040D2E7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735" y="4161252"/>
            <a:ext cx="53340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84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28132-7682-4EFD-B072-C214F433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MHS Unique Diagnosis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FB6AE-ED59-4140-83BC-43DF66864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MHS Unique Codes will refer to care specific to the MHS, for example: pre- and post- deployment health assessments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544851-84F3-448A-86F5-031488DCA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842" y="2976635"/>
            <a:ext cx="6721136" cy="26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7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15"/>
          <p:cNvSpPr>
            <a:spLocks noGrp="1" noChangeArrowheads="1"/>
          </p:cNvSpPr>
          <p:nvPr>
            <p:ph type="title"/>
          </p:nvPr>
        </p:nvSpPr>
        <p:spPr>
          <a:xfrm>
            <a:off x="334618" y="22193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Procedure Codes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>
          <a:xfrm>
            <a:off x="544483" y="2031930"/>
            <a:ext cx="10668000" cy="402336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800" u="sng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Procedure 1 – Procedure 20</a:t>
            </a:r>
            <a:r>
              <a:rPr lang="en-US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Left justified; no decimal points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FY15 and back ICD-9-CM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FY16 and forward ICD-10-PCS</a:t>
            </a:r>
          </a:p>
          <a:p>
            <a:pPr marL="914400" lvl="1" indent="-457200">
              <a:spcBef>
                <a:spcPct val="30000"/>
              </a:spcBef>
              <a:buClrTx/>
            </a:pPr>
            <a:endParaRPr lang="en-US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94360" lvl="2" indent="0">
              <a:spcBef>
                <a:spcPct val="30000"/>
              </a:spcBef>
              <a:buClrTx/>
              <a:buNone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buClrTx/>
              <a:buFont typeface="Monotype Sorts" pitchFamily="2" charset="2"/>
              <a:buNone/>
            </a:pPr>
            <a:endParaRPr lang="en-US" sz="2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buClrTx/>
              <a:buFont typeface="Monotype Sorts" pitchFamily="2" charset="2"/>
              <a:buNone/>
            </a:pPr>
            <a:endParaRPr lang="en-US" sz="2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2CBD-5FDA-4166-897B-E575626CF92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971800" y="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endParaRPr lang="en-US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734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>
          <a:xfrm>
            <a:off x="202096" y="18256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MDC and MS-DRG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877211"/>
            <a:ext cx="10820400" cy="463296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sz="2800" u="sng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MDC</a:t>
            </a:r>
            <a:r>
              <a:rPr lang="en-US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Major Diagnostic Category</a:t>
            </a:r>
          </a:p>
          <a:p>
            <a:pPr lvl="1">
              <a:spcBef>
                <a:spcPct val="30000"/>
              </a:spcBef>
              <a:buClrTx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Based on Diagnosis 1 (primary diagnosis)</a:t>
            </a:r>
          </a:p>
          <a:p>
            <a:pPr lvl="1">
              <a:spcBef>
                <a:spcPct val="30000"/>
              </a:spcBef>
              <a:buClrTx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~25 groupings typically related to a diagnosis involving a body system (e.g., 14 Mothers; 15 Newborns; 04 Respiratory)</a:t>
            </a:r>
          </a:p>
          <a:p>
            <a:pPr>
              <a:spcBef>
                <a:spcPct val="50000"/>
              </a:spcBef>
              <a:buClrTx/>
            </a:pPr>
            <a:r>
              <a:rPr lang="en-US" sz="2800" u="sng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MS-DRG</a:t>
            </a:r>
            <a:r>
              <a:rPr lang="en-US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TRICARE Diagnosis Related Group</a:t>
            </a:r>
          </a:p>
          <a:p>
            <a:pPr lvl="1">
              <a:spcBef>
                <a:spcPct val="30000"/>
              </a:spcBef>
              <a:buClrTx/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825+ MS-DRGs</a:t>
            </a:r>
          </a:p>
          <a:p>
            <a:pPr lvl="1">
              <a:spcBef>
                <a:spcPct val="30000"/>
              </a:spcBef>
              <a:buClrTx/>
              <a:buFont typeface="Wingdings" panose="05000000000000000000" pitchFamily="2" charset="2"/>
              <a:buChar char="q"/>
            </a:pPr>
            <a:r>
              <a:rPr lang="sv-SE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Based on Medicare with refinements made by TRICARE</a:t>
            </a:r>
            <a:br>
              <a:rPr lang="sv-SE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sv-SE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Not available on inferred SIDRs</a:t>
            </a:r>
          </a:p>
          <a:p>
            <a:pPr lvl="2">
              <a:spcBef>
                <a:spcPct val="30000"/>
              </a:spcBef>
              <a:buClrTx/>
              <a:buFont typeface="Wingdings" panose="05000000000000000000" pitchFamily="2" charset="2"/>
              <a:buChar char="v"/>
            </a:pPr>
            <a:r>
              <a:rPr lang="en-US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Remember, no diagnosis or procedure codes on inferred records!</a:t>
            </a:r>
          </a:p>
          <a:p>
            <a:pPr lvl="2">
              <a:buClrTx/>
              <a:buFont typeface="Monotype Sorts" pitchFamily="2" charset="2"/>
              <a:buNone/>
            </a:pPr>
            <a:endParaRPr lang="en-US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buClrTx/>
              <a:buFont typeface="Monotype Sorts" pitchFamily="2" charset="2"/>
              <a:buNone/>
            </a:pPr>
            <a:endParaRPr lang="en-US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2CBD-5FDA-4166-897B-E575626CF92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971800" y="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endParaRPr lang="en-US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64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03F26-D56F-4966-8D4A-D01900F24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" y="180587"/>
            <a:ext cx="10058400" cy="707308"/>
          </a:xfrm>
        </p:spPr>
        <p:txBody>
          <a:bodyPr>
            <a:normAutofit fontScale="90000"/>
          </a:bodyPr>
          <a:lstStyle/>
          <a:p>
            <a:r>
              <a:rPr lang="en-US" dirty="0"/>
              <a:t>MDC’s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E06D423-5EBC-4418-9B3D-B5303C333A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707959"/>
              </p:ext>
            </p:extLst>
          </p:nvPr>
        </p:nvGraphicFramePr>
        <p:xfrm>
          <a:off x="-1" y="887895"/>
          <a:ext cx="5783567" cy="5998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192">
                  <a:extLst>
                    <a:ext uri="{9D8B030D-6E8A-4147-A177-3AD203B41FA5}">
                      <a16:colId xmlns:a16="http://schemas.microsoft.com/office/drawing/2014/main" val="2301949899"/>
                    </a:ext>
                  </a:extLst>
                </a:gridCol>
                <a:gridCol w="5137375">
                  <a:extLst>
                    <a:ext uri="{9D8B030D-6E8A-4147-A177-3AD203B41FA5}">
                      <a16:colId xmlns:a16="http://schemas.microsoft.com/office/drawing/2014/main" val="41279585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0611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Blank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Associated with any Specific MDC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7995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850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Diseases and Disorders of the Nervous System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2748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Diseases and Disorders of the Eye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7065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Diseases and Disorders of the Ear, Nose, Mouth, and Throat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5282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Diseases and Disorders of the Respiratory System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6815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Diseases and Disorders of the Circulatory System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1262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Diseases and Disorders of the Digestive System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4794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Diseases and Disorders of the Hepatobiliary System and Pancreas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080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Diseases and Disorders of the Musculoskeletal System and Connective Tissue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9494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Diseases and Disorders of the Skin, Subcutaneous Tissue and Breast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077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Endocrine, Nutritional and Metabolic Diseases and Disorders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6291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Diseases and Disorders of the Kidney and Urinary Tract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9884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Diseases and Disorders of the Male Reproductive System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883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Diseases and Disorders of the Female Reproductive System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527919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415984F-7641-410A-B3B0-1395E770F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623688"/>
              </p:ext>
            </p:extLst>
          </p:nvPr>
        </p:nvGraphicFramePr>
        <p:xfrm>
          <a:off x="6096000" y="1"/>
          <a:ext cx="5913121" cy="6915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742">
                  <a:extLst>
                    <a:ext uri="{9D8B030D-6E8A-4147-A177-3AD203B41FA5}">
                      <a16:colId xmlns:a16="http://schemas.microsoft.com/office/drawing/2014/main" val="312438748"/>
                    </a:ext>
                  </a:extLst>
                </a:gridCol>
                <a:gridCol w="5300379">
                  <a:extLst>
                    <a:ext uri="{9D8B030D-6E8A-4147-A177-3AD203B41FA5}">
                      <a16:colId xmlns:a16="http://schemas.microsoft.com/office/drawing/2014/main" val="559346404"/>
                    </a:ext>
                  </a:extLst>
                </a:gridCol>
              </a:tblGrid>
              <a:tr h="364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08846845"/>
                  </a:ext>
                </a:extLst>
              </a:tr>
              <a:tr h="364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Pregnancy, Childbirth, and the Puerperium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31586900"/>
                  </a:ext>
                </a:extLst>
              </a:tr>
              <a:tr h="429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Newborns &amp; Other Neonates with Conditions Originating in Perinatal Period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30348399"/>
                  </a:ext>
                </a:extLst>
              </a:tr>
              <a:tr h="429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Diseases and Disorders of the Blood, Blood Forming Organs, Immunological Disorders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37123106"/>
                  </a:ext>
                </a:extLst>
              </a:tr>
              <a:tr h="429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Myeloproliferative Diseases and Disorders, Poorly Differentiated Neoplasm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99895731"/>
                  </a:ext>
                </a:extLst>
              </a:tr>
              <a:tr h="364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Infectious and Parasitic Diseases, Systemic or Unspecified Sites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83247160"/>
                  </a:ext>
                </a:extLst>
              </a:tr>
              <a:tr h="364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Mental Diseases and Disorders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72608157"/>
                  </a:ext>
                </a:extLst>
              </a:tr>
              <a:tr h="364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Alcohol/Drug Use and Alcohol/Drug Induced Organic Mental Disorders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71496690"/>
                  </a:ext>
                </a:extLst>
              </a:tr>
              <a:tr h="364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Injuries, Poisonings and Toxic Effects of Drugs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88918147"/>
                  </a:ext>
                </a:extLst>
              </a:tr>
              <a:tr h="364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Burns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88104950"/>
                  </a:ext>
                </a:extLst>
              </a:tr>
              <a:tr h="429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Factors Influencing Health Status and Other Contacts with Health Services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82081573"/>
                  </a:ext>
                </a:extLst>
              </a:tr>
              <a:tr h="364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Multiple Significant Trauma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72135408"/>
                  </a:ext>
                </a:extLst>
              </a:tr>
              <a:tr h="364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Immunodeficiency Virus Infections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73513204"/>
                  </a:ext>
                </a:extLst>
              </a:tr>
              <a:tr h="364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Outpatient Drug and Adjunctive Dental (HCSR Only, not valid in SIDR)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74916442"/>
                  </a:ext>
                </a:extLst>
              </a:tr>
              <a:tr h="364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Classifiable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78629552"/>
                  </a:ext>
                </a:extLst>
              </a:tr>
              <a:tr h="364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Diseases and Disorders of the Reproductive System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05688921"/>
                  </a:ext>
                </a:extLst>
              </a:tr>
              <a:tr h="364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Pre-Major Diagnostic Category, DRG May Occur in 1 or More MDC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84500248"/>
                  </a:ext>
                </a:extLst>
              </a:tr>
              <a:tr h="429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DoD Unique Codes (used only in CAPER) which are unique attributes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21823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429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C3378-EC28-47EE-B5E4-CE8FED043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TRICARE vs MEDICARE MS-DRGs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C5FB0-8863-4BCD-A3C7-2B4C3591B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Direct Care and Purchased Care have TRICARE MS-DRGs</a:t>
            </a:r>
          </a:p>
          <a:p>
            <a:pPr lvl="1"/>
            <a:r>
              <a:rPr lang="en-US" sz="2800" dirty="0"/>
              <a:t>Exception is MHS GENESIS, which has Medicare MS-DRGs</a:t>
            </a:r>
            <a:br>
              <a:rPr lang="en-US" sz="2800" dirty="0"/>
            </a:br>
            <a:endParaRPr lang="en-US" sz="2800" dirty="0"/>
          </a:p>
          <a:p>
            <a:r>
              <a:rPr lang="en-US" sz="3200" dirty="0"/>
              <a:t>Major Differences:</a:t>
            </a:r>
          </a:p>
          <a:p>
            <a:pPr lvl="1"/>
            <a:r>
              <a:rPr lang="en-US" sz="2800" dirty="0"/>
              <a:t>TRICARE has more Neonate MS-DRGs</a:t>
            </a:r>
          </a:p>
          <a:p>
            <a:pPr lvl="1"/>
            <a:r>
              <a:rPr lang="en-US" sz="2800" dirty="0"/>
              <a:t>TRICARE has age specific MS-DRGs </a:t>
            </a:r>
          </a:p>
          <a:p>
            <a:pPr lvl="2"/>
            <a:r>
              <a:rPr lang="en-US" sz="2000" dirty="0"/>
              <a:t>Alcohol, Allergic Reactions, Leukemia, etc.</a:t>
            </a:r>
          </a:p>
        </p:txBody>
      </p:sp>
    </p:spTree>
    <p:extLst>
      <p:ext uri="{BB962C8B-B14F-4D97-AF65-F5344CB8AC3E}">
        <p14:creationId xmlns:p14="http://schemas.microsoft.com/office/powerpoint/2010/main" val="1510608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F5D2A-B568-44B5-8267-0BD86A4E0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27" y="332012"/>
            <a:ext cx="10058400" cy="995238"/>
          </a:xfrm>
        </p:spPr>
        <p:txBody>
          <a:bodyPr>
            <a:normAutofit fontScale="90000"/>
          </a:bodyPr>
          <a:lstStyle/>
          <a:p>
            <a:r>
              <a:rPr lang="en-US" dirty="0"/>
              <a:t>TRICARE vs MEDICARE MS-DRGs</a:t>
            </a:r>
            <a:br>
              <a:rPr lang="en-US" dirty="0"/>
            </a:br>
            <a:r>
              <a:rPr lang="en-US" dirty="0"/>
              <a:t>	Examples of Differences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276240-B576-4A64-83D7-298C96E829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999756"/>
              </p:ext>
            </p:extLst>
          </p:nvPr>
        </p:nvGraphicFramePr>
        <p:xfrm>
          <a:off x="205132" y="1807281"/>
          <a:ext cx="6805267" cy="115325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583911">
                  <a:extLst>
                    <a:ext uri="{9D8B030D-6E8A-4147-A177-3AD203B41FA5}">
                      <a16:colId xmlns:a16="http://schemas.microsoft.com/office/drawing/2014/main" val="3321077751"/>
                    </a:ext>
                  </a:extLst>
                </a:gridCol>
                <a:gridCol w="5221356">
                  <a:extLst>
                    <a:ext uri="{9D8B030D-6E8A-4147-A177-3AD203B41FA5}">
                      <a16:colId xmlns:a16="http://schemas.microsoft.com/office/drawing/2014/main" val="405298767"/>
                    </a:ext>
                  </a:extLst>
                </a:gridCol>
              </a:tblGrid>
              <a:tr h="261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TRICARE MS-DRG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TRICARE Description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56043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ACUTE LEUKEMIA W/O MAJOR O.R. PROCEDURE AGE 0-17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42122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ACUTE LEUKEMIA W/O MAJOR O.R. PROCEDURE AGE &gt;17 W MCC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88643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ACUTE LEUKEMIA W/O MAJOR O.R. PROCEDURE AGE &gt;17 W 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75062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ACUTE LEUKEMIA W/O MAJOR O.R. PROCEDURE AGE &gt;17 W/O CC/MCC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121892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7637A1-9729-4657-BC8D-0BC6CEA2A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29655"/>
              </p:ext>
            </p:extLst>
          </p:nvPr>
        </p:nvGraphicFramePr>
        <p:xfrm>
          <a:off x="5351227" y="3050983"/>
          <a:ext cx="6297433" cy="89154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725434">
                  <a:extLst>
                    <a:ext uri="{9D8B030D-6E8A-4147-A177-3AD203B41FA5}">
                      <a16:colId xmlns:a16="http://schemas.microsoft.com/office/drawing/2014/main" val="3782433208"/>
                    </a:ext>
                  </a:extLst>
                </a:gridCol>
                <a:gridCol w="4571999">
                  <a:extLst>
                    <a:ext uri="{9D8B030D-6E8A-4147-A177-3AD203B41FA5}">
                      <a16:colId xmlns:a16="http://schemas.microsoft.com/office/drawing/2014/main" val="66782478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Medicare MS-DRG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Medicare Description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47044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ACUTE LEUKEMIA W/O MAJOR O.R. PROCEDURE W MCC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72210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ACUTE LEUKEMIA W/O MAJOR O.R. PROCEDURE W CC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47834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ACUTE LEUKEMIA W/O MAJOR O.R. PROCEDURE W/O CC/MCC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311193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729195-2008-4DF9-B6CA-32881E646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213978"/>
              </p:ext>
            </p:extLst>
          </p:nvPr>
        </p:nvGraphicFramePr>
        <p:xfrm>
          <a:off x="205132" y="4540897"/>
          <a:ext cx="8846102" cy="668655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1669183">
                  <a:extLst>
                    <a:ext uri="{9D8B030D-6E8A-4147-A177-3AD203B41FA5}">
                      <a16:colId xmlns:a16="http://schemas.microsoft.com/office/drawing/2014/main" val="1438698540"/>
                    </a:ext>
                  </a:extLst>
                </a:gridCol>
                <a:gridCol w="7176919">
                  <a:extLst>
                    <a:ext uri="{9D8B030D-6E8A-4147-A177-3AD203B41FA5}">
                      <a16:colId xmlns:a16="http://schemas.microsoft.com/office/drawing/2014/main" val="2482102881"/>
                    </a:ext>
                  </a:extLst>
                </a:gridCol>
              </a:tblGrid>
              <a:tr h="121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TRICARE MS-DRG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TRICARE Description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302194"/>
                  </a:ext>
                </a:extLst>
              </a:tr>
              <a:tr h="1311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ALCOHOL/DRUG ABUSE OR DEPENDENCE W/O REHABILITATION THERAPY AGE &gt;21 W/O MCC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95878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ALCOHOL/DRUG ABUSE OR DEPENDENCE W/O REHABILITATION THERAPY AGE &lt;=21 W/O MCC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179732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E6CFD9B-7208-4755-A033-8688F41C8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549705"/>
              </p:ext>
            </p:extLst>
          </p:nvPr>
        </p:nvGraphicFramePr>
        <p:xfrm>
          <a:off x="3922643" y="5347918"/>
          <a:ext cx="7938053" cy="445770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1708996">
                  <a:extLst>
                    <a:ext uri="{9D8B030D-6E8A-4147-A177-3AD203B41FA5}">
                      <a16:colId xmlns:a16="http://schemas.microsoft.com/office/drawing/2014/main" val="3782433208"/>
                    </a:ext>
                  </a:extLst>
                </a:gridCol>
                <a:gridCol w="6229057">
                  <a:extLst>
                    <a:ext uri="{9D8B030D-6E8A-4147-A177-3AD203B41FA5}">
                      <a16:colId xmlns:a16="http://schemas.microsoft.com/office/drawing/2014/main" val="66782478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Medicare MS-DRG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Medicare Description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47044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dirty="0"/>
                        <a:t>ALCOHOL/DRUG ABUSE OR DEPENDENCE W/O REHABILITATION THERAPY W/O MCC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7221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472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Describe a Standard Inpatient Data Record (SIDR)</a:t>
            </a:r>
          </a:p>
          <a:p>
            <a:pPr lvl="1"/>
            <a:r>
              <a:rPr lang="en-US" sz="2800" dirty="0"/>
              <a:t>What is a record?</a:t>
            </a:r>
          </a:p>
          <a:p>
            <a:pPr lvl="1"/>
            <a:r>
              <a:rPr lang="en-US" sz="2800" dirty="0"/>
              <a:t>How are records coded?  </a:t>
            </a:r>
          </a:p>
          <a:p>
            <a:pPr lvl="1"/>
            <a:r>
              <a:rPr lang="en-US" sz="2800" dirty="0"/>
              <a:t>How are TRICARE MS-DRGs different from Medicare?</a:t>
            </a:r>
          </a:p>
          <a:p>
            <a:pPr lvl="1"/>
            <a:r>
              <a:rPr lang="en-US" sz="2800" dirty="0"/>
              <a:t>Highlight important data fields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2CBD-5FDA-4166-897B-E575626CF92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74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D165D-60DC-48E6-B187-01915AD3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02" y="379368"/>
            <a:ext cx="10058400" cy="1450757"/>
          </a:xfrm>
        </p:spPr>
        <p:txBody>
          <a:bodyPr/>
          <a:lstStyle/>
          <a:p>
            <a:r>
              <a:rPr lang="en-US" dirty="0"/>
              <a:t>TRICARE vs MEDICARE MS-DRGs</a:t>
            </a:r>
            <a:br>
              <a:rPr lang="en-US" dirty="0"/>
            </a:br>
            <a:r>
              <a:rPr lang="en-US" dirty="0"/>
              <a:t>	Examples of Differences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7330609-6D6E-4050-8D24-788AEA375C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923899"/>
              </p:ext>
            </p:extLst>
          </p:nvPr>
        </p:nvGraphicFramePr>
        <p:xfrm>
          <a:off x="1096962" y="2100263"/>
          <a:ext cx="9451768" cy="3365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542">
                  <a:extLst>
                    <a:ext uri="{9D8B030D-6E8A-4147-A177-3AD203B41FA5}">
                      <a16:colId xmlns:a16="http://schemas.microsoft.com/office/drawing/2014/main" val="1628643"/>
                    </a:ext>
                  </a:extLst>
                </a:gridCol>
                <a:gridCol w="7474226">
                  <a:extLst>
                    <a:ext uri="{9D8B030D-6E8A-4147-A177-3AD203B41FA5}">
                      <a16:colId xmlns:a16="http://schemas.microsoft.com/office/drawing/2014/main" val="2406561239"/>
                    </a:ext>
                  </a:extLst>
                </a:gridCol>
              </a:tblGrid>
              <a:tr h="247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TRICARE MS-DRG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9865197"/>
                  </a:ext>
                </a:extLst>
              </a:tr>
              <a:tr h="518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NEONATE, BIRTHWT &gt;2499G, W/O SIGNIF O.R. PROC, W MULT MAJOR PROB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6057525"/>
                  </a:ext>
                </a:extLst>
              </a:tr>
              <a:tr h="518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NEONATE, BIRTHWT &gt;2499G, W/O SIGNIF O.R. PROC, W MAJOR PROB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6466789"/>
                  </a:ext>
                </a:extLst>
              </a:tr>
              <a:tr h="518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NEONATE, BIRTHWT &gt;2499G, W/O SIGNIF O.R. PROC, W MINOR PROB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1949289"/>
                  </a:ext>
                </a:extLst>
              </a:tr>
              <a:tr h="518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NEONATE, BIRTHWT &gt;2499G, W/O SIGNIF O.R. PROC, W OTHER PROB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0137284"/>
                  </a:ext>
                </a:extLst>
              </a:tr>
              <a:tr h="518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NEONATAL AFTERCARE FOR WEIGHT GAIN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226019"/>
                  </a:ext>
                </a:extLst>
              </a:tr>
              <a:tr h="518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NEONATAL DIAGNOSIS, AGE &gt; 28 DAYS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6894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365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83F95-7F2E-436C-87C5-2340DDFA8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42" y="196312"/>
            <a:ext cx="10515600" cy="1325563"/>
          </a:xfrm>
        </p:spPr>
        <p:txBody>
          <a:bodyPr/>
          <a:lstStyle/>
          <a:p>
            <a:r>
              <a:rPr lang="en-US" dirty="0"/>
              <a:t>Top MS-DRG by Beneficiary Category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402D35-E4EF-4FFD-8FBD-C484CB361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" y="3910819"/>
            <a:ext cx="10899150" cy="19415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1D1B74-A2EE-4466-87B0-F081C1FDE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521875"/>
            <a:ext cx="10899150" cy="196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90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8E6D-4ABA-4778-9873-23B6D9E0B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89" y="148933"/>
            <a:ext cx="10515600" cy="1325563"/>
          </a:xfrm>
        </p:spPr>
        <p:txBody>
          <a:bodyPr/>
          <a:lstStyle/>
          <a:p>
            <a:r>
              <a:rPr lang="en-US" dirty="0"/>
              <a:t>Top MS-DRG by Beneficiary Category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3E3186-898B-4CAB-AB3C-B74A3F830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783" y="4046402"/>
            <a:ext cx="11152431" cy="2009244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70D8B62C-8912-4ACD-A101-03B546B5B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84" y="1787062"/>
            <a:ext cx="11152431" cy="196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94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12"/>
          <p:cNvSpPr>
            <a:spLocks noGrp="1" noChangeArrowheads="1"/>
          </p:cNvSpPr>
          <p:nvPr>
            <p:ph type="title"/>
          </p:nvPr>
        </p:nvSpPr>
        <p:spPr>
          <a:xfrm>
            <a:off x="411480" y="286603"/>
            <a:ext cx="10058400" cy="8747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What to use?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2CBD-5FDA-4166-897B-E575626CF92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828261" y="1798984"/>
            <a:ext cx="107442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MDC 14 (Pregnancy, Childbirth, &amp; the Puerperium)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MS-DRG 766 (C-Section w/o CC)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ICD-9 Diagnosis 65420 (Scar from Previous Cesarean Delivery)</a:t>
            </a:r>
          </a:p>
          <a:p>
            <a:pPr marL="914400" lvl="2" indent="0">
              <a:spcBef>
                <a:spcPct val="50000"/>
              </a:spcBef>
            </a:pPr>
            <a:r>
              <a:rPr lang="en-US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or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ICD-10 Diagnosis O3421 (Maternal Care for Scar from Previous Cesarean Delivery)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****************************************************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All OB care, not just deliveries?	MDC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Just deliveries?			MS-DRG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Specific kind of delivery?		Diagnosis Code</a:t>
            </a:r>
          </a:p>
        </p:txBody>
      </p:sp>
      <p:sp>
        <p:nvSpPr>
          <p:cNvPr id="22532" name="Line 10"/>
          <p:cNvSpPr>
            <a:spLocks noChangeShapeType="1"/>
          </p:cNvSpPr>
          <p:nvPr/>
        </p:nvSpPr>
        <p:spPr bwMode="auto">
          <a:xfrm>
            <a:off x="1981200" y="3810000"/>
            <a:ext cx="8001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87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64983"/>
            <a:ext cx="10515600" cy="8350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Admission and Discharge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2CBD-5FDA-4166-897B-E575626CF92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ectangle 155"/>
          <p:cNvSpPr>
            <a:spLocks noChangeArrowheads="1"/>
          </p:cNvSpPr>
          <p:nvPr/>
        </p:nvSpPr>
        <p:spPr bwMode="auto">
          <a:xfrm>
            <a:off x="5486400" y="6324601"/>
            <a:ext cx="3124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*As of 7/18/18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71600"/>
            <a:ext cx="10896600" cy="478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44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20240"/>
            <a:ext cx="10668000" cy="4556760"/>
          </a:xfrm>
        </p:spPr>
        <p:txBody>
          <a:bodyPr>
            <a:normAutofit lnSpcReduction="10000"/>
          </a:bodyPr>
          <a:lstStyle/>
          <a:p>
            <a:pPr marL="228600" indent="-228600">
              <a:buClrTx/>
            </a:pPr>
            <a:r>
              <a:rPr lang="en-US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Dispositions: </a:t>
            </a:r>
          </a:p>
          <a:p>
            <a:pPr lvl="1"/>
            <a:r>
              <a:rPr lang="en-US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Each record is a disposition</a:t>
            </a:r>
          </a:p>
          <a:p>
            <a:pPr lvl="1"/>
            <a:r>
              <a:rPr lang="en-US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To count dispositions, can count MTF +PRNs, so set to 1</a:t>
            </a:r>
          </a:p>
          <a:p>
            <a:pPr marL="228600" indent="-228600">
              <a:buClrTx/>
            </a:pPr>
            <a:r>
              <a:rPr lang="en-US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Bed Days: days as reported from MTF</a:t>
            </a:r>
          </a:p>
          <a:p>
            <a:pPr marL="860425" lvl="1" indent="-342900">
              <a:buClrTx/>
              <a:buFont typeface="Wingdings" panose="05000000000000000000" pitchFamily="2" charset="2"/>
              <a:buChar char="q"/>
            </a:pPr>
            <a:r>
              <a:rPr lang="en-US" sz="2400" u="sng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Bed Days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have 0 (zero) days changed to 1 bed day</a:t>
            </a:r>
          </a:p>
          <a:p>
            <a:pPr marL="860425" lvl="1" indent="-342900">
              <a:buClrTx/>
              <a:buFont typeface="Wingdings" panose="05000000000000000000" pitchFamily="2" charset="2"/>
              <a:buChar char="q"/>
            </a:pPr>
            <a:r>
              <a:rPr lang="en-US" sz="2400" u="sng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Bed Days of Record: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zero bed days not changed </a:t>
            </a:r>
          </a:p>
          <a:p>
            <a:pPr marL="860425" lvl="1" indent="-342900">
              <a:buClrTx/>
              <a:buFont typeface="Wingdings" panose="05000000000000000000" pitchFamily="2" charset="2"/>
              <a:buChar char="q"/>
            </a:pPr>
            <a:r>
              <a:rPr lang="en-US" sz="2400" u="sng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Bed Days in ICU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bed days spent in any intensive care unit</a:t>
            </a:r>
          </a:p>
          <a:p>
            <a:pPr marL="860425" lvl="1" indent="-342900">
              <a:buClrTx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Summing by FY and/or FM puts </a:t>
            </a:r>
            <a:r>
              <a:rPr lang="en-US" sz="2400" b="1" i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all 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bed days in the month of discharge</a:t>
            </a:r>
          </a:p>
          <a:p>
            <a:pPr marL="224917" indent="0">
              <a:buClrTx/>
              <a:buNone/>
            </a:pPr>
            <a:r>
              <a:rPr lang="en-US" sz="26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MS-DRG RWP</a:t>
            </a:r>
          </a:p>
          <a:p>
            <a:pPr marL="519112" lvl="1" indent="0">
              <a:buClrTx/>
              <a:buNone/>
            </a:pPr>
            <a:endParaRPr lang="en-US" sz="11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ClrTx/>
              <a:buNone/>
            </a:pP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Remember – these measures include inferred unless </a:t>
            </a:r>
          </a:p>
          <a:p>
            <a:pPr marL="0" indent="0" algn="ctr">
              <a:spcBef>
                <a:spcPts val="0"/>
              </a:spcBef>
              <a:buClrTx/>
              <a:buNone/>
            </a:pP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Compliance Status is filtered/conditioned!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2CBD-5FDA-4166-897B-E575626CF92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4580" name="Rectangle 9"/>
          <p:cNvSpPr>
            <a:spLocks noChangeArrowheads="1"/>
          </p:cNvSpPr>
          <p:nvPr/>
        </p:nvSpPr>
        <p:spPr bwMode="auto">
          <a:xfrm>
            <a:off x="609600" y="381000"/>
            <a:ext cx="9677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36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Workload Measures</a:t>
            </a:r>
          </a:p>
        </p:txBody>
      </p:sp>
    </p:spTree>
    <p:extLst>
      <p:ext uri="{BB962C8B-B14F-4D97-AF65-F5344CB8AC3E}">
        <p14:creationId xmlns:p14="http://schemas.microsoft.com/office/powerpoint/2010/main" val="1049675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889" y="153958"/>
            <a:ext cx="10058400" cy="1450757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b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MS-DRG RWP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578126" y="2055842"/>
            <a:ext cx="10744200" cy="4648200"/>
          </a:xfrm>
        </p:spPr>
        <p:txBody>
          <a:bodyPr>
            <a:normAutofit/>
          </a:bodyPr>
          <a:lstStyle/>
          <a:p>
            <a:pPr>
              <a:spcBef>
                <a:spcPct val="25000"/>
              </a:spcBef>
              <a:buClrTx/>
              <a:buFont typeface="Wingdings 3" panose="05040102010807070707" pitchFamily="18" charset="2"/>
              <a:buChar char=""/>
            </a:pPr>
            <a:r>
              <a:rPr lang="en-US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Relative Weighted Product (RWP)</a:t>
            </a:r>
          </a:p>
          <a:p>
            <a:pPr marL="800100" lvl="1" indent="-342900">
              <a:spcBef>
                <a:spcPct val="25000"/>
              </a:spcBef>
              <a:buClrTx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Intensity adjusted workload measure</a:t>
            </a:r>
          </a:p>
          <a:p>
            <a:pPr marL="800100" lvl="1" indent="-342900">
              <a:spcBef>
                <a:spcPct val="25000"/>
              </a:spcBef>
              <a:buClrTx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Based on </a:t>
            </a:r>
            <a:r>
              <a:rPr lang="en-US" u="sng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MS-DRG</a:t>
            </a:r>
            <a:r>
              <a:rPr 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weight (i.e., relative costliness of that MS-DRG, hospital costs only), LOS, and other factors</a:t>
            </a:r>
          </a:p>
          <a:p>
            <a:pPr marL="800100" lvl="1" indent="-342900">
              <a:spcBef>
                <a:spcPct val="25000"/>
              </a:spcBef>
              <a:buClrTx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Does not include provider’s costliness</a:t>
            </a:r>
          </a:p>
          <a:p>
            <a:pPr marL="800100" lvl="1" indent="-342900">
              <a:spcBef>
                <a:spcPct val="25000"/>
              </a:spcBef>
              <a:buClrTx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MS-RWP = MS-DRG weight for most cases. </a:t>
            </a:r>
          </a:p>
          <a:p>
            <a:pPr marL="1257300" lvl="2" indent="-342900">
              <a:spcBef>
                <a:spcPct val="2500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Long Stay Outliers receive a little more for each day over the threshold; Short Stay Outliers receive a little less</a:t>
            </a:r>
          </a:p>
          <a:p>
            <a:pPr marL="800100" lvl="1" indent="-342900">
              <a:spcBef>
                <a:spcPct val="25000"/>
              </a:spcBef>
              <a:buClrTx/>
              <a:buFont typeface="Wingdings" panose="05000000000000000000" pitchFamily="2" charset="2"/>
              <a:buChar char="q"/>
            </a:pPr>
            <a:r>
              <a:rPr lang="en-US" u="sng" dirty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BEST WORKLOAD MEASURE!</a:t>
            </a:r>
            <a:r>
              <a:rPr lang="en-US" dirty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800100" lvl="1" indent="-342900">
              <a:spcBef>
                <a:spcPct val="25000"/>
              </a:spcBef>
              <a:buClrTx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Inferred records have averages</a:t>
            </a:r>
          </a:p>
          <a:p>
            <a:pPr marL="628650" indent="-628650">
              <a:lnSpc>
                <a:spcPct val="70000"/>
              </a:lnSpc>
              <a:spcAft>
                <a:spcPct val="20000"/>
              </a:spcAft>
              <a:buClrTx/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2CBD-5FDA-4166-897B-E575626CF92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586FC796-F225-4AA8-B43F-5916FBAA6698}"/>
              </a:ext>
            </a:extLst>
          </p:cNvPr>
          <p:cNvSpPr/>
          <p:nvPr/>
        </p:nvSpPr>
        <p:spPr>
          <a:xfrm>
            <a:off x="5459896" y="4969565"/>
            <a:ext cx="3326295" cy="9011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Let’s look at the MS DRG Relative </a:t>
            </a:r>
            <a:r>
              <a:rPr lang="en-US" dirty="0" err="1"/>
              <a:t>Wegiht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729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547" y="1933822"/>
            <a:ext cx="11304105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Relative weights are the basis of payment in TRICARE for acute care hospitals.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All MTFs are acute care, only some private sector providers are (acute care hospital indicator can be used to discern)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Annually, billed amounts from acute care hospitals are examined on TRICARE claims and compared by MS-DRG.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Relative weights represent the relative billed amount for one MS-DRG vs. all others.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An MS-DRG weight of 2 means the care was billed at twice the rate of an MS-DRG with a weight of 1.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“Inlier” patients (within short and long stay thresholds) receive the relative weight as the RWP.  Adjustments are made for LOS outliers and transfers.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RWP for DRG 637 is the same whether the LOS is 26 days or 2 days.</a:t>
            </a:r>
          </a:p>
          <a:p>
            <a:pPr lvl="1"/>
            <a:endParaRPr 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2035" y="768213"/>
            <a:ext cx="6112564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3200" dirty="0">
                <a:solidFill>
                  <a:schemeClr val="tx1"/>
                </a:solidFill>
              </a:rPr>
              <a:t>MS DRG Relative Weights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5131217"/>
            <a:ext cx="7740893" cy="169369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C2F5A-4F79-4A62-987C-EAEB7B0418A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38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51" y="1933822"/>
            <a:ext cx="9780657" cy="4525963"/>
          </a:xfrm>
        </p:spPr>
        <p:txBody>
          <a:bodyPr/>
          <a:lstStyle/>
          <a:p>
            <a:r>
              <a:rPr lang="en-US" dirty="0"/>
              <a:t>The relative weight reflects the relative billed amount in TRICARE for that MS-DRGs vs. all others.</a:t>
            </a:r>
          </a:p>
          <a:p>
            <a:pPr lvl="1"/>
            <a:r>
              <a:rPr lang="en-US" sz="2000" dirty="0"/>
              <a:t>Remember these are inpatient hospital bills.  The weights do not consider </a:t>
            </a:r>
            <a:r>
              <a:rPr lang="en-US" sz="2000" u="sng" dirty="0"/>
              <a:t>provider</a:t>
            </a:r>
            <a:r>
              <a:rPr lang="en-US" sz="2000" dirty="0"/>
              <a:t> costliness.</a:t>
            </a:r>
          </a:p>
          <a:p>
            <a:pPr lvl="1"/>
            <a:endParaRPr lang="en-US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564354"/>
            <a:ext cx="7315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3600" dirty="0">
                <a:solidFill>
                  <a:schemeClr val="tx1"/>
                </a:solidFill>
              </a:rPr>
              <a:t>MS-DRG Relative Weights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8214" t="45223" r="41403" b="25729"/>
          <a:stretch/>
        </p:blipFill>
        <p:spPr bwMode="auto">
          <a:xfrm>
            <a:off x="4217504" y="3295469"/>
            <a:ext cx="4419600" cy="3486150"/>
          </a:xfrm>
          <a:prstGeom prst="rect">
            <a:avLst/>
          </a:prstGeom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93200" y="4141718"/>
            <a:ext cx="2362200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</a:rPr>
              <a:t>Note that there are no physician charges on hospital bills.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C2F5A-4F79-4A62-987C-EAEB7B0418A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90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54" y="335597"/>
            <a:ext cx="10058400" cy="1051867"/>
          </a:xfrm>
        </p:spPr>
        <p:txBody>
          <a:bodyPr/>
          <a:lstStyle/>
          <a:p>
            <a:r>
              <a:rPr lang="en-US" dirty="0"/>
              <a:t>MS-DRG Relative Weights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" y="2269435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Highest Weight MS-DRGs – FY2017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898557"/>
            <a:ext cx="7924800" cy="28003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C2F5A-4F79-4A62-987C-EAEB7B0418A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1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132" y="344557"/>
            <a:ext cx="10058400" cy="94223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Common</a:t>
            </a:r>
            <a:r>
              <a:rPr lang="en-US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Terms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2CBD-5FDA-4166-897B-E575626CF92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306483" y="1777481"/>
            <a:ext cx="9906000" cy="4800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Provider ID			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Tmt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DMIS ID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HIPAA Taxonomy Code		MEPRS Code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ICD Diagnosis Code			ICD Procedure Code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strike="sngStrike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CPT/HCPCS Code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CCS Category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MDC							MS-DRG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strike="sngStrike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APC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Service Dates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Basic Workload				Weighted Workload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 IDs					Demographics</a:t>
            </a:r>
          </a:p>
          <a:p>
            <a:pPr>
              <a:lnSpc>
                <a:spcPct val="90000"/>
              </a:lnSpc>
              <a:buNone/>
            </a:pP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Bencat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Bencat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Common		HCDP, ACV &amp; ACV Group, Enrollment Group</a:t>
            </a:r>
          </a:p>
          <a:p>
            <a:pPr>
              <a:lnSpc>
                <a:spcPct val="90000"/>
              </a:lnSpc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PCM ID						Enrollment Site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Enrollment MEPRS Code		Special HCDP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Deployment Information		Raw vs Total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Geography					Record ID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Case Manager ID				Case Manager DMISID</a:t>
            </a:r>
          </a:p>
        </p:txBody>
      </p:sp>
    </p:spTree>
    <p:extLst>
      <p:ext uri="{BB962C8B-B14F-4D97-AF65-F5344CB8AC3E}">
        <p14:creationId xmlns:p14="http://schemas.microsoft.com/office/powerpoint/2010/main" val="856987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645" y="286790"/>
            <a:ext cx="10058400" cy="968734"/>
          </a:xfrm>
        </p:spPr>
        <p:txBody>
          <a:bodyPr/>
          <a:lstStyle/>
          <a:p>
            <a:r>
              <a:rPr lang="en-US" dirty="0"/>
              <a:t>MS-DRG Relative Weights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835" y="1832352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Lowest Weight MS-DRGs – FY2017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5" y="2422697"/>
            <a:ext cx="8401443" cy="308689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C2F5A-4F79-4A62-987C-EAEB7B0418A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07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54" y="140829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MS-DRG RWP </a:t>
            </a:r>
            <a:endParaRPr lang="en-US" sz="28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502920" y="1973708"/>
            <a:ext cx="10591800" cy="4249728"/>
          </a:xfrm>
        </p:spPr>
        <p:txBody>
          <a:bodyPr>
            <a:normAutofit/>
          </a:bodyPr>
          <a:lstStyle/>
          <a:p>
            <a:pPr>
              <a:spcBef>
                <a:spcPct val="25000"/>
              </a:spcBef>
              <a:buClrTx/>
            </a:pPr>
            <a:r>
              <a:rPr lang="en-US" sz="3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Relative Weighted Products (RWP)</a:t>
            </a:r>
          </a:p>
          <a:p>
            <a:pPr marL="800100" lvl="1" indent="-342900">
              <a:spcBef>
                <a:spcPct val="25000"/>
              </a:spcBef>
              <a:buClrTx/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B0F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Inpatient Case Mix = MS-DRG RWP / DISP</a:t>
            </a:r>
            <a:endParaRPr lang="en-US" sz="24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8887" lvl="2" indent="-342900">
              <a:spcBef>
                <a:spcPct val="25000"/>
              </a:spcBef>
              <a:buClrTx/>
              <a:buFont typeface="Wingdings" panose="05000000000000000000" pitchFamily="2" charset="2"/>
              <a:buChar char="v"/>
            </a:pPr>
            <a:r>
              <a:rPr lang="en-US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Note: Additional filters have to be applied in purchased care (TED-I) so that only acute facilities (use Acute Care Hospital Indicator) are included and partial stays (use Discharge Status) are excluded.</a:t>
            </a:r>
          </a:p>
          <a:p>
            <a:pPr>
              <a:lnSpc>
                <a:spcPct val="70000"/>
              </a:lnSpc>
              <a:spcAft>
                <a:spcPct val="20000"/>
              </a:spcAft>
              <a:buClrTx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70000"/>
              </a:lnSpc>
              <a:spcAft>
                <a:spcPct val="20000"/>
              </a:spcAft>
              <a:buClrTx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2CBD-5FDA-4166-897B-E575626CF92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79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52" y="198438"/>
            <a:ext cx="10515600" cy="103797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Inpatient Workload Example</a:t>
            </a:r>
            <a:endParaRPr lang="en-US" sz="28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24000"/>
            <a:ext cx="8534400" cy="4249728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spcAft>
                <a:spcPct val="20000"/>
              </a:spcAft>
              <a:buClrTx/>
              <a:buNone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70000"/>
              </a:lnSpc>
              <a:spcAft>
                <a:spcPct val="20000"/>
              </a:spcAft>
              <a:buClrTx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2CBD-5FDA-4166-897B-E575626CF92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8283" y="1811585"/>
            <a:ext cx="10744200" cy="464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ClrTx/>
              <a:buNone/>
            </a:pPr>
            <a:r>
              <a:rPr 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Create a query to look at workload measures by </a:t>
            </a:r>
            <a:r>
              <a:rPr lang="en-US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Tmt</a:t>
            </a:r>
            <a:r>
              <a:rPr 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DMIS ID for FY17: </a:t>
            </a:r>
          </a:p>
          <a:p>
            <a:pPr lvl="1">
              <a:lnSpc>
                <a:spcPct val="90000"/>
              </a:lnSpc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Dispositions</a:t>
            </a:r>
          </a:p>
          <a:p>
            <a:pPr lvl="1">
              <a:lnSpc>
                <a:spcPct val="90000"/>
              </a:lnSpc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Bed Days</a:t>
            </a:r>
          </a:p>
          <a:p>
            <a:pPr lvl="1">
              <a:lnSpc>
                <a:spcPct val="90000"/>
              </a:lnSpc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MS-DRG RWP</a:t>
            </a:r>
          </a:p>
          <a:p>
            <a:pPr marL="0" indent="0">
              <a:lnSpc>
                <a:spcPct val="90000"/>
              </a:lnSpc>
              <a:buClrTx/>
              <a:buNone/>
            </a:pPr>
            <a:endParaRPr lang="en-US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ClrTx/>
            </a:pPr>
            <a:r>
              <a:rPr 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Compute Average LOS (ALOS) and CMI.</a:t>
            </a:r>
          </a:p>
          <a:p>
            <a:pPr>
              <a:lnSpc>
                <a:spcPct val="90000"/>
              </a:lnSpc>
              <a:buClrTx/>
            </a:pPr>
            <a:r>
              <a:rPr 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Look at the top 15 </a:t>
            </a:r>
            <a:r>
              <a:rPr lang="en-US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Tmt</a:t>
            </a:r>
            <a:r>
              <a:rPr 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DMIS ID based on CMI.</a:t>
            </a:r>
          </a:p>
          <a:p>
            <a:pPr>
              <a:lnSpc>
                <a:spcPct val="90000"/>
              </a:lnSpc>
              <a:buClrTx/>
            </a:pPr>
            <a:r>
              <a:rPr 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What do we know about these facilities:</a:t>
            </a:r>
          </a:p>
          <a:p>
            <a:pPr lvl="1">
              <a:lnSpc>
                <a:spcPct val="90000"/>
              </a:lnSpc>
              <a:buClrTx/>
            </a:pPr>
            <a:r>
              <a:rPr 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Population mix, medical specialties, etc.?</a:t>
            </a:r>
          </a:p>
          <a:p>
            <a:pPr marL="0" indent="0">
              <a:lnSpc>
                <a:spcPct val="90000"/>
              </a:lnSpc>
              <a:buClrTx/>
              <a:buNone/>
            </a:pPr>
            <a:endParaRPr lang="en-US" sz="15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90000"/>
              </a:lnSpc>
              <a:buClrTx/>
              <a:buNone/>
            </a:pPr>
            <a:endParaRPr lang="en-US" sz="15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26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286603"/>
            <a:ext cx="10058400" cy="9524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Workload Measures – FY17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2CBD-5FDA-4166-897B-E575626CF92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Rectangle 155"/>
          <p:cNvSpPr>
            <a:spLocks noChangeArrowheads="1"/>
          </p:cNvSpPr>
          <p:nvPr/>
        </p:nvSpPr>
        <p:spPr bwMode="auto">
          <a:xfrm>
            <a:off x="4343400" y="6324601"/>
            <a:ext cx="4800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*As of 7/18/18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451035" y="1989809"/>
            <a:ext cx="3886200" cy="426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ClrTx/>
              <a:buNone/>
            </a:pPr>
            <a:r>
              <a:rPr lang="en-US" sz="1600" u="sng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WRNMMC</a:t>
            </a:r>
            <a:r>
              <a:rPr lang="en-US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Trauma, Ortho, and Circulatory (looked by MDC)</a:t>
            </a:r>
            <a:endParaRPr lang="en-US" sz="1600" u="sng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90000"/>
              </a:lnSpc>
              <a:buClrTx/>
              <a:buNone/>
            </a:pPr>
            <a:r>
              <a:rPr lang="en-US" sz="1600" u="sng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SAMMC</a:t>
            </a:r>
            <a:r>
              <a:rPr lang="en-US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trauma center for the city of San Antonio, Burn Unit</a:t>
            </a:r>
          </a:p>
          <a:p>
            <a:pPr marL="0" indent="0">
              <a:lnSpc>
                <a:spcPct val="90000"/>
              </a:lnSpc>
              <a:buClrTx/>
              <a:buNone/>
            </a:pPr>
            <a:r>
              <a:rPr lang="en-US" sz="1600" u="sng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Eisenhower</a:t>
            </a:r>
            <a:r>
              <a:rPr lang="en-US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deliveries sent downtown</a:t>
            </a:r>
          </a:p>
          <a:p>
            <a:pPr marL="0" indent="0">
              <a:lnSpc>
                <a:spcPct val="90000"/>
              </a:lnSpc>
              <a:buClrTx/>
              <a:buNone/>
            </a:pPr>
            <a:r>
              <a:rPr lang="en-US" sz="1600" u="sng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San Diego</a:t>
            </a:r>
            <a:r>
              <a:rPr lang="en-US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35% of workload for MDC 14 and 15 (moms and babies)</a:t>
            </a:r>
          </a:p>
          <a:p>
            <a:pPr marL="0" indent="0">
              <a:lnSpc>
                <a:spcPct val="90000"/>
              </a:lnSpc>
              <a:buClrTx/>
              <a:buNone/>
            </a:pPr>
            <a:r>
              <a:rPr lang="en-US" sz="1600" u="sng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Portsmouth</a:t>
            </a:r>
            <a:r>
              <a:rPr lang="en-US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40% of workload for MDC 14 and 15 (moms and babies)</a:t>
            </a:r>
          </a:p>
          <a:p>
            <a:pPr marL="0" indent="0">
              <a:lnSpc>
                <a:spcPct val="90000"/>
              </a:lnSpc>
              <a:buClrTx/>
              <a:buNone/>
            </a:pPr>
            <a:r>
              <a:rPr lang="en-US" sz="1600" u="sng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Keller</a:t>
            </a:r>
            <a:r>
              <a:rPr lang="en-US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Sports Medicine residency</a:t>
            </a:r>
          </a:p>
          <a:p>
            <a:pPr marL="0" indent="0">
              <a:lnSpc>
                <a:spcPct val="90000"/>
              </a:lnSpc>
              <a:buClrTx/>
              <a:buNone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0" y="5638800"/>
            <a:ext cx="91440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ClrTx/>
              <a:buNone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24000" y="5791200"/>
            <a:ext cx="9144000" cy="381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ClrTx/>
              <a:buNone/>
            </a:pPr>
            <a:r>
              <a:rPr lang="en-US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Don’t just look at “how many” as “what kind” tells more of the story!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91" y="1524000"/>
            <a:ext cx="6608315" cy="382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11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28" y="220503"/>
            <a:ext cx="10058400" cy="8606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Workload Measures – FY17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2CBD-5FDA-4166-897B-E575626CF92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6391276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*As of 7/18/18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2208" y="1081106"/>
            <a:ext cx="8858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Omitting MS-DRGs 765-768, 774-775, 791-792, 795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(Deliveries and Newborns with low MSDRG weights)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525000" y="2014082"/>
            <a:ext cx="2209800" cy="394661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ClrTx/>
              <a:buNone/>
            </a:pPr>
            <a:r>
              <a:rPr lang="en-US" sz="1800" u="sng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“All”</a:t>
            </a:r>
            <a:r>
              <a:rPr lang="en-US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no records omitted</a:t>
            </a:r>
            <a:endParaRPr lang="en-US" sz="1800" u="sng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90000"/>
              </a:lnSpc>
              <a:buClrTx/>
              <a:buNone/>
            </a:pPr>
            <a:r>
              <a:rPr lang="en-US" sz="1800" u="sng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“Omit”</a:t>
            </a:r>
            <a:r>
              <a:rPr lang="en-US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MS-DRGs listed above omitted</a:t>
            </a:r>
          </a:p>
          <a:p>
            <a:pPr marL="0" indent="0">
              <a:lnSpc>
                <a:spcPct val="90000"/>
              </a:lnSpc>
              <a:buClrTx/>
              <a:buNone/>
            </a:pPr>
            <a:endParaRPr lang="en-US" sz="18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9863" indent="-169863">
              <a:lnSpc>
                <a:spcPct val="90000"/>
              </a:lnSpc>
              <a:buClrTx/>
            </a:pPr>
            <a:r>
              <a:rPr lang="en-US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0079 </a:t>
            </a:r>
            <a:r>
              <a:rPr lang="en-US" sz="18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Nellis</a:t>
            </a:r>
            <a:r>
              <a:rPr lang="en-US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and 0086 Keller dropped out of top 15</a:t>
            </a:r>
          </a:p>
          <a:p>
            <a:pPr marL="169863" indent="-169863">
              <a:lnSpc>
                <a:spcPct val="90000"/>
              </a:lnSpc>
              <a:buClrTx/>
            </a:pPr>
            <a:r>
              <a:rPr lang="en-US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0123 Ft Belvoir and 0621 Okinawa are now in top 15</a:t>
            </a:r>
          </a:p>
          <a:p>
            <a:pPr marL="0" indent="0">
              <a:lnSpc>
                <a:spcPct val="90000"/>
              </a:lnSpc>
              <a:buClrTx/>
              <a:buNone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71" y="2133600"/>
            <a:ext cx="8490311" cy="364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38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Questions</a:t>
            </a:r>
          </a:p>
        </p:txBody>
      </p:sp>
      <p:pic>
        <p:nvPicPr>
          <p:cNvPr id="5" name="Picture 5" descr="j0434411">
            <a:extLst>
              <a:ext uri="{FF2B5EF4-FFF2-40B4-BE49-F238E27FC236}">
                <a16:creationId xmlns:a16="http://schemas.microsoft.com/office/drawing/2014/main" id="{82CE00EF-267F-4A4F-BCFD-795A9BA92A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51" y="2188000"/>
            <a:ext cx="2933662" cy="330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2CBD-5FDA-4166-897B-E575626CF92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B01282-E8D4-4F4B-B674-C261C19EA444}"/>
              </a:ext>
            </a:extLst>
          </p:cNvPr>
          <p:cNvSpPr txBox="1"/>
          <p:nvPr/>
        </p:nvSpPr>
        <p:spPr>
          <a:xfrm>
            <a:off x="3551583" y="5711687"/>
            <a:ext cx="498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vpav@kennellinc.com</a:t>
            </a:r>
          </a:p>
        </p:txBody>
      </p:sp>
    </p:spTree>
    <p:extLst>
      <p:ext uri="{BB962C8B-B14F-4D97-AF65-F5344CB8AC3E}">
        <p14:creationId xmlns:p14="http://schemas.microsoft.com/office/powerpoint/2010/main" val="371954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035" y="-113472"/>
            <a:ext cx="10515600" cy="1325563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br>
              <a:rPr lang="en-US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Standard Inpatient Data (SIDR) Record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424070" y="1856862"/>
            <a:ext cx="11141765" cy="4785485"/>
          </a:xfrm>
        </p:spPr>
        <p:txBody>
          <a:bodyPr>
            <a:normAutofit lnSpcReduction="10000"/>
          </a:bodyPr>
          <a:lstStyle/>
          <a:p>
            <a:pPr marL="342900" lvl="1" indent="-228600">
              <a:spcBef>
                <a:spcPct val="50000"/>
              </a:spcBef>
              <a:buClrTx/>
            </a:pPr>
            <a:r>
              <a:rPr lang="en-US" sz="2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Each record represents the most recent version of a record for a patient </a:t>
            </a:r>
            <a:r>
              <a:rPr lang="en-US" sz="26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dispositioned</a:t>
            </a:r>
            <a:r>
              <a:rPr lang="en-US" sz="2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from an MTF. </a:t>
            </a:r>
          </a:p>
          <a:p>
            <a:pPr marL="342900" lvl="1" indent="-228600">
              <a:spcBef>
                <a:spcPct val="50000"/>
              </a:spcBef>
              <a:buClrTx/>
            </a:pPr>
            <a:r>
              <a:rPr lang="en-US" sz="26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MTFs are considered Acute Care Facilities</a:t>
            </a:r>
          </a:p>
          <a:p>
            <a:pPr marL="914400" lvl="2" indent="-457200">
              <a:spcBef>
                <a:spcPct val="50000"/>
              </a:spcBef>
              <a:buClrTx/>
              <a:buFont typeface="Wingdings" panose="05000000000000000000" pitchFamily="2" charset="2"/>
              <a:buChar char="q"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Includes both those records where the electronic record has been closed out (complete) and those still open (incomplete) – but the patient has been discharged</a:t>
            </a:r>
          </a:p>
          <a:p>
            <a:pPr marL="1714500" lvl="3" indent="-342900">
              <a:spcBef>
                <a:spcPct val="50000"/>
              </a:spcBef>
              <a:buClrTx/>
              <a:buFont typeface="Wingdings" panose="05000000000000000000" pitchFamily="2" charset="2"/>
              <a:buChar char="v"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More later</a:t>
            </a:r>
          </a:p>
          <a:p>
            <a:pPr marL="914400" lvl="2" indent="-457200">
              <a:spcBef>
                <a:spcPct val="50000"/>
              </a:spcBef>
              <a:buClrTx/>
              <a:buFont typeface="Wingdings" panose="05000000000000000000" pitchFamily="2" charset="2"/>
              <a:buChar char="q"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Long Stay patients included in the file once discharged from the hospital (inconsistent with Purchased Care data)</a:t>
            </a:r>
          </a:p>
          <a:p>
            <a:pPr marL="914400" lvl="2" indent="-457200">
              <a:spcBef>
                <a:spcPct val="50000"/>
              </a:spcBef>
              <a:buClrTx/>
              <a:buFont typeface="Wingdings" panose="05000000000000000000" pitchFamily="2" charset="2"/>
              <a:buChar char="q"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Includes Observation Stays </a:t>
            </a:r>
          </a:p>
          <a:p>
            <a:pPr marL="1371600" lvl="3" indent="-4572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If DX1 = V719 (for FY15 and back) or Z049 (for FY16 forward) and DMISDAYS &lt;= 2 then OBSFLAG = Y; otherwise OBSFLAG = N (Populated FY12+)</a:t>
            </a:r>
          </a:p>
          <a:p>
            <a:pPr marL="1371600" lvl="3" indent="-457200">
              <a:spcBef>
                <a:spcPct val="50000"/>
              </a:spcBef>
              <a:buFont typeface="Wingdings" panose="05000000000000000000" pitchFamily="2" charset="2"/>
              <a:buChar char="q"/>
            </a:pPr>
            <a:endParaRPr lang="en-US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-457200">
              <a:spcBef>
                <a:spcPct val="50000"/>
              </a:spcBef>
              <a:buClrTx/>
              <a:buFont typeface="Wingdings" panose="05000000000000000000" pitchFamily="2" charset="2"/>
              <a:buChar char="q"/>
            </a:pPr>
            <a:endParaRPr lang="en-US" sz="2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indent="-628650">
              <a:lnSpc>
                <a:spcPct val="70000"/>
              </a:lnSpc>
              <a:spcAft>
                <a:spcPct val="20000"/>
              </a:spcAft>
              <a:buClrTx/>
              <a:buNone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2CBD-5FDA-4166-897B-E575626CF92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705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Reported vs. Inferred SIDRs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4483" y="1948110"/>
            <a:ext cx="10668000" cy="4876800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Tx/>
              <a:defRPr/>
            </a:pPr>
            <a:r>
              <a:rPr lang="en-US" sz="28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Timeliness: </a:t>
            </a:r>
            <a:r>
              <a:rPr lang="en-US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For MTFs, the requirement is to complete SIDR within 30 business days of patient discharge</a:t>
            </a:r>
          </a:p>
          <a:p>
            <a:pPr marL="284163" indent="-284163">
              <a:spcBef>
                <a:spcPct val="20000"/>
              </a:spcBef>
              <a:spcAft>
                <a:spcPts val="600"/>
              </a:spcAft>
              <a:buClrTx/>
              <a:defRPr/>
            </a:pPr>
            <a:r>
              <a:rPr lang="en-US" sz="28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Completeness</a:t>
            </a:r>
            <a:r>
              <a:rPr lang="en-US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Some records slow getting submitted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More like 30-90 days depending on Treatment DMIS ID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Tx/>
              <a:defRPr/>
            </a:pPr>
            <a:r>
              <a:rPr lang="en-US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For patients that have been discharged, both electronically closed out records and those that have not been closed out are received from the sites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Identified using Compliance Status (INFFLAG)</a:t>
            </a:r>
          </a:p>
          <a:p>
            <a:pPr lvl="2">
              <a:spcBef>
                <a:spcPct val="200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 = Inferred (record has not been closed out)</a:t>
            </a:r>
          </a:p>
          <a:p>
            <a:pPr lvl="2">
              <a:spcBef>
                <a:spcPct val="200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 = Reported (record closed out)</a:t>
            </a:r>
          </a:p>
          <a:p>
            <a:pPr marL="594360" lvl="2" indent="0">
              <a:spcBef>
                <a:spcPct val="20000"/>
              </a:spcBef>
              <a:spcAft>
                <a:spcPts val="600"/>
              </a:spcAft>
              <a:buClrTx/>
              <a:buNone/>
              <a:defRPr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spcBef>
                <a:spcPts val="1200"/>
              </a:spcBef>
              <a:spcAft>
                <a:spcPts val="600"/>
              </a:spcAft>
              <a:buClrTx/>
              <a:buNone/>
              <a:defRPr/>
            </a:pPr>
            <a:endParaRPr lang="en-US" sz="2000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2CBD-5FDA-4166-897B-E575626CF92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101" name="Rectangle 197"/>
          <p:cNvSpPr>
            <a:spLocks noChangeArrowheads="1"/>
          </p:cNvSpPr>
          <p:nvPr/>
        </p:nvSpPr>
        <p:spPr bwMode="auto">
          <a:xfrm>
            <a:off x="1524000" y="4760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97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22636" y="0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Inferred SIDRs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3278" y="1887150"/>
            <a:ext cx="10820400" cy="493776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Tx/>
            </a:pPr>
            <a:r>
              <a:rPr lang="en-US" sz="2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Diagnosis and Procedure</a:t>
            </a:r>
            <a:r>
              <a:rPr lang="en-US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Code fields on inferred records 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do not </a:t>
            </a:r>
            <a:r>
              <a:rPr lang="en-US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have complete information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ClrTx/>
            </a:pPr>
            <a:r>
              <a:rPr lang="en-US" sz="18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Diagnosis 1 has temporary placeholders:</a:t>
            </a:r>
          </a:p>
          <a:p>
            <a:pPr lvl="2">
              <a:spcBef>
                <a:spcPct val="200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latin typeface="+mj-lt"/>
                <a:ea typeface="Verdana"/>
                <a:cs typeface="Verdana"/>
              </a:rPr>
              <a:t>FY15 and back: B200 (live birth), B700 (Disease), B900 (Injury)</a:t>
            </a:r>
          </a:p>
          <a:p>
            <a:pPr lvl="2">
              <a:spcBef>
                <a:spcPct val="200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FY16 and forward: DOD0010 (live birth), DOD0011 (Injury), DOD0012 (Other)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Tx/>
            </a:pPr>
            <a:r>
              <a:rPr lang="en-US" sz="2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Workload</a:t>
            </a:r>
            <a:r>
              <a:rPr lang="en-US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measures (e.g., MS-DRG RWP) are averaged by Tmt DMIS ID and MEPRS Code for inferred records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Tx/>
            </a:pPr>
            <a:r>
              <a:rPr lang="en-US" sz="2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MHS GENESIS IOC</a:t>
            </a:r>
            <a:r>
              <a:rPr lang="en-US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No SIDRs as of these dates for these sites:</a:t>
            </a:r>
          </a:p>
          <a:p>
            <a:pPr marL="912813" lvl="1" indent="-342900"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Oak Harbor: 7/15/17</a:t>
            </a:r>
          </a:p>
          <a:p>
            <a:pPr marL="912813" lvl="1" indent="-342900"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Bremerton: 9/23/17	</a:t>
            </a:r>
          </a:p>
          <a:p>
            <a:pPr marL="912813" lvl="1" indent="-342900"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Madigan: 10/21/17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2CBD-5FDA-4166-897B-E575626CF92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101" name="Rectangle 197"/>
          <p:cNvSpPr>
            <a:spLocks noChangeArrowheads="1"/>
          </p:cNvSpPr>
          <p:nvPr/>
        </p:nvSpPr>
        <p:spPr bwMode="auto">
          <a:xfrm>
            <a:off x="1524000" y="4760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49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302149" y="260094"/>
            <a:ext cx="10058400" cy="93154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Reported vs. Inferred SIDRs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2CBD-5FDA-4166-897B-E575626CF92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101" name="Rectangle 197"/>
          <p:cNvSpPr>
            <a:spLocks noChangeArrowheads="1"/>
          </p:cNvSpPr>
          <p:nvPr/>
        </p:nvSpPr>
        <p:spPr bwMode="auto">
          <a:xfrm>
            <a:off x="1524000" y="4760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9" name="Rectangle 155"/>
          <p:cNvSpPr>
            <a:spLocks noChangeArrowheads="1"/>
          </p:cNvSpPr>
          <p:nvPr/>
        </p:nvSpPr>
        <p:spPr bwMode="auto">
          <a:xfrm>
            <a:off x="3733800" y="6351685"/>
            <a:ext cx="4800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*As of 7/18/18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7880" y="4552989"/>
            <a:ext cx="1051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FY17: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Varies by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Tmt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DMIS ID:  Guam – 194 (10% of their total), San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Antinio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(SAMMC) - 18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FY18: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the beginning of a new FY, there’s a lag in loading new MS-DRG weights at MTFs, so see a backlog that has to be worked through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03" y="1426071"/>
            <a:ext cx="9686993" cy="312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8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2283D9-F58D-435A-9692-B0DB52193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0" y="233969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What’s on a SIDR record?</a:t>
            </a:r>
          </a:p>
        </p:txBody>
      </p:sp>
    </p:spTree>
    <p:extLst>
      <p:ext uri="{BB962C8B-B14F-4D97-AF65-F5344CB8AC3E}">
        <p14:creationId xmlns:p14="http://schemas.microsoft.com/office/powerpoint/2010/main" val="2742775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98070" y="73243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Identifying Unique Records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498070" y="2033221"/>
            <a:ext cx="10439400" cy="4023360"/>
          </a:xfrm>
        </p:spPr>
        <p:txBody>
          <a:bodyPr/>
          <a:lstStyle/>
          <a:p>
            <a:pPr>
              <a:buClrTx/>
            </a:pPr>
            <a:r>
              <a:rPr lang="en-US" sz="3200" u="sng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Record ID</a:t>
            </a:r>
            <a:r>
              <a:rPr lang="en-US" sz="3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CHCS Patient Register Number (PRN)</a:t>
            </a:r>
          </a:p>
          <a:p>
            <a:pPr lvl="1"/>
            <a:r>
              <a:rPr lang="en-US" sz="2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Essentially a chronological counter at each MTF, 7 characters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Use with Tmt DMIS ID for unique record (MTF)</a:t>
            </a:r>
          </a:p>
          <a:p>
            <a:pPr lvl="1">
              <a:buClrTx/>
              <a:buFont typeface="Wingdings" panose="05000000000000000000" pitchFamily="2" charset="2"/>
              <a:buChar char="q"/>
            </a:pPr>
            <a:endParaRPr lang="en-US" sz="28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Patient Information:</a:t>
            </a:r>
          </a:p>
          <a:p>
            <a:pPr lvl="1"/>
            <a:r>
              <a:rPr lang="en-US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Patient SSN &amp; DoD EDIPN, patient demographics (age, </a:t>
            </a:r>
            <a:r>
              <a:rPr lang="en-US" sz="28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dob</a:t>
            </a:r>
            <a:r>
              <a:rPr lang="en-US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gender, marital status), Sponsor SSN, Enrollment Group, Beneficiary Category, etc.</a:t>
            </a:r>
            <a:endParaRPr lang="en-US" sz="28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Tx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2CBD-5FDA-4166-897B-E575626CF92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2535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51EB745CF89B4EB1E23179B14FF6D3" ma:contentTypeVersion="2" ma:contentTypeDescription="Create a new document." ma:contentTypeScope="" ma:versionID="ccab89a865dbb63e12e21133979ca291">
  <xsd:schema xmlns:xsd="http://www.w3.org/2001/XMLSchema" xmlns:xs="http://www.w3.org/2001/XMLSchema" xmlns:p="http://schemas.microsoft.com/office/2006/metadata/properties" xmlns:ns2="8d223693-a444-41f7-80b4-d2e3985df692" targetNamespace="http://schemas.microsoft.com/office/2006/metadata/properties" ma:root="true" ma:fieldsID="c46070d0b0fff04ffe27834ffe2aeac5" ns2:_="">
    <xsd:import namespace="8d223693-a444-41f7-80b4-d2e3985df69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23693-a444-41f7-80b4-d2e3985df6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562D27-EA42-4E04-A628-406CF18A9C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026396-91B1-40A1-B79E-A8A4FDCF0E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223693-a444-41f7-80b4-d2e3985df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C6F243-64BC-43D8-BAB5-BA2BD7F6570C}">
  <ds:schemaRefs>
    <ds:schemaRef ds:uri="http://purl.org/dc/dcmitype/"/>
    <ds:schemaRef ds:uri="http://schemas.microsoft.com/office/infopath/2007/PartnerControls"/>
    <ds:schemaRef ds:uri="8d223693-a444-41f7-80b4-d2e3985df692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331</TotalTime>
  <Words>2467</Words>
  <Application>Microsoft Office PowerPoint</Application>
  <PresentationFormat>Widescreen</PresentationFormat>
  <Paragraphs>385</Paragraphs>
  <Slides>35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Monotype Sorts</vt:lpstr>
      <vt:lpstr>Verdana</vt:lpstr>
      <vt:lpstr>Wingdings</vt:lpstr>
      <vt:lpstr>Wingdings 3</vt:lpstr>
      <vt:lpstr>Retrospect</vt:lpstr>
      <vt:lpstr>Direct Care Inpatient Admissions (SIDR)</vt:lpstr>
      <vt:lpstr>Objectives</vt:lpstr>
      <vt:lpstr>Common Terms</vt:lpstr>
      <vt:lpstr> Standard Inpatient Data (SIDR) Record</vt:lpstr>
      <vt:lpstr>Reported vs. Inferred SIDRs</vt:lpstr>
      <vt:lpstr>Inferred SIDRs</vt:lpstr>
      <vt:lpstr>Reported vs. Inferred SIDRs</vt:lpstr>
      <vt:lpstr>What’s on a SIDR record?</vt:lpstr>
      <vt:lpstr>Identifying Unique Records</vt:lpstr>
      <vt:lpstr>Date Fields</vt:lpstr>
      <vt:lpstr>Provider Information</vt:lpstr>
      <vt:lpstr>Diagnosis Codes</vt:lpstr>
      <vt:lpstr>MHS Unique Diagnosis Codes</vt:lpstr>
      <vt:lpstr>MHS Unique Diagnosis Codes</vt:lpstr>
      <vt:lpstr>Procedure Codes</vt:lpstr>
      <vt:lpstr>MDC and MS-DRG</vt:lpstr>
      <vt:lpstr>MDC’s</vt:lpstr>
      <vt:lpstr>TRICARE vs MEDICARE MS-DRGs</vt:lpstr>
      <vt:lpstr>TRICARE vs MEDICARE MS-DRGs  Examples of Differences</vt:lpstr>
      <vt:lpstr>TRICARE vs MEDICARE MS-DRGs  Examples of Differences</vt:lpstr>
      <vt:lpstr>Top MS-DRG by Beneficiary Category</vt:lpstr>
      <vt:lpstr>Top MS-DRG by Beneficiary Category</vt:lpstr>
      <vt:lpstr>What to use?</vt:lpstr>
      <vt:lpstr>Admission and Discharge Status</vt:lpstr>
      <vt:lpstr>PowerPoint Presentation</vt:lpstr>
      <vt:lpstr> MS-DRG RWP</vt:lpstr>
      <vt:lpstr>PowerPoint Presentation</vt:lpstr>
      <vt:lpstr>PowerPoint Presentation</vt:lpstr>
      <vt:lpstr>MS-DRG Relative Weights</vt:lpstr>
      <vt:lpstr>MS-DRG Relative Weights</vt:lpstr>
      <vt:lpstr>MS-DRG RWP </vt:lpstr>
      <vt:lpstr>Inpatient Workload Example</vt:lpstr>
      <vt:lpstr>Workload Measures – FY17</vt:lpstr>
      <vt:lpstr>Workload Measures – FY17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Care Inpatient Admissions (SIDR)</dc:title>
  <dc:subject>Direct Care Inpatient Admissions (SIDR)</dc:subject>
  <dc:creator>Owner</dc:creator>
  <cp:keywords>Direct Care Inpatient Admissions (SIDR)</cp:keywords>
  <cp:lastModifiedBy>Rivera, Portia T</cp:lastModifiedBy>
  <cp:revision>20</cp:revision>
  <dcterms:created xsi:type="dcterms:W3CDTF">2018-09-26T15:36:55Z</dcterms:created>
  <dcterms:modified xsi:type="dcterms:W3CDTF">2022-08-19T17:28:32Z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0x0101004251EB745CF89B4EB1E23179B14FF6D3</vt:lpwstr>
  </property>
</Properties>
</file>