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</p:sldMasterIdLst>
  <p:notesMasterIdLst>
    <p:notesMasterId r:id="rId23"/>
  </p:notesMasterIdLst>
  <p:handoutMasterIdLst>
    <p:handoutMasterId r:id="rId24"/>
  </p:handoutMasterIdLst>
  <p:sldIdLst>
    <p:sldId id="684" r:id="rId5"/>
    <p:sldId id="685" r:id="rId6"/>
    <p:sldId id="759" r:id="rId7"/>
    <p:sldId id="751" r:id="rId8"/>
    <p:sldId id="753" r:id="rId9"/>
    <p:sldId id="755" r:id="rId10"/>
    <p:sldId id="756" r:id="rId11"/>
    <p:sldId id="754" r:id="rId12"/>
    <p:sldId id="757" r:id="rId13"/>
    <p:sldId id="758" r:id="rId14"/>
    <p:sldId id="752" r:id="rId15"/>
    <p:sldId id="762" r:id="rId16"/>
    <p:sldId id="761" r:id="rId17"/>
    <p:sldId id="257" r:id="rId18"/>
    <p:sldId id="763" r:id="rId19"/>
    <p:sldId id="760" r:id="rId20"/>
    <p:sldId id="764" r:id="rId21"/>
    <p:sldId id="765" r:id="rId22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3399FF"/>
    <a:srgbClr val="FFFFCC"/>
    <a:srgbClr val="FF66CC"/>
    <a:srgbClr val="FF3399"/>
    <a:srgbClr val="A3FBF7"/>
    <a:srgbClr val="3333CC"/>
    <a:srgbClr val="FFFF00"/>
    <a:srgbClr val="C1DDD9"/>
    <a:srgbClr val="AEA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47" autoAdjust="0"/>
  </p:normalViewPr>
  <p:slideViewPr>
    <p:cSldViewPr>
      <p:cViewPr varScale="1">
        <p:scale>
          <a:sx n="98" d="100"/>
          <a:sy n="98" d="100"/>
        </p:scale>
        <p:origin x="1572" y="90"/>
      </p:cViewPr>
      <p:guideLst>
        <p:guide orient="horz" pos="3936"/>
        <p:guide pos="2880"/>
      </p:guideLst>
    </p:cSldViewPr>
  </p:slideViewPr>
  <p:outlineViewPr>
    <p:cViewPr>
      <p:scale>
        <a:sx n="33" d="100"/>
        <a:sy n="33" d="100"/>
      </p:scale>
      <p:origin x="0" y="-3555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4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12328" cy="462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77" tIns="46239" rIns="92477" bIns="4623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747" y="1"/>
            <a:ext cx="3012328" cy="462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77" tIns="46239" rIns="92477" bIns="4623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9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747" y="8773957"/>
            <a:ext cx="3012328" cy="462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77" tIns="46239" rIns="92477" bIns="4623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26EEC9C-C976-4B0B-A7ED-3A19EB1B9F8F}" type="slidenum">
              <a:rPr lang="en-US" sz="1000"/>
              <a:pPr>
                <a:defRPr/>
              </a:pPr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9353259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12328" cy="462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77" tIns="46239" rIns="92477" bIns="4623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747" y="1"/>
            <a:ext cx="3012328" cy="462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77" tIns="46239" rIns="92477" bIns="4623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993" y="4387767"/>
            <a:ext cx="5096092" cy="415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77" tIns="46239" rIns="92477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73957"/>
            <a:ext cx="3012328" cy="462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77" tIns="46239" rIns="92477" bIns="4623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747" y="8773957"/>
            <a:ext cx="3012328" cy="462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77" tIns="46239" rIns="92477" bIns="4623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AE5DB03-631A-40A1-AFB7-A7C760835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1706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37945" cy="46434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49" tIns="45624" rIns="91249" bIns="45624"/>
          <a:lstStyle>
            <a:lvl1pPr defTabSz="9314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1394" indent="-285152" defTabSz="9314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0607" indent="-228121" defTabSz="9314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6850" indent="-228121" defTabSz="9314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3093" indent="-228121" defTabSz="9314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9335" indent="-228121" defTabSz="9314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5578" indent="-228121" defTabSz="9314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1821" indent="-228121" defTabSz="9314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8064" indent="-228121" defTabSz="9314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latin typeface="Arial" charset="0"/>
              </a:rPr>
              <a:t>DC Inpatient Admissions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4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1394" indent="-285152" defTabSz="9314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0607" indent="-228121" defTabSz="9314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6850" indent="-228121" defTabSz="9314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3093" indent="-228121" defTabSz="9314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9335" indent="-228121" defTabSz="9314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5578" indent="-228121" defTabSz="9314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1821" indent="-228121" defTabSz="9314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8064" indent="-228121" defTabSz="9314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C12B0D5-7F0C-4486-8F22-833ED4A29408}" type="slidenum">
              <a:rPr lang="en-US" sz="1200">
                <a:latin typeface="Arial" charset="0"/>
              </a:rPr>
              <a:pPr eaLnBrk="1" hangingPunct="1"/>
              <a:t>2</a:t>
            </a:fld>
            <a:endParaRPr lang="en-US" sz="1200" dirty="0">
              <a:latin typeface="Arial" charset="0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97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37945" cy="46434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49" tIns="45624" rIns="91249" bIns="45624"/>
          <a:lstStyle>
            <a:lvl1pPr defTabSz="9314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1394" indent="-285152" defTabSz="9314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0607" indent="-228121" defTabSz="9314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6850" indent="-228121" defTabSz="9314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3093" indent="-228121" defTabSz="9314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9335" indent="-228121" defTabSz="9314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5578" indent="-228121" defTabSz="9314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1821" indent="-228121" defTabSz="9314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8064" indent="-228121" defTabSz="9314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latin typeface="Arial" charset="0"/>
              </a:rPr>
              <a:t>DC Inpatient Admissions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4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1394" indent="-285152" defTabSz="9314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0607" indent="-228121" defTabSz="9314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6850" indent="-228121" defTabSz="9314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3093" indent="-228121" defTabSz="9314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9335" indent="-228121" defTabSz="9314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5578" indent="-228121" defTabSz="9314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1821" indent="-228121" defTabSz="9314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8064" indent="-228121" defTabSz="9314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C12B0D5-7F0C-4486-8F22-833ED4A29408}" type="slidenum">
              <a:rPr lang="en-US" sz="1200">
                <a:latin typeface="Arial" charset="0"/>
              </a:rPr>
              <a:pPr eaLnBrk="1" hangingPunct="1"/>
              <a:t>3</a:t>
            </a:fld>
            <a:endParaRPr lang="en-US" sz="1200" dirty="0">
              <a:latin typeface="Arial" charset="0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921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A03F5EDB-5F78-4931-9D1A-850AFBEA4321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82710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E5DB03-631A-40A1-AFB7-A7C760835C7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50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3962400" cy="476250"/>
          </a:xfrm>
          <a:prstGeom prst="rect">
            <a:avLst/>
          </a:prstGeo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1ED47A34-EB99-4470-8867-D857384803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31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3505200" cy="476250"/>
          </a:xfrm>
          <a:prstGeom prst="rect">
            <a:avLst/>
          </a:prstGeo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D19A83E9-D23A-4F8A-9DE6-CEDCE664E0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67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3352800" cy="476250"/>
          </a:xfrm>
          <a:prstGeom prst="rect">
            <a:avLst/>
          </a:prstGeo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45E22CEC-380B-4B46-AE77-E47B86D20C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090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705600" cy="639763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05506700-03CB-4D78-879E-F95C9178AA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25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705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84200" y="6245225"/>
            <a:ext cx="4038600" cy="476250"/>
          </a:xfrm>
          <a:prstGeom prst="rect">
            <a:avLst/>
          </a:prstGeo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8771477D-29E4-4435-A632-29CA5F8984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8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705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3962400" cy="476250"/>
          </a:xfrm>
          <a:prstGeom prst="rect">
            <a:avLst/>
          </a:prstGeo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2DCFD4AB-9F6D-4EFF-B083-B07750B81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095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52450" y="6245225"/>
            <a:ext cx="4038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58D0C-D084-44E9-8DE1-D794B2731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7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72DC2F5A-4F79-4A62-987C-EAEB7B0418A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47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3810000" cy="476250"/>
          </a:xfrm>
          <a:prstGeom prst="rect">
            <a:avLst/>
          </a:prstGeo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000" baseline="0"/>
            </a:lvl1pPr>
          </a:lstStyle>
          <a:p>
            <a:pPr>
              <a:defRPr/>
            </a:pPr>
            <a:fld id="{5BCE6B12-CBFE-4573-A60E-BA67D0914B6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3429000" cy="476250"/>
          </a:xfrm>
          <a:prstGeom prst="rect">
            <a:avLst/>
          </a:prstGeo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6BCD4A4-6CEF-4076-AAC1-845E273EF8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3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3429000" cy="476250"/>
          </a:xfrm>
          <a:prstGeom prst="rect">
            <a:avLst/>
          </a:prstGeo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82568C2F-BA06-4C3C-BE40-C7AAC4F114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39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743200" cy="476250"/>
          </a:xfrm>
          <a:prstGeom prst="rect">
            <a:avLst/>
          </a:prstGeo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898B1967-3468-4BB4-A236-22C58BB0741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92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4038600" cy="476250"/>
          </a:xfrm>
          <a:prstGeom prst="rect">
            <a:avLst/>
          </a:prstGeo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DCD87436-8EF5-4D9C-A1DC-7336C74842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3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3505200" cy="476250"/>
          </a:xfrm>
          <a:prstGeom prst="rect">
            <a:avLst/>
          </a:prstGeo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F96CDEB5-357C-4272-8A62-9EE117DFB1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5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3505200" cy="476250"/>
          </a:xfrm>
          <a:prstGeom prst="rect">
            <a:avLst/>
          </a:prstGeo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9B29812-1991-45D8-9541-81F8C659CEB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37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228600"/>
            <a:ext cx="6705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A43EF7F6-0421-47D7-8D7E-44D21691DD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366713" y="1143000"/>
            <a:ext cx="8777287" cy="0"/>
          </a:xfrm>
          <a:prstGeom prst="line">
            <a:avLst/>
          </a:prstGeom>
          <a:noFill/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10"/>
          <p:cNvSpPr>
            <a:spLocks noChangeShapeType="1"/>
          </p:cNvSpPr>
          <p:nvPr userDrawn="1"/>
        </p:nvSpPr>
        <p:spPr bwMode="auto">
          <a:xfrm>
            <a:off x="361950" y="990600"/>
            <a:ext cx="0" cy="58705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11"/>
          <p:cNvSpPr>
            <a:spLocks noChangeArrowheads="1"/>
          </p:cNvSpPr>
          <p:nvPr userDrawn="1"/>
        </p:nvSpPr>
        <p:spPr bwMode="auto">
          <a:xfrm>
            <a:off x="838200" y="304800"/>
            <a:ext cx="3276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endParaRPr lang="en-US" sz="3200" b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034" name="Rectangle 12"/>
          <p:cNvSpPr>
            <a:spLocks noChangeArrowheads="1"/>
          </p:cNvSpPr>
          <p:nvPr userDrawn="1"/>
        </p:nvSpPr>
        <p:spPr bwMode="auto">
          <a:xfrm>
            <a:off x="685800" y="12954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 userDrawn="1"/>
        </p:nvSpPr>
        <p:spPr bwMode="auto">
          <a:xfrm>
            <a:off x="6248400" y="6634163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/>
            <a:endParaRPr lang="en-US" sz="1100">
              <a:cs typeface="Times New Roman" pitchFamily="18" charset="0"/>
            </a:endParaRPr>
          </a:p>
        </p:txBody>
      </p:sp>
      <p:sp>
        <p:nvSpPr>
          <p:cNvPr id="1036" name="Line 14"/>
          <p:cNvSpPr>
            <a:spLocks noChangeShapeType="1"/>
          </p:cNvSpPr>
          <p:nvPr userDrawn="1"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19050">
            <a:solidFill>
              <a:srgbClr val="33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Rectangle 15"/>
          <p:cNvSpPr>
            <a:spLocks noChangeArrowheads="1"/>
          </p:cNvSpPr>
          <p:nvPr userDrawn="1"/>
        </p:nvSpPr>
        <p:spPr bwMode="auto">
          <a:xfrm>
            <a:off x="0" y="0"/>
            <a:ext cx="238125" cy="6858000"/>
          </a:xfrm>
          <a:prstGeom prst="rect">
            <a:avLst/>
          </a:prstGeom>
          <a:gradFill rotWithShape="0">
            <a:gsLst>
              <a:gs pos="0">
                <a:srgbClr val="14293D"/>
              </a:gs>
              <a:gs pos="100000">
                <a:srgbClr val="33669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5000" y="2362200"/>
            <a:ext cx="5638800" cy="1600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0" dirty="0">
                <a:latin typeface="Calibri" pitchFamily="34" charset="0"/>
              </a:rPr>
              <a:t>Deployment and Separation Data</a:t>
            </a:r>
          </a:p>
        </p:txBody>
      </p:sp>
    </p:spTree>
    <p:extLst>
      <p:ext uri="{BB962C8B-B14F-4D97-AF65-F5344CB8AC3E}">
        <p14:creationId xmlns:p14="http://schemas.microsoft.com/office/powerpoint/2010/main" val="2342035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1038A8D-B855-4DE4-94BF-8C4B87263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08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b="1" kern="0"/>
              <a:t>Deployments</a:t>
            </a:r>
            <a:endParaRPr lang="en-US" altLang="en-US" b="1" kern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417A4E-9DA6-46F8-82F9-9EB08C195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3208" y="2057400"/>
            <a:ext cx="4349072" cy="28838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9212D7-8CEA-4935-91AA-37659182A9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646" y="2057400"/>
            <a:ext cx="3786096" cy="288387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852A656-61EA-4498-B4FC-8FB4FFB19140}"/>
              </a:ext>
            </a:extLst>
          </p:cNvPr>
          <p:cNvSpPr txBox="1"/>
          <p:nvPr/>
        </p:nvSpPr>
        <p:spPr>
          <a:xfrm>
            <a:off x="4847952" y="1688068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Does Not Includes Deployed Members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CB55BF-7548-4504-A2B1-7E6532FB9F1E}"/>
              </a:ext>
            </a:extLst>
          </p:cNvPr>
          <p:cNvSpPr txBox="1"/>
          <p:nvPr/>
        </p:nvSpPr>
        <p:spPr>
          <a:xfrm>
            <a:off x="697294" y="1682206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Includes Deployed Members</a:t>
            </a:r>
          </a:p>
        </p:txBody>
      </p:sp>
    </p:spTree>
    <p:extLst>
      <p:ext uri="{BB962C8B-B14F-4D97-AF65-F5344CB8AC3E}">
        <p14:creationId xmlns:p14="http://schemas.microsoft.com/office/powerpoint/2010/main" val="1029029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5000" y="2362200"/>
            <a:ext cx="5638800" cy="1600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0" dirty="0">
                <a:latin typeface="Calibri" pitchFamily="34" charset="0"/>
              </a:rPr>
              <a:t>Separation Data</a:t>
            </a:r>
          </a:p>
        </p:txBody>
      </p:sp>
    </p:spTree>
    <p:extLst>
      <p:ext uri="{BB962C8B-B14F-4D97-AF65-F5344CB8AC3E}">
        <p14:creationId xmlns:p14="http://schemas.microsoft.com/office/powerpoint/2010/main" val="3056197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063F9-BFDE-45E4-B382-9C3D49836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DHA started to receive separation data from DMDC in 2002/2003 to support the Federal Health Information Exchange (FHIE) project.</a:t>
            </a:r>
          </a:p>
          <a:p>
            <a:r>
              <a:rPr lang="en-US" sz="2000" b="0" dirty="0"/>
              <a:t>For this project, DHA used the separation list to filter out healthcare records to send to the VA to use for disability evaluations.  The data was otherwise restricted.</a:t>
            </a:r>
          </a:p>
          <a:p>
            <a:r>
              <a:rPr lang="en-US" sz="2000" b="0" dirty="0"/>
              <a:t>Two years ago, DMDC and DHA expanded the terms of the SPA that covered this work to include some other limited projects.</a:t>
            </a:r>
            <a:endParaRPr lang="en-US" sz="1800" b="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1038A8D-B855-4DE4-94BF-8C4B87263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08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b="1" kern="0" dirty="0"/>
              <a:t>Separations</a:t>
            </a:r>
          </a:p>
        </p:txBody>
      </p:sp>
    </p:spTree>
    <p:extLst>
      <p:ext uri="{BB962C8B-B14F-4D97-AF65-F5344CB8AC3E}">
        <p14:creationId xmlns:p14="http://schemas.microsoft.com/office/powerpoint/2010/main" val="1001554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063F9-BFDE-45E4-B382-9C3D49836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/>
              <a:t>Records are included in the Separation file when</a:t>
            </a:r>
          </a:p>
          <a:p>
            <a:pPr lvl="1"/>
            <a:r>
              <a:rPr lang="en-US" sz="2000" b="0" dirty="0"/>
              <a:t>A Service Member retires</a:t>
            </a:r>
          </a:p>
          <a:p>
            <a:pPr lvl="1"/>
            <a:r>
              <a:rPr lang="en-US" sz="2000" b="0" dirty="0"/>
              <a:t>A Service Members discontinues Service (“gets out”)</a:t>
            </a:r>
          </a:p>
          <a:p>
            <a:pPr lvl="1"/>
            <a:r>
              <a:rPr lang="en-US" sz="2000" b="0" dirty="0"/>
              <a:t>A Service Member switches Pay Plan (goes from enlisted to officer, </a:t>
            </a:r>
            <a:r>
              <a:rPr lang="en-US" sz="2000" b="0" dirty="0" err="1"/>
              <a:t>etc</a:t>
            </a:r>
            <a:r>
              <a:rPr lang="en-US" sz="2000" b="0" dirty="0"/>
              <a:t>)</a:t>
            </a:r>
          </a:p>
          <a:p>
            <a:r>
              <a:rPr lang="en-US" sz="2400" b="0" dirty="0"/>
              <a:t>Includes Active Component and Guard/Reserve.</a:t>
            </a:r>
          </a:p>
          <a:p>
            <a:pPr lvl="1"/>
            <a:r>
              <a:rPr lang="en-US" sz="2000" b="0" dirty="0"/>
              <a:t>Does not include records when Guard/Reserve go off of active duty orders, only when they separate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1038A8D-B855-4DE4-94BF-8C4B87263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08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b="1" kern="0" dirty="0"/>
              <a:t>Separations</a:t>
            </a:r>
          </a:p>
        </p:txBody>
      </p:sp>
    </p:spTree>
    <p:extLst>
      <p:ext uri="{BB962C8B-B14F-4D97-AF65-F5344CB8AC3E}">
        <p14:creationId xmlns:p14="http://schemas.microsoft.com/office/powerpoint/2010/main" val="3511067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5DBA7-1600-4AB5-A960-E92B939C1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Separatee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C0126-45E1-4387-B621-ACC8BE8CC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7886700" cy="4343400"/>
          </a:xfrm>
        </p:spPr>
        <p:txBody>
          <a:bodyPr>
            <a:normAutofit fontScale="92500"/>
          </a:bodyPr>
          <a:lstStyle/>
          <a:p>
            <a:r>
              <a:rPr lang="en-US" sz="2600" b="0" dirty="0"/>
              <a:t>Includes data back from FY 2002</a:t>
            </a:r>
          </a:p>
          <a:p>
            <a:r>
              <a:rPr lang="en-US" sz="2600" b="0" dirty="0"/>
              <a:t>Contents of the Separatee file include:</a:t>
            </a:r>
          </a:p>
          <a:p>
            <a:pPr marL="800100" lvl="1" indent="-457200"/>
            <a:r>
              <a:rPr lang="en-US" sz="2200" b="0" dirty="0"/>
              <a:t>Service </a:t>
            </a:r>
          </a:p>
          <a:p>
            <a:pPr marL="800100" lvl="1" indent="-457200"/>
            <a:r>
              <a:rPr lang="en-US" sz="2200" b="0" dirty="0"/>
              <a:t>Component (Guard, Regular, or Reserve)</a:t>
            </a:r>
          </a:p>
          <a:p>
            <a:pPr marL="800100" lvl="1" indent="-457200"/>
            <a:r>
              <a:rPr lang="en-US" sz="2200" b="0" dirty="0"/>
              <a:t>Separation Date</a:t>
            </a:r>
          </a:p>
          <a:p>
            <a:pPr marL="800100" lvl="1" indent="-457200"/>
            <a:r>
              <a:rPr lang="en-US" sz="2200" b="0" dirty="0"/>
              <a:t>Reason for separating (death, retirement, disciplinary issues, </a:t>
            </a:r>
            <a:r>
              <a:rPr lang="en-US" sz="2200" b="0" dirty="0" err="1"/>
              <a:t>etc</a:t>
            </a:r>
            <a:r>
              <a:rPr lang="en-US" sz="2200" b="0" dirty="0"/>
              <a:t>)</a:t>
            </a:r>
          </a:p>
          <a:p>
            <a:pPr marL="800100" lvl="1" indent="-457200"/>
            <a:r>
              <a:rPr lang="en-US" sz="2200" b="0" dirty="0"/>
              <a:t>Pay Grade</a:t>
            </a:r>
          </a:p>
          <a:p>
            <a:r>
              <a:rPr lang="en-US" sz="2600" b="0" dirty="0"/>
              <a:t>Data also includes standard patient identifiers:</a:t>
            </a:r>
          </a:p>
          <a:p>
            <a:pPr marL="800100" lvl="1" indent="-457200"/>
            <a:r>
              <a:rPr lang="en-US" sz="2200" b="0" dirty="0"/>
              <a:t>Date of Birth</a:t>
            </a:r>
          </a:p>
          <a:p>
            <a:pPr marL="800100" lvl="1" indent="-457200"/>
            <a:r>
              <a:rPr lang="en-US" sz="2200" b="0" dirty="0"/>
              <a:t>SSN</a:t>
            </a:r>
          </a:p>
          <a:p>
            <a:pPr marL="800100" lvl="1" indent="-457200"/>
            <a:r>
              <a:rPr lang="en-US" sz="2200" b="0" dirty="0"/>
              <a:t>EDI-PN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455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5DBA7-1600-4AB5-A960-E92B939C1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Separatee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C0126-45E1-4387-B621-ACC8BE8CC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7886700" cy="4343400"/>
          </a:xfrm>
        </p:spPr>
        <p:txBody>
          <a:bodyPr>
            <a:normAutofit/>
          </a:bodyPr>
          <a:lstStyle/>
          <a:p>
            <a:r>
              <a:rPr lang="en-US" sz="2400" b="0" dirty="0"/>
              <a:t>Frequency of Separations by Service this year (excludes separations due to pay plan change)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56CDAC-8176-40DC-95A8-30739AE3F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590800"/>
            <a:ext cx="5976117" cy="28956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9659BFA9-0BA2-4941-AFCF-A4A00AB08073}"/>
              </a:ext>
            </a:extLst>
          </p:cNvPr>
          <p:cNvSpPr/>
          <p:nvPr/>
        </p:nvSpPr>
        <p:spPr>
          <a:xfrm>
            <a:off x="5638800" y="4419600"/>
            <a:ext cx="12192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71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82F6A-0BC4-4DF5-84D1-05A529246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Separatee File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AD3940-A225-4546-A0BE-7C24852F8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398" y="1524000"/>
            <a:ext cx="8229601" cy="4525963"/>
          </a:xfrm>
        </p:spPr>
        <p:txBody>
          <a:bodyPr/>
          <a:lstStyle/>
          <a:p>
            <a:r>
              <a:rPr lang="en-US" sz="2400" b="0" dirty="0"/>
              <a:t>There are often spikes in separations from the Service, especially around the end or beginning of a fiscal year.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A3B77D-E23E-43D1-A546-600902C31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895600"/>
            <a:ext cx="5697299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670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7BF1C-2613-4027-B822-927C35C24ED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/>
              <a:t>Separation codes define the reason for separation.</a:t>
            </a:r>
          </a:p>
          <a:p>
            <a:pPr marL="0" indent="0">
              <a:buNone/>
            </a:pPr>
            <a:endParaRPr lang="en-US" sz="2800" b="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BE6386-BB78-4E97-B7E5-7D03A2ECF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28600"/>
            <a:ext cx="6705600" cy="639763"/>
          </a:xfrm>
        </p:spPr>
        <p:txBody>
          <a:bodyPr/>
          <a:lstStyle/>
          <a:p>
            <a:r>
              <a:rPr lang="en-US" dirty="0"/>
              <a:t>Separatee File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C86E05D-DA2C-429B-BF16-6057D57C5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578" y="2895600"/>
            <a:ext cx="6892843" cy="2819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D69179-9C94-4B13-ADAA-B196B9DF184C}"/>
              </a:ext>
            </a:extLst>
          </p:cNvPr>
          <p:cNvSpPr txBox="1"/>
          <p:nvPr/>
        </p:nvSpPr>
        <p:spPr>
          <a:xfrm>
            <a:off x="1125578" y="2438400"/>
            <a:ext cx="177002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FY2018</a:t>
            </a:r>
          </a:p>
        </p:txBody>
      </p:sp>
    </p:spTree>
    <p:extLst>
      <p:ext uri="{BB962C8B-B14F-4D97-AF65-F5344CB8AC3E}">
        <p14:creationId xmlns:p14="http://schemas.microsoft.com/office/powerpoint/2010/main" val="4274769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77997-43EA-4030-A67F-B22AB9D1565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60131" y="1166018"/>
            <a:ext cx="8001000" cy="4525963"/>
          </a:xfrm>
        </p:spPr>
        <p:txBody>
          <a:bodyPr/>
          <a:lstStyle/>
          <a:p>
            <a:r>
              <a:rPr lang="en-US" sz="2400" b="0" dirty="0"/>
              <a:t>Disability Separations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BB3B2A4-833B-4A0C-98FC-BEE4D7C8A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28600"/>
            <a:ext cx="6705600" cy="639763"/>
          </a:xfrm>
        </p:spPr>
        <p:txBody>
          <a:bodyPr/>
          <a:lstStyle/>
          <a:p>
            <a:r>
              <a:rPr lang="en-US" dirty="0"/>
              <a:t>Separatee File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DD81D1-930B-4315-AD7B-B0AC73055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231" y="2005165"/>
            <a:ext cx="8086670" cy="12052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10E65DF-6E7A-4428-B135-470742E80E9B}"/>
              </a:ext>
            </a:extLst>
          </p:cNvPr>
          <p:cNvSpPr txBox="1"/>
          <p:nvPr/>
        </p:nvSpPr>
        <p:spPr>
          <a:xfrm>
            <a:off x="460131" y="1624165"/>
            <a:ext cx="177002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FY2018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A8014A-83F7-4F2E-A7A0-168ED98CCD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3646345"/>
            <a:ext cx="4724400" cy="283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204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705600" cy="639763"/>
          </a:xfrm>
        </p:spPr>
        <p:txBody>
          <a:bodyPr/>
          <a:lstStyle/>
          <a:p>
            <a:pPr algn="l"/>
            <a:r>
              <a:rPr lang="en-US" sz="3600" b="1" dirty="0">
                <a:ea typeface="Verdana" panose="020B0604030504040204" pitchFamily="34" charset="0"/>
                <a:cs typeface="Verdana" panose="020B0604030504040204" pitchFamily="34" charset="0"/>
              </a:rPr>
              <a:t>Objectives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15440"/>
            <a:ext cx="8229600" cy="4480560"/>
          </a:xfrm>
        </p:spPr>
        <p:txBody>
          <a:bodyPr/>
          <a:lstStyle/>
          <a:p>
            <a:pPr>
              <a:buClrTx/>
            </a:pPr>
            <a:r>
              <a:rPr lang="en-US" sz="2400" b="0" dirty="0">
                <a:ea typeface="Verdana" panose="020B0604030504040204" pitchFamily="34" charset="0"/>
                <a:cs typeface="Verdana" panose="020B0604030504040204" pitchFamily="34" charset="0"/>
              </a:rPr>
              <a:t>Deployment related objectives:</a:t>
            </a:r>
          </a:p>
          <a:p>
            <a:pPr lvl="1"/>
            <a:r>
              <a:rPr lang="en-US" sz="2000" b="0" dirty="0">
                <a:ea typeface="Verdana" panose="020B0604030504040204" pitchFamily="34" charset="0"/>
                <a:cs typeface="Verdana" panose="020B0604030504040204" pitchFamily="34" charset="0"/>
              </a:rPr>
              <a:t>Describe how data changes when Service members are deployed.</a:t>
            </a:r>
          </a:p>
          <a:p>
            <a:pPr lvl="1"/>
            <a:r>
              <a:rPr lang="en-US" sz="2000" b="0" dirty="0">
                <a:ea typeface="Verdana" panose="020B0604030504040204" pitchFamily="34" charset="0"/>
                <a:cs typeface="Verdana" panose="020B0604030504040204" pitchFamily="34" charset="0"/>
              </a:rPr>
              <a:t>Discuss importance of considering deployment when calculating rates, and especially when comparing rates amongst the Services.</a:t>
            </a:r>
          </a:p>
          <a:p>
            <a:pPr lvl="1"/>
            <a:r>
              <a:rPr lang="en-US" sz="2000" b="0" dirty="0">
                <a:ea typeface="Verdana" panose="020B0604030504040204" pitchFamily="34" charset="0"/>
                <a:cs typeface="Verdana" panose="020B0604030504040204" pitchFamily="34" charset="0"/>
              </a:rPr>
              <a:t>Describe the deployment data</a:t>
            </a:r>
          </a:p>
          <a:p>
            <a:r>
              <a:rPr lang="en-US" sz="2400" b="0" dirty="0">
                <a:ea typeface="Verdana" panose="020B0604030504040204" pitchFamily="34" charset="0"/>
                <a:cs typeface="Verdana" panose="020B0604030504040204" pitchFamily="34" charset="0"/>
              </a:rPr>
              <a:t>Separation related objectives:</a:t>
            </a:r>
          </a:p>
          <a:p>
            <a:pPr lvl="1"/>
            <a:r>
              <a:rPr lang="en-US" sz="2000" b="0" dirty="0">
                <a:ea typeface="Verdana" panose="020B0604030504040204" pitchFamily="34" charset="0"/>
                <a:cs typeface="Verdana" panose="020B0604030504040204" pitchFamily="34" charset="0"/>
              </a:rPr>
              <a:t>Describe the Separation data.</a:t>
            </a:r>
          </a:p>
          <a:p>
            <a:pPr lvl="1"/>
            <a:r>
              <a:rPr lang="en-US" sz="2000" b="0" dirty="0">
                <a:ea typeface="Verdana" panose="020B0604030504040204" pitchFamily="34" charset="0"/>
                <a:cs typeface="Verdana" panose="020B0604030504040204" pitchFamily="34" charset="0"/>
              </a:rPr>
              <a:t>Discuss the values of the separation codes.</a:t>
            </a:r>
          </a:p>
          <a:p>
            <a:pPr marL="0" indent="0">
              <a:buClrTx/>
              <a:buNone/>
            </a:pPr>
            <a:endParaRPr lang="en-US" sz="2400" b="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882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705600" cy="639763"/>
          </a:xfrm>
        </p:spPr>
        <p:txBody>
          <a:bodyPr/>
          <a:lstStyle/>
          <a:p>
            <a:pPr algn="l"/>
            <a:r>
              <a:rPr lang="en-US" sz="3600" b="1" dirty="0">
                <a:ea typeface="Verdana" panose="020B0604030504040204" pitchFamily="34" charset="0"/>
                <a:cs typeface="Verdana" panose="020B0604030504040204" pitchFamily="34" charset="0"/>
              </a:rPr>
              <a:t>Objectives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15440"/>
            <a:ext cx="8229600" cy="4480560"/>
          </a:xfrm>
        </p:spPr>
        <p:txBody>
          <a:bodyPr/>
          <a:lstStyle/>
          <a:p>
            <a:pPr>
              <a:buClrTx/>
            </a:pPr>
            <a:r>
              <a:rPr lang="en-US" sz="2400" b="0" dirty="0">
                <a:ea typeface="Verdana" panose="020B0604030504040204" pitchFamily="34" charset="0"/>
                <a:cs typeface="Verdana" panose="020B0604030504040204" pitchFamily="34" charset="0"/>
              </a:rPr>
              <a:t>Both Deployment and Separation data are owned by the Defense Manpower Data Center (DMDC)</a:t>
            </a:r>
          </a:p>
          <a:p>
            <a:pPr lvl="1"/>
            <a:r>
              <a:rPr lang="en-US" sz="2000" b="0" dirty="0">
                <a:ea typeface="Verdana" panose="020B0604030504040204" pitchFamily="34" charset="0"/>
                <a:cs typeface="Verdana" panose="020B0604030504040204" pitchFamily="34" charset="0"/>
              </a:rPr>
              <a:t>DHA has Special Project Agreements with DMDC that enable the use of these data under certain circumstances.</a:t>
            </a:r>
          </a:p>
          <a:p>
            <a:pPr lvl="1"/>
            <a:r>
              <a:rPr lang="en-US" sz="2000" b="0" dirty="0">
                <a:ea typeface="Verdana" panose="020B0604030504040204" pitchFamily="34" charset="0"/>
                <a:cs typeface="Verdana" panose="020B0604030504040204" pitchFamily="34" charset="0"/>
              </a:rPr>
              <a:t>Internal users can utilize flag variables that have been appended to all of the data types from the deployment data.</a:t>
            </a:r>
          </a:p>
          <a:p>
            <a:pPr lvl="1"/>
            <a:r>
              <a:rPr lang="en-US" sz="2000" b="0" dirty="0">
                <a:ea typeface="Verdana" panose="020B0604030504040204" pitchFamily="34" charset="0"/>
                <a:cs typeface="Verdana" panose="020B0604030504040204" pitchFamily="34" charset="0"/>
              </a:rPr>
              <a:t>DHA cannot release CTS or Separation data externally unless the recipient has a signed Special Project Agreement with DMDC </a:t>
            </a:r>
            <a:endParaRPr lang="en-US" sz="2400" b="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29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5000" y="2743200"/>
            <a:ext cx="5638800" cy="1600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0" dirty="0">
                <a:latin typeface="Calibri" pitchFamily="34" charset="0"/>
              </a:rPr>
              <a:t>Deployment Data</a:t>
            </a:r>
          </a:p>
        </p:txBody>
      </p:sp>
    </p:spTree>
    <p:extLst>
      <p:ext uri="{BB962C8B-B14F-4D97-AF65-F5344CB8AC3E}">
        <p14:creationId xmlns:p14="http://schemas.microsoft.com/office/powerpoint/2010/main" val="3640961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041"/>
            <a:ext cx="8229600" cy="1143000"/>
          </a:xfrm>
        </p:spPr>
        <p:txBody>
          <a:bodyPr/>
          <a:lstStyle/>
          <a:p>
            <a:pPr algn="l"/>
            <a:r>
              <a:rPr lang="en-US" altLang="en-US" b="1" dirty="0"/>
              <a:t>Deployments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906" y="1600200"/>
            <a:ext cx="7951788" cy="4800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b="0" dirty="0"/>
              <a:t>The US has been at war for the last 17 years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b="0" dirty="0"/>
              <a:t>This has placed incredible stress on the MHS.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b="0" dirty="0"/>
              <a:t>The MHS is responsible for ensuring medical and dental readiness for all Service members.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b="0" dirty="0"/>
              <a:t>Ensuring readiness for active duty is an ongoing function of the MHS.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b="0" dirty="0"/>
              <a:t>Since Guard/Reserve have sporadic coverage with DoD, there is a 30 day “early alert” period where the MHS can provide the healthcare services needed to get the Guard/Reserve ready to deploy.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b="0" dirty="0"/>
              <a:t>Providers also deploy from MTFs, and often those providers care for more than just the Active Duty that deployed with them, leaving a gap that requires backfills, etc.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b="0" dirty="0"/>
              <a:t>Obviously, the deployment file can be used to build a list of deployers.</a:t>
            </a:r>
          </a:p>
          <a:p>
            <a:pPr marL="0" indent="0">
              <a:lnSpc>
                <a:spcPct val="90000"/>
              </a:lnSpc>
              <a:buFont typeface="Times" pitchFamily="18" charset="0"/>
              <a:buNone/>
              <a:defRPr/>
            </a:pPr>
            <a:endParaRPr lang="en-US" sz="2000" b="0" dirty="0"/>
          </a:p>
          <a:p>
            <a:pPr marL="1409700" lvl="2" indent="-495300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b="0" dirty="0"/>
          </a:p>
          <a:p>
            <a:pPr marL="1409700" lvl="2" indent="-495300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b="0" dirty="0"/>
          </a:p>
          <a:p>
            <a:pPr marL="1035050" lvl="1" indent="-577850">
              <a:lnSpc>
                <a:spcPct val="90000"/>
              </a:lnSpc>
              <a:defRPr/>
            </a:pPr>
            <a:endParaRPr lang="en-US" sz="2200" dirty="0"/>
          </a:p>
          <a:p>
            <a:pPr marL="1035050" lvl="1" indent="-577850">
              <a:lnSpc>
                <a:spcPct val="90000"/>
              </a:lnSpc>
              <a:defRPr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32075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69501-FEF1-4797-9126-3A9CF3E04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6705600" cy="639763"/>
          </a:xfrm>
        </p:spPr>
        <p:txBody>
          <a:bodyPr/>
          <a:lstStyle/>
          <a:p>
            <a:pPr algn="l"/>
            <a:r>
              <a:rPr lang="en-US" b="1" dirty="0"/>
              <a:t>Deployments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2D28D-CD39-473D-A4BE-2168D8841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400" b="0" dirty="0"/>
              <a:t>Includes data from 9/11/2001+</a:t>
            </a:r>
          </a:p>
          <a:p>
            <a:r>
              <a:rPr lang="en-US" sz="2400" b="0" dirty="0"/>
              <a:t>Contents of the Deployment Data</a:t>
            </a:r>
          </a:p>
          <a:p>
            <a:pPr lvl="1"/>
            <a:r>
              <a:rPr lang="en-US" sz="2000" b="0" dirty="0"/>
              <a:t>DEERS Person ID &amp; Social Security Number</a:t>
            </a:r>
          </a:p>
          <a:p>
            <a:pPr lvl="1"/>
            <a:r>
              <a:rPr lang="en-US" sz="2000" b="0" dirty="0"/>
              <a:t>Deployment Start and Stop Date</a:t>
            </a:r>
          </a:p>
          <a:p>
            <a:pPr lvl="1"/>
            <a:r>
              <a:rPr lang="en-US" sz="2000" b="0" dirty="0"/>
              <a:t>Death Date</a:t>
            </a:r>
          </a:p>
          <a:p>
            <a:pPr lvl="1"/>
            <a:r>
              <a:rPr lang="en-US" sz="2000" b="0" dirty="0"/>
              <a:t>Gender, Date of Birth, Zip Code, Service Branch</a:t>
            </a:r>
          </a:p>
          <a:p>
            <a:r>
              <a:rPr lang="en-US" sz="2400" b="0" dirty="0"/>
              <a:t>The deployment file contains “buffer” records which span the gaps between deployments.</a:t>
            </a:r>
          </a:p>
          <a:p>
            <a:pPr lvl="1"/>
            <a:r>
              <a:rPr lang="en-US" sz="2000" b="0" dirty="0"/>
              <a:t>This was a system requirement so that the MDR’s data mart could apply deployment data properly.  These should be removed by limited to record type = “D”, for deployment record.</a:t>
            </a:r>
          </a:p>
        </p:txBody>
      </p:sp>
    </p:spTree>
    <p:extLst>
      <p:ext uri="{BB962C8B-B14F-4D97-AF65-F5344CB8AC3E}">
        <p14:creationId xmlns:p14="http://schemas.microsoft.com/office/powerpoint/2010/main" val="2593092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9493B-E1E6-4B90-9C3C-160CB888D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F0CFFB-2EFF-4086-9301-D18003341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828800"/>
            <a:ext cx="5715000" cy="34350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B40D87-2B9A-46A2-8004-C214C9CA5542}"/>
              </a:ext>
            </a:extLst>
          </p:cNvPr>
          <p:cNvSpPr txBox="1"/>
          <p:nvPr/>
        </p:nvSpPr>
        <p:spPr>
          <a:xfrm>
            <a:off x="4343400" y="57150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Excludes Coast Guard due to small numbers</a:t>
            </a:r>
          </a:p>
        </p:txBody>
      </p:sp>
    </p:spTree>
    <p:extLst>
      <p:ext uri="{BB962C8B-B14F-4D97-AF65-F5344CB8AC3E}">
        <p14:creationId xmlns:p14="http://schemas.microsoft.com/office/powerpoint/2010/main" val="2331208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063F9-BFDE-45E4-B382-9C3D49836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/>
              <a:t>When Service members deploy, DEERS does not change their address to represent where they deploy to; Service members remain listed at their home base.</a:t>
            </a:r>
          </a:p>
          <a:p>
            <a:r>
              <a:rPr lang="en-US" sz="2400" b="0" dirty="0"/>
              <a:t>This can greatly impact measurement of things like utilization rates because the member will show up in the denominator but have little opportunity to appear in the numerator.</a:t>
            </a:r>
          </a:p>
          <a:p>
            <a:pPr lvl="1"/>
            <a:r>
              <a:rPr lang="en-US" sz="2000" b="0" dirty="0"/>
              <a:t>Incorporating TMDS data into work can be helpful.</a:t>
            </a:r>
          </a:p>
          <a:p>
            <a:pPr lvl="1"/>
            <a:r>
              <a:rPr lang="en-US" sz="2000" b="0" dirty="0"/>
              <a:t>However, TMDS data is known to be incomplete and is not coded as well as regular peacetime healthcare data.</a:t>
            </a:r>
          </a:p>
          <a:p>
            <a:pPr lvl="1"/>
            <a:r>
              <a:rPr lang="en-US" sz="2000" b="0" dirty="0"/>
              <a:t>Many analysts use deployment data to adjust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1038A8D-B855-4DE4-94BF-8C4B87263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08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b="1" kern="0"/>
              <a:t>Deployments</a:t>
            </a:r>
            <a:endParaRPr lang="en-US" altLang="en-US" b="1" kern="0" dirty="0"/>
          </a:p>
        </p:txBody>
      </p:sp>
    </p:spTree>
    <p:extLst>
      <p:ext uri="{BB962C8B-B14F-4D97-AF65-F5344CB8AC3E}">
        <p14:creationId xmlns:p14="http://schemas.microsoft.com/office/powerpoint/2010/main" val="357751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063F9-BFDE-45E4-B382-9C3D49836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408" y="1295401"/>
            <a:ext cx="8229600" cy="1200090"/>
          </a:xfrm>
        </p:spPr>
        <p:txBody>
          <a:bodyPr/>
          <a:lstStyle/>
          <a:p>
            <a:r>
              <a:rPr lang="en-US" sz="2000" b="0" dirty="0"/>
              <a:t>Example of impact of deployment on rates </a:t>
            </a:r>
          </a:p>
          <a:p>
            <a:r>
              <a:rPr lang="en-US" sz="2000" b="0" dirty="0"/>
              <a:t>What is the emergency department utilization rate for active duty service members who live near Fort Polk each month in 2018?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1038A8D-B855-4DE4-94BF-8C4B87263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08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b="1" kern="0"/>
              <a:t>Deployments</a:t>
            </a:r>
            <a:endParaRPr lang="en-US" altLang="en-US" b="1" kern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116512-7DA1-4525-A91E-890C515E1497}"/>
              </a:ext>
            </a:extLst>
          </p:cNvPr>
          <p:cNvSpPr txBox="1"/>
          <p:nvPr/>
        </p:nvSpPr>
        <p:spPr>
          <a:xfrm>
            <a:off x="838200" y="2895600"/>
            <a:ext cx="624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Direct Care ER Visits + Purchased Care ER Visits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7353BF-46C6-4AFA-8366-7038FC4E846F}"/>
              </a:ext>
            </a:extLst>
          </p:cNvPr>
          <p:cNvSpPr txBox="1"/>
          <p:nvPr/>
        </p:nvSpPr>
        <p:spPr>
          <a:xfrm>
            <a:off x="685800" y="3358515"/>
            <a:ext cx="624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Number of DEERS Eligible Beneficiaries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34EB95-0816-42AF-97BC-EC8617CFD0E0}"/>
              </a:ext>
            </a:extLst>
          </p:cNvPr>
          <p:cNvSpPr txBox="1"/>
          <p:nvPr/>
        </p:nvSpPr>
        <p:spPr>
          <a:xfrm>
            <a:off x="6515100" y="3101517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*100</a:t>
            </a:r>
          </a:p>
        </p:txBody>
      </p:sp>
    </p:spTree>
    <p:extLst>
      <p:ext uri="{BB962C8B-B14F-4D97-AF65-F5344CB8AC3E}">
        <p14:creationId xmlns:p14="http://schemas.microsoft.com/office/powerpoint/2010/main" val="3861108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1EB745CF89B4EB1E23179B14FF6D3" ma:contentTypeVersion="2" ma:contentTypeDescription="Create a new document." ma:contentTypeScope="" ma:versionID="ccab89a865dbb63e12e21133979ca291">
  <xsd:schema xmlns:xsd="http://www.w3.org/2001/XMLSchema" xmlns:xs="http://www.w3.org/2001/XMLSchema" xmlns:p="http://schemas.microsoft.com/office/2006/metadata/properties" xmlns:ns2="8d223693-a444-41f7-80b4-d2e3985df692" targetNamespace="http://schemas.microsoft.com/office/2006/metadata/properties" ma:root="true" ma:fieldsID="c46070d0b0fff04ffe27834ffe2aeac5" ns2:_="">
    <xsd:import namespace="8d223693-a444-41f7-80b4-d2e3985df69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223693-a444-41f7-80b4-d2e3985df69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3BF1E3-3B5D-4513-A9C0-F33F680706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5A05FA-471D-4CC5-92F4-781FAB3A0D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223693-a444-41f7-80b4-d2e3985df6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733C15-0760-481D-BD74-AAD2BEE41487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d223693-a444-41f7-80b4-d2e3985df692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24344</TotalTime>
  <Words>777</Words>
  <Application>Microsoft Office PowerPoint</Application>
  <PresentationFormat>On-screen Show (4:3)</PresentationFormat>
  <Paragraphs>92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</vt:lpstr>
      <vt:lpstr>Times New Roman</vt:lpstr>
      <vt:lpstr>Wingdings</vt:lpstr>
      <vt:lpstr>Default Design</vt:lpstr>
      <vt:lpstr>PowerPoint Presentation</vt:lpstr>
      <vt:lpstr>Objectives</vt:lpstr>
      <vt:lpstr>Objectives</vt:lpstr>
      <vt:lpstr>PowerPoint Presentation</vt:lpstr>
      <vt:lpstr>Deployments</vt:lpstr>
      <vt:lpstr>Deployments</vt:lpstr>
      <vt:lpstr>Deployments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Separatee File</vt:lpstr>
      <vt:lpstr>Separatee File</vt:lpstr>
      <vt:lpstr>Separatee File</vt:lpstr>
      <vt:lpstr>Separatee File</vt:lpstr>
      <vt:lpstr>Separatee File</vt:lpstr>
    </vt:vector>
  </TitlesOfParts>
  <Company>Kennell and Associates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Deployment and Separation Data</dc:title>
  <dc:subject>Deployment and Separation Data</dc:subject>
  <dc:creator>lah</dc:creator>
  <cp:keywords>Deployment and Separation Data</cp:keywords>
  <cp:lastModifiedBy>Rivera, Portia T</cp:lastModifiedBy>
  <cp:revision>838</cp:revision>
  <cp:lastPrinted>2016-07-20T19:09:31Z</cp:lastPrinted>
  <dcterms:created xsi:type="dcterms:W3CDTF">2003-07-08T15:43:14Z</dcterms:created>
  <dcterms:modified xsi:type="dcterms:W3CDTF">2022-08-19T17:27:47Z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ACCT04\alexany2</vt:lpwstr>
  </property>
  <property fmtid="{D5CDD505-2E9C-101B-9397-08002B2CF9AE}" pid="3" name="Document Sensitivity">
    <vt:lpwstr>1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Allow Header Overwrite">
    <vt:bool>true</vt:bool>
  </property>
  <property fmtid="{D5CDD505-2E9C-101B-9397-08002B2CF9AE}" pid="8" name="Allow Footer Overwrite">
    <vt:bool>true</vt:bool>
  </property>
  <property fmtid="{D5CDD505-2E9C-101B-9397-08002B2CF9AE}" pid="9" name="Multiple Selected">
    <vt:lpwstr>-1</vt:lpwstr>
  </property>
  <property fmtid="{D5CDD505-2E9C-101B-9397-08002B2CF9AE}" pid="10" name="SIPLongWording">
    <vt:lpwstr/>
  </property>
  <property fmtid="{D5CDD505-2E9C-101B-9397-08002B2CF9AE}" pid="11" name="checkedProgramsCount">
    <vt:i4>0</vt:i4>
  </property>
  <property fmtid="{D5CDD505-2E9C-101B-9397-08002B2CF9AE}" pid="12" name="ExpCountry">
    <vt:lpwstr/>
  </property>
  <property fmtid="{D5CDD505-2E9C-101B-9397-08002B2CF9AE}" pid="13" name="ContentTypeId">
    <vt:lpwstr>0x0101004251EB745CF89B4EB1E23179B14FF6D3</vt:lpwstr>
  </property>
</Properties>
</file>