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341" r:id="rId7"/>
    <p:sldId id="345" r:id="rId8"/>
    <p:sldId id="346" r:id="rId9"/>
    <p:sldId id="259" r:id="rId10"/>
    <p:sldId id="347" r:id="rId11"/>
    <p:sldId id="260" r:id="rId12"/>
    <p:sldId id="340" r:id="rId13"/>
    <p:sldId id="342" r:id="rId14"/>
    <p:sldId id="343" r:id="rId15"/>
    <p:sldId id="344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77D29-F14C-48E9-96B8-4E261C26B2A5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4448-D763-477C-97B4-D482DAC8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0448A-24F5-4CA8-9F7C-D7152655A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8A53D-B7DF-448B-940C-B61612C94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6347F-A349-4FC0-AE72-3963A300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E6FBB-4A33-4355-AC5C-C1C8710DD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87CB9-A0B7-4598-AE25-552C33C6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5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2266-5938-4581-A9BB-954A28D0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E9142-A9BE-434B-8C39-1EC0CA68C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AEFF3-6CC6-4888-8559-9E354E7B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F3F7C-2C8C-416A-B813-6A1B52EA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8132D-1748-44D7-B435-5FD563B9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1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F8CD98-FE79-43B9-A7F4-C1CE19E4B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1D5CDC-E55F-48EC-95FD-15C0538B1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A79FB-717F-4CDA-8AD1-D421CA70F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66954-A141-44BF-B6A2-FFD69421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EC225-B5EF-4713-8A08-D37A1214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D235-2CE6-4CBE-8819-10E7363CF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68B10-3881-436B-B0CC-DF6736952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01B86-BEC6-43F7-A687-81FD28FE2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86E3A-B8FD-4E71-BF0F-1CE7C05EC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8EC43-DD32-4A0E-9881-2AD394D4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8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9A057-010A-4073-9FDD-DF4E2804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E53B7-65FD-4E8E-965D-FD8261A3E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24F1C-349D-486E-85FB-ABF59DAF7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6012D-B5B2-454B-AE22-91564D30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7D4F4-4481-4207-9FA0-BBE43924D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5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2AD5-468C-4BCA-A5B2-1FE192A2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F31A7-A75A-481E-A76D-B17E5789F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06429-D712-4969-809C-77233F26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9E5BD-EBBF-4861-BF3B-E1040CAA7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8CEFE-63EA-4772-B3CF-4FB55EC4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C6898-C875-4DE7-81D6-F7863695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4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1689-1E90-47AB-A78C-5CCF8DC10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05F00-F38F-471B-93DE-A5E3A3121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8D69F-EC4C-4877-A089-9928C06DE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9DDA2-5EA3-4592-9042-89C40CFB6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53ED1-88AD-4252-B845-54E6A670D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D35005-2BC2-437F-847A-123774E7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91BC4-2CA6-491B-8E23-0BEDB3F8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247A1B-50E5-43A7-9607-A47F76F8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7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A226-8DF9-499D-B761-9EE75EF0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AF7706-B906-477F-865A-494EDA230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4F37F-D410-4CBE-AF15-85D8AC15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B6FAE-56B9-48BD-8F3A-180A7C3E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8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7B0B3-B307-499C-B8FC-CA2B312D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EFBB9-DE99-4FDD-9E50-E23235947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D74F2-11D5-4034-B9DB-ABFF5497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4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D46D9-BB02-43B6-A8F2-2B9FC666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F6390-CA97-4BA4-B2A6-EF1EE61AA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086C6-E014-47EB-966B-C8E2EC002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81ED2-3947-4AE4-ABC3-74226634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19D05-F5B8-4B24-B9A0-C997542E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B0D02-872D-4DA3-A35C-C2DC0AF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3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F76F-144F-45F5-B2CB-B929D2540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BAA2A7-2572-4213-A044-34517DFFB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C0C80-5E91-4BBC-B13F-CFC81A5D2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30252-BEE8-4DD0-AD2D-8BF156B7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E52A5-8C7B-4DC3-8307-4C209EE5E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DF49D-4687-455A-BF42-1210AAC2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0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E628A-37BB-4F70-88A9-708F7EC3C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922FE-2BD8-410D-954B-E0D391AC4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6CFDA-AC53-4647-B4DC-C4AAC8EF2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A0FFB-9A68-49C3-8DEC-1A02C6B1D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DACA4-D095-4BD7-9FDE-1E949A73E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2">
            <a:extLst>
              <a:ext uri="{FF2B5EF4-FFF2-40B4-BE49-F238E27FC236}">
                <a16:creationId xmlns:a16="http://schemas.microsoft.com/office/drawing/2014/main" id="{369A17EA-0050-4F33-82B5-811C184BF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3392"/>
            <a:ext cx="1219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DaVINCI: </a:t>
            </a:r>
          </a:p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Theater Medical Data Store (TMDS) and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Designated Provider (USFHP)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5C3B59-E1B0-4200-8BDE-38EDAE836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180"/>
            <a:ext cx="5732834" cy="11002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69B409-70FF-40B9-AA9C-CD952C273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82" y="4205871"/>
            <a:ext cx="3703098" cy="21679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F30DA3-FE37-41F5-A8AB-2FE8C1BBA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573" y="4448680"/>
            <a:ext cx="44958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78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A8DE-1D9C-4F01-8952-EC6C4535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114" y="-11010"/>
            <a:ext cx="10064885" cy="166631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Theater data by source and Top Sites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7B99F-63D1-4DF4-AB74-A33709B0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C2C302B-3C9F-4C77-9653-739F89B4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  </a:t>
            </a:r>
            <a:fld id="{DB182CBD-5FDA-4166-897B-E575626CF929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485CEB-6BE5-456F-B9B9-82F84EF9E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335842"/>
              </p:ext>
            </p:extLst>
          </p:nvPr>
        </p:nvGraphicFramePr>
        <p:xfrm>
          <a:off x="5091348" y="1549400"/>
          <a:ext cx="6054928" cy="4267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0124">
                  <a:extLst>
                    <a:ext uri="{9D8B030D-6E8A-4147-A177-3AD203B41FA5}">
                      <a16:colId xmlns:a16="http://schemas.microsoft.com/office/drawing/2014/main" val="2268556722"/>
                    </a:ext>
                  </a:extLst>
                </a:gridCol>
                <a:gridCol w="1254804">
                  <a:extLst>
                    <a:ext uri="{9D8B030D-6E8A-4147-A177-3AD203B41FA5}">
                      <a16:colId xmlns:a16="http://schemas.microsoft.com/office/drawing/2014/main" val="4034019276"/>
                    </a:ext>
                  </a:extLst>
                </a:gridCol>
              </a:tblGrid>
              <a:tr h="2510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Encounters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916478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379TH EMDG AL UDEID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164,940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950198622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380TH EMDG (AL DHAFRA)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95,928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264399580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USMHK ROLE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83,489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56184263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386TH EMDG (ALI AL SALEM)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64,380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71159404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CRAIG JOINT THEATER HOSPITAL (BAGRAM)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57,604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985989337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TMC BUEHRING (21ST CSH)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51,033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534097444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USS HARRY S. TRUMAN (CVN 75)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50,800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208573218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lvl="0" algn="l" fontAlgn="b"/>
                      <a:r>
                        <a:rPr lang="sv-SE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USS CARL VINSON (CVN 70)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44,641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309017598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USS DWIGHT D EISENHOWER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37,796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283123765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USS GERALDFORD CVN78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34,061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77736160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USS STENNIS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32,033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09608238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USS RONALD REAGAN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30,494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322148686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ASG-KUWAIT TMC (ARIFJAN)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27,729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185811063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USS THEODORE ROOSEVELT CVN-71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26,786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539720303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USS NIMITZ (CVN 68)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26,416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862357066"/>
                  </a:ext>
                </a:extLst>
              </a:tr>
              <a:tr h="25104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CAMP AS SAYLIYAH TROOP MEDICAL CLINIC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25,177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78235156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807430-0635-452E-96EF-BD89F09A6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964540"/>
              </p:ext>
            </p:extLst>
          </p:nvPr>
        </p:nvGraphicFramePr>
        <p:xfrm>
          <a:off x="594466" y="1549400"/>
          <a:ext cx="3523576" cy="1396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2447">
                  <a:extLst>
                    <a:ext uri="{9D8B030D-6E8A-4147-A177-3AD203B41FA5}">
                      <a16:colId xmlns:a16="http://schemas.microsoft.com/office/drawing/2014/main" val="900798996"/>
                    </a:ext>
                  </a:extLst>
                </a:gridCol>
                <a:gridCol w="1331129">
                  <a:extLst>
                    <a:ext uri="{9D8B030D-6E8A-4147-A177-3AD203B41FA5}">
                      <a16:colId xmlns:a16="http://schemas.microsoft.com/office/drawing/2014/main" val="2126959667"/>
                    </a:ext>
                  </a:extLst>
                </a:gridCol>
              </a:tblGrid>
              <a:tr h="260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Source System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Encounters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617894"/>
                  </a:ext>
                </a:extLst>
              </a:tr>
              <a:tr h="260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AHLTA-T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1,582,285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283973986"/>
                  </a:ext>
                </a:extLst>
              </a:tr>
              <a:tr h="132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CHCSTC2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10,605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699946287"/>
                  </a:ext>
                </a:extLst>
              </a:tr>
              <a:tr h="132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JPTA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9,663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293864458"/>
                  </a:ext>
                </a:extLst>
              </a:tr>
              <a:tr h="132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SAMS8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4,641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506991921"/>
                  </a:ext>
                </a:extLst>
              </a:tr>
              <a:tr h="132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TRAC2ES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19,048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361966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58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A8DE-1D9C-4F01-8952-EC6C4535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114" y="-11010"/>
            <a:ext cx="10064885" cy="166631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Top Diagnoses in TMDS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7B99F-63D1-4DF4-AB74-A33709B0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C2C302B-3C9F-4C77-9653-739F89B4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  </a:t>
            </a:r>
            <a:fld id="{DB182CBD-5FDA-4166-897B-E575626CF929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DEC178-53E5-40FA-8D6D-FB6FCAA88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612520"/>
              </p:ext>
            </p:extLst>
          </p:nvPr>
        </p:nvGraphicFramePr>
        <p:xfrm>
          <a:off x="793479" y="1473896"/>
          <a:ext cx="9978281" cy="4476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1621">
                  <a:extLst>
                    <a:ext uri="{9D8B030D-6E8A-4147-A177-3AD203B41FA5}">
                      <a16:colId xmlns:a16="http://schemas.microsoft.com/office/drawing/2014/main" val="2990045886"/>
                    </a:ext>
                  </a:extLst>
                </a:gridCol>
                <a:gridCol w="7095039">
                  <a:extLst>
                    <a:ext uri="{9D8B030D-6E8A-4147-A177-3AD203B41FA5}">
                      <a16:colId xmlns:a16="http://schemas.microsoft.com/office/drawing/2014/main" val="3647125857"/>
                    </a:ext>
                  </a:extLst>
                </a:gridCol>
                <a:gridCol w="1441621">
                  <a:extLst>
                    <a:ext uri="{9D8B030D-6E8A-4147-A177-3AD203B41FA5}">
                      <a16:colId xmlns:a16="http://schemas.microsoft.com/office/drawing/2014/main" val="405961367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Dx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Code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Description</a:t>
                      </a:r>
                    </a:p>
                  </a:txBody>
                  <a:tcPr marL="5443" marR="5443" marT="5443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Records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95012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V705 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DoD Separation Exam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172,282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75061916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7242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Lumbago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47,800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51403088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71946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Unspecified knee pain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39,345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95753728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DOD0212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ASSESS,POST-DEPLY DD2796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30,466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28839259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71941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Unspecified shoulder pain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28,183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39786072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4659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Acute upper respiratory infections of unspecified site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25,912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29857376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Z0289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Encounter for other administrative examinations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18,017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8406859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5589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Noninfectious gastroenteritis and colitis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16,191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32238761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7295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Pain in limb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16,078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39389785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Acute nasopharyngitis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14,928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42672453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7048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Other specified diseases of hair and hair follicles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14,811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96496089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78055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Disruption of 24 hour sleep wake cycle, unspecified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12,385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71811804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V7260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Laboratory examination, unspecified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11,224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03710428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7231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Cervicalgia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11,126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65612783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84500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Sprains and strains of ankle and foot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10,588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771179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42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A8DE-1D9C-4F01-8952-EC6C4535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114" y="-11010"/>
            <a:ext cx="10064885" cy="166631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Procedure codes in TMDS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7B99F-63D1-4DF4-AB74-A33709B0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C2C302B-3C9F-4C77-9653-739F89B4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  </a:t>
            </a:r>
            <a:fld id="{DB182CBD-5FDA-4166-897B-E575626CF92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3A9C24-7621-4F1D-8ADB-16BAC26EC381}"/>
              </a:ext>
            </a:extLst>
          </p:cNvPr>
          <p:cNvSpPr txBox="1">
            <a:spLocks/>
          </p:cNvSpPr>
          <p:nvPr/>
        </p:nvSpPr>
        <p:spPr>
          <a:xfrm>
            <a:off x="771730" y="1762329"/>
            <a:ext cx="10697183" cy="40061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300" dirty="0">
                <a:latin typeface="Verdana" panose="020B0604030504040204" pitchFamily="34" charset="0"/>
                <a:ea typeface="Verdana" panose="020B0604030504040204" pitchFamily="34" charset="0"/>
              </a:rPr>
              <a:t>Unfortunately, CPT codes in theater data are very poorly populated (99.9% null)</a:t>
            </a:r>
          </a:p>
          <a:p>
            <a:pPr>
              <a:spcAft>
                <a:spcPts val="1200"/>
              </a:spcAft>
            </a:pPr>
            <a:r>
              <a:rPr lang="en-US" sz="2300" dirty="0">
                <a:latin typeface="Verdana" panose="020B0604030504040204" pitchFamily="34" charset="0"/>
                <a:ea typeface="Verdana" panose="020B0604030504040204" pitchFamily="34" charset="0"/>
              </a:rPr>
              <a:t>There is virtually no data quality discipline for theater entry of these data</a:t>
            </a:r>
          </a:p>
          <a:p>
            <a:r>
              <a:rPr lang="en-US" sz="2300" dirty="0">
                <a:latin typeface="Verdana" panose="020B0604030504040204" pitchFamily="34" charset="0"/>
                <a:ea typeface="Verdana" panose="020B0604030504040204" pitchFamily="34" charset="0"/>
              </a:rPr>
              <a:t>Navy seems to be doing better at data quality on shipboard care, and the data supports the Navy uses TMIP-maritime (their package for AHLTA-T and TMDS) for recording some clinical information</a:t>
            </a:r>
            <a:endParaRPr lang="en-US" altLang="en-US" sz="2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9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</a:t>
            </a:r>
          </a:p>
        </p:txBody>
      </p:sp>
      <p:pic>
        <p:nvPicPr>
          <p:cNvPr id="5" name="Picture 5" descr="j0434411">
            <a:extLst>
              <a:ext uri="{FF2B5EF4-FFF2-40B4-BE49-F238E27FC236}">
                <a16:creationId xmlns:a16="http://schemas.microsoft.com/office/drawing/2014/main" id="{82CE00EF-267F-4A4F-BCFD-795A9BA92A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51" y="2188000"/>
            <a:ext cx="2933662" cy="330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4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A8DE-1D9C-4F01-8952-EC6C4535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114" y="-11010"/>
            <a:ext cx="10064885" cy="166631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EEAD3-AC0E-46CE-BFC8-959469DE02F6}"/>
              </a:ext>
            </a:extLst>
          </p:cNvPr>
          <p:cNvSpPr txBox="1">
            <a:spLocks/>
          </p:cNvSpPr>
          <p:nvPr/>
        </p:nvSpPr>
        <p:spPr>
          <a:xfrm>
            <a:off x="826041" y="2000656"/>
            <a:ext cx="10371307" cy="220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Describe the Designated Provider table characteristics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Describe the TMDS table characteristics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Highlight important fields and consider how this data can be used in analyses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61EA2-795D-4D6E-91B5-7BAA25F1D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5394A10-1329-45D7-9041-937CE864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  </a:t>
            </a:r>
            <a:fld id="{DB182CBD-5FDA-4166-897B-E575626CF9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3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A8DE-1D9C-4F01-8952-EC6C4535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114" y="-11010"/>
            <a:ext cx="10064885" cy="166631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What’s in the Designated Provider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7B99F-63D1-4DF4-AB74-A33709B0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C2C302B-3C9F-4C77-9653-739F89B4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  </a:t>
            </a:r>
            <a:fld id="{DB182CBD-5FDA-4166-897B-E575626CF9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8DD969-CA5A-446B-8AF4-0978CD893E08}"/>
              </a:ext>
            </a:extLst>
          </p:cNvPr>
          <p:cNvSpPr txBox="1">
            <a:spLocks/>
          </p:cNvSpPr>
          <p:nvPr/>
        </p:nvSpPr>
        <p:spPr>
          <a:xfrm>
            <a:off x="457199" y="1600200"/>
            <a:ext cx="1149485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defRPr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Designated Provider Claims: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Claims associated with the Designated Provider Program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Content:   Medical and Pharmacy Claims; Person Identifiers, Types of Care, Diagnosis, Payment Amounts, Dates, etc.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Potential Uses:   To study the Designated Provider program.  To complete the health history of beneficiaries enrolled in DP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Refresh Frequency:  Monthly in MDR; Quarterly in DaVINCI 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Comment: These patients do not use MTFs or purchased care (ACV=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Desig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Prov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264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A8DE-1D9C-4F01-8952-EC6C4535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114" y="-11010"/>
            <a:ext cx="10064885" cy="166631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Designated Provider (USFHP) locations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7B99F-63D1-4DF4-AB74-A33709B0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C2C302B-3C9F-4C77-9653-739F89B4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  </a:t>
            </a:r>
            <a:fld id="{DB182CBD-5FDA-4166-897B-E575626CF92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FC47A-3709-450F-9C25-CAEB35FF1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317" y="1420227"/>
            <a:ext cx="6971676" cy="503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A8DE-1D9C-4F01-8952-EC6C4535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114" y="-11010"/>
            <a:ext cx="10064885" cy="166631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Designated Provider patients, setting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7B99F-63D1-4DF4-AB74-A33709B0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C2C302B-3C9F-4C77-9653-739F89B4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  </a:t>
            </a:r>
            <a:fld id="{DB182CBD-5FDA-4166-897B-E575626CF92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8DD969-CA5A-446B-8AF4-0978CD893E08}"/>
              </a:ext>
            </a:extLst>
          </p:cNvPr>
          <p:cNvSpPr txBox="1">
            <a:spLocks/>
          </p:cNvSpPr>
          <p:nvPr/>
        </p:nvSpPr>
        <p:spPr>
          <a:xfrm>
            <a:off x="457198" y="1600200"/>
            <a:ext cx="11514307" cy="124905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Program mostly used by family members (dependents) and military Retirees, which are part of the DaVINCI cohort </a:t>
            </a:r>
          </a:p>
          <a:p>
            <a:pPr>
              <a:spcAft>
                <a:spcPts val="1200"/>
              </a:spcAft>
              <a:defRPr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Combines institutional and non-institutional claims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57594D-5E4C-45CF-A9AC-B2482853C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683984"/>
              </p:ext>
            </p:extLst>
          </p:nvPr>
        </p:nvGraphicFramePr>
        <p:xfrm>
          <a:off x="469564" y="3016520"/>
          <a:ext cx="5273607" cy="3485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9304">
                  <a:extLst>
                    <a:ext uri="{9D8B030D-6E8A-4147-A177-3AD203B41FA5}">
                      <a16:colId xmlns:a16="http://schemas.microsoft.com/office/drawing/2014/main" val="2117529633"/>
                    </a:ext>
                  </a:extLst>
                </a:gridCol>
                <a:gridCol w="1164303">
                  <a:extLst>
                    <a:ext uri="{9D8B030D-6E8A-4147-A177-3AD203B41FA5}">
                      <a16:colId xmlns:a16="http://schemas.microsoft.com/office/drawing/2014/main" val="3826365792"/>
                    </a:ext>
                  </a:extLst>
                </a:gridCol>
              </a:tblGrid>
              <a:tr h="31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Beneficiary Category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Claims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501716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Active Duty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713616518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Dependents of Active Duty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1,272,155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84070394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Dependent of Guard/Reserve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255,788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598356057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Dependents of Retiree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3,933,993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048439710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Dependent Survivor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1,182,644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99065379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Guard/Reserve on Active Duty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914049285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Dependent of Inactive Guard/Reserve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15,632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353990505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Inactive Guard/Reserve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5,210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142795144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Other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8,668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26604382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Retirees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4,025,898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72902778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FAFC02-D65D-4E78-B2AB-0867DAA77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60483"/>
              </p:ext>
            </p:extLst>
          </p:nvPr>
        </p:nvGraphicFramePr>
        <p:xfrm>
          <a:off x="6318116" y="3016520"/>
          <a:ext cx="5273607" cy="1267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9304">
                  <a:extLst>
                    <a:ext uri="{9D8B030D-6E8A-4147-A177-3AD203B41FA5}">
                      <a16:colId xmlns:a16="http://schemas.microsoft.com/office/drawing/2014/main" val="2449806751"/>
                    </a:ext>
                  </a:extLst>
                </a:gridCol>
                <a:gridCol w="1164303">
                  <a:extLst>
                    <a:ext uri="{9D8B030D-6E8A-4147-A177-3AD203B41FA5}">
                      <a16:colId xmlns:a16="http://schemas.microsoft.com/office/drawing/2014/main" val="341564215"/>
                    </a:ext>
                  </a:extLst>
                </a:gridCol>
              </a:tblGrid>
              <a:tr h="31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Encounter Setting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Claims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382301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H = Hospital Services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229,767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433035294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 = Inpatient Professional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908,106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261141164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 = Outpatient Professional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10,709,266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375393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41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A8DE-1D9C-4F01-8952-EC6C4535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114" y="-11010"/>
            <a:ext cx="10064885" cy="166631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Table Location in DaVINCI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7B99F-63D1-4DF4-AB74-A33709B0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9306C0-30A9-448F-9669-BAF9208C0B84}"/>
              </a:ext>
            </a:extLst>
          </p:cNvPr>
          <p:cNvSpPr txBox="1">
            <a:spLocks/>
          </p:cNvSpPr>
          <p:nvPr/>
        </p:nvSpPr>
        <p:spPr bwMode="auto">
          <a:xfrm>
            <a:off x="395591" y="1298644"/>
            <a:ext cx="1158888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dirty="0">
                <a:solidFill>
                  <a:schemeClr val="tx1"/>
                </a:solidFill>
              </a:rPr>
              <a:t>Location of Designated Provider Tables in DaVINCI: </a:t>
            </a:r>
          </a:p>
          <a:p>
            <a:r>
              <a:rPr lang="en-US" sz="2000" kern="0" dirty="0">
                <a:solidFill>
                  <a:schemeClr val="tx1"/>
                </a:solidFill>
              </a:rPr>
              <a:t>VHACDWRB02 \ Databases \ DaVINCI \ Tables \ </a:t>
            </a:r>
            <a:r>
              <a:rPr lang="en-US" sz="2000" kern="0" dirty="0" err="1">
                <a:solidFill>
                  <a:schemeClr val="tx1"/>
                </a:solidFill>
              </a:rPr>
              <a:t>DaVINCI.DesigProv_Clin</a:t>
            </a:r>
            <a:r>
              <a:rPr lang="en-US" sz="2000" kern="0" dirty="0">
                <a:solidFill>
                  <a:schemeClr val="tx1"/>
                </a:solidFill>
              </a:rPr>
              <a:t> &amp;  </a:t>
            </a:r>
            <a:r>
              <a:rPr lang="en-US" sz="2000" kern="0" dirty="0" err="1">
                <a:solidFill>
                  <a:schemeClr val="tx1"/>
                </a:solidFill>
              </a:rPr>
              <a:t>DaVINCI.DesigProv_Pharm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357FF9E-9AA9-4D99-91B9-0F7E5EC7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  </a:t>
            </a:r>
            <a:fld id="{DB182CBD-5FDA-4166-897B-E575626CF92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AA158-8F99-4287-8AB3-88A69656E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795" y="2233985"/>
            <a:ext cx="7201610" cy="443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3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A8DE-1D9C-4F01-8952-EC6C4535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114" y="-11010"/>
            <a:ext cx="10064885" cy="166631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Designated Provider pharmacy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7B99F-63D1-4DF4-AB74-A33709B0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C2C302B-3C9F-4C77-9653-739F89B4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  </a:t>
            </a:r>
            <a:fld id="{DB182CBD-5FDA-4166-897B-E575626CF9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8DD969-CA5A-446B-8AF4-0978CD893E08}"/>
              </a:ext>
            </a:extLst>
          </p:cNvPr>
          <p:cNvSpPr txBox="1">
            <a:spLocks/>
          </p:cNvSpPr>
          <p:nvPr/>
        </p:nvSpPr>
        <p:spPr>
          <a:xfrm>
            <a:off x="457199" y="1600200"/>
            <a:ext cx="11494852" cy="40159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Claims for medications are also in DaVINCI, with common pharmacy related fields available including: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NDC (National Drug Code)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Quantity Dispensed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Days Supply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Prescribing Provider</a:t>
            </a:r>
          </a:p>
          <a:p>
            <a:pPr lvl="1">
              <a:spcAft>
                <a:spcPts val="1200"/>
              </a:spcAft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4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A8DE-1D9C-4F01-8952-EC6C4535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114" y="-11010"/>
            <a:ext cx="10064885" cy="166631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What’s in the TMDS Tables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7B99F-63D1-4DF4-AB74-A33709B0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C2C302B-3C9F-4C77-9653-739F89B4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  </a:t>
            </a:r>
            <a:fld id="{DB182CBD-5FDA-4166-897B-E575626CF9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11EFB7-FB61-46FE-9DB9-2823D5A98E9A}"/>
              </a:ext>
            </a:extLst>
          </p:cNvPr>
          <p:cNvSpPr txBox="1">
            <a:spLocks/>
          </p:cNvSpPr>
          <p:nvPr/>
        </p:nvSpPr>
        <p:spPr>
          <a:xfrm>
            <a:off x="457199" y="1600200"/>
            <a:ext cx="10697183" cy="48849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</a:pP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</a:rPr>
              <a:t>Theater Medical Data Store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TMDS is a relational database with separate tables for encounters, diagnoses, medications, symptoms, vitals signs, services, etc.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MDR processing combines many of the tables into two tables: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alt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Encounter level</a:t>
            </a:r>
          </a:p>
          <a:p>
            <a:pPr marL="1257300" lvl="2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Medication level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Fields:  EDIPI, Name, Dates of Care, Procedure and Diagnosis Codes, Service, Theater location, vitals (BP, pulse ox, temperature, etc.)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Potential Uses: To complete the health history of ADSM who have deployed.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Refresh Frequency:  Monthly on the MDR; Quarterly on DaVINCI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Comment:   An important component to understand the full healthcare of Active Duty service members.  </a:t>
            </a:r>
          </a:p>
        </p:txBody>
      </p:sp>
    </p:spTree>
    <p:extLst>
      <p:ext uri="{BB962C8B-B14F-4D97-AF65-F5344CB8AC3E}">
        <p14:creationId xmlns:p14="http://schemas.microsoft.com/office/powerpoint/2010/main" val="425598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A8DE-1D9C-4F01-8952-EC6C4535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114" y="-11010"/>
            <a:ext cx="10064885" cy="166631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Table Location in DaVINCI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7B99F-63D1-4DF4-AB74-A33709B0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9306C0-30A9-448F-9669-BAF9208C0B84}"/>
              </a:ext>
            </a:extLst>
          </p:cNvPr>
          <p:cNvSpPr txBox="1">
            <a:spLocks/>
          </p:cNvSpPr>
          <p:nvPr/>
        </p:nvSpPr>
        <p:spPr bwMode="auto">
          <a:xfrm>
            <a:off x="395591" y="1298644"/>
            <a:ext cx="1158888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dirty="0">
                <a:solidFill>
                  <a:schemeClr val="tx1"/>
                </a:solidFill>
              </a:rPr>
              <a:t>Location of Theater Medical Data Store Tables in DaVINCI: </a:t>
            </a:r>
          </a:p>
          <a:p>
            <a:r>
              <a:rPr lang="en-US" sz="2000" kern="0" dirty="0">
                <a:solidFill>
                  <a:schemeClr val="tx1"/>
                </a:solidFill>
              </a:rPr>
              <a:t>TMDS data is still ‘in the mail’; waiting for DoD to send </a:t>
            </a:r>
            <a:r>
              <a:rPr lang="en-US" sz="2000" dirty="0">
                <a:solidFill>
                  <a:schemeClr val="tx1"/>
                </a:solidFill>
              </a:rPr>
              <a:t>it over to VINCI via the approved SFTP path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357FF9E-9AA9-4D99-91B9-0F7E5EC7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  </a:t>
            </a:r>
            <a:fld id="{DB182CBD-5FDA-4166-897B-E575626CF92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AA158-8F99-4287-8AB3-88A69656EE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441"/>
          <a:stretch/>
        </p:blipFill>
        <p:spPr>
          <a:xfrm>
            <a:off x="2020212" y="2655517"/>
            <a:ext cx="7201610" cy="29541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6BC56F-6DCD-4634-9C20-5CC91B607635}"/>
              </a:ext>
            </a:extLst>
          </p:cNvPr>
          <p:cNvCxnSpPr/>
          <p:nvPr/>
        </p:nvCxnSpPr>
        <p:spPr>
          <a:xfrm>
            <a:off x="2380034" y="2380033"/>
            <a:ext cx="6141396" cy="34306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9A8A81-CBBA-4187-9432-132D95897D20}"/>
              </a:ext>
            </a:extLst>
          </p:cNvPr>
          <p:cNvCxnSpPr>
            <a:cxnSpLocks/>
          </p:cNvCxnSpPr>
          <p:nvPr/>
        </p:nvCxnSpPr>
        <p:spPr>
          <a:xfrm flipV="1">
            <a:off x="2496766" y="2380033"/>
            <a:ext cx="6381345" cy="35243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197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1EB745CF89B4EB1E23179B14FF6D3" ma:contentTypeVersion="2" ma:contentTypeDescription="Create a new document." ma:contentTypeScope="" ma:versionID="ccab89a865dbb63e12e21133979ca291">
  <xsd:schema xmlns:xsd="http://www.w3.org/2001/XMLSchema" xmlns:xs="http://www.w3.org/2001/XMLSchema" xmlns:p="http://schemas.microsoft.com/office/2006/metadata/properties" xmlns:ns2="8d223693-a444-41f7-80b4-d2e3985df692" targetNamespace="http://schemas.microsoft.com/office/2006/metadata/properties" ma:root="true" ma:fieldsID="c46070d0b0fff04ffe27834ffe2aeac5" ns2:_="">
    <xsd:import namespace="8d223693-a444-41f7-80b4-d2e3985df69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23693-a444-41f7-80b4-d2e3985df6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71217A-0878-4AB1-A69B-1F749CB1B0B6}">
  <ds:schemaRefs>
    <ds:schemaRef ds:uri="http://purl.org/dc/dcmitype/"/>
    <ds:schemaRef ds:uri="http://schemas.microsoft.com/office/infopath/2007/PartnerControls"/>
    <ds:schemaRef ds:uri="8d223693-a444-41f7-80b4-d2e3985df692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B3EF61-7ED8-4118-AB8E-E574058B29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223693-a444-41f7-80b4-d2e3985df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321538-5D67-4E2C-8017-3541193633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801</Words>
  <Application>Microsoft Office PowerPoint</Application>
  <PresentationFormat>Widescreen</PresentationFormat>
  <Paragraphs>182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Objectives</vt:lpstr>
      <vt:lpstr>What’s in the Designated Provider Table</vt:lpstr>
      <vt:lpstr>Designated Provider (USFHP) locations</vt:lpstr>
      <vt:lpstr>Designated Provider patients, setting</vt:lpstr>
      <vt:lpstr>Table Location in DaVINCI</vt:lpstr>
      <vt:lpstr>Designated Provider pharmacy</vt:lpstr>
      <vt:lpstr>What’s in the TMDS Tables</vt:lpstr>
      <vt:lpstr>Table Location in DaVINCI</vt:lpstr>
      <vt:lpstr>Theater data by source and Top Sites</vt:lpstr>
      <vt:lpstr>Top Diagnoses in TMDS</vt:lpstr>
      <vt:lpstr>Procedure codes in TMDS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TMDS and USFHP Data</dc:title>
  <dc:subject>TMDS and USFHP Data</dc:subject>
  <dc:creator>Owner</dc:creator>
  <cp:keywords>TMDS and USFHP Data</cp:keywords>
  <cp:lastModifiedBy>Rivera, Portia T</cp:lastModifiedBy>
  <cp:revision>29</cp:revision>
  <dcterms:created xsi:type="dcterms:W3CDTF">2018-09-26T15:36:55Z</dcterms:created>
  <dcterms:modified xsi:type="dcterms:W3CDTF">2022-08-19T17:36:13Z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0x0101004251EB745CF89B4EB1E23179B14FF6D3</vt:lpwstr>
  </property>
</Properties>
</file>