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Lst>
  <p:notesMasterIdLst>
    <p:notesMasterId r:id="rId34"/>
  </p:notesMasterIdLst>
  <p:handoutMasterIdLst>
    <p:handoutMasterId r:id="rId35"/>
  </p:handoutMasterIdLst>
  <p:sldIdLst>
    <p:sldId id="684" r:id="rId5"/>
    <p:sldId id="685" r:id="rId6"/>
    <p:sldId id="751" r:id="rId7"/>
    <p:sldId id="756" r:id="rId8"/>
    <p:sldId id="757" r:id="rId9"/>
    <p:sldId id="758" r:id="rId10"/>
    <p:sldId id="755" r:id="rId11"/>
    <p:sldId id="754" r:id="rId12"/>
    <p:sldId id="691" r:id="rId13"/>
    <p:sldId id="727" r:id="rId14"/>
    <p:sldId id="738" r:id="rId15"/>
    <p:sldId id="695" r:id="rId16"/>
    <p:sldId id="694" r:id="rId17"/>
    <p:sldId id="744" r:id="rId18"/>
    <p:sldId id="745" r:id="rId19"/>
    <p:sldId id="703" r:id="rId20"/>
    <p:sldId id="739" r:id="rId21"/>
    <p:sldId id="740" r:id="rId22"/>
    <p:sldId id="743" r:id="rId23"/>
    <p:sldId id="741" r:id="rId24"/>
    <p:sldId id="747" r:id="rId25"/>
    <p:sldId id="748" r:id="rId26"/>
    <p:sldId id="749" r:id="rId27"/>
    <p:sldId id="750" r:id="rId28"/>
    <p:sldId id="725" r:id="rId29"/>
    <p:sldId id="760" r:id="rId30"/>
    <p:sldId id="714" r:id="rId31"/>
    <p:sldId id="761" r:id="rId32"/>
    <p:sldId id="720" r:id="rId33"/>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936"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3399FF"/>
    <a:srgbClr val="FFFFCC"/>
    <a:srgbClr val="FF66CC"/>
    <a:srgbClr val="FF3399"/>
    <a:srgbClr val="A3FBF7"/>
    <a:srgbClr val="3333CC"/>
    <a:srgbClr val="FFFF00"/>
    <a:srgbClr val="C1DDD9"/>
    <a:srgbClr val="AEAE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47" autoAdjust="0"/>
  </p:normalViewPr>
  <p:slideViewPr>
    <p:cSldViewPr>
      <p:cViewPr varScale="1">
        <p:scale>
          <a:sx n="98" d="100"/>
          <a:sy n="98" d="100"/>
        </p:scale>
        <p:origin x="1572" y="90"/>
      </p:cViewPr>
      <p:guideLst>
        <p:guide orient="horz" pos="3936"/>
        <p:guide pos="2880"/>
      </p:guideLst>
    </p:cSldViewPr>
  </p:slideViewPr>
  <p:outlineViewPr>
    <p:cViewPr>
      <p:scale>
        <a:sx n="33" d="100"/>
        <a:sy n="33" d="100"/>
      </p:scale>
      <p:origin x="0" y="-35556"/>
    </p:cViewPr>
  </p:outlineViewPr>
  <p:notesTextViewPr>
    <p:cViewPr>
      <p:scale>
        <a:sx n="3" d="2"/>
        <a:sy n="3" d="2"/>
      </p:scale>
      <p:origin x="0" y="0"/>
    </p:cViewPr>
  </p:notesTextViewPr>
  <p:sorterViewPr>
    <p:cViewPr varScale="1">
      <p:scale>
        <a:sx n="100" d="100"/>
        <a:sy n="100" d="100"/>
      </p:scale>
      <p:origin x="0" y="-2166"/>
    </p:cViewPr>
  </p:sorterViewPr>
  <p:notesViewPr>
    <p:cSldViewPr>
      <p:cViewPr varScale="1">
        <p:scale>
          <a:sx n="86" d="100"/>
          <a:sy n="86" d="100"/>
        </p:scale>
        <p:origin x="38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9442" name="Rectangle 2"/>
          <p:cNvSpPr>
            <a:spLocks noGrp="1" noChangeArrowheads="1"/>
          </p:cNvSpPr>
          <p:nvPr>
            <p:ph type="hdr" sz="quarter"/>
          </p:nvPr>
        </p:nvSpPr>
        <p:spPr bwMode="auto">
          <a:xfrm>
            <a:off x="2" y="1"/>
            <a:ext cx="3012328" cy="462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7" tIns="46239" rIns="92477" bIns="46239" numCol="1" anchor="t" anchorCtr="0" compatLnSpc="1">
            <a:prstTxWarp prst="textNoShape">
              <a:avLst/>
            </a:prstTxWarp>
          </a:bodyPr>
          <a:lstStyle>
            <a:lvl1pPr>
              <a:defRPr sz="1200">
                <a:latin typeface="Arial" charset="0"/>
              </a:defRPr>
            </a:lvl1pPr>
          </a:lstStyle>
          <a:p>
            <a:pPr>
              <a:defRPr/>
            </a:pPr>
            <a:endParaRPr lang="en-US"/>
          </a:p>
        </p:txBody>
      </p:sp>
      <p:sp>
        <p:nvSpPr>
          <p:cNvPr id="189443" name="Rectangle 3"/>
          <p:cNvSpPr>
            <a:spLocks noGrp="1" noChangeArrowheads="1"/>
          </p:cNvSpPr>
          <p:nvPr>
            <p:ph type="dt" sz="quarter" idx="1"/>
          </p:nvPr>
        </p:nvSpPr>
        <p:spPr bwMode="auto">
          <a:xfrm>
            <a:off x="3937747" y="1"/>
            <a:ext cx="3012328" cy="462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7" tIns="46239" rIns="92477" bIns="46239" numCol="1" anchor="t" anchorCtr="0" compatLnSpc="1">
            <a:prstTxWarp prst="textNoShape">
              <a:avLst/>
            </a:prstTxWarp>
          </a:bodyPr>
          <a:lstStyle>
            <a:lvl1pPr algn="r">
              <a:defRPr sz="1200">
                <a:latin typeface="Arial" charset="0"/>
              </a:defRPr>
            </a:lvl1pPr>
          </a:lstStyle>
          <a:p>
            <a:pPr>
              <a:defRPr/>
            </a:pPr>
            <a:endParaRPr lang="en-US"/>
          </a:p>
        </p:txBody>
      </p:sp>
      <p:sp>
        <p:nvSpPr>
          <p:cNvPr id="189445" name="Rectangle 5"/>
          <p:cNvSpPr>
            <a:spLocks noGrp="1" noChangeArrowheads="1"/>
          </p:cNvSpPr>
          <p:nvPr>
            <p:ph type="sldNum" sz="quarter" idx="3"/>
          </p:nvPr>
        </p:nvSpPr>
        <p:spPr bwMode="auto">
          <a:xfrm>
            <a:off x="3937747" y="8773957"/>
            <a:ext cx="3012328" cy="46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7" tIns="46239" rIns="92477" bIns="46239" numCol="1" anchor="b" anchorCtr="0" compatLnSpc="1">
            <a:prstTxWarp prst="textNoShape">
              <a:avLst/>
            </a:prstTxWarp>
          </a:bodyPr>
          <a:lstStyle>
            <a:lvl1pPr algn="r">
              <a:defRPr sz="1200">
                <a:latin typeface="Arial" charset="0"/>
              </a:defRPr>
            </a:lvl1pPr>
          </a:lstStyle>
          <a:p>
            <a:pPr>
              <a:defRPr/>
            </a:pPr>
            <a:fld id="{626EEC9C-C976-4B0B-A7ED-3A19EB1B9F8F}" type="slidenum">
              <a:rPr lang="en-US" sz="1000"/>
              <a:pPr>
                <a:defRPr/>
              </a:pPr>
              <a:t>‹#›</a:t>
            </a:fld>
            <a:endParaRPr lang="en-US" sz="1000" dirty="0"/>
          </a:p>
        </p:txBody>
      </p:sp>
    </p:spTree>
    <p:extLst>
      <p:ext uri="{BB962C8B-B14F-4D97-AF65-F5344CB8AC3E}">
        <p14:creationId xmlns:p14="http://schemas.microsoft.com/office/powerpoint/2010/main" val="3493532594"/>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2" y="1"/>
            <a:ext cx="3012328" cy="462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7" tIns="46239" rIns="92477" bIns="46239" numCol="1" anchor="t" anchorCtr="0" compatLnSpc="1">
            <a:prstTxWarp prst="textNoShape">
              <a:avLst/>
            </a:prstTxWarp>
          </a:bodyPr>
          <a:lstStyle>
            <a:lvl1pPr>
              <a:defRPr sz="1200">
                <a:latin typeface="Arial" charset="0"/>
              </a:defRPr>
            </a:lvl1pPr>
          </a:lstStyle>
          <a:p>
            <a:pPr>
              <a:defRPr/>
            </a:pPr>
            <a:endParaRPr lang="en-US"/>
          </a:p>
        </p:txBody>
      </p:sp>
      <p:sp>
        <p:nvSpPr>
          <p:cNvPr id="147459" name="Rectangle 3"/>
          <p:cNvSpPr>
            <a:spLocks noGrp="1" noChangeArrowheads="1"/>
          </p:cNvSpPr>
          <p:nvPr>
            <p:ph type="dt" idx="1"/>
          </p:nvPr>
        </p:nvSpPr>
        <p:spPr bwMode="auto">
          <a:xfrm>
            <a:off x="3937747" y="1"/>
            <a:ext cx="3012328" cy="462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7" tIns="46239" rIns="92477" bIns="46239" numCol="1" anchor="t" anchorCtr="0" compatLnSpc="1">
            <a:prstTxWarp prst="textNoShape">
              <a:avLst/>
            </a:prstTxWarp>
          </a:bodyPr>
          <a:lstStyle>
            <a:lvl1pPr algn="r">
              <a:defRPr sz="1200">
                <a:latin typeface="Arial" charset="0"/>
              </a:defRPr>
            </a:lvl1pPr>
          </a:lstStyle>
          <a:p>
            <a:pPr>
              <a:defRPr/>
            </a:pPr>
            <a:endParaRPr lang="en-US"/>
          </a:p>
        </p:txBody>
      </p:sp>
      <p:sp>
        <p:nvSpPr>
          <p:cNvPr id="134148"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7461" name="Rectangle 5"/>
          <p:cNvSpPr>
            <a:spLocks noGrp="1" noChangeArrowheads="1"/>
          </p:cNvSpPr>
          <p:nvPr>
            <p:ph type="body" sz="quarter" idx="3"/>
          </p:nvPr>
        </p:nvSpPr>
        <p:spPr bwMode="auto">
          <a:xfrm>
            <a:off x="926993" y="4387767"/>
            <a:ext cx="5096092" cy="415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7" tIns="46239" rIns="92477" bIns="462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7462" name="Rectangle 6"/>
          <p:cNvSpPr>
            <a:spLocks noGrp="1" noChangeArrowheads="1"/>
          </p:cNvSpPr>
          <p:nvPr>
            <p:ph type="ftr" sz="quarter" idx="4"/>
          </p:nvPr>
        </p:nvSpPr>
        <p:spPr bwMode="auto">
          <a:xfrm>
            <a:off x="2" y="8773957"/>
            <a:ext cx="3012328" cy="46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7" tIns="46239" rIns="92477" bIns="46239" numCol="1" anchor="b" anchorCtr="0" compatLnSpc="1">
            <a:prstTxWarp prst="textNoShape">
              <a:avLst/>
            </a:prstTxWarp>
          </a:bodyPr>
          <a:lstStyle>
            <a:lvl1pPr>
              <a:defRPr sz="1200">
                <a:latin typeface="Arial" charset="0"/>
              </a:defRPr>
            </a:lvl1pPr>
          </a:lstStyle>
          <a:p>
            <a:pPr>
              <a:defRPr/>
            </a:pPr>
            <a:endParaRPr lang="en-US"/>
          </a:p>
        </p:txBody>
      </p:sp>
      <p:sp>
        <p:nvSpPr>
          <p:cNvPr id="147463" name="Rectangle 7"/>
          <p:cNvSpPr>
            <a:spLocks noGrp="1" noChangeArrowheads="1"/>
          </p:cNvSpPr>
          <p:nvPr>
            <p:ph type="sldNum" sz="quarter" idx="5"/>
          </p:nvPr>
        </p:nvSpPr>
        <p:spPr bwMode="auto">
          <a:xfrm>
            <a:off x="3937747" y="8773957"/>
            <a:ext cx="3012328" cy="46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7" tIns="46239" rIns="92477" bIns="46239" numCol="1" anchor="b" anchorCtr="0" compatLnSpc="1">
            <a:prstTxWarp prst="textNoShape">
              <a:avLst/>
            </a:prstTxWarp>
          </a:bodyPr>
          <a:lstStyle>
            <a:lvl1pPr algn="r">
              <a:defRPr sz="1200">
                <a:latin typeface="Arial" charset="0"/>
              </a:defRPr>
            </a:lvl1pPr>
          </a:lstStyle>
          <a:p>
            <a:pPr>
              <a:defRPr/>
            </a:pPr>
            <a:fld id="{7AE5DB03-631A-40A1-AFB7-A7C760835C7D}" type="slidenum">
              <a:rPr lang="en-US"/>
              <a:pPr>
                <a:defRPr/>
              </a:pPr>
              <a:t>‹#›</a:t>
            </a:fld>
            <a:endParaRPr lang="en-US"/>
          </a:p>
        </p:txBody>
      </p:sp>
    </p:spTree>
    <p:extLst>
      <p:ext uri="{BB962C8B-B14F-4D97-AF65-F5344CB8AC3E}">
        <p14:creationId xmlns:p14="http://schemas.microsoft.com/office/powerpoint/2010/main" val="85021706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xfrm>
            <a:off x="3" y="2"/>
            <a:ext cx="3037945" cy="46434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24" rIns="91249" bIns="45624"/>
          <a:lstStyle>
            <a:lvl1pPr defTabSz="931495" eaLnBrk="0" hangingPunct="0">
              <a:defRPr sz="2400">
                <a:solidFill>
                  <a:schemeClr val="tx1"/>
                </a:solidFill>
                <a:latin typeface="Times New Roman" pitchFamily="18" charset="0"/>
              </a:defRPr>
            </a:lvl1pPr>
            <a:lvl2pPr marL="741394" indent="-285152" defTabSz="931495" eaLnBrk="0" hangingPunct="0">
              <a:defRPr sz="2400">
                <a:solidFill>
                  <a:schemeClr val="tx1"/>
                </a:solidFill>
                <a:latin typeface="Times New Roman" pitchFamily="18" charset="0"/>
              </a:defRPr>
            </a:lvl2pPr>
            <a:lvl3pPr marL="1140607" indent="-228121" defTabSz="931495" eaLnBrk="0" hangingPunct="0">
              <a:defRPr sz="2400">
                <a:solidFill>
                  <a:schemeClr val="tx1"/>
                </a:solidFill>
                <a:latin typeface="Times New Roman" pitchFamily="18" charset="0"/>
              </a:defRPr>
            </a:lvl3pPr>
            <a:lvl4pPr marL="1596850" indent="-228121" defTabSz="931495" eaLnBrk="0" hangingPunct="0">
              <a:defRPr sz="2400">
                <a:solidFill>
                  <a:schemeClr val="tx1"/>
                </a:solidFill>
                <a:latin typeface="Times New Roman" pitchFamily="18" charset="0"/>
              </a:defRPr>
            </a:lvl4pPr>
            <a:lvl5pPr marL="2053093" indent="-228121" defTabSz="931495" eaLnBrk="0" hangingPunct="0">
              <a:defRPr sz="2400">
                <a:solidFill>
                  <a:schemeClr val="tx1"/>
                </a:solidFill>
                <a:latin typeface="Times New Roman" pitchFamily="18" charset="0"/>
              </a:defRPr>
            </a:lvl5pPr>
            <a:lvl6pPr marL="2509335" indent="-228121" defTabSz="931495" eaLnBrk="0" fontAlgn="base" hangingPunct="0">
              <a:spcBef>
                <a:spcPct val="0"/>
              </a:spcBef>
              <a:spcAft>
                <a:spcPct val="0"/>
              </a:spcAft>
              <a:defRPr sz="2400">
                <a:solidFill>
                  <a:schemeClr val="tx1"/>
                </a:solidFill>
                <a:latin typeface="Times New Roman" pitchFamily="18" charset="0"/>
              </a:defRPr>
            </a:lvl6pPr>
            <a:lvl7pPr marL="2965578" indent="-228121" defTabSz="931495" eaLnBrk="0" fontAlgn="base" hangingPunct="0">
              <a:spcBef>
                <a:spcPct val="0"/>
              </a:spcBef>
              <a:spcAft>
                <a:spcPct val="0"/>
              </a:spcAft>
              <a:defRPr sz="2400">
                <a:solidFill>
                  <a:schemeClr val="tx1"/>
                </a:solidFill>
                <a:latin typeface="Times New Roman" pitchFamily="18" charset="0"/>
              </a:defRPr>
            </a:lvl7pPr>
            <a:lvl8pPr marL="3421821" indent="-228121" defTabSz="931495" eaLnBrk="0" fontAlgn="base" hangingPunct="0">
              <a:spcBef>
                <a:spcPct val="0"/>
              </a:spcBef>
              <a:spcAft>
                <a:spcPct val="0"/>
              </a:spcAft>
              <a:defRPr sz="2400">
                <a:solidFill>
                  <a:schemeClr val="tx1"/>
                </a:solidFill>
                <a:latin typeface="Times New Roman" pitchFamily="18" charset="0"/>
              </a:defRPr>
            </a:lvl8pPr>
            <a:lvl9pPr marL="3878064" indent="-228121" defTabSz="931495"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dirty="0">
                <a:latin typeface="Arial" charset="0"/>
              </a:rPr>
              <a:t>DC Inpatient Admissions</a:t>
            </a:r>
          </a:p>
        </p:txBody>
      </p:sp>
      <p:sp>
        <p:nvSpPr>
          <p:cNvPr id="378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495" eaLnBrk="0" hangingPunct="0">
              <a:defRPr sz="2400">
                <a:solidFill>
                  <a:schemeClr val="tx1"/>
                </a:solidFill>
                <a:latin typeface="Times New Roman" pitchFamily="18" charset="0"/>
              </a:defRPr>
            </a:lvl1pPr>
            <a:lvl2pPr marL="741394" indent="-285152" defTabSz="931495" eaLnBrk="0" hangingPunct="0">
              <a:defRPr sz="2400">
                <a:solidFill>
                  <a:schemeClr val="tx1"/>
                </a:solidFill>
                <a:latin typeface="Times New Roman" pitchFamily="18" charset="0"/>
              </a:defRPr>
            </a:lvl2pPr>
            <a:lvl3pPr marL="1140607" indent="-228121" defTabSz="931495" eaLnBrk="0" hangingPunct="0">
              <a:defRPr sz="2400">
                <a:solidFill>
                  <a:schemeClr val="tx1"/>
                </a:solidFill>
                <a:latin typeface="Times New Roman" pitchFamily="18" charset="0"/>
              </a:defRPr>
            </a:lvl3pPr>
            <a:lvl4pPr marL="1596850" indent="-228121" defTabSz="931495" eaLnBrk="0" hangingPunct="0">
              <a:defRPr sz="2400">
                <a:solidFill>
                  <a:schemeClr val="tx1"/>
                </a:solidFill>
                <a:latin typeface="Times New Roman" pitchFamily="18" charset="0"/>
              </a:defRPr>
            </a:lvl4pPr>
            <a:lvl5pPr marL="2053093" indent="-228121" defTabSz="931495" eaLnBrk="0" hangingPunct="0">
              <a:defRPr sz="2400">
                <a:solidFill>
                  <a:schemeClr val="tx1"/>
                </a:solidFill>
                <a:latin typeface="Times New Roman" pitchFamily="18" charset="0"/>
              </a:defRPr>
            </a:lvl5pPr>
            <a:lvl6pPr marL="2509335" indent="-228121" defTabSz="931495" eaLnBrk="0" fontAlgn="base" hangingPunct="0">
              <a:spcBef>
                <a:spcPct val="0"/>
              </a:spcBef>
              <a:spcAft>
                <a:spcPct val="0"/>
              </a:spcAft>
              <a:defRPr sz="2400">
                <a:solidFill>
                  <a:schemeClr val="tx1"/>
                </a:solidFill>
                <a:latin typeface="Times New Roman" pitchFamily="18" charset="0"/>
              </a:defRPr>
            </a:lvl6pPr>
            <a:lvl7pPr marL="2965578" indent="-228121" defTabSz="931495" eaLnBrk="0" fontAlgn="base" hangingPunct="0">
              <a:spcBef>
                <a:spcPct val="0"/>
              </a:spcBef>
              <a:spcAft>
                <a:spcPct val="0"/>
              </a:spcAft>
              <a:defRPr sz="2400">
                <a:solidFill>
                  <a:schemeClr val="tx1"/>
                </a:solidFill>
                <a:latin typeface="Times New Roman" pitchFamily="18" charset="0"/>
              </a:defRPr>
            </a:lvl7pPr>
            <a:lvl8pPr marL="3421821" indent="-228121" defTabSz="931495" eaLnBrk="0" fontAlgn="base" hangingPunct="0">
              <a:spcBef>
                <a:spcPct val="0"/>
              </a:spcBef>
              <a:spcAft>
                <a:spcPct val="0"/>
              </a:spcAft>
              <a:defRPr sz="2400">
                <a:solidFill>
                  <a:schemeClr val="tx1"/>
                </a:solidFill>
                <a:latin typeface="Times New Roman" pitchFamily="18" charset="0"/>
              </a:defRPr>
            </a:lvl8pPr>
            <a:lvl9pPr marL="3878064" indent="-228121" defTabSz="931495" eaLnBrk="0" fontAlgn="base" hangingPunct="0">
              <a:spcBef>
                <a:spcPct val="0"/>
              </a:spcBef>
              <a:spcAft>
                <a:spcPct val="0"/>
              </a:spcAft>
              <a:defRPr sz="2400">
                <a:solidFill>
                  <a:schemeClr val="tx1"/>
                </a:solidFill>
                <a:latin typeface="Times New Roman" pitchFamily="18" charset="0"/>
              </a:defRPr>
            </a:lvl9pPr>
          </a:lstStyle>
          <a:p>
            <a:pPr eaLnBrk="1" hangingPunct="1"/>
            <a:fld id="{2C12B0D5-7F0C-4486-8F22-833ED4A29408}" type="slidenum">
              <a:rPr lang="en-US" sz="1200">
                <a:latin typeface="Arial" charset="0"/>
              </a:rPr>
              <a:pPr eaLnBrk="1" hangingPunct="1"/>
              <a:t>2</a:t>
            </a:fld>
            <a:endParaRPr lang="en-US" sz="1200" dirty="0">
              <a:latin typeface="Arial" charset="0"/>
            </a:endParaRPr>
          </a:p>
        </p:txBody>
      </p:sp>
      <p:sp>
        <p:nvSpPr>
          <p:cNvPr id="37892" name="Rectangle 2"/>
          <p:cNvSpPr>
            <a:spLocks noGrp="1" noRot="1" noChangeAspect="1" noChangeArrowheads="1" noTextEdit="1"/>
          </p:cNvSpPr>
          <p:nvPr>
            <p:ph type="sldImg"/>
          </p:nvPr>
        </p:nvSpPr>
        <p:spPr>
          <a:ln/>
        </p:spPr>
      </p:sp>
      <p:sp>
        <p:nvSpPr>
          <p:cNvPr id="378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313297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US" altLang="en-US"/>
          </a:p>
        </p:txBody>
      </p:sp>
      <p:sp>
        <p:nvSpPr>
          <p:cNvPr id="31748" name="Slide Number Placeholder 3"/>
          <p:cNvSpPr>
            <a:spLocks noGrp="1"/>
          </p:cNvSpPr>
          <p:nvPr>
            <p:ph type="sldNum" sz="quarter" idx="5"/>
          </p:nvPr>
        </p:nvSpPr>
        <p:spPr>
          <a:noFill/>
        </p:spPr>
        <p:txBody>
          <a:bodyPr/>
          <a:lstStyle>
            <a:lvl1pPr defTabSz="931863">
              <a:defRPr sz="2400">
                <a:solidFill>
                  <a:schemeClr val="tx1"/>
                </a:solidFill>
                <a:latin typeface="Arial" charset="0"/>
                <a:ea typeface="ヒラギノ角ゴ Pro W3" charset="-128"/>
              </a:defRPr>
            </a:lvl1pPr>
            <a:lvl2pPr marL="742950" indent="-285750" defTabSz="931863">
              <a:defRPr sz="2400">
                <a:solidFill>
                  <a:schemeClr val="tx1"/>
                </a:solidFill>
                <a:latin typeface="Arial" charset="0"/>
                <a:ea typeface="ヒラギノ角ゴ Pro W3" charset="-128"/>
              </a:defRPr>
            </a:lvl2pPr>
            <a:lvl3pPr marL="1143000" indent="-228600" defTabSz="931863">
              <a:defRPr sz="2400">
                <a:solidFill>
                  <a:schemeClr val="tx1"/>
                </a:solidFill>
                <a:latin typeface="Arial" charset="0"/>
                <a:ea typeface="ヒラギノ角ゴ Pro W3" charset="-128"/>
              </a:defRPr>
            </a:lvl3pPr>
            <a:lvl4pPr marL="1600200" indent="-228600" defTabSz="931863">
              <a:defRPr sz="2400">
                <a:solidFill>
                  <a:schemeClr val="tx1"/>
                </a:solidFill>
                <a:latin typeface="Arial" charset="0"/>
                <a:ea typeface="ヒラギノ角ゴ Pro W3" charset="-128"/>
              </a:defRPr>
            </a:lvl4pPr>
            <a:lvl5pPr marL="2057400" indent="-228600" defTabSz="931863">
              <a:defRPr sz="2400">
                <a:solidFill>
                  <a:schemeClr val="tx1"/>
                </a:solidFill>
                <a:latin typeface="Arial" charset="0"/>
                <a:ea typeface="ヒラギノ角ゴ Pro W3" charset="-128"/>
              </a:defRPr>
            </a:lvl5pPr>
            <a:lvl6pPr marL="2514600" indent="-228600" defTabSz="931863"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931863"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931863"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931863" eaLnBrk="0" fontAlgn="base" hangingPunct="0">
              <a:spcBef>
                <a:spcPct val="0"/>
              </a:spcBef>
              <a:spcAft>
                <a:spcPct val="0"/>
              </a:spcAft>
              <a:defRPr sz="2400">
                <a:solidFill>
                  <a:schemeClr val="tx1"/>
                </a:solidFill>
                <a:latin typeface="Arial" charset="0"/>
                <a:ea typeface="ヒラギノ角ゴ Pro W3" charset="-128"/>
              </a:defRPr>
            </a:lvl9pPr>
          </a:lstStyle>
          <a:p>
            <a:fld id="{E7499509-CB92-4F7A-AFA3-D66FDF86113A}" type="slidenum">
              <a:rPr lang="en-US" altLang="en-US" sz="1200"/>
              <a:pPr/>
              <a:t>26</a:t>
            </a:fld>
            <a:endParaRPr lang="en-US" altLang="en-US" sz="1200"/>
          </a:p>
        </p:txBody>
      </p:sp>
    </p:spTree>
    <p:extLst>
      <p:ext uri="{BB962C8B-B14F-4D97-AF65-F5344CB8AC3E}">
        <p14:creationId xmlns:p14="http://schemas.microsoft.com/office/powerpoint/2010/main" val="3346463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US" altLang="en-US"/>
          </a:p>
        </p:txBody>
      </p:sp>
      <p:sp>
        <p:nvSpPr>
          <p:cNvPr id="31748" name="Slide Number Placeholder 3"/>
          <p:cNvSpPr>
            <a:spLocks noGrp="1"/>
          </p:cNvSpPr>
          <p:nvPr>
            <p:ph type="sldNum" sz="quarter" idx="5"/>
          </p:nvPr>
        </p:nvSpPr>
        <p:spPr>
          <a:noFill/>
        </p:spPr>
        <p:txBody>
          <a:bodyPr/>
          <a:lstStyle>
            <a:lvl1pPr defTabSz="931863">
              <a:defRPr sz="2400">
                <a:solidFill>
                  <a:schemeClr val="tx1"/>
                </a:solidFill>
                <a:latin typeface="Arial" charset="0"/>
                <a:ea typeface="ヒラギノ角ゴ Pro W3" charset="-128"/>
              </a:defRPr>
            </a:lvl1pPr>
            <a:lvl2pPr marL="742950" indent="-285750" defTabSz="931863">
              <a:defRPr sz="2400">
                <a:solidFill>
                  <a:schemeClr val="tx1"/>
                </a:solidFill>
                <a:latin typeface="Arial" charset="0"/>
                <a:ea typeface="ヒラギノ角ゴ Pro W3" charset="-128"/>
              </a:defRPr>
            </a:lvl2pPr>
            <a:lvl3pPr marL="1143000" indent="-228600" defTabSz="931863">
              <a:defRPr sz="2400">
                <a:solidFill>
                  <a:schemeClr val="tx1"/>
                </a:solidFill>
                <a:latin typeface="Arial" charset="0"/>
                <a:ea typeface="ヒラギノ角ゴ Pro W3" charset="-128"/>
              </a:defRPr>
            </a:lvl3pPr>
            <a:lvl4pPr marL="1600200" indent="-228600" defTabSz="931863">
              <a:defRPr sz="2400">
                <a:solidFill>
                  <a:schemeClr val="tx1"/>
                </a:solidFill>
                <a:latin typeface="Arial" charset="0"/>
                <a:ea typeface="ヒラギノ角ゴ Pro W3" charset="-128"/>
              </a:defRPr>
            </a:lvl4pPr>
            <a:lvl5pPr marL="2057400" indent="-228600" defTabSz="931863">
              <a:defRPr sz="2400">
                <a:solidFill>
                  <a:schemeClr val="tx1"/>
                </a:solidFill>
                <a:latin typeface="Arial" charset="0"/>
                <a:ea typeface="ヒラギノ角ゴ Pro W3" charset="-128"/>
              </a:defRPr>
            </a:lvl5pPr>
            <a:lvl6pPr marL="2514600" indent="-228600" defTabSz="931863"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931863"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931863"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931863" eaLnBrk="0" fontAlgn="base" hangingPunct="0">
              <a:spcBef>
                <a:spcPct val="0"/>
              </a:spcBef>
              <a:spcAft>
                <a:spcPct val="0"/>
              </a:spcAft>
              <a:defRPr sz="2400">
                <a:solidFill>
                  <a:schemeClr val="tx1"/>
                </a:solidFill>
                <a:latin typeface="Arial" charset="0"/>
                <a:ea typeface="ヒラギノ角ゴ Pro W3" charset="-128"/>
              </a:defRPr>
            </a:lvl9pPr>
          </a:lstStyle>
          <a:p>
            <a:fld id="{E7499509-CB92-4F7A-AFA3-D66FDF86113A}" type="slidenum">
              <a:rPr lang="en-US" altLang="en-US" sz="1200"/>
              <a:pPr/>
              <a:t>27</a:t>
            </a:fld>
            <a:endParaRPr lang="en-US" altLang="en-US" sz="1200"/>
          </a:p>
        </p:txBody>
      </p:sp>
    </p:spTree>
    <p:extLst>
      <p:ext uri="{BB962C8B-B14F-4D97-AF65-F5344CB8AC3E}">
        <p14:creationId xmlns:p14="http://schemas.microsoft.com/office/powerpoint/2010/main" val="3482920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endParaRPr lang="en-US" altLang="en-US"/>
          </a:p>
        </p:txBody>
      </p:sp>
      <p:sp>
        <p:nvSpPr>
          <p:cNvPr id="39940" name="Slide Number Placeholder 3"/>
          <p:cNvSpPr>
            <a:spLocks noGrp="1"/>
          </p:cNvSpPr>
          <p:nvPr>
            <p:ph type="sldNum" sz="quarter" idx="5"/>
          </p:nvPr>
        </p:nvSpPr>
        <p:spPr>
          <a:noFill/>
        </p:spPr>
        <p:txBody>
          <a:bodyPr/>
          <a:lstStyle>
            <a:lvl1pPr defTabSz="931863">
              <a:defRPr sz="2400">
                <a:solidFill>
                  <a:schemeClr val="tx1"/>
                </a:solidFill>
                <a:latin typeface="Arial" charset="0"/>
                <a:ea typeface="ヒラギノ角ゴ Pro W3" charset="-128"/>
              </a:defRPr>
            </a:lvl1pPr>
            <a:lvl2pPr marL="742950" indent="-285750" defTabSz="931863">
              <a:defRPr sz="2400">
                <a:solidFill>
                  <a:schemeClr val="tx1"/>
                </a:solidFill>
                <a:latin typeface="Arial" charset="0"/>
                <a:ea typeface="ヒラギノ角ゴ Pro W3" charset="-128"/>
              </a:defRPr>
            </a:lvl2pPr>
            <a:lvl3pPr marL="1143000" indent="-228600" defTabSz="931863">
              <a:defRPr sz="2400">
                <a:solidFill>
                  <a:schemeClr val="tx1"/>
                </a:solidFill>
                <a:latin typeface="Arial" charset="0"/>
                <a:ea typeface="ヒラギノ角ゴ Pro W3" charset="-128"/>
              </a:defRPr>
            </a:lvl3pPr>
            <a:lvl4pPr marL="1600200" indent="-228600" defTabSz="931863">
              <a:defRPr sz="2400">
                <a:solidFill>
                  <a:schemeClr val="tx1"/>
                </a:solidFill>
                <a:latin typeface="Arial" charset="0"/>
                <a:ea typeface="ヒラギノ角ゴ Pro W3" charset="-128"/>
              </a:defRPr>
            </a:lvl4pPr>
            <a:lvl5pPr marL="2057400" indent="-228600" defTabSz="931863">
              <a:defRPr sz="2400">
                <a:solidFill>
                  <a:schemeClr val="tx1"/>
                </a:solidFill>
                <a:latin typeface="Arial" charset="0"/>
                <a:ea typeface="ヒラギノ角ゴ Pro W3" charset="-128"/>
              </a:defRPr>
            </a:lvl5pPr>
            <a:lvl6pPr marL="2514600" indent="-228600" defTabSz="931863"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931863"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931863"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931863" eaLnBrk="0" fontAlgn="base" hangingPunct="0">
              <a:spcBef>
                <a:spcPct val="0"/>
              </a:spcBef>
              <a:spcAft>
                <a:spcPct val="0"/>
              </a:spcAft>
              <a:defRPr sz="2400">
                <a:solidFill>
                  <a:schemeClr val="tx1"/>
                </a:solidFill>
                <a:latin typeface="Arial" charset="0"/>
                <a:ea typeface="ヒラギノ角ゴ Pro W3" charset="-128"/>
              </a:defRPr>
            </a:lvl9pPr>
          </a:lstStyle>
          <a:p>
            <a:fld id="{F2EFCA44-B9C5-4522-8828-9560375CC20B}" type="slidenum">
              <a:rPr lang="en-US" altLang="en-US" sz="1200"/>
              <a:pPr/>
              <a:t>29</a:t>
            </a:fld>
            <a:endParaRPr lang="en-US" altLang="en-US" sz="1200"/>
          </a:p>
        </p:txBody>
      </p:sp>
    </p:spTree>
    <p:extLst>
      <p:ext uri="{BB962C8B-B14F-4D97-AF65-F5344CB8AC3E}">
        <p14:creationId xmlns:p14="http://schemas.microsoft.com/office/powerpoint/2010/main" val="836954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457200" y="6245225"/>
            <a:ext cx="3962400" cy="476250"/>
          </a:xfrm>
          <a:prstGeom prst="rect">
            <a:avLst/>
          </a:prstGeom>
          <a:ln/>
        </p:spPr>
        <p:txBody>
          <a:bodyPr/>
          <a:lstStyle>
            <a:lvl1pPr>
              <a:defRPr sz="1000"/>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sz="1000"/>
            </a:lvl1pPr>
          </a:lstStyle>
          <a:p>
            <a:pPr>
              <a:defRPr/>
            </a:pPr>
            <a:fld id="{1ED47A34-EB99-4470-8867-D85738480364}" type="slidenum">
              <a:rPr lang="en-US" smtClean="0"/>
              <a:pPr>
                <a:defRPr/>
              </a:pPr>
              <a:t>‹#›</a:t>
            </a:fld>
            <a:endParaRPr lang="en-US" dirty="0"/>
          </a:p>
        </p:txBody>
      </p:sp>
    </p:spTree>
    <p:extLst>
      <p:ext uri="{BB962C8B-B14F-4D97-AF65-F5344CB8AC3E}">
        <p14:creationId xmlns:p14="http://schemas.microsoft.com/office/powerpoint/2010/main" val="3935317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3505200" cy="476250"/>
          </a:xfrm>
          <a:prstGeom prst="rect">
            <a:avLst/>
          </a:prstGeom>
          <a:ln/>
        </p:spPr>
        <p:txBody>
          <a:bodyPr/>
          <a:lstStyle>
            <a:lvl1pPr>
              <a:defRPr sz="1000"/>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sz="1000"/>
            </a:lvl1pPr>
          </a:lstStyle>
          <a:p>
            <a:pPr>
              <a:defRPr/>
            </a:pPr>
            <a:fld id="{D19A83E9-D23A-4F8A-9DE6-CEDCE664E07A}" type="slidenum">
              <a:rPr lang="en-US" smtClean="0"/>
              <a:pPr>
                <a:defRPr/>
              </a:pPr>
              <a:t>‹#›</a:t>
            </a:fld>
            <a:endParaRPr lang="en-US" dirty="0"/>
          </a:p>
        </p:txBody>
      </p:sp>
    </p:spTree>
    <p:extLst>
      <p:ext uri="{BB962C8B-B14F-4D97-AF65-F5344CB8AC3E}">
        <p14:creationId xmlns:p14="http://schemas.microsoft.com/office/powerpoint/2010/main" val="2457679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3352800" cy="476250"/>
          </a:xfrm>
          <a:prstGeom prst="rect">
            <a:avLst/>
          </a:prstGeom>
          <a:ln/>
        </p:spPr>
        <p:txBody>
          <a:bodyPr/>
          <a:lstStyle>
            <a:lvl1pPr>
              <a:defRPr sz="1000"/>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sz="1000"/>
            </a:lvl1pPr>
          </a:lstStyle>
          <a:p>
            <a:pPr>
              <a:defRPr/>
            </a:pPr>
            <a:fld id="{45E22CEC-380B-4B46-AE77-E47B86D20C96}" type="slidenum">
              <a:rPr lang="en-US" smtClean="0"/>
              <a:pPr>
                <a:defRPr/>
              </a:pPr>
              <a:t>‹#›</a:t>
            </a:fld>
            <a:endParaRPr lang="en-US" dirty="0"/>
          </a:p>
        </p:txBody>
      </p:sp>
    </p:spTree>
    <p:extLst>
      <p:ext uri="{BB962C8B-B14F-4D97-AF65-F5344CB8AC3E}">
        <p14:creationId xmlns:p14="http://schemas.microsoft.com/office/powerpoint/2010/main" val="2177090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705600" cy="639763"/>
          </a:xfrm>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sz="half" idx="1"/>
          </p:nvPr>
        </p:nvSpPr>
        <p:spPr>
          <a:xfrm>
            <a:off x="457200" y="1600200"/>
            <a:ext cx="4038600" cy="4525963"/>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Grp="1" noChangeArrowheads="1"/>
          </p:cNvSpPr>
          <p:nvPr>
            <p:ph type="sldNum" sz="quarter" idx="12"/>
          </p:nvPr>
        </p:nvSpPr>
        <p:spPr>
          <a:ln/>
        </p:spPr>
        <p:txBody>
          <a:bodyPr/>
          <a:lstStyle>
            <a:lvl1pPr>
              <a:defRPr sz="1000"/>
            </a:lvl1pPr>
          </a:lstStyle>
          <a:p>
            <a:pPr>
              <a:defRPr/>
            </a:pPr>
            <a:fld id="{05506700-03CB-4D78-879E-F95C9178AA5E}" type="slidenum">
              <a:rPr lang="en-US" smtClean="0"/>
              <a:pPr>
                <a:defRPr/>
              </a:pPr>
              <a:t>‹#›</a:t>
            </a:fld>
            <a:endParaRPr lang="en-US" dirty="0"/>
          </a:p>
        </p:txBody>
      </p:sp>
    </p:spTree>
    <p:extLst>
      <p:ext uri="{BB962C8B-B14F-4D97-AF65-F5344CB8AC3E}">
        <p14:creationId xmlns:p14="http://schemas.microsoft.com/office/powerpoint/2010/main" val="2804025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705600" cy="639763"/>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p:cNvSpPr>
            <a:spLocks noGrp="1" noChangeArrowheads="1"/>
          </p:cNvSpPr>
          <p:nvPr>
            <p:ph type="dt" sz="half" idx="10"/>
          </p:nvPr>
        </p:nvSpPr>
        <p:spPr>
          <a:xfrm>
            <a:off x="584200" y="6245225"/>
            <a:ext cx="4038600" cy="476250"/>
          </a:xfrm>
          <a:prstGeom prst="rect">
            <a:avLst/>
          </a:prstGeom>
          <a:ln/>
        </p:spPr>
        <p:txBody>
          <a:bodyPr/>
          <a:lstStyle>
            <a:lvl1pPr>
              <a:defRPr sz="1000"/>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sz="1000"/>
            </a:lvl1pPr>
          </a:lstStyle>
          <a:p>
            <a:pPr>
              <a:defRPr/>
            </a:pPr>
            <a:fld id="{8771477D-29E4-4435-A632-29CA5F898429}" type="slidenum">
              <a:rPr lang="en-US" smtClean="0"/>
              <a:pPr>
                <a:defRPr/>
              </a:pPr>
              <a:t>‹#›</a:t>
            </a:fld>
            <a:endParaRPr lang="en-US" dirty="0"/>
          </a:p>
        </p:txBody>
      </p:sp>
    </p:spTree>
    <p:extLst>
      <p:ext uri="{BB962C8B-B14F-4D97-AF65-F5344CB8AC3E}">
        <p14:creationId xmlns:p14="http://schemas.microsoft.com/office/powerpoint/2010/main" val="2777684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705600" cy="639763"/>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457200" y="6245225"/>
            <a:ext cx="3962400" cy="476250"/>
          </a:xfrm>
          <a:prstGeom prst="rect">
            <a:avLst/>
          </a:prstGeom>
          <a:ln/>
        </p:spPr>
        <p:txBody>
          <a:bodyPr/>
          <a:lstStyle>
            <a:lvl1pPr>
              <a:defRPr sz="1000"/>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sz="1000"/>
            </a:lvl1pPr>
          </a:lstStyle>
          <a:p>
            <a:pPr>
              <a:defRPr/>
            </a:pPr>
            <a:fld id="{2DCFD4AB-9F6D-4EFF-B083-B07750B81CDE}" type="slidenum">
              <a:rPr lang="en-US" smtClean="0"/>
              <a:pPr>
                <a:defRPr/>
              </a:pPr>
              <a:t>‹#›</a:t>
            </a:fld>
            <a:endParaRPr lang="en-US" dirty="0"/>
          </a:p>
        </p:txBody>
      </p:sp>
    </p:spTree>
    <p:extLst>
      <p:ext uri="{BB962C8B-B14F-4D97-AF65-F5344CB8AC3E}">
        <p14:creationId xmlns:p14="http://schemas.microsoft.com/office/powerpoint/2010/main" val="2963095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97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552450" y="6245225"/>
            <a:ext cx="40386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4D58D0C-D084-44E9-8DE1-D794B2731E54}" type="slidenum">
              <a:rPr lang="en-US"/>
              <a:pPr>
                <a:defRPr/>
              </a:pPr>
              <a:t>‹#›</a:t>
            </a:fld>
            <a:endParaRPr lang="en-US"/>
          </a:p>
        </p:txBody>
      </p:sp>
    </p:spTree>
    <p:extLst>
      <p:ext uri="{BB962C8B-B14F-4D97-AF65-F5344CB8AC3E}">
        <p14:creationId xmlns:p14="http://schemas.microsoft.com/office/powerpoint/2010/main" val="3819971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676400"/>
            <a:ext cx="7772400" cy="4267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A4922ABD-286F-4BF0-AA8B-0CB8D1978C9A}" type="slidenum">
              <a:rPr lang="en-US" altLang="en-US"/>
              <a:pPr/>
              <a:t>‹#›</a:t>
            </a:fld>
            <a:endParaRPr lang="en-US" altLang="en-US"/>
          </a:p>
        </p:txBody>
      </p:sp>
    </p:spTree>
    <p:extLst>
      <p:ext uri="{BB962C8B-B14F-4D97-AF65-F5344CB8AC3E}">
        <p14:creationId xmlns:p14="http://schemas.microsoft.com/office/powerpoint/2010/main" val="318842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ln/>
        </p:spPr>
        <p:txBody>
          <a:bodyPr/>
          <a:lstStyle>
            <a:lvl1pPr>
              <a:defRPr sz="1000"/>
            </a:lvl1pPr>
          </a:lstStyle>
          <a:p>
            <a:pPr>
              <a:defRPr/>
            </a:pPr>
            <a:fld id="{72DC2F5A-4F79-4A62-987C-EAEB7B0418A8}" type="slidenum">
              <a:rPr lang="en-US" smtClean="0"/>
              <a:pPr>
                <a:defRPr/>
              </a:pPr>
              <a:t>‹#›</a:t>
            </a:fld>
            <a:endParaRPr lang="en-US" dirty="0"/>
          </a:p>
        </p:txBody>
      </p:sp>
    </p:spTree>
    <p:extLst>
      <p:ext uri="{BB962C8B-B14F-4D97-AF65-F5344CB8AC3E}">
        <p14:creationId xmlns:p14="http://schemas.microsoft.com/office/powerpoint/2010/main" val="1740477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57200" y="6245225"/>
            <a:ext cx="3810000" cy="476250"/>
          </a:xfrm>
          <a:prstGeom prst="rect">
            <a:avLst/>
          </a:prstGeom>
          <a:ln/>
        </p:spPr>
        <p:txBody>
          <a:bodyPr/>
          <a:lstStyle>
            <a:lvl1pPr>
              <a:defRPr sz="1000"/>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sz="1000" baseline="0"/>
            </a:lvl1pPr>
          </a:lstStyle>
          <a:p>
            <a:pPr>
              <a:defRPr/>
            </a:pPr>
            <a:fld id="{5BCE6B12-CBFE-4573-A60E-BA67D0914B69}" type="slidenum">
              <a:rPr lang="en-US" smtClean="0"/>
              <a:pPr>
                <a:defRPr/>
              </a:pPr>
              <a:t>‹#›</a:t>
            </a:fld>
            <a:endParaRPr lang="en-US" dirty="0"/>
          </a:p>
        </p:txBody>
      </p:sp>
    </p:spTree>
    <p:extLst>
      <p:ext uri="{BB962C8B-B14F-4D97-AF65-F5344CB8AC3E}">
        <p14:creationId xmlns:p14="http://schemas.microsoft.com/office/powerpoint/2010/main" val="94012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3429000" cy="476250"/>
          </a:xfrm>
          <a:prstGeom prst="rect">
            <a:avLst/>
          </a:prstGeom>
          <a:ln/>
        </p:spPr>
        <p:txBody>
          <a:bodyPr/>
          <a:lstStyle>
            <a:lvl1pPr>
              <a:defRPr sz="1000"/>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sz="1000"/>
            </a:lvl1pPr>
          </a:lstStyle>
          <a:p>
            <a:pPr>
              <a:defRPr/>
            </a:pPr>
            <a:fld id="{36BCD4A4-6CEF-4076-AAC1-845E273EF853}" type="slidenum">
              <a:rPr lang="en-US" smtClean="0"/>
              <a:pPr>
                <a:defRPr/>
              </a:pPr>
              <a:t>‹#›</a:t>
            </a:fld>
            <a:endParaRPr lang="en-US" dirty="0"/>
          </a:p>
        </p:txBody>
      </p:sp>
    </p:spTree>
    <p:extLst>
      <p:ext uri="{BB962C8B-B14F-4D97-AF65-F5344CB8AC3E}">
        <p14:creationId xmlns:p14="http://schemas.microsoft.com/office/powerpoint/2010/main" val="355630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7200" y="6245225"/>
            <a:ext cx="3429000" cy="476250"/>
          </a:xfrm>
          <a:prstGeom prst="rect">
            <a:avLst/>
          </a:prstGeom>
          <a:ln/>
        </p:spPr>
        <p:txBody>
          <a:bodyPr/>
          <a:lstStyle>
            <a:lvl1pPr>
              <a:defRPr sz="1000"/>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sz="1000"/>
            </a:lvl1pPr>
          </a:lstStyle>
          <a:p>
            <a:pPr>
              <a:defRPr/>
            </a:pPr>
            <a:fld id="{82568C2F-BA06-4C3C-BE40-C7AAC4F114C7}" type="slidenum">
              <a:rPr lang="en-US" smtClean="0"/>
              <a:pPr>
                <a:defRPr/>
              </a:pPr>
              <a:t>‹#›</a:t>
            </a:fld>
            <a:endParaRPr lang="en-US" dirty="0"/>
          </a:p>
        </p:txBody>
      </p:sp>
    </p:spTree>
    <p:extLst>
      <p:ext uri="{BB962C8B-B14F-4D97-AF65-F5344CB8AC3E}">
        <p14:creationId xmlns:p14="http://schemas.microsoft.com/office/powerpoint/2010/main" val="186939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743200" cy="476250"/>
          </a:xfrm>
          <a:prstGeom prst="rect">
            <a:avLst/>
          </a:prstGeom>
          <a:ln/>
        </p:spPr>
        <p:txBody>
          <a:bodyPr/>
          <a:lstStyle>
            <a:lvl1pPr>
              <a:defRPr sz="1000"/>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sz="1000"/>
            </a:lvl1pPr>
          </a:lstStyle>
          <a:p>
            <a:pPr>
              <a:defRPr/>
            </a:pPr>
            <a:fld id="{898B1967-3468-4BB4-A236-22C58BB0741E}" type="slidenum">
              <a:rPr lang="en-US" smtClean="0"/>
              <a:pPr>
                <a:defRPr/>
              </a:pPr>
              <a:t>‹#›</a:t>
            </a:fld>
            <a:endParaRPr lang="en-US" dirty="0"/>
          </a:p>
        </p:txBody>
      </p:sp>
    </p:spTree>
    <p:extLst>
      <p:ext uri="{BB962C8B-B14F-4D97-AF65-F5344CB8AC3E}">
        <p14:creationId xmlns:p14="http://schemas.microsoft.com/office/powerpoint/2010/main" val="361292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4038600" cy="476250"/>
          </a:xfrm>
          <a:prstGeom prst="rect">
            <a:avLst/>
          </a:prstGeom>
          <a:ln/>
        </p:spPr>
        <p:txBody>
          <a:bodyPr/>
          <a:lstStyle>
            <a:lvl1pPr>
              <a:defRPr sz="1000"/>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sz="1000"/>
            </a:lvl1pPr>
          </a:lstStyle>
          <a:p>
            <a:pPr>
              <a:defRPr/>
            </a:pPr>
            <a:fld id="{DCD87436-8EF5-4D9C-A1DC-7336C7484230}" type="slidenum">
              <a:rPr lang="en-US" smtClean="0"/>
              <a:pPr>
                <a:defRPr/>
              </a:pPr>
              <a:t>‹#›</a:t>
            </a:fld>
            <a:endParaRPr lang="en-US" dirty="0"/>
          </a:p>
        </p:txBody>
      </p:sp>
    </p:spTree>
    <p:extLst>
      <p:ext uri="{BB962C8B-B14F-4D97-AF65-F5344CB8AC3E}">
        <p14:creationId xmlns:p14="http://schemas.microsoft.com/office/powerpoint/2010/main" val="2764630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3505200" cy="476250"/>
          </a:xfrm>
          <a:prstGeom prst="rect">
            <a:avLst/>
          </a:prstGeom>
          <a:ln/>
        </p:spPr>
        <p:txBody>
          <a:bodyPr/>
          <a:lstStyle>
            <a:lvl1pPr>
              <a:defRPr sz="1000"/>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sz="1000"/>
            </a:lvl1pPr>
          </a:lstStyle>
          <a:p>
            <a:pPr>
              <a:defRPr/>
            </a:pPr>
            <a:fld id="{F96CDEB5-357C-4272-8A62-9EE117DFB177}" type="slidenum">
              <a:rPr lang="en-US" smtClean="0"/>
              <a:pPr>
                <a:defRPr/>
              </a:pPr>
              <a:t>‹#›</a:t>
            </a:fld>
            <a:endParaRPr lang="en-US" dirty="0"/>
          </a:p>
        </p:txBody>
      </p:sp>
    </p:spTree>
    <p:extLst>
      <p:ext uri="{BB962C8B-B14F-4D97-AF65-F5344CB8AC3E}">
        <p14:creationId xmlns:p14="http://schemas.microsoft.com/office/powerpoint/2010/main" val="1321751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3505200" cy="476250"/>
          </a:xfrm>
          <a:prstGeom prst="rect">
            <a:avLst/>
          </a:prstGeom>
          <a:ln/>
        </p:spPr>
        <p:txBody>
          <a:bodyPr/>
          <a:lstStyle>
            <a:lvl1pPr>
              <a:defRPr sz="1000"/>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sz="1000"/>
            </a:lvl1pPr>
          </a:lstStyle>
          <a:p>
            <a:pPr>
              <a:defRPr/>
            </a:pPr>
            <a:fld id="{39B29812-1991-45D8-9541-81F8C659CEBD}" type="slidenum">
              <a:rPr lang="en-US" smtClean="0"/>
              <a:pPr>
                <a:defRPr/>
              </a:pPr>
              <a:t>‹#›</a:t>
            </a:fld>
            <a:endParaRPr lang="en-US" dirty="0"/>
          </a:p>
        </p:txBody>
      </p:sp>
    </p:spTree>
    <p:extLst>
      <p:ext uri="{BB962C8B-B14F-4D97-AF65-F5344CB8AC3E}">
        <p14:creationId xmlns:p14="http://schemas.microsoft.com/office/powerpoint/2010/main" val="4175376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228600"/>
            <a:ext cx="67056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08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mn-lt"/>
              </a:defRPr>
            </a:lvl1pPr>
          </a:lstStyle>
          <a:p>
            <a:pPr>
              <a:defRPr/>
            </a:pPr>
            <a:fld id="{A43EF7F6-0421-47D7-8D7E-44D21691DD4A}" type="slidenum">
              <a:rPr lang="en-US" smtClean="0"/>
              <a:pPr>
                <a:defRPr/>
              </a:pPr>
              <a:t>‹#›</a:t>
            </a:fld>
            <a:endParaRPr lang="en-US" dirty="0"/>
          </a:p>
        </p:txBody>
      </p:sp>
      <p:sp>
        <p:nvSpPr>
          <p:cNvPr id="1031" name="Line 9"/>
          <p:cNvSpPr>
            <a:spLocks noChangeShapeType="1"/>
          </p:cNvSpPr>
          <p:nvPr userDrawn="1"/>
        </p:nvSpPr>
        <p:spPr bwMode="auto">
          <a:xfrm>
            <a:off x="366713" y="1143000"/>
            <a:ext cx="8777287" cy="0"/>
          </a:xfrm>
          <a:prstGeom prst="line">
            <a:avLst/>
          </a:prstGeom>
          <a:noFill/>
          <a:ln w="1270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Line 10"/>
          <p:cNvSpPr>
            <a:spLocks noChangeShapeType="1"/>
          </p:cNvSpPr>
          <p:nvPr userDrawn="1"/>
        </p:nvSpPr>
        <p:spPr bwMode="auto">
          <a:xfrm>
            <a:off x="361950" y="990600"/>
            <a:ext cx="0" cy="5870575"/>
          </a:xfrm>
          <a:prstGeom prst="line">
            <a:avLst/>
          </a:prstGeom>
          <a:noFill/>
          <a:ln w="95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11"/>
          <p:cNvSpPr>
            <a:spLocks noChangeArrowheads="1"/>
          </p:cNvSpPr>
          <p:nvPr userDrawn="1"/>
        </p:nvSpPr>
        <p:spPr bwMode="auto">
          <a:xfrm>
            <a:off x="838200" y="304800"/>
            <a:ext cx="3276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endParaRPr lang="en-US" sz="3200" b="1">
              <a:solidFill>
                <a:schemeClr val="tx2"/>
              </a:solidFill>
              <a:cs typeface="Times New Roman" pitchFamily="18" charset="0"/>
            </a:endParaRPr>
          </a:p>
        </p:txBody>
      </p:sp>
      <p:sp>
        <p:nvSpPr>
          <p:cNvPr id="1034" name="Rectangle 12"/>
          <p:cNvSpPr>
            <a:spLocks noChangeArrowheads="1"/>
          </p:cNvSpPr>
          <p:nvPr userDrawn="1"/>
        </p:nvSpPr>
        <p:spPr bwMode="auto">
          <a:xfrm>
            <a:off x="685800" y="12954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2000">
              <a:latin typeface="Times New Roman" pitchFamily="18" charset="0"/>
              <a:cs typeface="Times New Roman" pitchFamily="18" charset="0"/>
            </a:endParaRPr>
          </a:p>
        </p:txBody>
      </p:sp>
      <p:sp>
        <p:nvSpPr>
          <p:cNvPr id="1035" name="Rectangle 13"/>
          <p:cNvSpPr>
            <a:spLocks noChangeArrowheads="1"/>
          </p:cNvSpPr>
          <p:nvPr userDrawn="1"/>
        </p:nvSpPr>
        <p:spPr bwMode="auto">
          <a:xfrm>
            <a:off x="6248400" y="6634163"/>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0" hangingPunct="0"/>
            <a:endParaRPr lang="en-US" sz="1100">
              <a:cs typeface="Times New Roman" pitchFamily="18" charset="0"/>
            </a:endParaRPr>
          </a:p>
        </p:txBody>
      </p:sp>
      <p:sp>
        <p:nvSpPr>
          <p:cNvPr id="1036" name="Line 14"/>
          <p:cNvSpPr>
            <a:spLocks noChangeShapeType="1"/>
          </p:cNvSpPr>
          <p:nvPr userDrawn="1"/>
        </p:nvSpPr>
        <p:spPr bwMode="auto">
          <a:xfrm>
            <a:off x="0" y="990600"/>
            <a:ext cx="9144000" cy="0"/>
          </a:xfrm>
          <a:prstGeom prst="line">
            <a:avLst/>
          </a:prstGeom>
          <a:noFill/>
          <a:ln w="1905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Rectangle 15"/>
          <p:cNvSpPr>
            <a:spLocks noChangeArrowheads="1"/>
          </p:cNvSpPr>
          <p:nvPr userDrawn="1"/>
        </p:nvSpPr>
        <p:spPr bwMode="auto">
          <a:xfrm>
            <a:off x="0" y="0"/>
            <a:ext cx="238125" cy="6858000"/>
          </a:xfrm>
          <a:prstGeom prst="rect">
            <a:avLst/>
          </a:prstGeom>
          <a:gradFill rotWithShape="0">
            <a:gsLst>
              <a:gs pos="0">
                <a:srgbClr val="14293D"/>
              </a:gs>
              <a:gs pos="100000">
                <a:srgbClr val="336699"/>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Lst>
  <p:hf sldNum="0" hdr="0" ftr="0" dt="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Times New Roman" pitchFamily="18" charset="0"/>
        </a:defRPr>
      </a:lvl2pPr>
      <a:lvl3pPr algn="ctr" rtl="0" eaLnBrk="0" fontAlgn="base" hangingPunct="0">
        <a:spcBef>
          <a:spcPct val="0"/>
        </a:spcBef>
        <a:spcAft>
          <a:spcPct val="0"/>
        </a:spcAft>
        <a:defRPr sz="4000">
          <a:solidFill>
            <a:schemeClr val="accent2"/>
          </a:solidFill>
          <a:latin typeface="Times New Roman" pitchFamily="18" charset="0"/>
        </a:defRPr>
      </a:lvl3pPr>
      <a:lvl4pPr algn="ctr" rtl="0" eaLnBrk="0" fontAlgn="base" hangingPunct="0">
        <a:spcBef>
          <a:spcPct val="0"/>
        </a:spcBef>
        <a:spcAft>
          <a:spcPct val="0"/>
        </a:spcAft>
        <a:defRPr sz="4000">
          <a:solidFill>
            <a:schemeClr val="accent2"/>
          </a:solidFill>
          <a:latin typeface="Times New Roman" pitchFamily="18" charset="0"/>
        </a:defRPr>
      </a:lvl4pPr>
      <a:lvl5pPr algn="ctr" rtl="0" eaLnBrk="0" fontAlgn="base" hangingPunct="0">
        <a:spcBef>
          <a:spcPct val="0"/>
        </a:spcBef>
        <a:spcAft>
          <a:spcPct val="0"/>
        </a:spcAft>
        <a:defRPr sz="4000">
          <a:solidFill>
            <a:schemeClr val="accent2"/>
          </a:solidFill>
          <a:latin typeface="Times New Roman" pitchFamily="18" charset="0"/>
        </a:defRPr>
      </a:lvl5pPr>
      <a:lvl6pPr marL="457200" algn="ctr" rtl="0" fontAlgn="base">
        <a:spcBef>
          <a:spcPct val="0"/>
        </a:spcBef>
        <a:spcAft>
          <a:spcPct val="0"/>
        </a:spcAft>
        <a:defRPr sz="4000">
          <a:solidFill>
            <a:schemeClr val="accent2"/>
          </a:solidFill>
          <a:latin typeface="Times New Roman" pitchFamily="18" charset="0"/>
        </a:defRPr>
      </a:lvl6pPr>
      <a:lvl7pPr marL="914400" algn="ctr" rtl="0" fontAlgn="base">
        <a:spcBef>
          <a:spcPct val="0"/>
        </a:spcBef>
        <a:spcAft>
          <a:spcPct val="0"/>
        </a:spcAft>
        <a:defRPr sz="4000">
          <a:solidFill>
            <a:schemeClr val="accent2"/>
          </a:solidFill>
          <a:latin typeface="Times New Roman" pitchFamily="18" charset="0"/>
        </a:defRPr>
      </a:lvl7pPr>
      <a:lvl8pPr marL="1371600" algn="ctr" rtl="0" fontAlgn="base">
        <a:spcBef>
          <a:spcPct val="0"/>
        </a:spcBef>
        <a:spcAft>
          <a:spcPct val="0"/>
        </a:spcAft>
        <a:defRPr sz="4000">
          <a:solidFill>
            <a:schemeClr val="accent2"/>
          </a:solidFill>
          <a:latin typeface="Times New Roman" pitchFamily="18" charset="0"/>
        </a:defRPr>
      </a:lvl8pPr>
      <a:lvl9pPr marL="1828800" algn="ctr" rtl="0" fontAlgn="base">
        <a:spcBef>
          <a:spcPct val="0"/>
        </a:spcBef>
        <a:spcAft>
          <a:spcPct val="0"/>
        </a:spcAft>
        <a:defRPr sz="4000">
          <a:solidFill>
            <a:schemeClr val="accent2"/>
          </a:solidFill>
          <a:latin typeface="Times New Roman" pitchFamily="18" charset="0"/>
        </a:defRPr>
      </a:lvl9pPr>
    </p:titleStyle>
    <p:bodyStyle>
      <a:lvl1pPr marL="342900" indent="-342900" algn="l" rtl="0" eaLnBrk="0" fontAlgn="base" hangingPunct="0">
        <a:spcBef>
          <a:spcPct val="20000"/>
        </a:spcBef>
        <a:spcAft>
          <a:spcPct val="0"/>
        </a:spcAft>
        <a:buChar char="•"/>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accent2"/>
          </a:solidFill>
          <a:latin typeface="+mn-lt"/>
        </a:defRPr>
      </a:lvl2pPr>
      <a:lvl3pPr marL="1143000" indent="-228600" algn="l" rtl="0" eaLnBrk="0" fontAlgn="base" hangingPunct="0">
        <a:spcBef>
          <a:spcPct val="20000"/>
        </a:spcBef>
        <a:spcAft>
          <a:spcPct val="0"/>
        </a:spcAft>
        <a:buChar char="•"/>
        <a:defRPr sz="2400" b="1">
          <a:solidFill>
            <a:schemeClr val="accent2"/>
          </a:solidFill>
          <a:latin typeface="+mn-lt"/>
        </a:defRPr>
      </a:lvl3pPr>
      <a:lvl4pPr marL="1600200" indent="-228600" algn="l" rtl="0" eaLnBrk="0" fontAlgn="base" hangingPunct="0">
        <a:spcBef>
          <a:spcPct val="20000"/>
        </a:spcBef>
        <a:spcAft>
          <a:spcPct val="0"/>
        </a:spcAft>
        <a:buChar char="–"/>
        <a:defRPr sz="2000" b="1">
          <a:solidFill>
            <a:schemeClr val="accent2"/>
          </a:solidFill>
          <a:latin typeface="+mn-lt"/>
        </a:defRPr>
      </a:lvl4pPr>
      <a:lvl5pPr marL="2057400" indent="-228600" algn="l" rtl="0" eaLnBrk="0" fontAlgn="base" hangingPunct="0">
        <a:spcBef>
          <a:spcPct val="20000"/>
        </a:spcBef>
        <a:spcAft>
          <a:spcPct val="0"/>
        </a:spcAft>
        <a:buChar char="»"/>
        <a:defRPr sz="2000" b="1">
          <a:solidFill>
            <a:schemeClr val="accent2"/>
          </a:solidFill>
          <a:latin typeface="+mn-lt"/>
        </a:defRPr>
      </a:lvl5pPr>
      <a:lvl6pPr marL="2514600" indent="-228600" algn="l" rtl="0" fontAlgn="base">
        <a:spcBef>
          <a:spcPct val="20000"/>
        </a:spcBef>
        <a:spcAft>
          <a:spcPct val="0"/>
        </a:spcAft>
        <a:buChar char="»"/>
        <a:defRPr sz="2000" b="1">
          <a:solidFill>
            <a:schemeClr val="accent2"/>
          </a:solidFill>
          <a:latin typeface="+mn-lt"/>
        </a:defRPr>
      </a:lvl6pPr>
      <a:lvl7pPr marL="2971800" indent="-228600" algn="l" rtl="0" fontAlgn="base">
        <a:spcBef>
          <a:spcPct val="20000"/>
        </a:spcBef>
        <a:spcAft>
          <a:spcPct val="0"/>
        </a:spcAft>
        <a:buChar char="»"/>
        <a:defRPr sz="2000" b="1">
          <a:solidFill>
            <a:schemeClr val="accent2"/>
          </a:solidFill>
          <a:latin typeface="+mn-lt"/>
        </a:defRPr>
      </a:lvl7pPr>
      <a:lvl8pPr marL="3429000" indent="-228600" algn="l" rtl="0" fontAlgn="base">
        <a:spcBef>
          <a:spcPct val="20000"/>
        </a:spcBef>
        <a:spcAft>
          <a:spcPct val="0"/>
        </a:spcAft>
        <a:buChar char="»"/>
        <a:defRPr sz="2000" b="1">
          <a:solidFill>
            <a:schemeClr val="accent2"/>
          </a:solidFill>
          <a:latin typeface="+mn-lt"/>
        </a:defRPr>
      </a:lvl8pPr>
      <a:lvl9pPr marL="3886200" indent="-228600" algn="l" rtl="0" fontAlgn="base">
        <a:spcBef>
          <a:spcPct val="20000"/>
        </a:spcBef>
        <a:spcAft>
          <a:spcPct val="0"/>
        </a:spcAft>
        <a:buChar char="»"/>
        <a:defRPr sz="2000" b="1">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905000" y="2362200"/>
            <a:ext cx="5638800" cy="1600200"/>
          </a:xfrm>
        </p:spPr>
        <p:txBody>
          <a:bodyPr/>
          <a:lstStyle/>
          <a:p>
            <a:pPr marL="0" indent="0" algn="ctr">
              <a:buNone/>
            </a:pPr>
            <a:r>
              <a:rPr lang="en-US" sz="4000" dirty="0">
                <a:latin typeface="Calibri" pitchFamily="34" charset="0"/>
              </a:rPr>
              <a:t>Data Linkages for DaVINCI</a:t>
            </a:r>
          </a:p>
        </p:txBody>
      </p:sp>
    </p:spTree>
    <p:extLst>
      <p:ext uri="{BB962C8B-B14F-4D97-AF65-F5344CB8AC3E}">
        <p14:creationId xmlns:p14="http://schemas.microsoft.com/office/powerpoint/2010/main" val="2342035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CHCS</a:t>
            </a:r>
          </a:p>
        </p:txBody>
      </p:sp>
      <p:pic>
        <p:nvPicPr>
          <p:cNvPr id="47106" name="Picture 2" descr="http://tse1.mm.bing.net/th?&amp;id=OIP.Mc5f838f7f169e310f0b42e054c3bcb0do0&amp;w=264&amp;h=198&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5913" y="3881585"/>
            <a:ext cx="1320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47108" name="Picture 4" descr="http://tse1.mm.bing.net/th?&amp;id=OIP.M25839da9bac008a3439e48cc04d09d8eo0&amp;w=299&amp;h=168&amp;c=0&amp;pid=1.9&amp;rs=0&amp;p=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3467302"/>
            <a:ext cx="1500188" cy="842915"/>
          </a:xfrm>
          <a:prstGeom prst="rect">
            <a:avLst/>
          </a:prstGeom>
          <a:noFill/>
          <a:extLst>
            <a:ext uri="{909E8E84-426E-40DD-AFC4-6F175D3DCCD1}">
              <a14:hiddenFill xmlns:a14="http://schemas.microsoft.com/office/drawing/2010/main">
                <a:solidFill>
                  <a:srgbClr val="FFFFFF"/>
                </a:solidFill>
              </a14:hiddenFill>
            </a:ext>
          </a:extLst>
        </p:spPr>
      </p:pic>
      <p:pic>
        <p:nvPicPr>
          <p:cNvPr id="47110" name="Picture 6" descr="http://tse1.mm.bing.net/th?&amp;id=OIP.Mbc6d18016271565804ec7b7d6807860co0&amp;w=299&amp;h=203&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742420"/>
            <a:ext cx="1423989" cy="9667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1219200"/>
            <a:ext cx="1423989" cy="523220"/>
          </a:xfrm>
          <a:prstGeom prst="rect">
            <a:avLst/>
          </a:prstGeom>
          <a:noFill/>
        </p:spPr>
        <p:txBody>
          <a:bodyPr wrap="square" rtlCol="0">
            <a:spAutoFit/>
          </a:bodyPr>
          <a:lstStyle/>
          <a:p>
            <a:r>
              <a:rPr lang="en-US" sz="1400" dirty="0">
                <a:latin typeface="Calibri" panose="020F0502020204030204" pitchFamily="34" charset="0"/>
              </a:rPr>
              <a:t>Mom makes appointment</a:t>
            </a:r>
            <a:endParaRPr lang="en-US" dirty="0"/>
          </a:p>
        </p:txBody>
      </p:sp>
      <p:pic>
        <p:nvPicPr>
          <p:cNvPr id="47112" name="Picture 8" descr="http://tse1.mm.bing.net/th?&amp;id=OIP.Mef1b5eee12e1a363b03bb30a2a2723e0H0&amp;w=239&amp;h=299&amp;c=0&amp;pid=1.9&amp;rs=0&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0636" y="1647444"/>
            <a:ext cx="1025718" cy="128861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2057400" y="2093142"/>
            <a:ext cx="7861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35027" y="1180382"/>
            <a:ext cx="1098500" cy="523220"/>
          </a:xfrm>
          <a:prstGeom prst="rect">
            <a:avLst/>
          </a:prstGeom>
          <a:noFill/>
        </p:spPr>
        <p:txBody>
          <a:bodyPr wrap="square" rtlCol="0">
            <a:spAutoFit/>
          </a:bodyPr>
          <a:lstStyle/>
          <a:p>
            <a:pPr algn="ctr"/>
            <a:r>
              <a:rPr lang="en-US" sz="1400" dirty="0">
                <a:latin typeface="Calibri" panose="020F0502020204030204" pitchFamily="34" charset="0"/>
              </a:rPr>
              <a:t>CHCS Appt file entry</a:t>
            </a:r>
          </a:p>
        </p:txBody>
      </p:sp>
      <p:pic>
        <p:nvPicPr>
          <p:cNvPr id="47116" name="Picture 12" descr="http://tse1.mm.bing.net/th?&amp;id=OIP.M75481c5721387ab1b161d78bda4ce4a3o0&amp;w=296&amp;h=300&amp;c=0&amp;pid=1.9&amp;rs=0&amp;p=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1686" y="2061654"/>
            <a:ext cx="1231403" cy="124804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01569" y="2970819"/>
            <a:ext cx="1423989" cy="523220"/>
          </a:xfrm>
          <a:prstGeom prst="rect">
            <a:avLst/>
          </a:prstGeom>
          <a:noFill/>
        </p:spPr>
        <p:txBody>
          <a:bodyPr wrap="square" rtlCol="0">
            <a:spAutoFit/>
          </a:bodyPr>
          <a:lstStyle/>
          <a:p>
            <a:pPr algn="ctr"/>
            <a:r>
              <a:rPr lang="en-US" sz="1400" dirty="0">
                <a:latin typeface="Calibri" panose="020F0502020204030204" pitchFamily="34" charset="0"/>
              </a:rPr>
              <a:t>Provider sees patient</a:t>
            </a:r>
          </a:p>
        </p:txBody>
      </p:sp>
      <p:cxnSp>
        <p:nvCxnSpPr>
          <p:cNvPr id="15" name="Straight Arrow Connector 14"/>
          <p:cNvCxnSpPr/>
          <p:nvPr/>
        </p:nvCxnSpPr>
        <p:spPr>
          <a:xfrm>
            <a:off x="2109789" y="4038600"/>
            <a:ext cx="7861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22724" y="3203361"/>
            <a:ext cx="1423989" cy="738664"/>
          </a:xfrm>
          <a:prstGeom prst="rect">
            <a:avLst/>
          </a:prstGeom>
          <a:noFill/>
        </p:spPr>
        <p:txBody>
          <a:bodyPr wrap="square" rtlCol="0">
            <a:spAutoFit/>
          </a:bodyPr>
          <a:lstStyle/>
          <a:p>
            <a:pPr algn="ctr"/>
            <a:r>
              <a:rPr lang="en-US" sz="1400" dirty="0">
                <a:latin typeface="Calibri" panose="020F0502020204030204" pitchFamily="34" charset="0"/>
              </a:rPr>
              <a:t>Provider orders ancillaries and documents care</a:t>
            </a:r>
          </a:p>
        </p:txBody>
      </p:sp>
      <p:cxnSp>
        <p:nvCxnSpPr>
          <p:cNvPr id="8" name="Straight Arrow Connector 7"/>
          <p:cNvCxnSpPr/>
          <p:nvPr/>
        </p:nvCxnSpPr>
        <p:spPr>
          <a:xfrm>
            <a:off x="4343400" y="4047417"/>
            <a:ext cx="5334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7118" name="Picture 14" descr="http://www.coolthings.com/wp-content/uploads/2013/07/laboratoryshotglasses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80130" y="3802203"/>
            <a:ext cx="694440" cy="471488"/>
          </a:xfrm>
          <a:prstGeom prst="rect">
            <a:avLst/>
          </a:prstGeom>
          <a:noFill/>
          <a:extLst>
            <a:ext uri="{909E8E84-426E-40DD-AFC4-6F175D3DCCD1}">
              <a14:hiddenFill xmlns:a14="http://schemas.microsoft.com/office/drawing/2010/main">
                <a:solidFill>
                  <a:srgbClr val="FFFFFF"/>
                </a:solidFill>
              </a14:hiddenFill>
            </a:ext>
          </a:extLst>
        </p:spPr>
      </p:pic>
      <p:pic>
        <p:nvPicPr>
          <p:cNvPr id="47120" name="Picture 16" descr="http://1.bp.blogspot.com/-N8fabbOjQK0/UWup2pqFRPI/AAAAAAAAAMQ/LsAcOqzNYCs/s1600/radiolog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08466" y="4971529"/>
            <a:ext cx="543327" cy="723712"/>
          </a:xfrm>
          <a:prstGeom prst="rect">
            <a:avLst/>
          </a:prstGeom>
          <a:noFill/>
          <a:extLst>
            <a:ext uri="{909E8E84-426E-40DD-AFC4-6F175D3DCCD1}">
              <a14:hiddenFill xmlns:a14="http://schemas.microsoft.com/office/drawing/2010/main">
                <a:solidFill>
                  <a:srgbClr val="FFFFFF"/>
                </a:solidFill>
              </a14:hiddenFill>
            </a:ext>
          </a:extLst>
        </p:spPr>
      </p:pic>
      <p:pic>
        <p:nvPicPr>
          <p:cNvPr id="47122" name="Picture 18" descr="https://www.scienceandsensibility.org/wp-content/uploads/2013/09/Prescription-Pad-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57235" y="4409650"/>
            <a:ext cx="826358" cy="54057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a:off x="4343400" y="4409650"/>
            <a:ext cx="983950" cy="1623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343400" y="4679938"/>
            <a:ext cx="365066" cy="2702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343400" y="3309698"/>
            <a:ext cx="838200" cy="5718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7124" name="Picture 20" descr="http://tse1.mm.bing.net/th?&amp;id=OIP.M1576ed2991709512b94e6706c9cbedd2H0&amp;w=300&amp;h=240&amp;c=0&amp;pid=1.9&amp;rs=0&amp;p=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87445" y="2043262"/>
            <a:ext cx="1074272" cy="85941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0" descr="http://tse1.mm.bing.net/th?&amp;id=OIP.M1576ed2991709512b94e6706c9cbedd2H0&amp;w=300&amp;h=240&amp;c=0&amp;pid=1.9&amp;rs=0&amp;p=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87445" y="3165932"/>
            <a:ext cx="1074272" cy="85941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0" descr="http://tse1.mm.bing.net/th?&amp;id=OIP.M1576ed2991709512b94e6706c9cbedd2H0&amp;w=300&amp;h=240&amp;c=0&amp;pid=1.9&amp;rs=0&amp;p=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37872" y="4310217"/>
            <a:ext cx="1074272" cy="85941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0" descr="http://tse1.mm.bing.net/th?&amp;id=OIP.M1576ed2991709512b94e6706c9cbedd2H0&amp;w=300&amp;h=240&amp;c=0&amp;pid=1.9&amp;rs=0&amp;p=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87445" y="5454502"/>
            <a:ext cx="1074272" cy="85941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858000" y="2358652"/>
            <a:ext cx="1003121" cy="276999"/>
          </a:xfrm>
          <a:prstGeom prst="rect">
            <a:avLst/>
          </a:prstGeom>
          <a:noFill/>
        </p:spPr>
        <p:txBody>
          <a:bodyPr wrap="square" rtlCol="0">
            <a:spAutoFit/>
          </a:bodyPr>
          <a:lstStyle/>
          <a:p>
            <a:r>
              <a:rPr lang="en-US" sz="1200" dirty="0">
                <a:latin typeface="Calibri" panose="020F0502020204030204" pitchFamily="34" charset="0"/>
              </a:rPr>
              <a:t>CAPER</a:t>
            </a:r>
          </a:p>
        </p:txBody>
      </p:sp>
      <p:sp>
        <p:nvSpPr>
          <p:cNvPr id="35" name="TextBox 34"/>
          <p:cNvSpPr txBox="1"/>
          <p:nvPr/>
        </p:nvSpPr>
        <p:spPr>
          <a:xfrm>
            <a:off x="6658596" y="3494039"/>
            <a:ext cx="1003121" cy="276999"/>
          </a:xfrm>
          <a:prstGeom prst="rect">
            <a:avLst/>
          </a:prstGeom>
          <a:noFill/>
        </p:spPr>
        <p:txBody>
          <a:bodyPr wrap="square" rtlCol="0">
            <a:spAutoFit/>
          </a:bodyPr>
          <a:lstStyle/>
          <a:p>
            <a:pPr algn="ctr"/>
            <a:r>
              <a:rPr lang="en-US" sz="1200" dirty="0">
                <a:latin typeface="Calibri" panose="020F0502020204030204" pitchFamily="34" charset="0"/>
              </a:rPr>
              <a:t>Lab</a:t>
            </a:r>
          </a:p>
        </p:txBody>
      </p:sp>
      <p:sp>
        <p:nvSpPr>
          <p:cNvPr id="36" name="TextBox 35"/>
          <p:cNvSpPr txBox="1"/>
          <p:nvPr/>
        </p:nvSpPr>
        <p:spPr>
          <a:xfrm>
            <a:off x="6852076" y="4627885"/>
            <a:ext cx="1003121" cy="276999"/>
          </a:xfrm>
          <a:prstGeom prst="rect">
            <a:avLst/>
          </a:prstGeom>
          <a:noFill/>
        </p:spPr>
        <p:txBody>
          <a:bodyPr wrap="square" rtlCol="0">
            <a:spAutoFit/>
          </a:bodyPr>
          <a:lstStyle/>
          <a:p>
            <a:r>
              <a:rPr lang="en-US" sz="1200" dirty="0">
                <a:latin typeface="Calibri" panose="020F0502020204030204" pitchFamily="34" charset="0"/>
              </a:rPr>
              <a:t>Rad</a:t>
            </a:r>
          </a:p>
        </p:txBody>
      </p:sp>
      <p:sp>
        <p:nvSpPr>
          <p:cNvPr id="37" name="TextBox 36"/>
          <p:cNvSpPr txBox="1"/>
          <p:nvPr/>
        </p:nvSpPr>
        <p:spPr>
          <a:xfrm>
            <a:off x="6852076" y="5800506"/>
            <a:ext cx="1003121" cy="276999"/>
          </a:xfrm>
          <a:prstGeom prst="rect">
            <a:avLst/>
          </a:prstGeom>
          <a:noFill/>
        </p:spPr>
        <p:txBody>
          <a:bodyPr wrap="square" rtlCol="0">
            <a:spAutoFit/>
          </a:bodyPr>
          <a:lstStyle/>
          <a:p>
            <a:r>
              <a:rPr lang="en-US" sz="1200" dirty="0">
                <a:latin typeface="Calibri" panose="020F0502020204030204" pitchFamily="34" charset="0"/>
              </a:rPr>
              <a:t>Rx</a:t>
            </a:r>
          </a:p>
        </p:txBody>
      </p:sp>
      <p:sp>
        <p:nvSpPr>
          <p:cNvPr id="22" name="TextBox 21"/>
          <p:cNvSpPr txBox="1"/>
          <p:nvPr/>
        </p:nvSpPr>
        <p:spPr>
          <a:xfrm>
            <a:off x="838200" y="5169635"/>
            <a:ext cx="2438400" cy="1200329"/>
          </a:xfrm>
          <a:prstGeom prst="rect">
            <a:avLst/>
          </a:prstGeom>
          <a:solidFill>
            <a:srgbClr val="FFFFCC"/>
          </a:solidFill>
          <a:ln>
            <a:solidFill>
              <a:schemeClr val="tx1"/>
            </a:solidFill>
          </a:ln>
        </p:spPr>
        <p:txBody>
          <a:bodyPr wrap="square" rtlCol="0">
            <a:spAutoFit/>
          </a:bodyPr>
          <a:lstStyle/>
          <a:p>
            <a:pPr algn="ctr"/>
            <a:r>
              <a:rPr lang="en-US" dirty="0">
                <a:latin typeface="Calibri" panose="020F0502020204030204" pitchFamily="34" charset="0"/>
              </a:rPr>
              <a:t>Information in CHCS is generally collected in the course of doing business</a:t>
            </a:r>
          </a:p>
        </p:txBody>
      </p:sp>
      <p:sp>
        <p:nvSpPr>
          <p:cNvPr id="39" name="TextBox 38"/>
          <p:cNvSpPr txBox="1"/>
          <p:nvPr/>
        </p:nvSpPr>
        <p:spPr>
          <a:xfrm>
            <a:off x="6315799" y="1233089"/>
            <a:ext cx="2438400" cy="830997"/>
          </a:xfrm>
          <a:prstGeom prst="rect">
            <a:avLst/>
          </a:prstGeom>
          <a:solidFill>
            <a:srgbClr val="FFFFCC"/>
          </a:solidFill>
          <a:ln>
            <a:solidFill>
              <a:schemeClr val="tx1"/>
            </a:solidFill>
          </a:ln>
        </p:spPr>
        <p:txBody>
          <a:bodyPr wrap="square" rtlCol="0">
            <a:spAutoFit/>
          </a:bodyPr>
          <a:lstStyle/>
          <a:p>
            <a:pPr algn="ctr"/>
            <a:r>
              <a:rPr lang="en-US" sz="1600" dirty="0">
                <a:latin typeface="Calibri" panose="020F0502020204030204" pitchFamily="34" charset="0"/>
              </a:rPr>
              <a:t>Example:  Data files prepared from operational process</a:t>
            </a:r>
          </a:p>
        </p:txBody>
      </p:sp>
      <p:pic>
        <p:nvPicPr>
          <p:cNvPr id="47126" name="Picture 22" descr="http://www.psdgraphics.com/file/seamless-chrome-chain.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5400000">
            <a:off x="6989262" y="2782685"/>
            <a:ext cx="354230" cy="44882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2" descr="http://www.psdgraphics.com/file/seamless-chrome-chain.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5400000">
            <a:off x="6990843" y="3939593"/>
            <a:ext cx="354230" cy="44882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2" descr="http://www.psdgraphics.com/file/seamless-chrome-chain.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5400000">
            <a:off x="6952107" y="5050369"/>
            <a:ext cx="354230" cy="44882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endCxn id="47116" idx="1"/>
          </p:cNvCxnSpPr>
          <p:nvPr/>
        </p:nvCxnSpPr>
        <p:spPr>
          <a:xfrm>
            <a:off x="4114800" y="2514600"/>
            <a:ext cx="746886" cy="1710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92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Care Linking Matrix</a:t>
            </a:r>
          </a:p>
        </p:txBody>
      </p:sp>
      <p:pic>
        <p:nvPicPr>
          <p:cNvPr id="5" name="Picture 4">
            <a:extLst>
              <a:ext uri="{FF2B5EF4-FFF2-40B4-BE49-F238E27FC236}">
                <a16:creationId xmlns:a16="http://schemas.microsoft.com/office/drawing/2014/main" id="{37139E05-A313-4DB7-AA93-7430DC81AE11}"/>
              </a:ext>
            </a:extLst>
          </p:cNvPr>
          <p:cNvPicPr>
            <a:picLocks noChangeAspect="1"/>
          </p:cNvPicPr>
          <p:nvPr/>
        </p:nvPicPr>
        <p:blipFill>
          <a:blip r:embed="rId2"/>
          <a:stretch>
            <a:fillRect/>
          </a:stretch>
        </p:blipFill>
        <p:spPr>
          <a:xfrm>
            <a:off x="1142999" y="2209800"/>
            <a:ext cx="6651629" cy="2209800"/>
          </a:xfrm>
          <a:prstGeom prst="rect">
            <a:avLst/>
          </a:prstGeom>
        </p:spPr>
      </p:pic>
    </p:spTree>
    <p:extLst>
      <p:ext uri="{BB962C8B-B14F-4D97-AF65-F5344CB8AC3E}">
        <p14:creationId xmlns:p14="http://schemas.microsoft.com/office/powerpoint/2010/main" val="674336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Ambulatory Events – Linking CAPERs to Other Services</a:t>
            </a:r>
          </a:p>
        </p:txBody>
      </p:sp>
      <p:sp>
        <p:nvSpPr>
          <p:cNvPr id="3" name="Content Placeholder 2"/>
          <p:cNvSpPr>
            <a:spLocks noGrp="1"/>
          </p:cNvSpPr>
          <p:nvPr>
            <p:ph idx="1"/>
          </p:nvPr>
        </p:nvSpPr>
        <p:spPr>
          <a:xfrm>
            <a:off x="457200" y="1447800"/>
            <a:ext cx="8229600" cy="4835526"/>
          </a:xfrm>
        </p:spPr>
        <p:txBody>
          <a:bodyPr>
            <a:normAutofit/>
          </a:bodyPr>
          <a:lstStyle/>
          <a:p>
            <a:r>
              <a:rPr lang="en-US" sz="2400" b="0" dirty="0"/>
              <a:t>General approach to retrieving CAPERs and related services:</a:t>
            </a:r>
          </a:p>
          <a:p>
            <a:pPr lvl="1"/>
            <a:r>
              <a:rPr lang="en-US" sz="2000" b="0" dirty="0"/>
              <a:t>Retrieve CAPERs of interest, including Tmt DMIS ID and Appointment IEN.</a:t>
            </a:r>
          </a:p>
          <a:p>
            <a:pPr lvl="1"/>
            <a:r>
              <a:rPr lang="en-US" sz="2000" b="0" dirty="0"/>
              <a:t>Query ancillary data for matching records, including only records where the  Ordering DMIS ID (</a:t>
            </a:r>
            <a:r>
              <a:rPr lang="en-US" sz="2000" b="0" dirty="0" err="1"/>
              <a:t>orddmis</a:t>
            </a:r>
            <a:r>
              <a:rPr lang="en-US" sz="2000" b="0" dirty="0"/>
              <a:t>) and Appt record ID (</a:t>
            </a:r>
            <a:r>
              <a:rPr lang="en-US" sz="2000" b="0" dirty="0" err="1"/>
              <a:t>apptno</a:t>
            </a:r>
            <a:r>
              <a:rPr lang="en-US" sz="2000" b="0" dirty="0"/>
              <a:t>) from ancillary match the Tmt DMIS ID (dmisid) and appointment ID number (</a:t>
            </a:r>
            <a:r>
              <a:rPr lang="en-US" sz="2000" b="0" dirty="0" err="1"/>
              <a:t>apptidno</a:t>
            </a:r>
            <a:r>
              <a:rPr lang="en-US" sz="2000" b="0" dirty="0"/>
              <a:t>) from CAPER</a:t>
            </a:r>
          </a:p>
          <a:p>
            <a:pPr lvl="1"/>
            <a:endParaRPr lang="en-US" sz="2000" dirty="0"/>
          </a:p>
          <a:p>
            <a:pPr lvl="1"/>
            <a:endParaRPr lang="en-US" sz="2000" dirty="0"/>
          </a:p>
          <a:p>
            <a:pPr lvl="1"/>
            <a:endParaRPr lang="en-US" sz="2000" dirty="0"/>
          </a:p>
          <a:p>
            <a:pPr lvl="1"/>
            <a:endParaRPr lang="en-US" sz="2000" dirty="0"/>
          </a:p>
          <a:p>
            <a:pPr marL="457200" lvl="1" indent="0">
              <a:buNone/>
            </a:pPr>
            <a:endParaRPr lang="en-US" sz="2000" dirty="0"/>
          </a:p>
          <a:p>
            <a:pPr lvl="1"/>
            <a:endParaRPr lang="en-US" sz="2000" dirty="0"/>
          </a:p>
          <a:p>
            <a:pPr lvl="1"/>
            <a:endParaRPr lang="en-US" sz="2000" dirty="0"/>
          </a:p>
          <a:p>
            <a:pPr marL="457200" lvl="1" indent="0">
              <a:buNone/>
            </a:pPr>
            <a:endParaRPr lang="en-US" sz="2000" dirty="0"/>
          </a:p>
          <a:p>
            <a:pPr marL="0" indent="0">
              <a:buNone/>
            </a:pPr>
            <a:endParaRPr lang="en-US" sz="2400" dirty="0"/>
          </a:p>
          <a:p>
            <a:pPr marL="0" indent="0">
              <a:buNone/>
            </a:pPr>
            <a:endParaRPr lang="en-US" sz="2400" dirty="0"/>
          </a:p>
          <a:p>
            <a:pPr marL="0" indent="0">
              <a:buNone/>
            </a:pPr>
            <a:endParaRPr lang="en-US" sz="2000" dirty="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403" y="4436239"/>
            <a:ext cx="197004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1756" y="4390365"/>
            <a:ext cx="3029411" cy="76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045598" y="4495497"/>
            <a:ext cx="304800" cy="523220"/>
          </a:xfrm>
          <a:prstGeom prst="rect">
            <a:avLst/>
          </a:prstGeom>
          <a:noFill/>
        </p:spPr>
        <p:txBody>
          <a:bodyPr wrap="square" rtlCol="0">
            <a:spAutoFit/>
          </a:bodyPr>
          <a:lstStyle/>
          <a:p>
            <a:r>
              <a:rPr lang="en-US" sz="2800" b="1" dirty="0"/>
              <a:t>=</a:t>
            </a:r>
          </a:p>
        </p:txBody>
      </p:sp>
      <p:sp>
        <p:nvSpPr>
          <p:cNvPr id="4" name="TextBox 3"/>
          <p:cNvSpPr txBox="1"/>
          <p:nvPr/>
        </p:nvSpPr>
        <p:spPr>
          <a:xfrm>
            <a:off x="1901609" y="4054476"/>
            <a:ext cx="1371600" cy="369332"/>
          </a:xfrm>
          <a:prstGeom prst="rect">
            <a:avLst/>
          </a:prstGeom>
          <a:noFill/>
        </p:spPr>
        <p:txBody>
          <a:bodyPr wrap="square" rtlCol="0">
            <a:spAutoFit/>
          </a:bodyPr>
          <a:lstStyle/>
          <a:p>
            <a:r>
              <a:rPr lang="en-US" b="1" dirty="0"/>
              <a:t>CAPER</a:t>
            </a:r>
          </a:p>
        </p:txBody>
      </p:sp>
      <p:sp>
        <p:nvSpPr>
          <p:cNvPr id="9" name="TextBox 8"/>
          <p:cNvSpPr txBox="1"/>
          <p:nvPr/>
        </p:nvSpPr>
        <p:spPr>
          <a:xfrm>
            <a:off x="4488795" y="4027814"/>
            <a:ext cx="1371600" cy="369332"/>
          </a:xfrm>
          <a:prstGeom prst="rect">
            <a:avLst/>
          </a:prstGeom>
          <a:noFill/>
        </p:spPr>
        <p:txBody>
          <a:bodyPr wrap="square" rtlCol="0">
            <a:spAutoFit/>
          </a:bodyPr>
          <a:lstStyle/>
          <a:p>
            <a:r>
              <a:rPr lang="en-US" b="1" dirty="0"/>
              <a:t>Ancillary</a:t>
            </a:r>
          </a:p>
        </p:txBody>
      </p:sp>
    </p:spTree>
    <p:extLst>
      <p:ext uri="{BB962C8B-B14F-4D97-AF65-F5344CB8AC3E}">
        <p14:creationId xmlns:p14="http://schemas.microsoft.com/office/powerpoint/2010/main" val="3115839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Ambulatory Events – Linking CAPER to Labs</a:t>
            </a:r>
          </a:p>
        </p:txBody>
      </p:sp>
      <p:sp>
        <p:nvSpPr>
          <p:cNvPr id="5" name="TextBox 4"/>
          <p:cNvSpPr txBox="1"/>
          <p:nvPr/>
        </p:nvSpPr>
        <p:spPr>
          <a:xfrm>
            <a:off x="324270" y="1167687"/>
            <a:ext cx="1905000" cy="307777"/>
          </a:xfrm>
          <a:prstGeom prst="rect">
            <a:avLst/>
          </a:prstGeom>
          <a:noFill/>
        </p:spPr>
        <p:txBody>
          <a:bodyPr wrap="square" rtlCol="0">
            <a:spAutoFit/>
          </a:bodyPr>
          <a:lstStyle/>
          <a:p>
            <a:r>
              <a:rPr lang="en-US" sz="1400" dirty="0"/>
              <a:t>Record ID = Appt IEN</a:t>
            </a:r>
            <a:endParaRPr lang="en-US" sz="1400" b="1" dirty="0"/>
          </a:p>
        </p:txBody>
      </p:sp>
      <p:pic>
        <p:nvPicPr>
          <p:cNvPr id="7" name="Picture 4" descr="http://tse1.mm.bing.net/th?&amp;id=OIP.M0470ac599a4d39fb963dbfc7feb780f1o0&amp;w=300&amp;h=2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358" y="1499740"/>
            <a:ext cx="1814513" cy="12096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128876" y="1092513"/>
            <a:ext cx="2110124" cy="738664"/>
          </a:xfrm>
          <a:prstGeom prst="rect">
            <a:avLst/>
          </a:prstGeom>
          <a:noFill/>
        </p:spPr>
        <p:txBody>
          <a:bodyPr wrap="square" rtlCol="0">
            <a:spAutoFit/>
          </a:bodyPr>
          <a:lstStyle/>
          <a:p>
            <a:r>
              <a:rPr lang="en-US" sz="1400" dirty="0"/>
              <a:t>Appointment Record ID = Appt IEN where lab was ordered</a:t>
            </a:r>
            <a:endParaRPr lang="en-US" sz="1400" b="1" dirty="0"/>
          </a:p>
        </p:txBody>
      </p:sp>
      <p:sp>
        <p:nvSpPr>
          <p:cNvPr id="14" name="Left-Right Arrow 13"/>
          <p:cNvSpPr/>
          <p:nvPr/>
        </p:nvSpPr>
        <p:spPr>
          <a:xfrm rot="5400000">
            <a:off x="2807936" y="4533900"/>
            <a:ext cx="5334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246401"/>
            <a:ext cx="1956040" cy="2341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8" descr="http://tse1.mm.bing.net/th?&amp;id=OIP.M2b85697896bcfce000a89537ce1b18c0o0&amp;w=291&amp;h=160&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273984" y="1909218"/>
            <a:ext cx="1524476" cy="8382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a:stCxn id="8" idx="1"/>
          </p:cNvCxnSpPr>
          <p:nvPr/>
        </p:nvCxnSpPr>
        <p:spPr>
          <a:xfrm flipH="1">
            <a:off x="4495800" y="1461845"/>
            <a:ext cx="633076" cy="12051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9930" y="3818064"/>
            <a:ext cx="539115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8022" y="4953000"/>
            <a:ext cx="46482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9286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848600" cy="639763"/>
          </a:xfrm>
        </p:spPr>
        <p:txBody>
          <a:bodyPr/>
          <a:lstStyle/>
          <a:p>
            <a:pPr algn="l"/>
            <a:r>
              <a:rPr lang="en-US" b="1" dirty="0"/>
              <a:t>CAPER and PDTS Link</a:t>
            </a:r>
          </a:p>
        </p:txBody>
      </p:sp>
      <p:sp>
        <p:nvSpPr>
          <p:cNvPr id="4" name="Slide Number Placeholder 3"/>
          <p:cNvSpPr>
            <a:spLocks noGrp="1"/>
          </p:cNvSpPr>
          <p:nvPr>
            <p:ph type="sldNum" sz="quarter" idx="12"/>
          </p:nvPr>
        </p:nvSpPr>
        <p:spPr/>
        <p:txBody>
          <a:bodyPr/>
          <a:lstStyle/>
          <a:p>
            <a:pPr>
              <a:defRPr/>
            </a:pPr>
            <a:fld id="{72DC2F5A-4F79-4A62-987C-EAEB7B0418A8}" type="slidenum">
              <a:rPr lang="en-US" smtClean="0"/>
              <a:pPr>
                <a:defRPr/>
              </a:pPr>
              <a:t>14</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32" y="1371600"/>
            <a:ext cx="8829461"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4493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Example of Linked Data</a:t>
            </a:r>
            <a:br>
              <a:rPr lang="en-US" dirty="0"/>
            </a:br>
            <a:endParaRPr lang="en-US" dirty="0"/>
          </a:p>
        </p:txBody>
      </p:sp>
      <p:sp>
        <p:nvSpPr>
          <p:cNvPr id="3" name="Content Placeholder 2"/>
          <p:cNvSpPr>
            <a:spLocks noGrp="1"/>
          </p:cNvSpPr>
          <p:nvPr>
            <p:ph idx="1"/>
          </p:nvPr>
        </p:nvSpPr>
        <p:spPr>
          <a:xfrm>
            <a:off x="304800" y="1189037"/>
            <a:ext cx="8229600" cy="4525963"/>
          </a:xfrm>
        </p:spPr>
        <p:txBody>
          <a:bodyPr>
            <a:normAutofit/>
          </a:bodyPr>
          <a:lstStyle/>
          <a:p>
            <a:pPr marL="0" indent="0">
              <a:buNone/>
            </a:pPr>
            <a:r>
              <a:rPr lang="en-US" sz="2400" dirty="0"/>
              <a:t>Newborn at an MTF </a:t>
            </a:r>
          </a:p>
        </p:txBody>
      </p:sp>
      <p:sp>
        <p:nvSpPr>
          <p:cNvPr id="7" name="TextBox 6"/>
          <p:cNvSpPr txBox="1"/>
          <p:nvPr/>
        </p:nvSpPr>
        <p:spPr>
          <a:xfrm>
            <a:off x="445569" y="2071765"/>
            <a:ext cx="990600" cy="338554"/>
          </a:xfrm>
          <a:prstGeom prst="rect">
            <a:avLst/>
          </a:prstGeom>
          <a:noFill/>
        </p:spPr>
        <p:txBody>
          <a:bodyPr wrap="square" rtlCol="0">
            <a:spAutoFit/>
          </a:bodyPr>
          <a:lstStyle/>
          <a:p>
            <a:r>
              <a:rPr lang="en-US" sz="1600" b="1" dirty="0"/>
              <a:t>SIDR</a:t>
            </a:r>
          </a:p>
        </p:txBody>
      </p:sp>
      <p:sp>
        <p:nvSpPr>
          <p:cNvPr id="11" name="TextBox 10"/>
          <p:cNvSpPr txBox="1"/>
          <p:nvPr/>
        </p:nvSpPr>
        <p:spPr>
          <a:xfrm>
            <a:off x="466976" y="3867528"/>
            <a:ext cx="2133600" cy="338554"/>
          </a:xfrm>
          <a:prstGeom prst="rect">
            <a:avLst/>
          </a:prstGeom>
          <a:noFill/>
        </p:spPr>
        <p:txBody>
          <a:bodyPr wrap="square" rtlCol="0">
            <a:spAutoFit/>
          </a:bodyPr>
          <a:lstStyle/>
          <a:p>
            <a:r>
              <a:rPr lang="en-US" sz="1600" b="1" dirty="0"/>
              <a:t>CAPER</a:t>
            </a:r>
          </a:p>
        </p:txBody>
      </p:sp>
      <p:graphicFrame>
        <p:nvGraphicFramePr>
          <p:cNvPr id="12" name="Table 11"/>
          <p:cNvGraphicFramePr>
            <a:graphicFrameLocks noGrp="1"/>
          </p:cNvGraphicFramePr>
          <p:nvPr/>
        </p:nvGraphicFramePr>
        <p:xfrm>
          <a:off x="910389" y="2563018"/>
          <a:ext cx="7010399" cy="889000"/>
        </p:xfrm>
        <a:graphic>
          <a:graphicData uri="http://schemas.openxmlformats.org/drawingml/2006/table">
            <a:tbl>
              <a:tblPr firstRow="1" bandRow="1">
                <a:solidFill>
                  <a:srgbClr val="6699FF"/>
                </a:solidFill>
                <a:tableStyleId>{0505E3EF-67EA-436B-97B2-0124C06EBD24}</a:tableStyleId>
              </a:tblPr>
              <a:tblGrid>
                <a:gridCol w="838200">
                  <a:extLst>
                    <a:ext uri="{9D8B030D-6E8A-4147-A177-3AD203B41FA5}">
                      <a16:colId xmlns:a16="http://schemas.microsoft.com/office/drawing/2014/main" val="4238470475"/>
                    </a:ext>
                  </a:extLst>
                </a:gridCol>
                <a:gridCol w="3124200">
                  <a:extLst>
                    <a:ext uri="{9D8B030D-6E8A-4147-A177-3AD203B41FA5}">
                      <a16:colId xmlns:a16="http://schemas.microsoft.com/office/drawing/2014/main" val="179353579"/>
                    </a:ext>
                  </a:extLst>
                </a:gridCol>
                <a:gridCol w="1524000">
                  <a:extLst>
                    <a:ext uri="{9D8B030D-6E8A-4147-A177-3AD203B41FA5}">
                      <a16:colId xmlns:a16="http://schemas.microsoft.com/office/drawing/2014/main" val="2715531749"/>
                    </a:ext>
                  </a:extLst>
                </a:gridCol>
                <a:gridCol w="1523999">
                  <a:extLst>
                    <a:ext uri="{9D8B030D-6E8A-4147-A177-3AD203B41FA5}">
                      <a16:colId xmlns:a16="http://schemas.microsoft.com/office/drawing/2014/main" val="761119240"/>
                    </a:ext>
                  </a:extLst>
                </a:gridCol>
              </a:tblGrid>
              <a:tr h="370840">
                <a:tc>
                  <a:txBody>
                    <a:bodyPr/>
                    <a:lstStyle/>
                    <a:p>
                      <a:pPr algn="ctr"/>
                      <a:r>
                        <a:rPr lang="en-US" sz="1400" dirty="0">
                          <a:solidFill>
                            <a:schemeClr val="bg1"/>
                          </a:solidFill>
                          <a:latin typeface="Calibri" panose="020F0502020204030204" pitchFamily="34" charset="0"/>
                        </a:rPr>
                        <a:t>MSDRG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l"/>
                      <a:r>
                        <a:rPr lang="en-US" sz="1400" dirty="0">
                          <a:solidFill>
                            <a:schemeClr val="bg1"/>
                          </a:solidFill>
                          <a:latin typeface="Calibri" panose="020F050202020403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ctr"/>
                      <a:r>
                        <a:rPr lang="en-US" sz="1400" dirty="0">
                          <a:solidFill>
                            <a:schemeClr val="bg1"/>
                          </a:solidFill>
                          <a:latin typeface="Calibri" panose="020F0502020204030204" pitchFamily="34" charset="0"/>
                        </a:rPr>
                        <a:t>Admission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ctr"/>
                      <a:r>
                        <a:rPr lang="en-US" sz="1400" dirty="0">
                          <a:solidFill>
                            <a:schemeClr val="bg1"/>
                          </a:solidFill>
                          <a:latin typeface="Calibri" panose="020F0502020204030204" pitchFamily="34" charset="0"/>
                        </a:rPr>
                        <a:t>Disposition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extLst>
                  <a:ext uri="{0D108BD9-81ED-4DB2-BD59-A6C34878D82A}">
                    <a16:rowId xmlns:a16="http://schemas.microsoft.com/office/drawing/2014/main" val="4179215549"/>
                  </a:ext>
                </a:extLst>
              </a:tr>
              <a:tr h="370840">
                <a:tc>
                  <a:txBody>
                    <a:bodyPr/>
                    <a:lstStyle/>
                    <a:p>
                      <a:pPr algn="ctr"/>
                      <a:r>
                        <a:rPr lang="en-US" sz="1400" dirty="0">
                          <a:latin typeface="Calibri" panose="020F0502020204030204" pitchFamily="34" charset="0"/>
                        </a:rPr>
                        <a:t>792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latin typeface="Calibri" panose="020F0502020204030204" pitchFamily="34" charset="0"/>
                        </a:rPr>
                        <a:t>NEONATE, BIRTHWT &gt;2499G, W/O SIGNIF O.R. PROC, W OTHER PROB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Calibri" panose="020F0502020204030204" pitchFamily="34" charset="0"/>
                        </a:rPr>
                        <a:t>4/5/16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Calibri" panose="020F0502020204030204" pitchFamily="34" charset="0"/>
                        </a:rPr>
                        <a:t>4/6/16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794936"/>
                  </a:ext>
                </a:extLst>
              </a:tr>
            </a:tbl>
          </a:graphicData>
        </a:graphic>
      </p:graphicFrame>
      <p:graphicFrame>
        <p:nvGraphicFramePr>
          <p:cNvPr id="13" name="Table 12"/>
          <p:cNvGraphicFramePr>
            <a:graphicFrameLocks noGrp="1"/>
          </p:cNvGraphicFramePr>
          <p:nvPr/>
        </p:nvGraphicFramePr>
        <p:xfrm>
          <a:off x="445570" y="4457850"/>
          <a:ext cx="8469832" cy="1463040"/>
        </p:xfrm>
        <a:graphic>
          <a:graphicData uri="http://schemas.openxmlformats.org/drawingml/2006/table">
            <a:tbl>
              <a:tblPr firstRow="1" bandRow="1">
                <a:solidFill>
                  <a:srgbClr val="6699FF"/>
                </a:solidFill>
                <a:tableStyleId>{0505E3EF-67EA-436B-97B2-0124C06EBD24}</a:tableStyleId>
              </a:tblPr>
              <a:tblGrid>
                <a:gridCol w="697430">
                  <a:extLst>
                    <a:ext uri="{9D8B030D-6E8A-4147-A177-3AD203B41FA5}">
                      <a16:colId xmlns:a16="http://schemas.microsoft.com/office/drawing/2014/main" val="4238470475"/>
                    </a:ext>
                  </a:extLst>
                </a:gridCol>
                <a:gridCol w="1600200">
                  <a:extLst>
                    <a:ext uri="{9D8B030D-6E8A-4147-A177-3AD203B41FA5}">
                      <a16:colId xmlns:a16="http://schemas.microsoft.com/office/drawing/2014/main" val="179353579"/>
                    </a:ext>
                  </a:extLst>
                </a:gridCol>
                <a:gridCol w="685800">
                  <a:extLst>
                    <a:ext uri="{9D8B030D-6E8A-4147-A177-3AD203B41FA5}">
                      <a16:colId xmlns:a16="http://schemas.microsoft.com/office/drawing/2014/main" val="2715531749"/>
                    </a:ext>
                  </a:extLst>
                </a:gridCol>
                <a:gridCol w="1752600">
                  <a:extLst>
                    <a:ext uri="{9D8B030D-6E8A-4147-A177-3AD203B41FA5}">
                      <a16:colId xmlns:a16="http://schemas.microsoft.com/office/drawing/2014/main" val="761119240"/>
                    </a:ext>
                  </a:extLst>
                </a:gridCol>
                <a:gridCol w="838200">
                  <a:extLst>
                    <a:ext uri="{9D8B030D-6E8A-4147-A177-3AD203B41FA5}">
                      <a16:colId xmlns:a16="http://schemas.microsoft.com/office/drawing/2014/main" val="2783871119"/>
                    </a:ext>
                  </a:extLst>
                </a:gridCol>
                <a:gridCol w="1781151">
                  <a:extLst>
                    <a:ext uri="{9D8B030D-6E8A-4147-A177-3AD203B41FA5}">
                      <a16:colId xmlns:a16="http://schemas.microsoft.com/office/drawing/2014/main" val="694096737"/>
                    </a:ext>
                  </a:extLst>
                </a:gridCol>
                <a:gridCol w="1114451">
                  <a:extLst>
                    <a:ext uri="{9D8B030D-6E8A-4147-A177-3AD203B41FA5}">
                      <a16:colId xmlns:a16="http://schemas.microsoft.com/office/drawing/2014/main" val="1078955716"/>
                    </a:ext>
                  </a:extLst>
                </a:gridCol>
              </a:tblGrid>
              <a:tr h="342750">
                <a:tc>
                  <a:txBody>
                    <a:bodyPr/>
                    <a:lstStyle/>
                    <a:p>
                      <a:pPr algn="ctr"/>
                      <a:r>
                        <a:rPr lang="en-US" sz="1400" dirty="0">
                          <a:solidFill>
                            <a:schemeClr val="bg1"/>
                          </a:solidFill>
                          <a:latin typeface="Calibri" panose="020F0502020204030204" pitchFamily="34" charset="0"/>
                        </a:rPr>
                        <a:t>DX1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l"/>
                      <a:r>
                        <a:rPr lang="en-US" sz="1400" dirty="0">
                          <a:solidFill>
                            <a:schemeClr val="bg1"/>
                          </a:solidFill>
                          <a:latin typeface="Calibri" panose="020F050202020403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ctr"/>
                      <a:r>
                        <a:rPr lang="en-US" sz="1400" dirty="0">
                          <a:solidFill>
                            <a:schemeClr val="bg1"/>
                          </a:solidFill>
                          <a:latin typeface="Calibri" panose="020F0502020204030204" pitchFamily="34" charset="0"/>
                        </a:rPr>
                        <a:t>CPT_4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l"/>
                      <a:r>
                        <a:rPr lang="en-US" sz="1400" dirty="0">
                          <a:solidFill>
                            <a:schemeClr val="bg1"/>
                          </a:solidFill>
                          <a:latin typeface="Calibri" panose="020F050202020403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ctr"/>
                      <a:r>
                        <a:rPr lang="en-US" sz="1400" dirty="0">
                          <a:solidFill>
                            <a:schemeClr val="bg1"/>
                          </a:solidFill>
                          <a:latin typeface="Calibri" panose="020F0502020204030204" pitchFamily="34" charset="0"/>
                        </a:rPr>
                        <a:t>MEPRS Code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l"/>
                      <a:r>
                        <a:rPr lang="en-US" sz="1400" dirty="0">
                          <a:solidFill>
                            <a:schemeClr val="bg1"/>
                          </a:solidFill>
                          <a:latin typeface="Calibri" panose="020F050202020403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ctr"/>
                      <a:r>
                        <a:rPr lang="en-US" sz="1400" dirty="0">
                          <a:solidFill>
                            <a:schemeClr val="bg1"/>
                          </a:solidFill>
                          <a:latin typeface="Calibri" panose="020F0502020204030204" pitchFamily="34" charset="0"/>
                        </a:rPr>
                        <a:t>Encounter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extLst>
                  <a:ext uri="{0D108BD9-81ED-4DB2-BD59-A6C34878D82A}">
                    <a16:rowId xmlns:a16="http://schemas.microsoft.com/office/drawing/2014/main" val="4179215549"/>
                  </a:ext>
                </a:extLst>
              </a:tr>
              <a:tr h="615059">
                <a:tc>
                  <a:txBody>
                    <a:bodyPr/>
                    <a:lstStyle/>
                    <a:p>
                      <a:pPr algn="ctr"/>
                      <a:r>
                        <a:rPr lang="en-US" sz="1400" dirty="0">
                          <a:latin typeface="Calibri" panose="020F0502020204030204" pitchFamily="34" charset="0"/>
                        </a:rPr>
                        <a:t>Z3800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latin typeface="Calibri" panose="020F0502020204030204" pitchFamily="34" charset="0"/>
                        </a:rPr>
                        <a:t>SINGLE LIVEBORN INFANT, DELIVERED VAGINALLY</a:t>
                      </a:r>
                    </a:p>
                    <a:p>
                      <a:pPr algn="l"/>
                      <a:endParaRPr lang="en-US" sz="14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Calibri" panose="020F0502020204030204" pitchFamily="34" charset="0"/>
                        </a:rPr>
                        <a:t>54150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latin typeface="Calibri" panose="020F0502020204030204" pitchFamily="34" charset="0"/>
                        </a:rPr>
                        <a:t>CIRCUMCISION, CLAMP/DEVICE/RING BLOCK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Calibri" panose="020F0502020204030204" pitchFamily="34" charset="0"/>
                        </a:rPr>
                        <a:t>AGHA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latin typeface="Calibri" panose="020F0502020204030204" pitchFamily="34" charset="0"/>
                        </a:rPr>
                        <a:t>FAMILY PRACTICE NEWBORN NURSERY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Calibri" panose="020F0502020204030204" pitchFamily="34" charset="0"/>
                        </a:rPr>
                        <a:t>4/6/16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794936"/>
                  </a:ext>
                </a:extLst>
              </a:tr>
            </a:tbl>
          </a:graphicData>
        </a:graphic>
      </p:graphicFrame>
    </p:spTree>
    <p:extLst>
      <p:ext uri="{BB962C8B-B14F-4D97-AF65-F5344CB8AC3E}">
        <p14:creationId xmlns:p14="http://schemas.microsoft.com/office/powerpoint/2010/main" val="4086804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Example of Linked Data</a:t>
            </a:r>
            <a:endParaRPr lang="en-US" dirty="0"/>
          </a:p>
        </p:txBody>
      </p:sp>
      <p:sp>
        <p:nvSpPr>
          <p:cNvPr id="3" name="Content Placeholder 2"/>
          <p:cNvSpPr>
            <a:spLocks noGrp="1"/>
          </p:cNvSpPr>
          <p:nvPr>
            <p:ph idx="1"/>
          </p:nvPr>
        </p:nvSpPr>
        <p:spPr>
          <a:xfrm>
            <a:off x="310662" y="1249215"/>
            <a:ext cx="8229600" cy="4525963"/>
          </a:xfrm>
        </p:spPr>
        <p:txBody>
          <a:bodyPr>
            <a:normAutofit/>
          </a:bodyPr>
          <a:lstStyle/>
          <a:p>
            <a:pPr marL="0" indent="0">
              <a:buNone/>
            </a:pPr>
            <a:r>
              <a:rPr lang="en-US" sz="2400" dirty="0"/>
              <a:t>Emergency Room Visit at an MTF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669" y="2410319"/>
            <a:ext cx="380047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447800"/>
            <a:ext cx="3162300" cy="530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10200" y="1109246"/>
            <a:ext cx="1828800" cy="338554"/>
          </a:xfrm>
          <a:prstGeom prst="rect">
            <a:avLst/>
          </a:prstGeom>
          <a:noFill/>
        </p:spPr>
        <p:txBody>
          <a:bodyPr wrap="square" rtlCol="0">
            <a:spAutoFit/>
          </a:bodyPr>
          <a:lstStyle/>
          <a:p>
            <a:r>
              <a:rPr lang="en-US" sz="1600" b="1" dirty="0"/>
              <a:t>Linked Labs</a:t>
            </a:r>
          </a:p>
        </p:txBody>
      </p:sp>
      <p:sp>
        <p:nvSpPr>
          <p:cNvPr id="7" name="TextBox 6"/>
          <p:cNvSpPr txBox="1"/>
          <p:nvPr/>
        </p:nvSpPr>
        <p:spPr>
          <a:xfrm>
            <a:off x="445569" y="2071765"/>
            <a:ext cx="990600" cy="338554"/>
          </a:xfrm>
          <a:prstGeom prst="rect">
            <a:avLst/>
          </a:prstGeom>
          <a:noFill/>
        </p:spPr>
        <p:txBody>
          <a:bodyPr wrap="square" rtlCol="0">
            <a:spAutoFit/>
          </a:bodyPr>
          <a:lstStyle/>
          <a:p>
            <a:r>
              <a:rPr lang="en-US" sz="1600" b="1" dirty="0"/>
              <a:t>CAPER</a:t>
            </a: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086" y="4267200"/>
            <a:ext cx="149542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5511" y="4267200"/>
            <a:ext cx="10287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66976" y="3867528"/>
            <a:ext cx="2133600" cy="338554"/>
          </a:xfrm>
          <a:prstGeom prst="rect">
            <a:avLst/>
          </a:prstGeom>
          <a:noFill/>
        </p:spPr>
        <p:txBody>
          <a:bodyPr wrap="square" rtlCol="0">
            <a:spAutoFit/>
          </a:bodyPr>
          <a:lstStyle/>
          <a:p>
            <a:r>
              <a:rPr lang="en-US" sz="1600" b="1" dirty="0"/>
              <a:t>Linked Rads</a:t>
            </a:r>
          </a:p>
        </p:txBody>
      </p:sp>
    </p:spTree>
    <p:extLst>
      <p:ext uri="{BB962C8B-B14F-4D97-AF65-F5344CB8AC3E}">
        <p14:creationId xmlns:p14="http://schemas.microsoft.com/office/powerpoint/2010/main" val="3590743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55596" y="2743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accent2"/>
                </a:solidFill>
                <a:latin typeface="+mn-lt"/>
              </a:defRPr>
            </a:lvl2pPr>
            <a:lvl3pPr marL="1143000" indent="-228600" algn="l" rtl="0" eaLnBrk="0" fontAlgn="base" hangingPunct="0">
              <a:spcBef>
                <a:spcPct val="20000"/>
              </a:spcBef>
              <a:spcAft>
                <a:spcPct val="0"/>
              </a:spcAft>
              <a:buChar char="•"/>
              <a:defRPr sz="2400" b="1">
                <a:solidFill>
                  <a:schemeClr val="accent2"/>
                </a:solidFill>
                <a:latin typeface="+mn-lt"/>
              </a:defRPr>
            </a:lvl3pPr>
            <a:lvl4pPr marL="1600200" indent="-228600" algn="l" rtl="0" eaLnBrk="0" fontAlgn="base" hangingPunct="0">
              <a:spcBef>
                <a:spcPct val="20000"/>
              </a:spcBef>
              <a:spcAft>
                <a:spcPct val="0"/>
              </a:spcAft>
              <a:buChar char="–"/>
              <a:defRPr sz="2000" b="1">
                <a:solidFill>
                  <a:schemeClr val="accent2"/>
                </a:solidFill>
                <a:latin typeface="+mn-lt"/>
              </a:defRPr>
            </a:lvl4pPr>
            <a:lvl5pPr marL="2057400" indent="-228600" algn="l" rtl="0" eaLnBrk="0" fontAlgn="base" hangingPunct="0">
              <a:spcBef>
                <a:spcPct val="20000"/>
              </a:spcBef>
              <a:spcAft>
                <a:spcPct val="0"/>
              </a:spcAft>
              <a:buChar char="»"/>
              <a:defRPr sz="2000" b="1">
                <a:solidFill>
                  <a:schemeClr val="accent2"/>
                </a:solidFill>
                <a:latin typeface="+mn-lt"/>
              </a:defRPr>
            </a:lvl5pPr>
            <a:lvl6pPr marL="2514600" indent="-228600" algn="l" rtl="0" fontAlgn="base">
              <a:spcBef>
                <a:spcPct val="20000"/>
              </a:spcBef>
              <a:spcAft>
                <a:spcPct val="0"/>
              </a:spcAft>
              <a:buChar char="»"/>
              <a:defRPr sz="2000" b="1">
                <a:solidFill>
                  <a:schemeClr val="accent2"/>
                </a:solidFill>
                <a:latin typeface="+mn-lt"/>
              </a:defRPr>
            </a:lvl6pPr>
            <a:lvl7pPr marL="2971800" indent="-228600" algn="l" rtl="0" fontAlgn="base">
              <a:spcBef>
                <a:spcPct val="20000"/>
              </a:spcBef>
              <a:spcAft>
                <a:spcPct val="0"/>
              </a:spcAft>
              <a:buChar char="»"/>
              <a:defRPr sz="2000" b="1">
                <a:solidFill>
                  <a:schemeClr val="accent2"/>
                </a:solidFill>
                <a:latin typeface="+mn-lt"/>
              </a:defRPr>
            </a:lvl7pPr>
            <a:lvl8pPr marL="3429000" indent="-228600" algn="l" rtl="0" fontAlgn="base">
              <a:spcBef>
                <a:spcPct val="20000"/>
              </a:spcBef>
              <a:spcAft>
                <a:spcPct val="0"/>
              </a:spcAft>
              <a:buChar char="»"/>
              <a:defRPr sz="2000" b="1">
                <a:solidFill>
                  <a:schemeClr val="accent2"/>
                </a:solidFill>
                <a:latin typeface="+mn-lt"/>
              </a:defRPr>
            </a:lvl8pPr>
            <a:lvl9pPr marL="3886200" indent="-228600" algn="l" rtl="0" fontAlgn="base">
              <a:spcBef>
                <a:spcPct val="20000"/>
              </a:spcBef>
              <a:spcAft>
                <a:spcPct val="0"/>
              </a:spcAft>
              <a:buChar char="»"/>
              <a:defRPr sz="2000" b="1">
                <a:solidFill>
                  <a:schemeClr val="accent2"/>
                </a:solidFill>
                <a:latin typeface="+mn-lt"/>
              </a:defRPr>
            </a:lvl9pPr>
          </a:lstStyle>
          <a:p>
            <a:pPr marL="0" indent="0" algn="ctr">
              <a:buNone/>
            </a:pPr>
            <a:r>
              <a:rPr lang="en-US" sz="6000" kern="0" dirty="0">
                <a:latin typeface="Calibri" panose="020F0502020204030204" pitchFamily="34" charset="0"/>
              </a:rPr>
              <a:t>CDR Linkages</a:t>
            </a:r>
          </a:p>
        </p:txBody>
      </p:sp>
    </p:spTree>
    <p:extLst>
      <p:ext uri="{BB962C8B-B14F-4D97-AF65-F5344CB8AC3E}">
        <p14:creationId xmlns:p14="http://schemas.microsoft.com/office/powerpoint/2010/main" val="2443939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CDR Linkages</a:t>
            </a:r>
          </a:p>
        </p:txBody>
      </p:sp>
      <p:sp>
        <p:nvSpPr>
          <p:cNvPr id="3" name="Content Placeholder 2"/>
          <p:cNvSpPr>
            <a:spLocks noGrp="1"/>
          </p:cNvSpPr>
          <p:nvPr>
            <p:ph idx="1"/>
          </p:nvPr>
        </p:nvSpPr>
        <p:spPr/>
        <p:txBody>
          <a:bodyPr>
            <a:noAutofit/>
          </a:bodyPr>
          <a:lstStyle/>
          <a:p>
            <a:r>
              <a:rPr lang="en-US" sz="2000" b="0" dirty="0"/>
              <a:t>Besides linking the CDR data to other MTF files, there are various linkages between the CDR data types</a:t>
            </a:r>
          </a:p>
          <a:p>
            <a:r>
              <a:rPr lang="en-US" sz="2000" b="0" dirty="0"/>
              <a:t>Two main “helper” files are the CDR Patient and CDR Appointment files which allow CDR data to be linked to data from CHCS and other systems</a:t>
            </a:r>
          </a:p>
          <a:p>
            <a:r>
              <a:rPr lang="en-US" sz="2000" b="0" dirty="0"/>
              <a:t>The Patient file can be merged by the Unit Number, called CDR_PATIENT_ID in the MDR</a:t>
            </a:r>
          </a:p>
          <a:p>
            <a:pPr lvl="1"/>
            <a:r>
              <a:rPr lang="en-US" sz="1800" b="0" dirty="0"/>
              <a:t>For the most part, this merge has already been done in the files available in MDR PUB</a:t>
            </a:r>
          </a:p>
          <a:p>
            <a:r>
              <a:rPr lang="en-US" sz="2000" b="0" dirty="0"/>
              <a:t>There are lots of complicated linkages within the CDR, but in the MDR, most of the linking has already been done for you</a:t>
            </a:r>
          </a:p>
        </p:txBody>
      </p:sp>
    </p:spTree>
    <p:extLst>
      <p:ext uri="{BB962C8B-B14F-4D97-AF65-F5344CB8AC3E}">
        <p14:creationId xmlns:p14="http://schemas.microsoft.com/office/powerpoint/2010/main" val="1960878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942975"/>
            <a:ext cx="7200900" cy="545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350838"/>
            <a:ext cx="9144000" cy="7159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Cambria" panose="02040503050406030204" pitchFamily="18" charset="0"/>
                <a:cs typeface="Arial" panose="020B0604020202020204" pitchFamily="34" charset="0"/>
              </a:rPr>
              <a:t>CDR Data Model</a:t>
            </a:r>
          </a:p>
        </p:txBody>
      </p:sp>
    </p:spTree>
    <p:extLst>
      <p:ext uri="{BB962C8B-B14F-4D97-AF65-F5344CB8AC3E}">
        <p14:creationId xmlns:p14="http://schemas.microsoft.com/office/powerpoint/2010/main" val="198141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381000" y="228600"/>
            <a:ext cx="6705600" cy="639763"/>
          </a:xfrm>
        </p:spPr>
        <p:txBody>
          <a:bodyPr/>
          <a:lstStyle/>
          <a:p>
            <a:pPr algn="l"/>
            <a:r>
              <a:rPr lang="en-US" sz="3600" b="1" dirty="0">
                <a:ea typeface="Verdana" panose="020B0604030504040204" pitchFamily="34" charset="0"/>
                <a:cs typeface="Verdana" panose="020B0604030504040204" pitchFamily="34" charset="0"/>
              </a:rPr>
              <a:t>Objectives</a:t>
            </a:r>
          </a:p>
        </p:txBody>
      </p:sp>
      <p:sp>
        <p:nvSpPr>
          <p:cNvPr id="10244" name="Rectangle 3"/>
          <p:cNvSpPr>
            <a:spLocks noGrp="1" noChangeArrowheads="1"/>
          </p:cNvSpPr>
          <p:nvPr>
            <p:ph sz="quarter" idx="1"/>
          </p:nvPr>
        </p:nvSpPr>
        <p:spPr>
          <a:xfrm>
            <a:off x="457200" y="1615440"/>
            <a:ext cx="8229600" cy="4480560"/>
          </a:xfrm>
        </p:spPr>
        <p:txBody>
          <a:bodyPr/>
          <a:lstStyle/>
          <a:p>
            <a:pPr>
              <a:buClrTx/>
            </a:pPr>
            <a:r>
              <a:rPr lang="en-US" sz="2400" b="0" dirty="0">
                <a:ea typeface="Verdana" panose="020B0604030504040204" pitchFamily="34" charset="0"/>
                <a:cs typeface="Verdana" panose="020B0604030504040204" pitchFamily="34" charset="0"/>
              </a:rPr>
              <a:t>Describe patient identifier linkages.</a:t>
            </a:r>
          </a:p>
          <a:p>
            <a:pPr>
              <a:buClrTx/>
            </a:pPr>
            <a:r>
              <a:rPr lang="en-US" sz="2400" b="0" dirty="0">
                <a:ea typeface="Verdana" panose="020B0604030504040204" pitchFamily="34" charset="0"/>
                <a:cs typeface="Verdana" panose="020B0604030504040204" pitchFamily="34" charset="0"/>
              </a:rPr>
              <a:t>Identify linking methodologies for direct care data.</a:t>
            </a:r>
          </a:p>
          <a:p>
            <a:pPr>
              <a:buClrTx/>
            </a:pPr>
            <a:r>
              <a:rPr lang="en-US" sz="2400" b="0" dirty="0">
                <a:ea typeface="Verdana" panose="020B0604030504040204" pitchFamily="34" charset="0"/>
                <a:cs typeface="Verdana" panose="020B0604030504040204" pitchFamily="34" charset="0"/>
              </a:rPr>
              <a:t>Describe</a:t>
            </a:r>
          </a:p>
        </p:txBody>
      </p:sp>
    </p:spTree>
    <p:extLst>
      <p:ext uri="{BB962C8B-B14F-4D97-AF65-F5344CB8AC3E}">
        <p14:creationId xmlns:p14="http://schemas.microsoft.com/office/powerpoint/2010/main" val="4249882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CDR Linkages</a:t>
            </a:r>
          </a:p>
        </p:txBody>
      </p:sp>
      <p:sp>
        <p:nvSpPr>
          <p:cNvPr id="3" name="Content Placeholder 2"/>
          <p:cNvSpPr>
            <a:spLocks noGrp="1"/>
          </p:cNvSpPr>
          <p:nvPr>
            <p:ph idx="1"/>
          </p:nvPr>
        </p:nvSpPr>
        <p:spPr/>
        <p:txBody>
          <a:bodyPr>
            <a:noAutofit/>
          </a:bodyPr>
          <a:lstStyle/>
          <a:p>
            <a:r>
              <a:rPr lang="en-US" sz="2400" b="0" dirty="0"/>
              <a:t>All three lab files (Chemistry, Microbiology, Pathology) have a LAB_ORDER_ID, but information from the CDR Lab Orders file has already been appended to these files</a:t>
            </a:r>
          </a:p>
          <a:p>
            <a:r>
              <a:rPr lang="en-US" sz="2400" b="0" dirty="0"/>
              <a:t>Microbiology can be linked to the Susceptibility results using the MICRO_EVENT_ID</a:t>
            </a:r>
          </a:p>
          <a:p>
            <a:r>
              <a:rPr lang="en-US" sz="2400" b="0" dirty="0"/>
              <a:t>Pathology can be linked to additional CPT codes using the PATH_EVENT_ID</a:t>
            </a:r>
          </a:p>
          <a:p>
            <a:r>
              <a:rPr lang="en-US" sz="2400" b="0" dirty="0"/>
              <a:t>Medication Orders and Fills can be linked using the MED_ORDER_ID</a:t>
            </a:r>
          </a:p>
          <a:p>
            <a:r>
              <a:rPr lang="en-US" sz="2400" b="0" dirty="0"/>
              <a:t>There is also a CDR_PROVIDER_ID on many of the files, but it does not link to anything</a:t>
            </a:r>
          </a:p>
        </p:txBody>
      </p:sp>
    </p:spTree>
    <p:extLst>
      <p:ext uri="{BB962C8B-B14F-4D97-AF65-F5344CB8AC3E}">
        <p14:creationId xmlns:p14="http://schemas.microsoft.com/office/powerpoint/2010/main" val="1246487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Example of Linked Data</a:t>
            </a:r>
            <a:br>
              <a:rPr lang="en-US" dirty="0"/>
            </a:br>
            <a:endParaRPr lang="en-US" dirty="0"/>
          </a:p>
        </p:txBody>
      </p:sp>
      <p:sp>
        <p:nvSpPr>
          <p:cNvPr id="3" name="Content Placeholder 2"/>
          <p:cNvSpPr>
            <a:spLocks noGrp="1"/>
          </p:cNvSpPr>
          <p:nvPr>
            <p:ph idx="1"/>
          </p:nvPr>
        </p:nvSpPr>
        <p:spPr>
          <a:xfrm>
            <a:off x="304800" y="1036637"/>
            <a:ext cx="8229600" cy="4525963"/>
          </a:xfrm>
        </p:spPr>
        <p:txBody>
          <a:bodyPr>
            <a:normAutofit/>
          </a:bodyPr>
          <a:lstStyle/>
          <a:p>
            <a:pPr marL="0" indent="0">
              <a:buNone/>
            </a:pPr>
            <a:r>
              <a:rPr lang="en-US" sz="2000" dirty="0"/>
              <a:t>Metabolic Panel and Other Labs </a:t>
            </a:r>
          </a:p>
        </p:txBody>
      </p:sp>
      <p:sp>
        <p:nvSpPr>
          <p:cNvPr id="4" name="TextBox 3"/>
          <p:cNvSpPr txBox="1"/>
          <p:nvPr/>
        </p:nvSpPr>
        <p:spPr>
          <a:xfrm>
            <a:off x="304800" y="1371600"/>
            <a:ext cx="1828800" cy="338554"/>
          </a:xfrm>
          <a:prstGeom prst="rect">
            <a:avLst/>
          </a:prstGeom>
          <a:noFill/>
        </p:spPr>
        <p:txBody>
          <a:bodyPr wrap="square" rtlCol="0">
            <a:spAutoFit/>
          </a:bodyPr>
          <a:lstStyle/>
          <a:p>
            <a:r>
              <a:rPr lang="en-US" sz="1600" b="1" dirty="0"/>
              <a:t>Ancillary File</a:t>
            </a:r>
          </a:p>
        </p:txBody>
      </p:sp>
      <p:graphicFrame>
        <p:nvGraphicFramePr>
          <p:cNvPr id="12" name="Table 11"/>
          <p:cNvGraphicFramePr>
            <a:graphicFrameLocks noGrp="1"/>
          </p:cNvGraphicFramePr>
          <p:nvPr/>
        </p:nvGraphicFramePr>
        <p:xfrm>
          <a:off x="457200" y="1752600"/>
          <a:ext cx="2667000" cy="4470696"/>
        </p:xfrm>
        <a:graphic>
          <a:graphicData uri="http://schemas.openxmlformats.org/drawingml/2006/table">
            <a:tbl>
              <a:tblPr firstRow="1" bandRow="1">
                <a:solidFill>
                  <a:srgbClr val="6699FF"/>
                </a:solidFill>
                <a:tableStyleId>{0505E3EF-67EA-436B-97B2-0124C06EBD24}</a:tableStyleId>
              </a:tblPr>
              <a:tblGrid>
                <a:gridCol w="609600">
                  <a:extLst>
                    <a:ext uri="{9D8B030D-6E8A-4147-A177-3AD203B41FA5}">
                      <a16:colId xmlns:a16="http://schemas.microsoft.com/office/drawing/2014/main" val="4238470475"/>
                    </a:ext>
                  </a:extLst>
                </a:gridCol>
                <a:gridCol w="2057400">
                  <a:extLst>
                    <a:ext uri="{9D8B030D-6E8A-4147-A177-3AD203B41FA5}">
                      <a16:colId xmlns:a16="http://schemas.microsoft.com/office/drawing/2014/main" val="179353579"/>
                    </a:ext>
                  </a:extLst>
                </a:gridCol>
              </a:tblGrid>
              <a:tr h="321115">
                <a:tc>
                  <a:txBody>
                    <a:bodyPr/>
                    <a:lstStyle/>
                    <a:p>
                      <a:pPr algn="ctr"/>
                      <a:r>
                        <a:rPr lang="en-US" sz="1400" dirty="0">
                          <a:solidFill>
                            <a:schemeClr val="bg1"/>
                          </a:solidFill>
                          <a:latin typeface="Calibri" panose="020F0502020204030204" pitchFamily="34" charset="0"/>
                        </a:rPr>
                        <a:t>CPT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l"/>
                      <a:r>
                        <a:rPr lang="en-US" sz="1400" dirty="0">
                          <a:solidFill>
                            <a:schemeClr val="bg1"/>
                          </a:solidFill>
                          <a:latin typeface="Calibri" panose="020F050202020403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extLst>
                  <a:ext uri="{0D108BD9-81ED-4DB2-BD59-A6C34878D82A}">
                    <a16:rowId xmlns:a16="http://schemas.microsoft.com/office/drawing/2014/main" val="4179215549"/>
                  </a:ext>
                </a:extLst>
              </a:tr>
              <a:tr h="218399">
                <a:tc>
                  <a:txBody>
                    <a:bodyPr/>
                    <a:lstStyle/>
                    <a:p>
                      <a:pPr algn="l" fontAlgn="b"/>
                      <a:r>
                        <a:rPr lang="en-US" sz="1100" b="0" i="0" u="none" strike="noStrike" dirty="0">
                          <a:solidFill>
                            <a:srgbClr val="000000"/>
                          </a:solidFill>
                          <a:effectLst/>
                          <a:latin typeface="Calibri" panose="020F0502020204030204" pitchFamily="34" charset="0"/>
                        </a:rPr>
                        <a:t>82040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ASSAY OF ADP &amp; AMP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794936"/>
                  </a:ext>
                </a:extLst>
              </a:tr>
              <a:tr h="218399">
                <a:tc>
                  <a:txBody>
                    <a:bodyPr/>
                    <a:lstStyle/>
                    <a:p>
                      <a:pPr algn="l" fontAlgn="b"/>
                      <a:r>
                        <a:rPr lang="en-US" sz="1100" b="0" i="0" u="none" strike="noStrike">
                          <a:solidFill>
                            <a:srgbClr val="000000"/>
                          </a:solidFill>
                          <a:effectLst/>
                          <a:latin typeface="Calibri" panose="020F0502020204030204" pitchFamily="34" charset="0"/>
                        </a:rPr>
                        <a:t>82247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BILIRUBIN, 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8458242"/>
                  </a:ext>
                </a:extLst>
              </a:tr>
              <a:tr h="218399">
                <a:tc>
                  <a:txBody>
                    <a:bodyPr/>
                    <a:lstStyle/>
                    <a:p>
                      <a:pPr algn="l" fontAlgn="b"/>
                      <a:r>
                        <a:rPr lang="en-US" sz="1100" b="0" i="0" u="none" strike="noStrike">
                          <a:solidFill>
                            <a:srgbClr val="000000"/>
                          </a:solidFill>
                          <a:effectLst/>
                          <a:latin typeface="Calibri" panose="020F0502020204030204" pitchFamily="34" charset="0"/>
                        </a:rPr>
                        <a:t>82310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ASSAY OF CALCIUM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9942353"/>
                  </a:ext>
                </a:extLst>
              </a:tr>
              <a:tr h="218399">
                <a:tc>
                  <a:txBody>
                    <a:bodyPr/>
                    <a:lstStyle/>
                    <a:p>
                      <a:pPr algn="l" fontAlgn="b"/>
                      <a:r>
                        <a:rPr lang="en-US" sz="1100" b="0" i="0" u="none" strike="noStrike">
                          <a:solidFill>
                            <a:srgbClr val="000000"/>
                          </a:solidFill>
                          <a:effectLst/>
                          <a:latin typeface="Calibri" panose="020F0502020204030204" pitchFamily="34" charset="0"/>
                        </a:rPr>
                        <a:t>82374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ASSAY, BLOOD CARBON DIOXIDE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5127771"/>
                  </a:ext>
                </a:extLst>
              </a:tr>
              <a:tr h="218399">
                <a:tc>
                  <a:txBody>
                    <a:bodyPr/>
                    <a:lstStyle/>
                    <a:p>
                      <a:pPr algn="l" fontAlgn="b"/>
                      <a:r>
                        <a:rPr lang="en-US" sz="1100" b="0" i="0" u="none" strike="noStrike">
                          <a:solidFill>
                            <a:srgbClr val="000000"/>
                          </a:solidFill>
                          <a:effectLst/>
                          <a:latin typeface="Calibri" panose="020F0502020204030204" pitchFamily="34" charset="0"/>
                        </a:rPr>
                        <a:t>82435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ASSAY OF BLOOD CHLORIDE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7662925"/>
                  </a:ext>
                </a:extLst>
              </a:tr>
              <a:tr h="218399">
                <a:tc>
                  <a:txBody>
                    <a:bodyPr/>
                    <a:lstStyle/>
                    <a:p>
                      <a:pPr algn="l" fontAlgn="b"/>
                      <a:r>
                        <a:rPr lang="en-US" sz="1100" b="0" i="0" u="none" strike="noStrike">
                          <a:solidFill>
                            <a:srgbClr val="000000"/>
                          </a:solidFill>
                          <a:effectLst/>
                          <a:latin typeface="Calibri" panose="020F0502020204030204" pitchFamily="34" charset="0"/>
                        </a:rPr>
                        <a:t>82550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ASSAY OF CK (CPK)</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943567"/>
                  </a:ext>
                </a:extLst>
              </a:tr>
              <a:tr h="218399">
                <a:tc>
                  <a:txBody>
                    <a:bodyPr/>
                    <a:lstStyle/>
                    <a:p>
                      <a:pPr algn="l" fontAlgn="b"/>
                      <a:r>
                        <a:rPr lang="en-US" sz="1100" b="0" i="0" u="none" strike="noStrike">
                          <a:solidFill>
                            <a:srgbClr val="000000"/>
                          </a:solidFill>
                          <a:effectLst/>
                          <a:latin typeface="Calibri" panose="020F0502020204030204" pitchFamily="34" charset="0"/>
                        </a:rPr>
                        <a:t>82553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CREATINE, MB FRACTION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597967"/>
                  </a:ext>
                </a:extLst>
              </a:tr>
              <a:tr h="218399">
                <a:tc>
                  <a:txBody>
                    <a:bodyPr/>
                    <a:lstStyle/>
                    <a:p>
                      <a:pPr algn="l" fontAlgn="b"/>
                      <a:r>
                        <a:rPr lang="en-US" sz="1100" b="0" i="0" u="none" strike="noStrike">
                          <a:solidFill>
                            <a:srgbClr val="000000"/>
                          </a:solidFill>
                          <a:effectLst/>
                          <a:latin typeface="Calibri" panose="020F0502020204030204" pitchFamily="34" charset="0"/>
                        </a:rPr>
                        <a:t>82565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ASSAY OF CREATININE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1415960"/>
                  </a:ext>
                </a:extLst>
              </a:tr>
              <a:tr h="218399">
                <a:tc>
                  <a:txBody>
                    <a:bodyPr/>
                    <a:lstStyle/>
                    <a:p>
                      <a:pPr algn="l" fontAlgn="b"/>
                      <a:r>
                        <a:rPr lang="en-US" sz="1100" b="0" i="0" u="none" strike="noStrike">
                          <a:solidFill>
                            <a:srgbClr val="000000"/>
                          </a:solidFill>
                          <a:effectLst/>
                          <a:latin typeface="Calibri" panose="020F0502020204030204" pitchFamily="34" charset="0"/>
                        </a:rPr>
                        <a:t>82947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GLUCOSE; QUANTITATIVE, BLOOD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2727272"/>
                  </a:ext>
                </a:extLst>
              </a:tr>
              <a:tr h="218399">
                <a:tc>
                  <a:txBody>
                    <a:bodyPr/>
                    <a:lstStyle/>
                    <a:p>
                      <a:pPr algn="l" fontAlgn="b"/>
                      <a:r>
                        <a:rPr lang="en-US" sz="1100" b="0" i="0" u="none" strike="noStrike">
                          <a:solidFill>
                            <a:srgbClr val="000000"/>
                          </a:solidFill>
                          <a:effectLst/>
                          <a:latin typeface="Calibri" panose="020F0502020204030204" pitchFamily="34" charset="0"/>
                        </a:rPr>
                        <a:t>83735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ASSAY OF MAGNESIUM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186652"/>
                  </a:ext>
                </a:extLst>
              </a:tr>
              <a:tr h="218399">
                <a:tc>
                  <a:txBody>
                    <a:bodyPr/>
                    <a:lstStyle/>
                    <a:p>
                      <a:pPr algn="l" fontAlgn="b"/>
                      <a:r>
                        <a:rPr lang="en-US" sz="1100" b="0" i="0" u="none" strike="noStrike">
                          <a:solidFill>
                            <a:srgbClr val="000000"/>
                          </a:solidFill>
                          <a:effectLst/>
                          <a:latin typeface="Calibri" panose="020F0502020204030204" pitchFamily="34" charset="0"/>
                        </a:rPr>
                        <a:t>84075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ASSAY ALKALINE PHOSPHATASE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8863750"/>
                  </a:ext>
                </a:extLst>
              </a:tr>
              <a:tr h="218399">
                <a:tc>
                  <a:txBody>
                    <a:bodyPr/>
                    <a:lstStyle/>
                    <a:p>
                      <a:pPr algn="l" fontAlgn="b"/>
                      <a:r>
                        <a:rPr lang="en-US" sz="1100" b="0" i="0" u="none" strike="noStrike">
                          <a:solidFill>
                            <a:srgbClr val="000000"/>
                          </a:solidFill>
                          <a:effectLst/>
                          <a:latin typeface="Calibri" panose="020F0502020204030204" pitchFamily="34" charset="0"/>
                        </a:rPr>
                        <a:t>84100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ASSAY OF PHOSPHORUS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1457869"/>
                  </a:ext>
                </a:extLst>
              </a:tr>
              <a:tr h="218399">
                <a:tc>
                  <a:txBody>
                    <a:bodyPr/>
                    <a:lstStyle/>
                    <a:p>
                      <a:pPr algn="l" fontAlgn="b"/>
                      <a:r>
                        <a:rPr lang="en-US" sz="1100" b="0" i="0" u="none" strike="noStrike">
                          <a:solidFill>
                            <a:srgbClr val="000000"/>
                          </a:solidFill>
                          <a:effectLst/>
                          <a:latin typeface="Calibri" panose="020F0502020204030204" pitchFamily="34" charset="0"/>
                        </a:rPr>
                        <a:t>84132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ASSAY OF SERUM POTASSIUM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5282824"/>
                  </a:ext>
                </a:extLst>
              </a:tr>
              <a:tr h="218399">
                <a:tc>
                  <a:txBody>
                    <a:bodyPr/>
                    <a:lstStyle/>
                    <a:p>
                      <a:pPr algn="l" fontAlgn="b"/>
                      <a:r>
                        <a:rPr lang="en-US" sz="1100" b="0" i="0" u="none" strike="noStrike">
                          <a:solidFill>
                            <a:srgbClr val="000000"/>
                          </a:solidFill>
                          <a:effectLst/>
                          <a:latin typeface="Calibri" panose="020F0502020204030204" pitchFamily="34" charset="0"/>
                        </a:rPr>
                        <a:t>84155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ASSAY OF PROTEIN, SERUM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2171096"/>
                  </a:ext>
                </a:extLst>
              </a:tr>
              <a:tr h="218399">
                <a:tc>
                  <a:txBody>
                    <a:bodyPr/>
                    <a:lstStyle/>
                    <a:p>
                      <a:pPr algn="l" fontAlgn="b"/>
                      <a:r>
                        <a:rPr lang="en-US" sz="1100" b="0" i="0" u="none" strike="noStrike">
                          <a:solidFill>
                            <a:srgbClr val="000000"/>
                          </a:solidFill>
                          <a:effectLst/>
                          <a:latin typeface="Calibri" panose="020F0502020204030204" pitchFamily="34" charset="0"/>
                        </a:rPr>
                        <a:t>84295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ASSAY OF SERUM SODIUM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6683449"/>
                  </a:ext>
                </a:extLst>
              </a:tr>
              <a:tr h="218399">
                <a:tc>
                  <a:txBody>
                    <a:bodyPr/>
                    <a:lstStyle/>
                    <a:p>
                      <a:pPr algn="l" fontAlgn="b"/>
                      <a:r>
                        <a:rPr lang="en-US" sz="1100" b="0" i="0" u="none" strike="noStrike">
                          <a:solidFill>
                            <a:srgbClr val="000000"/>
                          </a:solidFill>
                          <a:effectLst/>
                          <a:latin typeface="Calibri" panose="020F0502020204030204" pitchFamily="34" charset="0"/>
                        </a:rPr>
                        <a:t>84450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TRANSFERASE (AST) (SGOT)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8210958"/>
                  </a:ext>
                </a:extLst>
              </a:tr>
              <a:tr h="218399">
                <a:tc>
                  <a:txBody>
                    <a:bodyPr/>
                    <a:lstStyle/>
                    <a:p>
                      <a:pPr algn="l" fontAlgn="b"/>
                      <a:r>
                        <a:rPr lang="en-US" sz="1100" b="0" i="0" u="none" strike="noStrike">
                          <a:solidFill>
                            <a:srgbClr val="000000"/>
                          </a:solidFill>
                          <a:effectLst/>
                          <a:latin typeface="Calibri" panose="020F0502020204030204" pitchFamily="34" charset="0"/>
                        </a:rPr>
                        <a:t>84460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ALANINE AMINO (ALT) (SGPT)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1480792"/>
                  </a:ext>
                </a:extLst>
              </a:tr>
              <a:tr h="218399">
                <a:tc>
                  <a:txBody>
                    <a:bodyPr/>
                    <a:lstStyle/>
                    <a:p>
                      <a:pPr algn="l" fontAlgn="b"/>
                      <a:r>
                        <a:rPr lang="en-US" sz="1100" b="0" i="0" u="none" strike="noStrike">
                          <a:solidFill>
                            <a:srgbClr val="000000"/>
                          </a:solidFill>
                          <a:effectLst/>
                          <a:latin typeface="Calibri" panose="020F0502020204030204" pitchFamily="34" charset="0"/>
                        </a:rPr>
                        <a:t>84484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ASSAY OF TROPONIN, QUANT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7675953"/>
                  </a:ext>
                </a:extLst>
              </a:tr>
              <a:tr h="218399">
                <a:tc>
                  <a:txBody>
                    <a:bodyPr/>
                    <a:lstStyle/>
                    <a:p>
                      <a:pPr algn="l" fontAlgn="b"/>
                      <a:r>
                        <a:rPr lang="en-US" sz="1100" b="0" i="0" u="none" strike="noStrike" dirty="0">
                          <a:solidFill>
                            <a:srgbClr val="000000"/>
                          </a:solidFill>
                          <a:effectLst/>
                          <a:latin typeface="Calibri" panose="020F0502020204030204" pitchFamily="34" charset="0"/>
                        </a:rPr>
                        <a:t>84520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ASSAY OF UREA NITROGEN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3311373"/>
                  </a:ext>
                </a:extLst>
              </a:tr>
            </a:tbl>
          </a:graphicData>
        </a:graphic>
      </p:graphicFrame>
      <p:graphicFrame>
        <p:nvGraphicFramePr>
          <p:cNvPr id="13" name="Table 12"/>
          <p:cNvGraphicFramePr>
            <a:graphicFrameLocks noGrp="1"/>
          </p:cNvGraphicFramePr>
          <p:nvPr/>
        </p:nvGraphicFramePr>
        <p:xfrm>
          <a:off x="3429000" y="1371600"/>
          <a:ext cx="5715001" cy="5600514"/>
        </p:xfrm>
        <a:graphic>
          <a:graphicData uri="http://schemas.openxmlformats.org/drawingml/2006/table">
            <a:tbl>
              <a:tblPr firstRow="1" bandRow="1">
                <a:solidFill>
                  <a:srgbClr val="6699FF"/>
                </a:solidFill>
                <a:tableStyleId>{0505E3EF-67EA-436B-97B2-0124C06EBD24}</a:tableStyleId>
              </a:tblPr>
              <a:tblGrid>
                <a:gridCol w="990600">
                  <a:extLst>
                    <a:ext uri="{9D8B030D-6E8A-4147-A177-3AD203B41FA5}">
                      <a16:colId xmlns:a16="http://schemas.microsoft.com/office/drawing/2014/main" val="4238470475"/>
                    </a:ext>
                  </a:extLst>
                </a:gridCol>
                <a:gridCol w="685800">
                  <a:extLst>
                    <a:ext uri="{9D8B030D-6E8A-4147-A177-3AD203B41FA5}">
                      <a16:colId xmlns:a16="http://schemas.microsoft.com/office/drawing/2014/main" val="547005843"/>
                    </a:ext>
                  </a:extLst>
                </a:gridCol>
                <a:gridCol w="2514600">
                  <a:extLst>
                    <a:ext uri="{9D8B030D-6E8A-4147-A177-3AD203B41FA5}">
                      <a16:colId xmlns:a16="http://schemas.microsoft.com/office/drawing/2014/main" val="3966611698"/>
                    </a:ext>
                  </a:extLst>
                </a:gridCol>
                <a:gridCol w="838200">
                  <a:extLst>
                    <a:ext uri="{9D8B030D-6E8A-4147-A177-3AD203B41FA5}">
                      <a16:colId xmlns:a16="http://schemas.microsoft.com/office/drawing/2014/main" val="474800146"/>
                    </a:ext>
                  </a:extLst>
                </a:gridCol>
                <a:gridCol w="685801">
                  <a:extLst>
                    <a:ext uri="{9D8B030D-6E8A-4147-A177-3AD203B41FA5}">
                      <a16:colId xmlns:a16="http://schemas.microsoft.com/office/drawing/2014/main" val="179353579"/>
                    </a:ext>
                  </a:extLst>
                </a:gridCol>
              </a:tblGrid>
              <a:tr h="228600">
                <a:tc>
                  <a:txBody>
                    <a:bodyPr/>
                    <a:lstStyle/>
                    <a:p>
                      <a:pPr algn="ctr"/>
                      <a:r>
                        <a:rPr lang="en-US" sz="1400" dirty="0">
                          <a:solidFill>
                            <a:schemeClr val="bg1"/>
                          </a:solidFill>
                          <a:latin typeface="Calibri" panose="020F0502020204030204" pitchFamily="34" charset="0"/>
                        </a:rPr>
                        <a:t>Lab Test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ctr"/>
                      <a:r>
                        <a:rPr lang="en-US" sz="1400" dirty="0">
                          <a:solidFill>
                            <a:schemeClr val="bg1"/>
                          </a:solidFill>
                          <a:latin typeface="Calibri" panose="020F0502020204030204" pitchFamily="34" charset="0"/>
                        </a:rPr>
                        <a:t>Result LOINC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ctr"/>
                      <a:r>
                        <a:rPr lang="en-US" sz="1400" dirty="0">
                          <a:solidFill>
                            <a:schemeClr val="bg1"/>
                          </a:solidFill>
                          <a:latin typeface="Calibri" panose="020F0502020204030204" pitchFamily="34" charset="0"/>
                        </a:rPr>
                        <a:t>Result</a:t>
                      </a:r>
                      <a:r>
                        <a:rPr lang="en-US" sz="1400" baseline="0" dirty="0">
                          <a:solidFill>
                            <a:schemeClr val="bg1"/>
                          </a:solidFill>
                          <a:latin typeface="Calibri" panose="020F0502020204030204" pitchFamily="34" charset="0"/>
                        </a:rPr>
                        <a:t> LOINC Name</a:t>
                      </a:r>
                      <a:endParaRPr lang="en-US" sz="140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ctr"/>
                      <a:r>
                        <a:rPr lang="en-US" sz="1400" dirty="0">
                          <a:solidFill>
                            <a:schemeClr val="bg1"/>
                          </a:solidFill>
                          <a:latin typeface="Calibri" panose="020F0502020204030204" pitchFamily="34" charset="0"/>
                        </a:rPr>
                        <a:t>Result Numeric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l"/>
                      <a:r>
                        <a:rPr lang="en-US" sz="1400" dirty="0">
                          <a:solidFill>
                            <a:schemeClr val="bg1"/>
                          </a:solidFill>
                          <a:latin typeface="Calibri" panose="020F0502020204030204" pitchFamily="34" charset="0"/>
                        </a:rPr>
                        <a:t>Result 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extLst>
                  <a:ext uri="{0D108BD9-81ED-4DB2-BD59-A6C34878D82A}">
                    <a16:rowId xmlns:a16="http://schemas.microsoft.com/office/drawing/2014/main" val="4179215549"/>
                  </a:ext>
                </a:extLst>
              </a:tr>
              <a:tr h="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CMP W/GFR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1751-7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ALBUMIN:MCNC:PT:SER/PLAS:QN: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2.8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2.8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8458242"/>
                  </a:ext>
                </a:extLst>
              </a:tr>
              <a:tr h="142875">
                <a:tc>
                  <a:txBody>
                    <a:bodyPr/>
                    <a:lstStyle/>
                    <a:p>
                      <a:pPr algn="l" fontAlgn="b"/>
                      <a:r>
                        <a:rPr lang="en-US" sz="1100" b="0" i="0" u="none" strike="noStrike" dirty="0">
                          <a:solidFill>
                            <a:srgbClr val="000000"/>
                          </a:solidFill>
                          <a:effectLst/>
                          <a:latin typeface="Calibri" panose="020F0502020204030204" pitchFamily="34" charset="0"/>
                        </a:rPr>
                        <a:t>CMP W/GFR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1975-2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BILIRUBIN:MCNC:PT:SER/PLAS:QN: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0.2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0.2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9942353"/>
                  </a:ext>
                </a:extLst>
              </a:tr>
              <a:tr h="11811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CMP W/GFR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17861-6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CALCIUM:MCNC:PT:SER/PLAS:QN: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8.2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8.2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5127771"/>
                  </a:ext>
                </a:extLst>
              </a:tr>
              <a:tr h="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CMP W/GFR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2028-9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CARBON DIOXIDE:SCNC:PT:SER/PLAS:QN: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27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27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7662925"/>
                  </a:ext>
                </a:extLst>
              </a:tr>
              <a:tr h="6858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CMP W/GFR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2075-0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CHLORIDE:SCNC:PT:SER/PLAS:QN: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943567"/>
                  </a:ext>
                </a:extLst>
              </a:tr>
              <a:tr h="43815">
                <a:tc>
                  <a:txBody>
                    <a:bodyPr/>
                    <a:lstStyle/>
                    <a:p>
                      <a:pPr algn="l" fontAlgn="b"/>
                      <a:r>
                        <a:rPr lang="en-US" sz="1100" b="0" i="0" u="none" strike="noStrike" dirty="0">
                          <a:solidFill>
                            <a:srgbClr val="000000"/>
                          </a:solidFill>
                          <a:effectLst/>
                          <a:latin typeface="Calibri" panose="020F0502020204030204" pitchFamily="34" charset="0"/>
                        </a:rPr>
                        <a:t>CARDIAC</a:t>
                      </a:r>
                      <a:r>
                        <a:rPr lang="en-US" sz="1100" b="0" i="0" u="none" strike="noStrike" baseline="0" dirty="0">
                          <a:solidFill>
                            <a:srgbClr val="000000"/>
                          </a:solidFill>
                          <a:effectLst/>
                          <a:latin typeface="Calibri" panose="020F0502020204030204" pitchFamily="34" charset="0"/>
                        </a:rPr>
                        <a:t> PANEL</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2157-6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CREATINE KINASE:CCNC:PT:SER/PLAS:QN: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341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341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597967"/>
                  </a:ext>
                </a:extLst>
              </a:tr>
              <a:tr h="9525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CARDIAC</a:t>
                      </a:r>
                      <a:r>
                        <a:rPr lang="en-US" sz="1100" b="0" i="0" u="none" strike="noStrike" baseline="0" dirty="0">
                          <a:solidFill>
                            <a:srgbClr val="000000"/>
                          </a:solidFill>
                          <a:effectLst/>
                          <a:latin typeface="Calibri" panose="020F0502020204030204" pitchFamily="34" charset="0"/>
                        </a:rPr>
                        <a:t> PANEL</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13969-1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CREATINE KINASE.MB:MCNC:PT:SER/PLAS:QN: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1415960"/>
                  </a:ext>
                </a:extLst>
              </a:tr>
              <a:tr h="21839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CARDIAC</a:t>
                      </a:r>
                      <a:r>
                        <a:rPr lang="en-US" sz="1100" b="0" i="0" u="none" strike="noStrike" baseline="0" dirty="0">
                          <a:solidFill>
                            <a:srgbClr val="000000"/>
                          </a:solidFill>
                          <a:effectLst/>
                          <a:latin typeface="Calibri" panose="020F0502020204030204" pitchFamily="34" charset="0"/>
                        </a:rPr>
                        <a:t> PANEL</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20569-0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CREATINE KINASE.MB/CREATINE KINASE.TOTAL:CFR:PT:SER/PLAS:QN: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0.4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0.4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2727272"/>
                  </a:ext>
                </a:extLst>
              </a:tr>
              <a:tr h="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CMP W/GFR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2160-0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CREATININE:MCNC:PT:SER/PLAS:QN: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2.1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2.1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186652"/>
                  </a:ext>
                </a:extLst>
              </a:tr>
              <a:tr h="66675">
                <a:tc>
                  <a:txBody>
                    <a:bodyPr/>
                    <a:lstStyle/>
                    <a:p>
                      <a:pPr algn="l" fontAlgn="b"/>
                      <a:r>
                        <a:rPr lang="en-US" sz="1100" b="0" i="0" u="none" strike="noStrike" dirty="0">
                          <a:solidFill>
                            <a:srgbClr val="000000"/>
                          </a:solidFill>
                          <a:effectLst/>
                          <a:latin typeface="Calibri" panose="020F0502020204030204" pitchFamily="34" charset="0"/>
                        </a:rPr>
                        <a:t>CMP W/GFR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2345-7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GLUCOSE:MCNC:PT:SER/PLAS:QN: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218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218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8863750"/>
                  </a:ext>
                </a:extLst>
              </a:tr>
              <a:tr h="41910">
                <a:tc>
                  <a:txBody>
                    <a:bodyPr/>
                    <a:lstStyle/>
                    <a:p>
                      <a:pPr algn="l" fontAlgn="b"/>
                      <a:r>
                        <a:rPr lang="en-US" sz="1100" b="0" i="0" u="none" strike="noStrike" dirty="0">
                          <a:solidFill>
                            <a:srgbClr val="000000"/>
                          </a:solidFill>
                          <a:effectLst/>
                          <a:latin typeface="Calibri" panose="020F0502020204030204" pitchFamily="34" charset="0"/>
                        </a:rPr>
                        <a:t>MAGNESIUM</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19123-9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MAGNESIUM:MCNC:PT:SER/PLAS:QN: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2.4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2.4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1457869"/>
                  </a:ext>
                </a:extLst>
              </a:tr>
              <a:tr h="21839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CMP W/GFR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6768-6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ALKALINE PHOSPHATASE:CCNC:PT:SER/PLAS:QN: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74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74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5282824"/>
                  </a:ext>
                </a:extLst>
              </a:tr>
              <a:tr h="53340">
                <a:tc>
                  <a:txBody>
                    <a:bodyPr/>
                    <a:lstStyle/>
                    <a:p>
                      <a:pPr algn="l" fontAlgn="b"/>
                      <a:r>
                        <a:rPr lang="en-US" sz="1100" b="0" i="0" u="none" strike="noStrike" dirty="0">
                          <a:solidFill>
                            <a:srgbClr val="000000"/>
                          </a:solidFill>
                          <a:effectLst/>
                          <a:latin typeface="Calibri" panose="020F0502020204030204" pitchFamily="34" charset="0"/>
                        </a:rPr>
                        <a:t>PHOSPHORUS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2777-1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PHOSPHATE:MCNC:PT:SER/PLAS:QN: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3.2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3.2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2171096"/>
                  </a:ext>
                </a:extLst>
              </a:tr>
              <a:tr h="0">
                <a:tc>
                  <a:txBody>
                    <a:bodyPr/>
                    <a:lstStyle/>
                    <a:p>
                      <a:pPr algn="l" fontAlgn="b"/>
                      <a:r>
                        <a:rPr lang="en-US" sz="1100" b="0" i="0" u="none" strike="noStrike" dirty="0">
                          <a:solidFill>
                            <a:srgbClr val="000000"/>
                          </a:solidFill>
                          <a:effectLst/>
                          <a:latin typeface="Calibri" panose="020F0502020204030204" pitchFamily="34" charset="0"/>
                        </a:rPr>
                        <a:t>CMP</a:t>
                      </a:r>
                      <a:r>
                        <a:rPr lang="en-US" sz="1100" b="0" i="0" u="none" strike="noStrike" baseline="0" dirty="0">
                          <a:solidFill>
                            <a:srgbClr val="000000"/>
                          </a:solidFill>
                          <a:effectLst/>
                          <a:latin typeface="Calibri" panose="020F0502020204030204" pitchFamily="34" charset="0"/>
                        </a:rPr>
                        <a:t> W/GFR</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2823-3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POTASSIUM:SCNC:PT:SER/PLAS:QN: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4.7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4.7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6683449"/>
                  </a:ext>
                </a:extLst>
              </a:tr>
              <a:tr h="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CMP</a:t>
                      </a:r>
                      <a:r>
                        <a:rPr lang="en-US" sz="1100" b="0" i="0" u="none" strike="noStrike" baseline="0" dirty="0">
                          <a:solidFill>
                            <a:srgbClr val="000000"/>
                          </a:solidFill>
                          <a:effectLst/>
                          <a:latin typeface="Calibri" panose="020F0502020204030204" pitchFamily="34" charset="0"/>
                        </a:rPr>
                        <a:t> W/GFR</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2885-2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PROTEIN:MCNC:PT:SER/PLAS:QN: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8210958"/>
                  </a:ext>
                </a:extLst>
              </a:tr>
              <a:tr h="5524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CMP</a:t>
                      </a:r>
                      <a:r>
                        <a:rPr lang="en-US" sz="1100" b="0" i="0" u="none" strike="noStrike" baseline="0" dirty="0">
                          <a:solidFill>
                            <a:srgbClr val="000000"/>
                          </a:solidFill>
                          <a:effectLst/>
                          <a:latin typeface="Calibri" panose="020F0502020204030204" pitchFamily="34" charset="0"/>
                        </a:rPr>
                        <a:t> W/GFR</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2951-2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SODIUM:SCNC:PT:SER/PLAS:QN: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133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133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1480792"/>
                  </a:ext>
                </a:extLst>
              </a:tr>
              <a:tr h="21839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CMP</a:t>
                      </a:r>
                      <a:r>
                        <a:rPr lang="en-US" sz="1100" b="0" i="0" u="none" strike="noStrike" baseline="0" dirty="0">
                          <a:solidFill>
                            <a:srgbClr val="000000"/>
                          </a:solidFill>
                          <a:effectLst/>
                          <a:latin typeface="Calibri" panose="020F0502020204030204" pitchFamily="34" charset="0"/>
                        </a:rPr>
                        <a:t> W/GFR</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1920-8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ASPARTATE AMINOTRANSFERASE:CCNC:PT:SER/PLAS:QN: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33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33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7675953"/>
                  </a:ext>
                </a:extLst>
              </a:tr>
              <a:tr h="32111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CMP</a:t>
                      </a:r>
                      <a:r>
                        <a:rPr lang="en-US" sz="1100" b="0" i="0" u="none" strike="noStrike" baseline="0" dirty="0">
                          <a:solidFill>
                            <a:srgbClr val="000000"/>
                          </a:solidFill>
                          <a:effectLst/>
                          <a:latin typeface="Calibri" panose="020F0502020204030204" pitchFamily="34" charset="0"/>
                        </a:rPr>
                        <a:t> W/GFR</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1742-6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ALANINE AMINOTRANSFERASE:CCNC:PT:SER/PLAS:QN: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44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44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848586"/>
                  </a:ext>
                </a:extLst>
              </a:tr>
              <a:tr h="7239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CARDIAC PANEL</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10839-9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TROPONIN I.CARDIAC:MCNC:PT:SER/PLAS:QN: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&lt;0.015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0301187"/>
                  </a:ext>
                </a:extLst>
              </a:tr>
              <a:tr h="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CMP</a:t>
                      </a:r>
                      <a:r>
                        <a:rPr lang="en-US" sz="1100" b="0" i="0" u="none" strike="noStrike" baseline="0" dirty="0">
                          <a:solidFill>
                            <a:srgbClr val="000000"/>
                          </a:solidFill>
                          <a:effectLst/>
                          <a:latin typeface="Calibri" panose="020F0502020204030204" pitchFamily="34" charset="0"/>
                        </a:rPr>
                        <a:t> W/GFR</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3094-0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UREA NITROGEN:MCNC:PT:SER/PLAS:QN: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35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35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1790559"/>
                  </a:ext>
                </a:extLst>
              </a:tr>
              <a:tr h="32111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CMP</a:t>
                      </a:r>
                      <a:r>
                        <a:rPr lang="en-US" sz="1100" b="0" i="0" u="none" strike="noStrike" baseline="0" dirty="0">
                          <a:solidFill>
                            <a:srgbClr val="000000"/>
                          </a:solidFill>
                          <a:effectLst/>
                          <a:latin typeface="Calibri" panose="020F0502020204030204" pitchFamily="34" charset="0"/>
                        </a:rPr>
                        <a:t> W/GFR</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3097-3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UREA NITROGEN/CREATININE:MCRTO:PT:SER/PLAS:QN: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16.7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16.7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573628"/>
                  </a:ext>
                </a:extLst>
              </a:tr>
              <a:tr h="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CMP W/GFR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1863-0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ANION GAP 4:SCNC:PT:SER/PLAS:QN: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280820"/>
                  </a:ext>
                </a:extLst>
              </a:tr>
              <a:tr h="32111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CMP W/GFR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18182-6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OSMOLALITY:OSMOL:PT:SER/PLAS:QN:CALCULATED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281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281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3363526"/>
                  </a:ext>
                </a:extLst>
              </a:tr>
              <a:tr h="32111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CMP W/GFR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33914-3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GLOMERULAR FILTRATION RATE/1.73 SQ M.PREDICTED:ARVRAT:PT:SER/PLAS:QN:C</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25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25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7712345"/>
                  </a:ext>
                </a:extLst>
              </a:tr>
            </a:tbl>
          </a:graphicData>
        </a:graphic>
      </p:graphicFrame>
      <p:sp>
        <p:nvSpPr>
          <p:cNvPr id="14" name="TextBox 13"/>
          <p:cNvSpPr txBox="1"/>
          <p:nvPr/>
        </p:nvSpPr>
        <p:spPr>
          <a:xfrm>
            <a:off x="6252168" y="1085816"/>
            <a:ext cx="2362200" cy="338554"/>
          </a:xfrm>
          <a:prstGeom prst="rect">
            <a:avLst/>
          </a:prstGeom>
          <a:noFill/>
        </p:spPr>
        <p:txBody>
          <a:bodyPr wrap="square" rtlCol="0">
            <a:spAutoFit/>
          </a:bodyPr>
          <a:lstStyle/>
          <a:p>
            <a:r>
              <a:rPr lang="en-US" sz="1600" b="1" dirty="0"/>
              <a:t>Chemistry Results</a:t>
            </a:r>
          </a:p>
        </p:txBody>
      </p:sp>
    </p:spTree>
    <p:extLst>
      <p:ext uri="{BB962C8B-B14F-4D97-AF65-F5344CB8AC3E}">
        <p14:creationId xmlns:p14="http://schemas.microsoft.com/office/powerpoint/2010/main" val="2663129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Example of Linked Data</a:t>
            </a:r>
            <a:br>
              <a:rPr lang="en-US" dirty="0"/>
            </a:br>
            <a:endParaRPr lang="en-US" dirty="0"/>
          </a:p>
        </p:txBody>
      </p:sp>
      <p:sp>
        <p:nvSpPr>
          <p:cNvPr id="3" name="Content Placeholder 2"/>
          <p:cNvSpPr>
            <a:spLocks noGrp="1"/>
          </p:cNvSpPr>
          <p:nvPr>
            <p:ph idx="1"/>
          </p:nvPr>
        </p:nvSpPr>
        <p:spPr>
          <a:xfrm>
            <a:off x="304800" y="1036637"/>
            <a:ext cx="8229600" cy="4525963"/>
          </a:xfrm>
        </p:spPr>
        <p:txBody>
          <a:bodyPr>
            <a:normAutofit/>
          </a:bodyPr>
          <a:lstStyle/>
          <a:p>
            <a:pPr marL="0" indent="0">
              <a:buNone/>
            </a:pPr>
            <a:r>
              <a:rPr lang="en-US" sz="2000" dirty="0"/>
              <a:t>Urinalysis </a:t>
            </a:r>
          </a:p>
        </p:txBody>
      </p:sp>
      <p:sp>
        <p:nvSpPr>
          <p:cNvPr id="4" name="TextBox 3"/>
          <p:cNvSpPr txBox="1"/>
          <p:nvPr/>
        </p:nvSpPr>
        <p:spPr>
          <a:xfrm>
            <a:off x="304800" y="1371600"/>
            <a:ext cx="1828800" cy="338554"/>
          </a:xfrm>
          <a:prstGeom prst="rect">
            <a:avLst/>
          </a:prstGeom>
          <a:noFill/>
        </p:spPr>
        <p:txBody>
          <a:bodyPr wrap="square" rtlCol="0">
            <a:spAutoFit/>
          </a:bodyPr>
          <a:lstStyle/>
          <a:p>
            <a:r>
              <a:rPr lang="en-US" sz="1600" b="1" dirty="0"/>
              <a:t>Ancillary File</a:t>
            </a:r>
          </a:p>
        </p:txBody>
      </p:sp>
      <p:graphicFrame>
        <p:nvGraphicFramePr>
          <p:cNvPr id="12" name="Table 11"/>
          <p:cNvGraphicFramePr>
            <a:graphicFrameLocks noGrp="1"/>
          </p:cNvGraphicFramePr>
          <p:nvPr/>
        </p:nvGraphicFramePr>
        <p:xfrm>
          <a:off x="457200" y="1752600"/>
          <a:ext cx="3200400" cy="544000"/>
        </p:xfrm>
        <a:graphic>
          <a:graphicData uri="http://schemas.openxmlformats.org/drawingml/2006/table">
            <a:tbl>
              <a:tblPr firstRow="1" bandRow="1">
                <a:solidFill>
                  <a:srgbClr val="6699FF"/>
                </a:solidFill>
                <a:tableStyleId>{0505E3EF-67EA-436B-97B2-0124C06EBD24}</a:tableStyleId>
              </a:tblPr>
              <a:tblGrid>
                <a:gridCol w="731520">
                  <a:extLst>
                    <a:ext uri="{9D8B030D-6E8A-4147-A177-3AD203B41FA5}">
                      <a16:colId xmlns:a16="http://schemas.microsoft.com/office/drawing/2014/main" val="4238470475"/>
                    </a:ext>
                  </a:extLst>
                </a:gridCol>
                <a:gridCol w="2468880">
                  <a:extLst>
                    <a:ext uri="{9D8B030D-6E8A-4147-A177-3AD203B41FA5}">
                      <a16:colId xmlns:a16="http://schemas.microsoft.com/office/drawing/2014/main" val="179353579"/>
                    </a:ext>
                  </a:extLst>
                </a:gridCol>
              </a:tblGrid>
              <a:tr h="321115">
                <a:tc>
                  <a:txBody>
                    <a:bodyPr/>
                    <a:lstStyle/>
                    <a:p>
                      <a:pPr algn="ctr"/>
                      <a:r>
                        <a:rPr lang="en-US" sz="1400" dirty="0">
                          <a:solidFill>
                            <a:schemeClr val="bg1"/>
                          </a:solidFill>
                          <a:latin typeface="Calibri" panose="020F0502020204030204" pitchFamily="34" charset="0"/>
                        </a:rPr>
                        <a:t>CPT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l"/>
                      <a:r>
                        <a:rPr lang="en-US" sz="1400" dirty="0">
                          <a:solidFill>
                            <a:schemeClr val="bg1"/>
                          </a:solidFill>
                          <a:latin typeface="Calibri" panose="020F050202020403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extLst>
                  <a:ext uri="{0D108BD9-81ED-4DB2-BD59-A6C34878D82A}">
                    <a16:rowId xmlns:a16="http://schemas.microsoft.com/office/drawing/2014/main" val="4179215549"/>
                  </a:ext>
                </a:extLst>
              </a:tr>
              <a:tr h="218399">
                <a:tc>
                  <a:txBody>
                    <a:bodyPr/>
                    <a:lstStyle/>
                    <a:p>
                      <a:pPr algn="l" fontAlgn="b"/>
                      <a:r>
                        <a:rPr lang="en-US" sz="1400" b="0" i="0" u="none" strike="noStrike" dirty="0">
                          <a:solidFill>
                            <a:srgbClr val="000000"/>
                          </a:solidFill>
                          <a:effectLst/>
                          <a:latin typeface="Calibri" panose="020F0502020204030204" pitchFamily="34" charset="0"/>
                        </a:rPr>
                        <a:t>81001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URINALYSIS, AUTO W/SCOPE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794936"/>
                  </a:ext>
                </a:extLst>
              </a:tr>
            </a:tbl>
          </a:graphicData>
        </a:graphic>
      </p:graphicFrame>
      <p:graphicFrame>
        <p:nvGraphicFramePr>
          <p:cNvPr id="13" name="Table 12"/>
          <p:cNvGraphicFramePr>
            <a:graphicFrameLocks noGrp="1"/>
          </p:cNvGraphicFramePr>
          <p:nvPr/>
        </p:nvGraphicFramePr>
        <p:xfrm>
          <a:off x="457200" y="2758440"/>
          <a:ext cx="8458199" cy="3794760"/>
        </p:xfrm>
        <a:graphic>
          <a:graphicData uri="http://schemas.openxmlformats.org/drawingml/2006/table">
            <a:tbl>
              <a:tblPr firstRow="1" bandRow="1">
                <a:solidFill>
                  <a:srgbClr val="6699FF"/>
                </a:solidFill>
                <a:tableStyleId>{0505E3EF-67EA-436B-97B2-0124C06EBD24}</a:tableStyleId>
              </a:tblPr>
              <a:tblGrid>
                <a:gridCol w="1752600">
                  <a:extLst>
                    <a:ext uri="{9D8B030D-6E8A-4147-A177-3AD203B41FA5}">
                      <a16:colId xmlns:a16="http://schemas.microsoft.com/office/drawing/2014/main" val="4238470475"/>
                    </a:ext>
                  </a:extLst>
                </a:gridCol>
                <a:gridCol w="685800">
                  <a:extLst>
                    <a:ext uri="{9D8B030D-6E8A-4147-A177-3AD203B41FA5}">
                      <a16:colId xmlns:a16="http://schemas.microsoft.com/office/drawing/2014/main" val="547005843"/>
                    </a:ext>
                  </a:extLst>
                </a:gridCol>
                <a:gridCol w="2970912">
                  <a:extLst>
                    <a:ext uri="{9D8B030D-6E8A-4147-A177-3AD203B41FA5}">
                      <a16:colId xmlns:a16="http://schemas.microsoft.com/office/drawing/2014/main" val="3966611698"/>
                    </a:ext>
                  </a:extLst>
                </a:gridCol>
                <a:gridCol w="1296288">
                  <a:extLst>
                    <a:ext uri="{9D8B030D-6E8A-4147-A177-3AD203B41FA5}">
                      <a16:colId xmlns:a16="http://schemas.microsoft.com/office/drawing/2014/main" val="4134305900"/>
                    </a:ext>
                  </a:extLst>
                </a:gridCol>
                <a:gridCol w="838200">
                  <a:extLst>
                    <a:ext uri="{9D8B030D-6E8A-4147-A177-3AD203B41FA5}">
                      <a16:colId xmlns:a16="http://schemas.microsoft.com/office/drawing/2014/main" val="474800146"/>
                    </a:ext>
                  </a:extLst>
                </a:gridCol>
                <a:gridCol w="914399">
                  <a:extLst>
                    <a:ext uri="{9D8B030D-6E8A-4147-A177-3AD203B41FA5}">
                      <a16:colId xmlns:a16="http://schemas.microsoft.com/office/drawing/2014/main" val="179353579"/>
                    </a:ext>
                  </a:extLst>
                </a:gridCol>
              </a:tblGrid>
              <a:tr h="228600">
                <a:tc>
                  <a:txBody>
                    <a:bodyPr/>
                    <a:lstStyle/>
                    <a:p>
                      <a:pPr algn="ctr"/>
                      <a:r>
                        <a:rPr lang="en-US" sz="1400" dirty="0">
                          <a:solidFill>
                            <a:schemeClr val="bg1"/>
                          </a:solidFill>
                          <a:latin typeface="Calibri" panose="020F0502020204030204" pitchFamily="34" charset="0"/>
                        </a:rPr>
                        <a:t>Lab Test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ctr"/>
                      <a:r>
                        <a:rPr lang="en-US" sz="1400" dirty="0">
                          <a:solidFill>
                            <a:schemeClr val="bg1"/>
                          </a:solidFill>
                          <a:latin typeface="Calibri" panose="020F0502020204030204" pitchFamily="34" charset="0"/>
                        </a:rPr>
                        <a:t>Result LOINC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ctr"/>
                      <a:r>
                        <a:rPr lang="en-US" sz="1400" dirty="0">
                          <a:solidFill>
                            <a:schemeClr val="bg1"/>
                          </a:solidFill>
                          <a:latin typeface="Calibri" panose="020F0502020204030204" pitchFamily="34" charset="0"/>
                        </a:rPr>
                        <a:t>Result</a:t>
                      </a:r>
                      <a:r>
                        <a:rPr lang="en-US" sz="1400" baseline="0" dirty="0">
                          <a:solidFill>
                            <a:schemeClr val="bg1"/>
                          </a:solidFill>
                          <a:latin typeface="Calibri" panose="020F0502020204030204" pitchFamily="34" charset="0"/>
                        </a:rPr>
                        <a:t> LOINC Name</a:t>
                      </a:r>
                      <a:endParaRPr lang="en-US" sz="140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ctr"/>
                      <a:r>
                        <a:rPr lang="en-US" sz="1400" dirty="0">
                          <a:solidFill>
                            <a:schemeClr val="bg1"/>
                          </a:solidFill>
                          <a:latin typeface="Calibri" panose="020F0502020204030204" pitchFamily="34" charset="0"/>
                        </a:rPr>
                        <a:t>Result</a:t>
                      </a:r>
                      <a:r>
                        <a:rPr lang="en-US" sz="1400" baseline="0" dirty="0">
                          <a:solidFill>
                            <a:schemeClr val="bg1"/>
                          </a:solidFill>
                          <a:latin typeface="Calibri" panose="020F0502020204030204" pitchFamily="34" charset="0"/>
                        </a:rPr>
                        <a:t> Name HDD</a:t>
                      </a:r>
                      <a:endParaRPr lang="en-US" sz="140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ctr"/>
                      <a:r>
                        <a:rPr lang="en-US" sz="1400" dirty="0">
                          <a:solidFill>
                            <a:schemeClr val="bg1"/>
                          </a:solidFill>
                          <a:latin typeface="Calibri" panose="020F0502020204030204" pitchFamily="34" charset="0"/>
                        </a:rPr>
                        <a:t>Result Numeric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l"/>
                      <a:r>
                        <a:rPr lang="en-US" sz="1400" dirty="0">
                          <a:solidFill>
                            <a:schemeClr val="bg1"/>
                          </a:solidFill>
                          <a:latin typeface="Calibri" panose="020F0502020204030204" pitchFamily="34" charset="0"/>
                        </a:rPr>
                        <a:t>Result 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extLst>
                  <a:ext uri="{0D108BD9-81ED-4DB2-BD59-A6C34878D82A}">
                    <a16:rowId xmlns:a16="http://schemas.microsoft.com/office/drawing/2014/main" val="4179215549"/>
                  </a:ext>
                </a:extLst>
              </a:tr>
              <a:tr h="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URINALYSIS</a:t>
                      </a:r>
                      <a:r>
                        <a:rPr lang="en-US" sz="1100" b="0" i="0" u="none" strike="noStrike" baseline="0" dirty="0">
                          <a:solidFill>
                            <a:srgbClr val="000000"/>
                          </a:solidFill>
                          <a:effectLst/>
                          <a:latin typeface="Calibri" panose="020F0502020204030204" pitchFamily="34" charset="0"/>
                        </a:rPr>
                        <a:t> W/MICROSCOPIC</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5803-2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PH:LSCNC:PT:URINE:QN:TEST STRIP</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PH</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5.5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5.5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8458242"/>
                  </a:ext>
                </a:extLst>
              </a:tr>
              <a:tr h="14287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URINALYSIS</a:t>
                      </a:r>
                      <a:r>
                        <a:rPr lang="en-US" sz="1100" b="0" i="0" u="none" strike="noStrike" baseline="0" dirty="0">
                          <a:solidFill>
                            <a:srgbClr val="000000"/>
                          </a:solidFill>
                          <a:effectLst/>
                          <a:latin typeface="Calibri" panose="020F0502020204030204" pitchFamily="34" charset="0"/>
                        </a:rPr>
                        <a:t> W/MICROSCOPIC</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2965-2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SPECIFIC GRAVITY:RDEN:PT:URINE:QN: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SPECIFIC GRAVITY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1.012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1.012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9942353"/>
                  </a:ext>
                </a:extLst>
              </a:tr>
              <a:tr h="11811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URINALYSIS</a:t>
                      </a:r>
                      <a:r>
                        <a:rPr lang="en-US" sz="1100" b="0" i="0" u="none" strike="noStrike" baseline="0" dirty="0">
                          <a:solidFill>
                            <a:srgbClr val="000000"/>
                          </a:solidFill>
                          <a:effectLst/>
                          <a:latin typeface="Calibri" panose="020F0502020204030204" pitchFamily="34" charset="0"/>
                        </a:rPr>
                        <a:t> W/MICROSCOPIC</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25145-4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BACTERIA:ACNC:PT:URINE SED:ORD:MICROSCOPY.LIGHT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BACTERIA</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NONE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5127771"/>
                  </a:ext>
                </a:extLst>
              </a:tr>
              <a:tr h="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URINALYSIS</a:t>
                      </a:r>
                      <a:r>
                        <a:rPr lang="en-US" sz="1100" b="0" i="0" u="none" strike="noStrike" baseline="0" dirty="0">
                          <a:solidFill>
                            <a:srgbClr val="000000"/>
                          </a:solidFill>
                          <a:effectLst/>
                          <a:latin typeface="Calibri" panose="020F0502020204030204" pitchFamily="34" charset="0"/>
                        </a:rPr>
                        <a:t> W/MICROSCOPIC</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5778-6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COLOR:TYPE:PT:URINE:NOM:</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COLOR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LIGHT-YELLOW</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7662925"/>
                  </a:ext>
                </a:extLst>
              </a:tr>
              <a:tr h="6858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URINALYSIS</a:t>
                      </a:r>
                      <a:r>
                        <a:rPr lang="en-US" sz="1100" b="0" i="0" u="none" strike="noStrike" baseline="0" dirty="0">
                          <a:solidFill>
                            <a:srgbClr val="000000"/>
                          </a:solidFill>
                          <a:effectLst/>
                          <a:latin typeface="Calibri" panose="020F0502020204030204" pitchFamily="34" charset="0"/>
                        </a:rPr>
                        <a:t> W/MICROSCOPIC</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5792-7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GLUCOSE:MCNC:PT:URINE:QN:TEST STRIP</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GLUCOSE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NEGATIVE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943567"/>
                  </a:ext>
                </a:extLst>
              </a:tr>
              <a:tr h="4381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URINALYSIS</a:t>
                      </a:r>
                      <a:r>
                        <a:rPr lang="en-US" sz="1100" b="0" i="0" u="none" strike="noStrike" baseline="0" dirty="0">
                          <a:solidFill>
                            <a:srgbClr val="000000"/>
                          </a:solidFill>
                          <a:effectLst/>
                          <a:latin typeface="Calibri" panose="020F0502020204030204" pitchFamily="34" charset="0"/>
                        </a:rPr>
                        <a:t> W/MICROSCOPIC</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5797-6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KETONES:MCNC:PT:URINE:QN:TEST STRIP</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KETONES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NEGATIVE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597967"/>
                  </a:ext>
                </a:extLst>
              </a:tr>
              <a:tr h="9525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URINALYSIS</a:t>
                      </a:r>
                      <a:r>
                        <a:rPr lang="en-US" sz="1100" b="0" i="0" u="none" strike="noStrike" baseline="0" dirty="0">
                          <a:solidFill>
                            <a:srgbClr val="000000"/>
                          </a:solidFill>
                          <a:effectLst/>
                          <a:latin typeface="Calibri" panose="020F0502020204030204" pitchFamily="34" charset="0"/>
                        </a:rPr>
                        <a:t> W/MICROSCOPIC</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5799-2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LEUKOCYTE ESTERASE:ACNC:PT:URINE:ORD:TEST STRIP</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LEUKOCYTE ESTERASE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NEGATIVE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1415960"/>
                  </a:ext>
                </a:extLst>
              </a:tr>
              <a:tr h="7048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URINALYSIS</a:t>
                      </a:r>
                      <a:r>
                        <a:rPr lang="en-US" sz="1100" b="0" i="0" u="none" strike="noStrike" baseline="0" dirty="0">
                          <a:solidFill>
                            <a:srgbClr val="000000"/>
                          </a:solidFill>
                          <a:effectLst/>
                          <a:latin typeface="Calibri" panose="020F0502020204030204" pitchFamily="34" charset="0"/>
                        </a:rPr>
                        <a:t> W/MICROSCOPIC</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5804-0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PROTEIN:MCNC:PT:URINE:QN:TEST STRIP</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PROTEIN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NEGATIVE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2727272"/>
                  </a:ext>
                </a:extLst>
              </a:tr>
              <a:tr h="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URINALYSIS</a:t>
                      </a:r>
                      <a:r>
                        <a:rPr lang="en-US" sz="1100" b="0" i="0" u="none" strike="noStrike" baseline="0" dirty="0">
                          <a:solidFill>
                            <a:srgbClr val="000000"/>
                          </a:solidFill>
                          <a:effectLst/>
                          <a:latin typeface="Calibri" panose="020F0502020204030204" pitchFamily="34" charset="0"/>
                        </a:rPr>
                        <a:t> W/MICROSCOPIC</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5802-4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NITRITE:ACNC:PT:URINE:ORD:TEST STRIP</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NITRITE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NEGATIVE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186652"/>
                  </a:ext>
                </a:extLst>
              </a:tr>
              <a:tr h="6667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URINALYSIS</a:t>
                      </a:r>
                      <a:r>
                        <a:rPr lang="en-US" sz="1100" b="0" i="0" u="none" strike="noStrike" baseline="0" dirty="0">
                          <a:solidFill>
                            <a:srgbClr val="000000"/>
                          </a:solidFill>
                          <a:effectLst/>
                          <a:latin typeface="Calibri" panose="020F0502020204030204" pitchFamily="34" charset="0"/>
                        </a:rPr>
                        <a:t> W/MICROSCOPIC</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11277-1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EPITHELIAL CELLS.SQUAMOUS:NARIC:PT:URINE SED:QN:MICROSCOPY.LIGHT.HPF</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EPITHELIAL CELLS SQUAMOUS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NONE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8863750"/>
                  </a:ext>
                </a:extLst>
              </a:tr>
              <a:tr h="4191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URINALYSIS</a:t>
                      </a:r>
                      <a:r>
                        <a:rPr lang="en-US" sz="1100" b="0" i="0" u="none" strike="noStrike" baseline="0" dirty="0">
                          <a:solidFill>
                            <a:srgbClr val="000000"/>
                          </a:solidFill>
                          <a:effectLst/>
                          <a:latin typeface="Calibri" panose="020F0502020204030204" pitchFamily="34" charset="0"/>
                        </a:rPr>
                        <a:t> W/MICROSCOPIC</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13945-1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ERYTHROCYTES:NARIC:PT:URINE SED:QN:MICROSCOPY.LIGHT.HPF</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RBC</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1457869"/>
                  </a:ext>
                </a:extLst>
              </a:tr>
              <a:tr h="4762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URINALYSIS</a:t>
                      </a:r>
                      <a:r>
                        <a:rPr lang="en-US" sz="1100" b="0" i="0" u="none" strike="noStrike" baseline="0" dirty="0">
                          <a:solidFill>
                            <a:srgbClr val="000000"/>
                          </a:solidFill>
                          <a:effectLst/>
                          <a:latin typeface="Calibri" panose="020F0502020204030204" pitchFamily="34" charset="0"/>
                        </a:rPr>
                        <a:t> W/MICROSCOPIC</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5821-4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LEUKOCYTES:NARIC:PT:URINE SED:QN:MICROSCOPY.LIGHT.HPF</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WBC</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&lt;1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5282824"/>
                  </a:ext>
                </a:extLst>
              </a:tr>
              <a:tr h="5334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URINALYSIS</a:t>
                      </a:r>
                      <a:r>
                        <a:rPr lang="en-US" sz="1100" b="0" i="0" u="none" strike="noStrike" baseline="0" dirty="0">
                          <a:solidFill>
                            <a:srgbClr val="000000"/>
                          </a:solidFill>
                          <a:effectLst/>
                          <a:latin typeface="Calibri" panose="020F0502020204030204" pitchFamily="34" charset="0"/>
                        </a:rPr>
                        <a:t> W/MICROSCOPIC</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20505-4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BILIRUBIN:MCNC:PT:URINE:QN:TEST STRIP</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BILIRUBIN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NEGATIVE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2171096"/>
                  </a:ext>
                </a:extLst>
              </a:tr>
              <a:tr h="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URINALYSIS</a:t>
                      </a:r>
                      <a:r>
                        <a:rPr lang="en-US" sz="1100" b="0" i="0" u="none" strike="noStrike" baseline="0" dirty="0">
                          <a:solidFill>
                            <a:srgbClr val="000000"/>
                          </a:solidFill>
                          <a:effectLst/>
                          <a:latin typeface="Calibri" panose="020F0502020204030204" pitchFamily="34" charset="0"/>
                        </a:rPr>
                        <a:t> W/MICROSCOPIC</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20405-7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UROBILINOGEN:MCNC:PT:URINE:QN:TEST STRIP</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UROBILINOGEN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&lt;2.0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6683449"/>
                  </a:ext>
                </a:extLst>
              </a:tr>
              <a:tr h="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URINALYSIS</a:t>
                      </a:r>
                      <a:r>
                        <a:rPr lang="en-US" sz="1100" b="0" i="0" u="none" strike="noStrike" baseline="0" dirty="0">
                          <a:solidFill>
                            <a:srgbClr val="000000"/>
                          </a:solidFill>
                          <a:effectLst/>
                          <a:latin typeface="Calibri" panose="020F0502020204030204" pitchFamily="34" charset="0"/>
                        </a:rPr>
                        <a:t> W/MICROSCOPIC</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32167-9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CLARITY:TYPE:PT:URINE:NOM:</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CLARITY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CLEAR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8210958"/>
                  </a:ext>
                </a:extLst>
              </a:tr>
              <a:tr h="5524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URINALYSIS</a:t>
                      </a:r>
                      <a:r>
                        <a:rPr lang="en-US" sz="1100" b="0" i="0" u="none" strike="noStrike" baseline="0" dirty="0">
                          <a:solidFill>
                            <a:srgbClr val="000000"/>
                          </a:solidFill>
                          <a:effectLst/>
                          <a:latin typeface="Calibri" panose="020F0502020204030204" pitchFamily="34" charset="0"/>
                        </a:rPr>
                        <a:t> W/MICROSCOPIC</a:t>
                      </a:r>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BLOOD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NEGATIVE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1480792"/>
                  </a:ext>
                </a:extLst>
              </a:tr>
            </a:tbl>
          </a:graphicData>
        </a:graphic>
      </p:graphicFrame>
      <p:sp>
        <p:nvSpPr>
          <p:cNvPr id="14" name="TextBox 13"/>
          <p:cNvSpPr txBox="1"/>
          <p:nvPr/>
        </p:nvSpPr>
        <p:spPr>
          <a:xfrm>
            <a:off x="289727" y="2454395"/>
            <a:ext cx="2362200" cy="338554"/>
          </a:xfrm>
          <a:prstGeom prst="rect">
            <a:avLst/>
          </a:prstGeom>
          <a:noFill/>
        </p:spPr>
        <p:txBody>
          <a:bodyPr wrap="square" rtlCol="0">
            <a:spAutoFit/>
          </a:bodyPr>
          <a:lstStyle/>
          <a:p>
            <a:r>
              <a:rPr lang="en-US" sz="1600" b="1" dirty="0"/>
              <a:t>Chemistry Results</a:t>
            </a:r>
          </a:p>
        </p:txBody>
      </p:sp>
    </p:spTree>
    <p:extLst>
      <p:ext uri="{BB962C8B-B14F-4D97-AF65-F5344CB8AC3E}">
        <p14:creationId xmlns:p14="http://schemas.microsoft.com/office/powerpoint/2010/main" val="2045237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Example of Linked Data</a:t>
            </a:r>
            <a:br>
              <a:rPr lang="en-US" dirty="0"/>
            </a:br>
            <a:endParaRPr lang="en-US" dirty="0"/>
          </a:p>
        </p:txBody>
      </p:sp>
      <p:sp>
        <p:nvSpPr>
          <p:cNvPr id="3" name="Content Placeholder 2"/>
          <p:cNvSpPr>
            <a:spLocks noGrp="1"/>
          </p:cNvSpPr>
          <p:nvPr>
            <p:ph idx="1"/>
          </p:nvPr>
        </p:nvSpPr>
        <p:spPr>
          <a:xfrm>
            <a:off x="304800" y="1189037"/>
            <a:ext cx="8229600" cy="4525963"/>
          </a:xfrm>
        </p:spPr>
        <p:txBody>
          <a:bodyPr>
            <a:normAutofit/>
          </a:bodyPr>
          <a:lstStyle/>
          <a:p>
            <a:pPr marL="0" indent="0">
              <a:buNone/>
            </a:pPr>
            <a:r>
              <a:rPr lang="en-US" sz="2000" dirty="0"/>
              <a:t>Chest X-Ray </a:t>
            </a:r>
          </a:p>
        </p:txBody>
      </p:sp>
      <p:sp>
        <p:nvSpPr>
          <p:cNvPr id="4" name="TextBox 3"/>
          <p:cNvSpPr txBox="1"/>
          <p:nvPr/>
        </p:nvSpPr>
        <p:spPr>
          <a:xfrm>
            <a:off x="304800" y="1818200"/>
            <a:ext cx="1828800" cy="338554"/>
          </a:xfrm>
          <a:prstGeom prst="rect">
            <a:avLst/>
          </a:prstGeom>
          <a:noFill/>
        </p:spPr>
        <p:txBody>
          <a:bodyPr wrap="square" rtlCol="0">
            <a:spAutoFit/>
          </a:bodyPr>
          <a:lstStyle/>
          <a:p>
            <a:r>
              <a:rPr lang="en-US" sz="1600" b="1" dirty="0"/>
              <a:t>Ancillary File</a:t>
            </a:r>
          </a:p>
        </p:txBody>
      </p:sp>
      <p:graphicFrame>
        <p:nvGraphicFramePr>
          <p:cNvPr id="12" name="Table 11"/>
          <p:cNvGraphicFramePr>
            <a:graphicFrameLocks noGrp="1"/>
          </p:cNvGraphicFramePr>
          <p:nvPr/>
        </p:nvGraphicFramePr>
        <p:xfrm>
          <a:off x="457200" y="2199200"/>
          <a:ext cx="2667000" cy="544000"/>
        </p:xfrm>
        <a:graphic>
          <a:graphicData uri="http://schemas.openxmlformats.org/drawingml/2006/table">
            <a:tbl>
              <a:tblPr firstRow="1" bandRow="1">
                <a:solidFill>
                  <a:srgbClr val="6699FF"/>
                </a:solidFill>
                <a:tableStyleId>{0505E3EF-67EA-436B-97B2-0124C06EBD24}</a:tableStyleId>
              </a:tblPr>
              <a:tblGrid>
                <a:gridCol w="609600">
                  <a:extLst>
                    <a:ext uri="{9D8B030D-6E8A-4147-A177-3AD203B41FA5}">
                      <a16:colId xmlns:a16="http://schemas.microsoft.com/office/drawing/2014/main" val="4238470475"/>
                    </a:ext>
                  </a:extLst>
                </a:gridCol>
                <a:gridCol w="2057400">
                  <a:extLst>
                    <a:ext uri="{9D8B030D-6E8A-4147-A177-3AD203B41FA5}">
                      <a16:colId xmlns:a16="http://schemas.microsoft.com/office/drawing/2014/main" val="179353579"/>
                    </a:ext>
                  </a:extLst>
                </a:gridCol>
              </a:tblGrid>
              <a:tr h="321115">
                <a:tc>
                  <a:txBody>
                    <a:bodyPr/>
                    <a:lstStyle/>
                    <a:p>
                      <a:pPr algn="ctr"/>
                      <a:r>
                        <a:rPr lang="en-US" sz="1400" dirty="0">
                          <a:solidFill>
                            <a:schemeClr val="bg1"/>
                          </a:solidFill>
                          <a:latin typeface="Calibri" panose="020F0502020204030204" pitchFamily="34" charset="0"/>
                        </a:rPr>
                        <a:t>CPT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l"/>
                      <a:r>
                        <a:rPr lang="en-US" sz="1400" dirty="0">
                          <a:solidFill>
                            <a:schemeClr val="bg1"/>
                          </a:solidFill>
                          <a:latin typeface="Calibri" panose="020F050202020403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extLst>
                  <a:ext uri="{0D108BD9-81ED-4DB2-BD59-A6C34878D82A}">
                    <a16:rowId xmlns:a16="http://schemas.microsoft.com/office/drawing/2014/main" val="4179215549"/>
                  </a:ext>
                </a:extLst>
              </a:tr>
              <a:tr h="218399">
                <a:tc>
                  <a:txBody>
                    <a:bodyPr/>
                    <a:lstStyle/>
                    <a:p>
                      <a:pPr algn="l" fontAlgn="b"/>
                      <a:r>
                        <a:rPr lang="en-US" sz="1400" b="0" i="0" u="none" strike="noStrike" dirty="0">
                          <a:solidFill>
                            <a:srgbClr val="000000"/>
                          </a:solidFill>
                          <a:effectLst/>
                          <a:latin typeface="Calibri" panose="020F0502020204030204" pitchFamily="34" charset="0"/>
                        </a:rPr>
                        <a:t>71010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CHEST X-RAY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794936"/>
                  </a:ext>
                </a:extLst>
              </a:tr>
            </a:tbl>
          </a:graphicData>
        </a:graphic>
      </p:graphicFrame>
      <p:graphicFrame>
        <p:nvGraphicFramePr>
          <p:cNvPr id="13" name="Table 12"/>
          <p:cNvGraphicFramePr>
            <a:graphicFrameLocks noGrp="1"/>
          </p:cNvGraphicFramePr>
          <p:nvPr/>
        </p:nvGraphicFramePr>
        <p:xfrm>
          <a:off x="457199" y="3465195"/>
          <a:ext cx="8092273" cy="954405"/>
        </p:xfrm>
        <a:graphic>
          <a:graphicData uri="http://schemas.openxmlformats.org/drawingml/2006/table">
            <a:tbl>
              <a:tblPr firstRow="1" bandRow="1">
                <a:solidFill>
                  <a:srgbClr val="6699FF"/>
                </a:solidFill>
                <a:tableStyleId>{0505E3EF-67EA-436B-97B2-0124C06EBD24}</a:tableStyleId>
              </a:tblPr>
              <a:tblGrid>
                <a:gridCol w="2590801">
                  <a:extLst>
                    <a:ext uri="{9D8B030D-6E8A-4147-A177-3AD203B41FA5}">
                      <a16:colId xmlns:a16="http://schemas.microsoft.com/office/drawing/2014/main" val="4238470475"/>
                    </a:ext>
                  </a:extLst>
                </a:gridCol>
                <a:gridCol w="5501472">
                  <a:extLst>
                    <a:ext uri="{9D8B030D-6E8A-4147-A177-3AD203B41FA5}">
                      <a16:colId xmlns:a16="http://schemas.microsoft.com/office/drawing/2014/main" val="547005843"/>
                    </a:ext>
                  </a:extLst>
                </a:gridCol>
              </a:tblGrid>
              <a:tr h="228600">
                <a:tc>
                  <a:txBody>
                    <a:bodyPr/>
                    <a:lstStyle/>
                    <a:p>
                      <a:pPr algn="ctr"/>
                      <a:r>
                        <a:rPr lang="en-US" sz="1400" dirty="0">
                          <a:solidFill>
                            <a:schemeClr val="bg1"/>
                          </a:solidFill>
                          <a:latin typeface="Calibri" panose="020F0502020204030204" pitchFamily="34" charset="0"/>
                        </a:rPr>
                        <a:t>Rad</a:t>
                      </a:r>
                      <a:r>
                        <a:rPr lang="en-US" sz="1400" baseline="0" dirty="0">
                          <a:solidFill>
                            <a:schemeClr val="bg1"/>
                          </a:solidFill>
                          <a:latin typeface="Calibri" panose="020F0502020204030204" pitchFamily="34" charset="0"/>
                        </a:rPr>
                        <a:t> Type</a:t>
                      </a:r>
                      <a:endParaRPr lang="en-US" sz="140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ctr"/>
                      <a:r>
                        <a:rPr lang="en-US" sz="1400" dirty="0">
                          <a:solidFill>
                            <a:schemeClr val="bg1"/>
                          </a:solidFill>
                          <a:latin typeface="Calibri" panose="020F0502020204030204" pitchFamily="34" charset="0"/>
                        </a:rPr>
                        <a:t>Result</a:t>
                      </a:r>
                      <a:r>
                        <a:rPr lang="en-US" sz="1400" baseline="0" dirty="0">
                          <a:solidFill>
                            <a:schemeClr val="bg1"/>
                          </a:solidFill>
                          <a:latin typeface="Calibri" panose="020F0502020204030204" pitchFamily="34" charset="0"/>
                        </a:rPr>
                        <a:t> Text</a:t>
                      </a:r>
                      <a:endParaRPr lang="en-US" sz="140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extLst>
                  <a:ext uri="{0D108BD9-81ED-4DB2-BD59-A6C34878D82A}">
                    <a16:rowId xmlns:a16="http://schemas.microsoft.com/office/drawing/2014/main" val="4179215549"/>
                  </a:ext>
                </a:extLst>
              </a:tr>
              <a:tr h="36576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CHEST (PA VIEW) SERIES REPORT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PA CHEST ^COMPARISON: NONE AVAILABLE ^FINDINGS:  THE LUNGS AND PLEURAL ARE CLEAR.  THE HEART, MEDIASTINUM, AND BONY THORAX ARE A… (truncated)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8458242"/>
                  </a:ext>
                </a:extLst>
              </a:tr>
            </a:tbl>
          </a:graphicData>
        </a:graphic>
      </p:graphicFrame>
      <p:sp>
        <p:nvSpPr>
          <p:cNvPr id="14" name="TextBox 13"/>
          <p:cNvSpPr txBox="1"/>
          <p:nvPr/>
        </p:nvSpPr>
        <p:spPr>
          <a:xfrm>
            <a:off x="289727" y="2932550"/>
            <a:ext cx="2362200" cy="338554"/>
          </a:xfrm>
          <a:prstGeom prst="rect">
            <a:avLst/>
          </a:prstGeom>
          <a:noFill/>
        </p:spPr>
        <p:txBody>
          <a:bodyPr wrap="square" rtlCol="0">
            <a:spAutoFit/>
          </a:bodyPr>
          <a:lstStyle/>
          <a:p>
            <a:r>
              <a:rPr lang="en-US" sz="1600" b="1" dirty="0"/>
              <a:t>Radiology Results</a:t>
            </a:r>
          </a:p>
        </p:txBody>
      </p:sp>
    </p:spTree>
    <p:extLst>
      <p:ext uri="{BB962C8B-B14F-4D97-AF65-F5344CB8AC3E}">
        <p14:creationId xmlns:p14="http://schemas.microsoft.com/office/powerpoint/2010/main" val="214156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Example of Linked Data</a:t>
            </a:r>
            <a:br>
              <a:rPr lang="en-US" dirty="0"/>
            </a:br>
            <a:endParaRPr lang="en-US" dirty="0"/>
          </a:p>
        </p:txBody>
      </p:sp>
      <p:sp>
        <p:nvSpPr>
          <p:cNvPr id="3" name="Content Placeholder 2"/>
          <p:cNvSpPr>
            <a:spLocks noGrp="1"/>
          </p:cNvSpPr>
          <p:nvPr>
            <p:ph idx="1"/>
          </p:nvPr>
        </p:nvSpPr>
        <p:spPr>
          <a:xfrm>
            <a:off x="304800" y="1189037"/>
            <a:ext cx="8229600" cy="4525963"/>
          </a:xfrm>
        </p:spPr>
        <p:txBody>
          <a:bodyPr>
            <a:normAutofit/>
          </a:bodyPr>
          <a:lstStyle/>
          <a:p>
            <a:pPr marL="0" indent="0">
              <a:buNone/>
            </a:pPr>
            <a:r>
              <a:rPr lang="en-US" sz="2000" dirty="0"/>
              <a:t>Visit to Primary Care Clinic for Anxiety</a:t>
            </a:r>
          </a:p>
        </p:txBody>
      </p:sp>
      <p:sp>
        <p:nvSpPr>
          <p:cNvPr id="4" name="TextBox 3"/>
          <p:cNvSpPr txBox="1"/>
          <p:nvPr/>
        </p:nvSpPr>
        <p:spPr>
          <a:xfrm>
            <a:off x="304800" y="1524000"/>
            <a:ext cx="1828800" cy="338554"/>
          </a:xfrm>
          <a:prstGeom prst="rect">
            <a:avLst/>
          </a:prstGeom>
          <a:noFill/>
        </p:spPr>
        <p:txBody>
          <a:bodyPr wrap="square" rtlCol="0">
            <a:spAutoFit/>
          </a:bodyPr>
          <a:lstStyle/>
          <a:p>
            <a:r>
              <a:rPr lang="en-US" sz="1600" b="1" dirty="0"/>
              <a:t>CAPER</a:t>
            </a:r>
          </a:p>
        </p:txBody>
      </p:sp>
      <p:graphicFrame>
        <p:nvGraphicFramePr>
          <p:cNvPr id="12" name="Table 11"/>
          <p:cNvGraphicFramePr>
            <a:graphicFrameLocks noGrp="1"/>
          </p:cNvGraphicFramePr>
          <p:nvPr/>
        </p:nvGraphicFramePr>
        <p:xfrm>
          <a:off x="1295397" y="2585622"/>
          <a:ext cx="7162803" cy="741045"/>
        </p:xfrm>
        <a:graphic>
          <a:graphicData uri="http://schemas.openxmlformats.org/drawingml/2006/table">
            <a:tbl>
              <a:tblPr firstRow="1" bandRow="1">
                <a:solidFill>
                  <a:srgbClr val="6699FF"/>
                </a:solidFill>
                <a:tableStyleId>{0505E3EF-67EA-436B-97B2-0124C06EBD24}</a:tableStyleId>
              </a:tblPr>
              <a:tblGrid>
                <a:gridCol w="1143002">
                  <a:extLst>
                    <a:ext uri="{9D8B030D-6E8A-4147-A177-3AD203B41FA5}">
                      <a16:colId xmlns:a16="http://schemas.microsoft.com/office/drawing/2014/main" val="4238470475"/>
                    </a:ext>
                  </a:extLst>
                </a:gridCol>
                <a:gridCol w="762000">
                  <a:extLst>
                    <a:ext uri="{9D8B030D-6E8A-4147-A177-3AD203B41FA5}">
                      <a16:colId xmlns:a16="http://schemas.microsoft.com/office/drawing/2014/main" val="179353579"/>
                    </a:ext>
                  </a:extLst>
                </a:gridCol>
                <a:gridCol w="762000">
                  <a:extLst>
                    <a:ext uri="{9D8B030D-6E8A-4147-A177-3AD203B41FA5}">
                      <a16:colId xmlns:a16="http://schemas.microsoft.com/office/drawing/2014/main" val="995655176"/>
                    </a:ext>
                  </a:extLst>
                </a:gridCol>
                <a:gridCol w="1066800">
                  <a:extLst>
                    <a:ext uri="{9D8B030D-6E8A-4147-A177-3AD203B41FA5}">
                      <a16:colId xmlns:a16="http://schemas.microsoft.com/office/drawing/2014/main" val="3463593695"/>
                    </a:ext>
                  </a:extLst>
                </a:gridCol>
                <a:gridCol w="1066800">
                  <a:extLst>
                    <a:ext uri="{9D8B030D-6E8A-4147-A177-3AD203B41FA5}">
                      <a16:colId xmlns:a16="http://schemas.microsoft.com/office/drawing/2014/main" val="2748532573"/>
                    </a:ext>
                  </a:extLst>
                </a:gridCol>
                <a:gridCol w="1066800">
                  <a:extLst>
                    <a:ext uri="{9D8B030D-6E8A-4147-A177-3AD203B41FA5}">
                      <a16:colId xmlns:a16="http://schemas.microsoft.com/office/drawing/2014/main" val="3716076927"/>
                    </a:ext>
                  </a:extLst>
                </a:gridCol>
                <a:gridCol w="1295401">
                  <a:extLst>
                    <a:ext uri="{9D8B030D-6E8A-4147-A177-3AD203B41FA5}">
                      <a16:colId xmlns:a16="http://schemas.microsoft.com/office/drawing/2014/main" val="1928911602"/>
                    </a:ext>
                  </a:extLst>
                </a:gridCol>
              </a:tblGrid>
              <a:tr h="321115">
                <a:tc>
                  <a:txBody>
                    <a:bodyPr/>
                    <a:lstStyle/>
                    <a:p>
                      <a:pPr algn="ctr"/>
                      <a:r>
                        <a:rPr lang="en-US" sz="1400" dirty="0">
                          <a:solidFill>
                            <a:schemeClr val="bg1"/>
                          </a:solidFill>
                          <a:latin typeface="Calibri" panose="020F0502020204030204" pitchFamily="34" charset="0"/>
                        </a:rPr>
                        <a:t>Temperature (</a:t>
                      </a:r>
                      <a:r>
                        <a:rPr lang="en-US" sz="1400" dirty="0">
                          <a:solidFill>
                            <a:schemeClr val="bg1"/>
                          </a:solidFill>
                          <a:latin typeface="Calibri" panose="020F0502020204030204" pitchFamily="34" charset="0"/>
                          <a:cs typeface="Arial" panose="020B0604020202020204" pitchFamily="34" charset="0"/>
                        </a:rPr>
                        <a:t>°F)</a:t>
                      </a:r>
                      <a:endParaRPr lang="en-US" sz="140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ctr"/>
                      <a:r>
                        <a:rPr lang="en-US" sz="1400" dirty="0">
                          <a:solidFill>
                            <a:schemeClr val="bg1"/>
                          </a:solidFill>
                          <a:latin typeface="Calibri" panose="020F0502020204030204" pitchFamily="34" charset="0"/>
                        </a:rPr>
                        <a:t>Height (in.)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ctr"/>
                      <a:r>
                        <a:rPr lang="en-US" sz="1400" dirty="0">
                          <a:solidFill>
                            <a:schemeClr val="bg1"/>
                          </a:solidFill>
                          <a:latin typeface="Calibri" panose="020F0502020204030204" pitchFamily="34" charset="0"/>
                        </a:rPr>
                        <a:t>Weight (lbs.)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ctr"/>
                      <a:r>
                        <a:rPr lang="en-US" sz="1400" dirty="0">
                          <a:solidFill>
                            <a:schemeClr val="bg1"/>
                          </a:solidFill>
                          <a:latin typeface="Calibri" panose="020F0502020204030204" pitchFamily="34" charset="0"/>
                        </a:rPr>
                        <a:t>Systolic BP (mm</a:t>
                      </a:r>
                      <a:r>
                        <a:rPr lang="en-US" sz="1400" baseline="0" dirty="0">
                          <a:solidFill>
                            <a:schemeClr val="bg1"/>
                          </a:solidFill>
                          <a:latin typeface="Calibri" panose="020F0502020204030204" pitchFamily="34" charset="0"/>
                        </a:rPr>
                        <a:t> Hg)</a:t>
                      </a:r>
                      <a:endParaRPr lang="en-US" sz="140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ctr"/>
                      <a:r>
                        <a:rPr lang="en-US" sz="1400" dirty="0">
                          <a:solidFill>
                            <a:schemeClr val="bg1"/>
                          </a:solidFill>
                          <a:latin typeface="Calibri" panose="020F0502020204030204" pitchFamily="34" charset="0"/>
                        </a:rPr>
                        <a:t>Diastolic BP (mm Hg)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ctr"/>
                      <a:r>
                        <a:rPr lang="en-US" sz="1400" dirty="0">
                          <a:solidFill>
                            <a:schemeClr val="bg1"/>
                          </a:solidFill>
                          <a:latin typeface="Calibri" panose="020F0502020204030204" pitchFamily="34" charset="0"/>
                        </a:rPr>
                        <a:t>Heart Rate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ctr"/>
                      <a:r>
                        <a:rPr lang="en-US" sz="1400" dirty="0">
                          <a:solidFill>
                            <a:schemeClr val="bg1"/>
                          </a:solidFill>
                          <a:latin typeface="Calibri" panose="020F0502020204030204" pitchFamily="34" charset="0"/>
                        </a:rPr>
                        <a:t>Appointment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extLst>
                  <a:ext uri="{0D108BD9-81ED-4DB2-BD59-A6C34878D82A}">
                    <a16:rowId xmlns:a16="http://schemas.microsoft.com/office/drawing/2014/main" val="4179215549"/>
                  </a:ext>
                </a:extLst>
              </a:tr>
              <a:tr h="218399">
                <a:tc>
                  <a:txBody>
                    <a:bodyPr/>
                    <a:lstStyle/>
                    <a:p>
                      <a:pPr algn="ctr" fontAlgn="b"/>
                      <a:r>
                        <a:rPr lang="en-US" sz="1400" b="0" i="0" u="none" strike="noStrike" dirty="0">
                          <a:solidFill>
                            <a:srgbClr val="000000"/>
                          </a:solidFill>
                          <a:effectLst/>
                          <a:latin typeface="Calibri" panose="020F0502020204030204" pitchFamily="34" charset="0"/>
                        </a:rPr>
                        <a:t>98.0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2/15/16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794936"/>
                  </a:ext>
                </a:extLst>
              </a:tr>
            </a:tbl>
          </a:graphicData>
        </a:graphic>
      </p:graphicFrame>
      <p:graphicFrame>
        <p:nvGraphicFramePr>
          <p:cNvPr id="13" name="Table 12"/>
          <p:cNvGraphicFramePr>
            <a:graphicFrameLocks noGrp="1"/>
          </p:cNvGraphicFramePr>
          <p:nvPr/>
        </p:nvGraphicFramePr>
        <p:xfrm>
          <a:off x="1219200" y="3515248"/>
          <a:ext cx="7848599" cy="973455"/>
        </p:xfrm>
        <a:graphic>
          <a:graphicData uri="http://schemas.openxmlformats.org/drawingml/2006/table">
            <a:tbl>
              <a:tblPr firstRow="1" bandRow="1">
                <a:solidFill>
                  <a:srgbClr val="6699FF"/>
                </a:solidFill>
                <a:tableStyleId>{0505E3EF-67EA-436B-97B2-0124C06EBD24}</a:tableStyleId>
              </a:tblPr>
              <a:tblGrid>
                <a:gridCol w="2591519">
                  <a:extLst>
                    <a:ext uri="{9D8B030D-6E8A-4147-A177-3AD203B41FA5}">
                      <a16:colId xmlns:a16="http://schemas.microsoft.com/office/drawing/2014/main" val="4238470475"/>
                    </a:ext>
                  </a:extLst>
                </a:gridCol>
                <a:gridCol w="1184694">
                  <a:extLst>
                    <a:ext uri="{9D8B030D-6E8A-4147-A177-3AD203B41FA5}">
                      <a16:colId xmlns:a16="http://schemas.microsoft.com/office/drawing/2014/main" val="547005843"/>
                    </a:ext>
                  </a:extLst>
                </a:gridCol>
                <a:gridCol w="1506498">
                  <a:extLst>
                    <a:ext uri="{9D8B030D-6E8A-4147-A177-3AD203B41FA5}">
                      <a16:colId xmlns:a16="http://schemas.microsoft.com/office/drawing/2014/main" val="2583239750"/>
                    </a:ext>
                  </a:extLst>
                </a:gridCol>
                <a:gridCol w="1118088">
                  <a:extLst>
                    <a:ext uri="{9D8B030D-6E8A-4147-A177-3AD203B41FA5}">
                      <a16:colId xmlns:a16="http://schemas.microsoft.com/office/drawing/2014/main" val="3445286656"/>
                    </a:ext>
                  </a:extLst>
                </a:gridCol>
                <a:gridCol w="1447800">
                  <a:extLst>
                    <a:ext uri="{9D8B030D-6E8A-4147-A177-3AD203B41FA5}">
                      <a16:colId xmlns:a16="http://schemas.microsoft.com/office/drawing/2014/main" val="3369115906"/>
                    </a:ext>
                  </a:extLst>
                </a:gridCol>
              </a:tblGrid>
              <a:tr h="228600">
                <a:tc>
                  <a:txBody>
                    <a:bodyPr/>
                    <a:lstStyle/>
                    <a:p>
                      <a:pPr algn="ctr"/>
                      <a:r>
                        <a:rPr lang="en-US" sz="1400" dirty="0">
                          <a:solidFill>
                            <a:schemeClr val="bg1"/>
                          </a:solidFill>
                          <a:latin typeface="Calibri" panose="020F0502020204030204" pitchFamily="34" charset="0"/>
                        </a:rPr>
                        <a:t>Product Name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ctr"/>
                      <a:r>
                        <a:rPr lang="en-US" sz="1400" dirty="0">
                          <a:solidFill>
                            <a:schemeClr val="bg1"/>
                          </a:solidFill>
                          <a:latin typeface="Calibri" panose="020F0502020204030204" pitchFamily="34" charset="0"/>
                        </a:rPr>
                        <a:t>NDC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ctr"/>
                      <a:r>
                        <a:rPr lang="en-US" sz="1400" dirty="0">
                          <a:solidFill>
                            <a:schemeClr val="bg1"/>
                          </a:solidFill>
                          <a:latin typeface="Calibri" panose="020F0502020204030204" pitchFamily="34" charset="0"/>
                        </a:rPr>
                        <a:t>Product Strength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ctr"/>
                      <a:r>
                        <a:rPr lang="en-US" sz="1400" dirty="0">
                          <a:solidFill>
                            <a:schemeClr val="bg1"/>
                          </a:solidFill>
                          <a:latin typeface="Calibri" panose="020F0502020204030204" pitchFamily="34" charset="0"/>
                        </a:rPr>
                        <a:t>Days</a:t>
                      </a:r>
                      <a:r>
                        <a:rPr lang="en-US" sz="1400" baseline="0" dirty="0">
                          <a:solidFill>
                            <a:schemeClr val="bg1"/>
                          </a:solidFill>
                          <a:latin typeface="Calibri" panose="020F0502020204030204" pitchFamily="34" charset="0"/>
                        </a:rPr>
                        <a:t> Supply</a:t>
                      </a:r>
                      <a:endParaRPr lang="en-US" sz="1400"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ctr"/>
                      <a:r>
                        <a:rPr lang="en-US" sz="1400" dirty="0">
                          <a:solidFill>
                            <a:schemeClr val="bg1"/>
                          </a:solidFill>
                          <a:latin typeface="Calibri" panose="020F0502020204030204" pitchFamily="34" charset="0"/>
                        </a:rPr>
                        <a:t>Date Dispensed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extLst>
                  <a:ext uri="{0D108BD9-81ED-4DB2-BD59-A6C34878D82A}">
                    <a16:rowId xmlns:a16="http://schemas.microsoft.com/office/drawing/2014/main" val="4179215549"/>
                  </a:ext>
                </a:extLst>
              </a:tr>
              <a:tr h="5822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EFFEXOR XR</a:t>
                      </a:r>
                      <a:r>
                        <a:rPr lang="en-US" sz="1400" b="0" i="0" u="none" strike="noStrike" baseline="0" dirty="0">
                          <a:solidFill>
                            <a:srgbClr val="000000"/>
                          </a:solidFill>
                          <a:effectLst/>
                          <a:latin typeface="Calibri" panose="020F0502020204030204" pitchFamily="34" charset="0"/>
                        </a:rPr>
                        <a:t> (antidepressant)</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00008083302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75 MG</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2/15/16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8458242"/>
                  </a:ext>
                </a:extLst>
              </a:tr>
              <a:tr h="6393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BUSPIRONE</a:t>
                      </a:r>
                      <a:r>
                        <a:rPr lang="en-US" sz="1400" b="0" i="0" u="none" strike="noStrike" baseline="0" dirty="0">
                          <a:solidFill>
                            <a:srgbClr val="000000"/>
                          </a:solidFill>
                          <a:effectLst/>
                          <a:latin typeface="Calibri" panose="020F0502020204030204" pitchFamily="34" charset="0"/>
                        </a:rPr>
                        <a:t> HCL (anti-anxiety)</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00378115005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10 MG</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2/15/16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8930441"/>
                  </a:ext>
                </a:extLst>
              </a:tr>
              <a:tr h="6965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PROPRANOLOL HCL (beta blocker)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00591555510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20 MG</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2/15/16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1071791"/>
                  </a:ext>
                </a:extLst>
              </a:tr>
            </a:tbl>
          </a:graphicData>
        </a:graphic>
      </p:graphicFrame>
      <p:sp>
        <p:nvSpPr>
          <p:cNvPr id="14" name="TextBox 13"/>
          <p:cNvSpPr txBox="1"/>
          <p:nvPr/>
        </p:nvSpPr>
        <p:spPr>
          <a:xfrm>
            <a:off x="365926" y="2448448"/>
            <a:ext cx="2362200" cy="338554"/>
          </a:xfrm>
          <a:prstGeom prst="rect">
            <a:avLst/>
          </a:prstGeom>
          <a:noFill/>
        </p:spPr>
        <p:txBody>
          <a:bodyPr wrap="square" rtlCol="0">
            <a:spAutoFit/>
          </a:bodyPr>
          <a:lstStyle/>
          <a:p>
            <a:r>
              <a:rPr lang="en-US" sz="1600" b="1" dirty="0"/>
              <a:t>Vitals</a:t>
            </a:r>
          </a:p>
        </p:txBody>
      </p:sp>
      <p:graphicFrame>
        <p:nvGraphicFramePr>
          <p:cNvPr id="8" name="Table 7"/>
          <p:cNvGraphicFramePr>
            <a:graphicFrameLocks noGrp="1"/>
          </p:cNvGraphicFramePr>
          <p:nvPr/>
        </p:nvGraphicFramePr>
        <p:xfrm>
          <a:off x="1257300" y="1609408"/>
          <a:ext cx="7238999" cy="822960"/>
        </p:xfrm>
        <a:graphic>
          <a:graphicData uri="http://schemas.openxmlformats.org/drawingml/2006/table">
            <a:tbl>
              <a:tblPr firstRow="1" bandRow="1">
                <a:solidFill>
                  <a:srgbClr val="6699FF"/>
                </a:solidFill>
                <a:tableStyleId>{0505E3EF-67EA-436B-97B2-0124C06EBD24}</a:tableStyleId>
              </a:tblPr>
              <a:tblGrid>
                <a:gridCol w="551543">
                  <a:extLst>
                    <a:ext uri="{9D8B030D-6E8A-4147-A177-3AD203B41FA5}">
                      <a16:colId xmlns:a16="http://schemas.microsoft.com/office/drawing/2014/main" val="4238470475"/>
                    </a:ext>
                  </a:extLst>
                </a:gridCol>
                <a:gridCol w="1658256">
                  <a:extLst>
                    <a:ext uri="{9D8B030D-6E8A-4147-A177-3AD203B41FA5}">
                      <a16:colId xmlns:a16="http://schemas.microsoft.com/office/drawing/2014/main" val="179353579"/>
                    </a:ext>
                  </a:extLst>
                </a:gridCol>
                <a:gridCol w="685800">
                  <a:extLst>
                    <a:ext uri="{9D8B030D-6E8A-4147-A177-3AD203B41FA5}">
                      <a16:colId xmlns:a16="http://schemas.microsoft.com/office/drawing/2014/main" val="2715531749"/>
                    </a:ext>
                  </a:extLst>
                </a:gridCol>
                <a:gridCol w="1828800">
                  <a:extLst>
                    <a:ext uri="{9D8B030D-6E8A-4147-A177-3AD203B41FA5}">
                      <a16:colId xmlns:a16="http://schemas.microsoft.com/office/drawing/2014/main" val="761119240"/>
                    </a:ext>
                  </a:extLst>
                </a:gridCol>
                <a:gridCol w="1143000">
                  <a:extLst>
                    <a:ext uri="{9D8B030D-6E8A-4147-A177-3AD203B41FA5}">
                      <a16:colId xmlns:a16="http://schemas.microsoft.com/office/drawing/2014/main" val="2783871119"/>
                    </a:ext>
                  </a:extLst>
                </a:gridCol>
                <a:gridCol w="1371600">
                  <a:extLst>
                    <a:ext uri="{9D8B030D-6E8A-4147-A177-3AD203B41FA5}">
                      <a16:colId xmlns:a16="http://schemas.microsoft.com/office/drawing/2014/main" val="1078955716"/>
                    </a:ext>
                  </a:extLst>
                </a:gridCol>
              </a:tblGrid>
              <a:tr h="142008">
                <a:tc>
                  <a:txBody>
                    <a:bodyPr/>
                    <a:lstStyle/>
                    <a:p>
                      <a:pPr algn="ctr"/>
                      <a:r>
                        <a:rPr lang="en-US" sz="1400" dirty="0">
                          <a:solidFill>
                            <a:schemeClr val="bg1"/>
                          </a:solidFill>
                          <a:latin typeface="Calibri" panose="020F0502020204030204" pitchFamily="34" charset="0"/>
                        </a:rPr>
                        <a:t>DX1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l"/>
                      <a:r>
                        <a:rPr lang="en-US" sz="1400" dirty="0">
                          <a:solidFill>
                            <a:schemeClr val="bg1"/>
                          </a:solidFill>
                          <a:latin typeface="Calibri" panose="020F050202020403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ctr"/>
                      <a:r>
                        <a:rPr lang="en-US" sz="1400" dirty="0">
                          <a:solidFill>
                            <a:schemeClr val="bg1"/>
                          </a:solidFill>
                          <a:latin typeface="Calibri" panose="020F0502020204030204" pitchFamily="34" charset="0"/>
                        </a:rPr>
                        <a:t>CPT_4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l"/>
                      <a:r>
                        <a:rPr lang="en-US" sz="1400" dirty="0">
                          <a:solidFill>
                            <a:schemeClr val="bg1"/>
                          </a:solidFill>
                          <a:latin typeface="Calibri" panose="020F050202020403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ctr"/>
                      <a:r>
                        <a:rPr lang="en-US" sz="1400" dirty="0">
                          <a:solidFill>
                            <a:schemeClr val="bg1"/>
                          </a:solidFill>
                          <a:latin typeface="Calibri" panose="020F0502020204030204" pitchFamily="34" charset="0"/>
                        </a:rPr>
                        <a:t>MEPRS Code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ctr"/>
                      <a:r>
                        <a:rPr lang="en-US" sz="1400" dirty="0">
                          <a:solidFill>
                            <a:schemeClr val="bg1"/>
                          </a:solidFill>
                          <a:latin typeface="Calibri" panose="020F0502020204030204" pitchFamily="34" charset="0"/>
                        </a:rPr>
                        <a:t>Encounter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extLst>
                  <a:ext uri="{0D108BD9-81ED-4DB2-BD59-A6C34878D82A}">
                    <a16:rowId xmlns:a16="http://schemas.microsoft.com/office/drawing/2014/main" val="4179215549"/>
                  </a:ext>
                </a:extLst>
              </a:tr>
              <a:tr h="381000">
                <a:tc>
                  <a:txBody>
                    <a:bodyPr/>
                    <a:lstStyle/>
                    <a:p>
                      <a:pPr algn="ctr"/>
                      <a:r>
                        <a:rPr lang="en-US" sz="1400" dirty="0">
                          <a:latin typeface="Calibri" panose="020F0502020204030204" pitchFamily="34" charset="0"/>
                        </a:rPr>
                        <a:t>F419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latin typeface="Calibri" panose="020F0502020204030204" pitchFamily="34" charset="0"/>
                        </a:rPr>
                        <a:t>ANXIETY DISORDER, UNSPECIFIED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Calibri" panose="020F0502020204030204" pitchFamily="34" charset="0"/>
                        </a:rPr>
                        <a:t>90836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latin typeface="Calibri" panose="020F0502020204030204" pitchFamily="34" charset="0"/>
                        </a:rPr>
                        <a:t>PSYCHOTHERA,45MIN,PAT&amp;/FAM,E&amp;M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Calibri" panose="020F0502020204030204" pitchFamily="34" charset="0"/>
                        </a:rPr>
                        <a:t>BHA2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Calibri" panose="020F0502020204030204" pitchFamily="34" charset="0"/>
                        </a:rPr>
                        <a:t>2/15/16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794936"/>
                  </a:ext>
                </a:extLst>
              </a:tr>
            </a:tbl>
          </a:graphicData>
        </a:graphic>
      </p:graphicFrame>
      <p:sp>
        <p:nvSpPr>
          <p:cNvPr id="9" name="TextBox 8"/>
          <p:cNvSpPr txBox="1"/>
          <p:nvPr/>
        </p:nvSpPr>
        <p:spPr>
          <a:xfrm>
            <a:off x="342900" y="3362848"/>
            <a:ext cx="2362200" cy="338554"/>
          </a:xfrm>
          <a:prstGeom prst="rect">
            <a:avLst/>
          </a:prstGeom>
          <a:noFill/>
        </p:spPr>
        <p:txBody>
          <a:bodyPr wrap="square" rtlCol="0">
            <a:spAutoFit/>
          </a:bodyPr>
          <a:lstStyle/>
          <a:p>
            <a:r>
              <a:rPr lang="en-US" sz="1600" b="1" dirty="0"/>
              <a:t>PDTS</a:t>
            </a:r>
          </a:p>
        </p:txBody>
      </p:sp>
      <p:graphicFrame>
        <p:nvGraphicFramePr>
          <p:cNvPr id="10" name="Table 9"/>
          <p:cNvGraphicFramePr>
            <a:graphicFrameLocks noGrp="1"/>
          </p:cNvGraphicFramePr>
          <p:nvPr/>
        </p:nvGraphicFramePr>
        <p:xfrm>
          <a:off x="2133600" y="4675174"/>
          <a:ext cx="6629399" cy="973455"/>
        </p:xfrm>
        <a:graphic>
          <a:graphicData uri="http://schemas.openxmlformats.org/drawingml/2006/table">
            <a:tbl>
              <a:tblPr firstRow="1" bandRow="1">
                <a:solidFill>
                  <a:srgbClr val="6699FF"/>
                </a:solidFill>
                <a:tableStyleId>{0505E3EF-67EA-436B-97B2-0124C06EBD24}</a:tableStyleId>
              </a:tblPr>
              <a:tblGrid>
                <a:gridCol w="1143000">
                  <a:extLst>
                    <a:ext uri="{9D8B030D-6E8A-4147-A177-3AD203B41FA5}">
                      <a16:colId xmlns:a16="http://schemas.microsoft.com/office/drawing/2014/main" val="547005843"/>
                    </a:ext>
                  </a:extLst>
                </a:gridCol>
                <a:gridCol w="1295400">
                  <a:extLst>
                    <a:ext uri="{9D8B030D-6E8A-4147-A177-3AD203B41FA5}">
                      <a16:colId xmlns:a16="http://schemas.microsoft.com/office/drawing/2014/main" val="2583239750"/>
                    </a:ext>
                  </a:extLst>
                </a:gridCol>
                <a:gridCol w="609600">
                  <a:extLst>
                    <a:ext uri="{9D8B030D-6E8A-4147-A177-3AD203B41FA5}">
                      <a16:colId xmlns:a16="http://schemas.microsoft.com/office/drawing/2014/main" val="792064547"/>
                    </a:ext>
                  </a:extLst>
                </a:gridCol>
                <a:gridCol w="838200">
                  <a:extLst>
                    <a:ext uri="{9D8B030D-6E8A-4147-A177-3AD203B41FA5}">
                      <a16:colId xmlns:a16="http://schemas.microsoft.com/office/drawing/2014/main" val="3000437573"/>
                    </a:ext>
                  </a:extLst>
                </a:gridCol>
                <a:gridCol w="1905000">
                  <a:extLst>
                    <a:ext uri="{9D8B030D-6E8A-4147-A177-3AD203B41FA5}">
                      <a16:colId xmlns:a16="http://schemas.microsoft.com/office/drawing/2014/main" val="3445286656"/>
                    </a:ext>
                  </a:extLst>
                </a:gridCol>
                <a:gridCol w="838199">
                  <a:extLst>
                    <a:ext uri="{9D8B030D-6E8A-4147-A177-3AD203B41FA5}">
                      <a16:colId xmlns:a16="http://schemas.microsoft.com/office/drawing/2014/main" val="4004651881"/>
                    </a:ext>
                  </a:extLst>
                </a:gridCol>
              </a:tblGrid>
              <a:tr h="228600">
                <a:tc>
                  <a:txBody>
                    <a:bodyPr/>
                    <a:lstStyle/>
                    <a:p>
                      <a:pPr algn="ctr"/>
                      <a:r>
                        <a:rPr lang="en-US" sz="1400" dirty="0">
                          <a:solidFill>
                            <a:schemeClr val="bg1"/>
                          </a:solidFill>
                          <a:latin typeface="Calibri" panose="020F0502020204030204" pitchFamily="34" charset="0"/>
                        </a:rPr>
                        <a:t>NDC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ctr"/>
                      <a:r>
                        <a:rPr lang="en-US" sz="1400" dirty="0">
                          <a:solidFill>
                            <a:schemeClr val="bg1"/>
                          </a:solidFill>
                          <a:latin typeface="Calibri" panose="020F0502020204030204" pitchFamily="34" charset="0"/>
                        </a:rPr>
                        <a:t>Give Amount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ctr"/>
                      <a:r>
                        <a:rPr lang="en-US" sz="1400" dirty="0">
                          <a:solidFill>
                            <a:schemeClr val="bg1"/>
                          </a:solidFill>
                          <a:latin typeface="Calibri" panose="020F0502020204030204" pitchFamily="34" charset="0"/>
                        </a:rPr>
                        <a:t>Units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ctr"/>
                      <a:r>
                        <a:rPr lang="en-US" sz="1400" dirty="0">
                          <a:solidFill>
                            <a:schemeClr val="bg1"/>
                          </a:solidFill>
                          <a:latin typeface="Calibri" panose="020F0502020204030204" pitchFamily="34" charset="0"/>
                        </a:rPr>
                        <a:t>Duration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ctr"/>
                      <a:r>
                        <a:rPr lang="en-US" sz="1400" dirty="0">
                          <a:solidFill>
                            <a:schemeClr val="bg1"/>
                          </a:solidFill>
                          <a:latin typeface="Calibri" panose="020F0502020204030204" pitchFamily="34" charset="0"/>
                        </a:rPr>
                        <a:t>Medication Order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ctr"/>
                      <a:r>
                        <a:rPr lang="en-US" sz="1400" dirty="0">
                          <a:solidFill>
                            <a:schemeClr val="bg1"/>
                          </a:solidFill>
                          <a:latin typeface="Calibri" panose="020F0502020204030204" pitchFamily="34" charset="0"/>
                        </a:rPr>
                        <a:t>Order 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extLst>
                  <a:ext uri="{0D108BD9-81ED-4DB2-BD59-A6C34878D82A}">
                    <a16:rowId xmlns:a16="http://schemas.microsoft.com/office/drawing/2014/main" val="4179215549"/>
                  </a:ext>
                </a:extLst>
              </a:tr>
              <a:tr h="58220">
                <a:tc>
                  <a:txBody>
                    <a:bodyPr/>
                    <a:lstStyle/>
                    <a:p>
                      <a:pPr algn="l" fontAlgn="b"/>
                      <a:r>
                        <a:rPr lang="en-US" sz="1400" b="0" i="0" u="none" strike="noStrike" dirty="0">
                          <a:solidFill>
                            <a:srgbClr val="000000"/>
                          </a:solidFill>
                          <a:effectLst/>
                          <a:latin typeface="Calibri" panose="020F0502020204030204" pitchFamily="34" charset="0"/>
                        </a:rPr>
                        <a:t>00008083302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75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MG</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2/15/16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XXX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8458242"/>
                  </a:ext>
                </a:extLst>
              </a:tr>
              <a:tr h="63935">
                <a:tc>
                  <a:txBody>
                    <a:bodyPr/>
                    <a:lstStyle/>
                    <a:p>
                      <a:pPr algn="l" fontAlgn="b"/>
                      <a:r>
                        <a:rPr lang="en-US" sz="1400" b="0" i="0" u="none" strike="noStrike" dirty="0">
                          <a:solidFill>
                            <a:srgbClr val="000000"/>
                          </a:solidFill>
                          <a:effectLst/>
                          <a:latin typeface="Calibri" panose="020F0502020204030204" pitchFamily="34" charset="0"/>
                        </a:rPr>
                        <a:t>00378115005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MG</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2/15/16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YYY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8930441"/>
                  </a:ext>
                </a:extLst>
              </a:tr>
              <a:tr h="69650">
                <a:tc>
                  <a:txBody>
                    <a:bodyPr/>
                    <a:lstStyle/>
                    <a:p>
                      <a:pPr algn="l" fontAlgn="b"/>
                      <a:r>
                        <a:rPr lang="en-US" sz="1400" b="0" i="0" u="none" strike="noStrike" dirty="0">
                          <a:solidFill>
                            <a:srgbClr val="000000"/>
                          </a:solidFill>
                          <a:effectLst/>
                          <a:latin typeface="Calibri" panose="020F0502020204030204" pitchFamily="34" charset="0"/>
                        </a:rPr>
                        <a:t>00591555510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MG</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2/15/16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ZZZ</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1071791"/>
                  </a:ext>
                </a:extLst>
              </a:tr>
            </a:tbl>
          </a:graphicData>
        </a:graphic>
      </p:graphicFrame>
      <p:sp>
        <p:nvSpPr>
          <p:cNvPr id="11" name="TextBox 10"/>
          <p:cNvSpPr txBox="1"/>
          <p:nvPr/>
        </p:nvSpPr>
        <p:spPr>
          <a:xfrm>
            <a:off x="342900" y="4614446"/>
            <a:ext cx="2552700" cy="584775"/>
          </a:xfrm>
          <a:prstGeom prst="rect">
            <a:avLst/>
          </a:prstGeom>
          <a:noFill/>
        </p:spPr>
        <p:txBody>
          <a:bodyPr wrap="square" rtlCol="0">
            <a:spAutoFit/>
          </a:bodyPr>
          <a:lstStyle/>
          <a:p>
            <a:r>
              <a:rPr lang="en-US" sz="1600" b="1" dirty="0"/>
              <a:t>CDR Medication</a:t>
            </a:r>
          </a:p>
          <a:p>
            <a:r>
              <a:rPr lang="en-US" sz="1600" b="1" dirty="0"/>
              <a:t>Orders</a:t>
            </a:r>
          </a:p>
        </p:txBody>
      </p:sp>
      <p:graphicFrame>
        <p:nvGraphicFramePr>
          <p:cNvPr id="15" name="Table 14"/>
          <p:cNvGraphicFramePr>
            <a:graphicFrameLocks noGrp="1"/>
          </p:cNvGraphicFramePr>
          <p:nvPr/>
        </p:nvGraphicFramePr>
        <p:xfrm>
          <a:off x="2933700" y="5808345"/>
          <a:ext cx="2110574" cy="973455"/>
        </p:xfrm>
        <a:graphic>
          <a:graphicData uri="http://schemas.openxmlformats.org/drawingml/2006/table">
            <a:tbl>
              <a:tblPr firstRow="1" bandRow="1">
                <a:solidFill>
                  <a:srgbClr val="6699FF"/>
                </a:solidFill>
                <a:tableStyleId>{0505E3EF-67EA-436B-97B2-0124C06EBD24}</a:tableStyleId>
              </a:tblPr>
              <a:tblGrid>
                <a:gridCol w="815174">
                  <a:extLst>
                    <a:ext uri="{9D8B030D-6E8A-4147-A177-3AD203B41FA5}">
                      <a16:colId xmlns:a16="http://schemas.microsoft.com/office/drawing/2014/main" val="547005843"/>
                    </a:ext>
                  </a:extLst>
                </a:gridCol>
                <a:gridCol w="1295400">
                  <a:extLst>
                    <a:ext uri="{9D8B030D-6E8A-4147-A177-3AD203B41FA5}">
                      <a16:colId xmlns:a16="http://schemas.microsoft.com/office/drawing/2014/main" val="3445286656"/>
                    </a:ext>
                  </a:extLst>
                </a:gridCol>
              </a:tblGrid>
              <a:tr h="228600">
                <a:tc>
                  <a:txBody>
                    <a:bodyPr/>
                    <a:lstStyle/>
                    <a:p>
                      <a:pPr algn="ctr"/>
                      <a:r>
                        <a:rPr lang="en-US" sz="1400" dirty="0">
                          <a:solidFill>
                            <a:schemeClr val="bg1"/>
                          </a:solidFill>
                          <a:latin typeface="Calibri" panose="020F0502020204030204" pitchFamily="34" charset="0"/>
                        </a:rPr>
                        <a:t>Order 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tc>
                  <a:txBody>
                    <a:bodyPr/>
                    <a:lstStyle/>
                    <a:p>
                      <a:pPr algn="ctr"/>
                      <a:r>
                        <a:rPr lang="en-US" sz="1400" dirty="0">
                          <a:solidFill>
                            <a:schemeClr val="bg1"/>
                          </a:solidFill>
                          <a:latin typeface="Calibri" panose="020F0502020204030204" pitchFamily="34" charset="0"/>
                        </a:rPr>
                        <a:t>Dispense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CC"/>
                    </a:solidFill>
                  </a:tcPr>
                </a:tc>
                <a:extLst>
                  <a:ext uri="{0D108BD9-81ED-4DB2-BD59-A6C34878D82A}">
                    <a16:rowId xmlns:a16="http://schemas.microsoft.com/office/drawing/2014/main" val="4179215549"/>
                  </a:ext>
                </a:extLst>
              </a:tr>
              <a:tr h="58220">
                <a:tc>
                  <a:txBody>
                    <a:bodyPr/>
                    <a:lstStyle/>
                    <a:p>
                      <a:pPr algn="ctr" fontAlgn="b"/>
                      <a:r>
                        <a:rPr lang="en-US" sz="1400" b="0" i="0" u="none" strike="noStrike" dirty="0">
                          <a:solidFill>
                            <a:srgbClr val="000000"/>
                          </a:solidFill>
                          <a:effectLst/>
                          <a:latin typeface="Calibri" panose="020F0502020204030204" pitchFamily="34" charset="0"/>
                        </a:rPr>
                        <a:t>XXX</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2/15/16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8458242"/>
                  </a:ext>
                </a:extLst>
              </a:tr>
              <a:tr h="63935">
                <a:tc>
                  <a:txBody>
                    <a:bodyPr/>
                    <a:lstStyle/>
                    <a:p>
                      <a:pPr algn="ctr" fontAlgn="b"/>
                      <a:r>
                        <a:rPr lang="en-US" sz="1400" b="0" i="0" u="none" strike="noStrike" dirty="0">
                          <a:solidFill>
                            <a:srgbClr val="000000"/>
                          </a:solidFill>
                          <a:effectLst/>
                          <a:latin typeface="Calibri" panose="020F0502020204030204" pitchFamily="34" charset="0"/>
                        </a:rPr>
                        <a:t>YYY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2/15/16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8930441"/>
                  </a:ext>
                </a:extLst>
              </a:tr>
              <a:tr h="69650">
                <a:tc>
                  <a:txBody>
                    <a:bodyPr/>
                    <a:lstStyle/>
                    <a:p>
                      <a:pPr algn="ctr" fontAlgn="b"/>
                      <a:r>
                        <a:rPr lang="en-US" sz="1400" b="0" i="0" u="none" strike="noStrike" dirty="0">
                          <a:solidFill>
                            <a:srgbClr val="000000"/>
                          </a:solidFill>
                          <a:effectLst/>
                          <a:latin typeface="Calibri" panose="020F0502020204030204" pitchFamily="34" charset="0"/>
                        </a:rPr>
                        <a:t>ZZZ</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2/15/16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1071791"/>
                  </a:ext>
                </a:extLst>
              </a:tr>
            </a:tbl>
          </a:graphicData>
        </a:graphic>
      </p:graphicFrame>
      <p:sp>
        <p:nvSpPr>
          <p:cNvPr id="16" name="TextBox 15"/>
          <p:cNvSpPr txBox="1"/>
          <p:nvPr/>
        </p:nvSpPr>
        <p:spPr>
          <a:xfrm>
            <a:off x="381000" y="5747617"/>
            <a:ext cx="2552700" cy="338554"/>
          </a:xfrm>
          <a:prstGeom prst="rect">
            <a:avLst/>
          </a:prstGeom>
          <a:noFill/>
        </p:spPr>
        <p:txBody>
          <a:bodyPr wrap="square" rtlCol="0">
            <a:spAutoFit/>
          </a:bodyPr>
          <a:lstStyle/>
          <a:p>
            <a:r>
              <a:rPr lang="en-US" sz="1600" b="1" dirty="0"/>
              <a:t>CDR Medication Fills</a:t>
            </a:r>
          </a:p>
        </p:txBody>
      </p:sp>
    </p:spTree>
    <p:extLst>
      <p:ext uri="{BB962C8B-B14F-4D97-AF65-F5344CB8AC3E}">
        <p14:creationId xmlns:p14="http://schemas.microsoft.com/office/powerpoint/2010/main" val="189487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55596" y="2743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accent2"/>
                </a:solidFill>
                <a:latin typeface="+mn-lt"/>
              </a:defRPr>
            </a:lvl2pPr>
            <a:lvl3pPr marL="1143000" indent="-228600" algn="l" rtl="0" eaLnBrk="0" fontAlgn="base" hangingPunct="0">
              <a:spcBef>
                <a:spcPct val="20000"/>
              </a:spcBef>
              <a:spcAft>
                <a:spcPct val="0"/>
              </a:spcAft>
              <a:buChar char="•"/>
              <a:defRPr sz="2400" b="1">
                <a:solidFill>
                  <a:schemeClr val="accent2"/>
                </a:solidFill>
                <a:latin typeface="+mn-lt"/>
              </a:defRPr>
            </a:lvl3pPr>
            <a:lvl4pPr marL="1600200" indent="-228600" algn="l" rtl="0" eaLnBrk="0" fontAlgn="base" hangingPunct="0">
              <a:spcBef>
                <a:spcPct val="20000"/>
              </a:spcBef>
              <a:spcAft>
                <a:spcPct val="0"/>
              </a:spcAft>
              <a:buChar char="–"/>
              <a:defRPr sz="2000" b="1">
                <a:solidFill>
                  <a:schemeClr val="accent2"/>
                </a:solidFill>
                <a:latin typeface="+mn-lt"/>
              </a:defRPr>
            </a:lvl4pPr>
            <a:lvl5pPr marL="2057400" indent="-228600" algn="l" rtl="0" eaLnBrk="0" fontAlgn="base" hangingPunct="0">
              <a:spcBef>
                <a:spcPct val="20000"/>
              </a:spcBef>
              <a:spcAft>
                <a:spcPct val="0"/>
              </a:spcAft>
              <a:buChar char="»"/>
              <a:defRPr sz="2000" b="1">
                <a:solidFill>
                  <a:schemeClr val="accent2"/>
                </a:solidFill>
                <a:latin typeface="+mn-lt"/>
              </a:defRPr>
            </a:lvl5pPr>
            <a:lvl6pPr marL="2514600" indent="-228600" algn="l" rtl="0" fontAlgn="base">
              <a:spcBef>
                <a:spcPct val="20000"/>
              </a:spcBef>
              <a:spcAft>
                <a:spcPct val="0"/>
              </a:spcAft>
              <a:buChar char="»"/>
              <a:defRPr sz="2000" b="1">
                <a:solidFill>
                  <a:schemeClr val="accent2"/>
                </a:solidFill>
                <a:latin typeface="+mn-lt"/>
              </a:defRPr>
            </a:lvl6pPr>
            <a:lvl7pPr marL="2971800" indent="-228600" algn="l" rtl="0" fontAlgn="base">
              <a:spcBef>
                <a:spcPct val="20000"/>
              </a:spcBef>
              <a:spcAft>
                <a:spcPct val="0"/>
              </a:spcAft>
              <a:buChar char="»"/>
              <a:defRPr sz="2000" b="1">
                <a:solidFill>
                  <a:schemeClr val="accent2"/>
                </a:solidFill>
                <a:latin typeface="+mn-lt"/>
              </a:defRPr>
            </a:lvl7pPr>
            <a:lvl8pPr marL="3429000" indent="-228600" algn="l" rtl="0" fontAlgn="base">
              <a:spcBef>
                <a:spcPct val="20000"/>
              </a:spcBef>
              <a:spcAft>
                <a:spcPct val="0"/>
              </a:spcAft>
              <a:buChar char="»"/>
              <a:defRPr sz="2000" b="1">
                <a:solidFill>
                  <a:schemeClr val="accent2"/>
                </a:solidFill>
                <a:latin typeface="+mn-lt"/>
              </a:defRPr>
            </a:lvl8pPr>
            <a:lvl9pPr marL="3886200" indent="-228600" algn="l" rtl="0" fontAlgn="base">
              <a:spcBef>
                <a:spcPct val="20000"/>
              </a:spcBef>
              <a:spcAft>
                <a:spcPct val="0"/>
              </a:spcAft>
              <a:buChar char="»"/>
              <a:defRPr sz="2000" b="1">
                <a:solidFill>
                  <a:schemeClr val="accent2"/>
                </a:solidFill>
                <a:latin typeface="+mn-lt"/>
              </a:defRPr>
            </a:lvl9pPr>
          </a:lstStyle>
          <a:p>
            <a:pPr marL="0" indent="0" algn="ctr">
              <a:buNone/>
            </a:pPr>
            <a:r>
              <a:rPr lang="en-US" sz="6000" kern="0" dirty="0">
                <a:latin typeface="Calibri" panose="020F0502020204030204" pitchFamily="34" charset="0"/>
              </a:rPr>
              <a:t>Purchased Care Linkages</a:t>
            </a:r>
          </a:p>
        </p:txBody>
      </p:sp>
    </p:spTree>
    <p:extLst>
      <p:ext uri="{BB962C8B-B14F-4D97-AF65-F5344CB8AC3E}">
        <p14:creationId xmlns:p14="http://schemas.microsoft.com/office/powerpoint/2010/main" val="255353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141287"/>
            <a:ext cx="8229600" cy="1143000"/>
          </a:xfrm>
        </p:spPr>
        <p:txBody>
          <a:bodyPr/>
          <a:lstStyle/>
          <a:p>
            <a:r>
              <a:rPr lang="en-US" altLang="en-US" dirty="0"/>
              <a:t>Purchased Care</a:t>
            </a:r>
          </a:p>
        </p:txBody>
      </p:sp>
      <p:sp>
        <p:nvSpPr>
          <p:cNvPr id="386051" name="Rectangle 3"/>
          <p:cNvSpPr>
            <a:spLocks noGrp="1" noChangeArrowheads="1"/>
          </p:cNvSpPr>
          <p:nvPr>
            <p:ph type="body" idx="1"/>
          </p:nvPr>
        </p:nvSpPr>
        <p:spPr>
          <a:xfrm>
            <a:off x="609600" y="1421232"/>
            <a:ext cx="8153400" cy="5257800"/>
          </a:xfrm>
        </p:spPr>
        <p:txBody>
          <a:bodyPr/>
          <a:lstStyle/>
          <a:p>
            <a:pPr marL="660400" indent="-660400">
              <a:defRPr/>
            </a:pPr>
            <a:r>
              <a:rPr lang="en-US" sz="2000" b="0" dirty="0"/>
              <a:t>Purchased care records come in as claims.</a:t>
            </a:r>
          </a:p>
          <a:p>
            <a:pPr marL="660400" indent="-660400">
              <a:defRPr/>
            </a:pPr>
            <a:r>
              <a:rPr lang="en-US" sz="2000" b="0" dirty="0"/>
              <a:t>When more than one provider of care is involved in an event, each provider is paid separately and there is no indication that the claims when together to form an event.</a:t>
            </a:r>
          </a:p>
          <a:p>
            <a:pPr marL="660400" indent="-660400">
              <a:defRPr/>
            </a:pPr>
            <a:r>
              <a:rPr lang="en-US" sz="2000" b="0" dirty="0"/>
              <a:t>Building episodes of care is an art rather than a science.</a:t>
            </a:r>
          </a:p>
          <a:p>
            <a:pPr marL="660400" indent="-660400">
              <a:defRPr/>
            </a:pPr>
            <a:r>
              <a:rPr lang="en-US" sz="2000" b="0" dirty="0"/>
              <a:t>The only episode building the MHS does is inpatient acute care episodes.</a:t>
            </a:r>
          </a:p>
          <a:p>
            <a:pPr marL="1409700" lvl="2" indent="-495300">
              <a:buFont typeface="Wingdings" pitchFamily="2" charset="2"/>
              <a:buNone/>
              <a:defRPr/>
            </a:pPr>
            <a:endParaRPr lang="en-US" dirty="0"/>
          </a:p>
          <a:p>
            <a:pPr marL="1035050" lvl="1" indent="-577850">
              <a:defRPr/>
            </a:pPr>
            <a:endParaRPr lang="en-US" sz="2200" dirty="0"/>
          </a:p>
          <a:p>
            <a:pPr marL="1035050" lvl="1" indent="-577850">
              <a:defRPr/>
            </a:pPr>
            <a:endParaRPr lang="en-US" sz="3000" dirty="0"/>
          </a:p>
        </p:txBody>
      </p:sp>
      <p:pic>
        <p:nvPicPr>
          <p:cNvPr id="6" name="Picture 5">
            <a:extLst>
              <a:ext uri="{FF2B5EF4-FFF2-40B4-BE49-F238E27FC236}">
                <a16:creationId xmlns:a16="http://schemas.microsoft.com/office/drawing/2014/main" id="{DB131F2A-C847-4C66-BABA-8AC09BB1216C}"/>
              </a:ext>
            </a:extLst>
          </p:cNvPr>
          <p:cNvPicPr>
            <a:picLocks noChangeAspect="1"/>
          </p:cNvPicPr>
          <p:nvPr/>
        </p:nvPicPr>
        <p:blipFill>
          <a:blip r:embed="rId3"/>
          <a:stretch>
            <a:fillRect/>
          </a:stretch>
        </p:blipFill>
        <p:spPr>
          <a:xfrm>
            <a:off x="1371600" y="4121167"/>
            <a:ext cx="6010275" cy="1323975"/>
          </a:xfrm>
          <a:prstGeom prst="rect">
            <a:avLst/>
          </a:prstGeom>
        </p:spPr>
      </p:pic>
    </p:spTree>
    <p:extLst>
      <p:ext uri="{BB962C8B-B14F-4D97-AF65-F5344CB8AC3E}">
        <p14:creationId xmlns:p14="http://schemas.microsoft.com/office/powerpoint/2010/main" val="2254148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141287"/>
            <a:ext cx="8229600" cy="1143000"/>
          </a:xfrm>
        </p:spPr>
        <p:txBody>
          <a:bodyPr/>
          <a:lstStyle/>
          <a:p>
            <a:r>
              <a:rPr lang="en-US" altLang="en-US" dirty="0"/>
              <a:t>Inpatient Purchased Care</a:t>
            </a:r>
          </a:p>
        </p:txBody>
      </p:sp>
      <p:sp>
        <p:nvSpPr>
          <p:cNvPr id="386051" name="Rectangle 3"/>
          <p:cNvSpPr>
            <a:spLocks noGrp="1" noChangeArrowheads="1"/>
          </p:cNvSpPr>
          <p:nvPr>
            <p:ph type="body" idx="1"/>
          </p:nvPr>
        </p:nvSpPr>
        <p:spPr>
          <a:xfrm>
            <a:off x="685800" y="1600200"/>
            <a:ext cx="8229600" cy="5257800"/>
          </a:xfrm>
        </p:spPr>
        <p:txBody>
          <a:bodyPr/>
          <a:lstStyle/>
          <a:p>
            <a:pPr marL="660400" indent="-660400">
              <a:defRPr/>
            </a:pPr>
            <a:r>
              <a:rPr lang="en-US" sz="2000" b="0" dirty="0"/>
              <a:t>Purchased Care:</a:t>
            </a:r>
          </a:p>
          <a:p>
            <a:pPr marL="1060450" lvl="1" indent="-660400">
              <a:defRPr/>
            </a:pPr>
            <a:r>
              <a:rPr lang="en-US" sz="1600" b="0" dirty="0"/>
              <a:t>Data element “Admitting TED Number” can be used to link all claims related to an acute care stay</a:t>
            </a:r>
          </a:p>
          <a:p>
            <a:pPr marL="635000" indent="-577850">
              <a:defRPr/>
            </a:pPr>
            <a:r>
              <a:rPr lang="en-US" sz="2000" b="0" dirty="0"/>
              <a:t>TED Institutional contains the facility bill(s)</a:t>
            </a:r>
          </a:p>
          <a:p>
            <a:pPr marL="1035050" lvl="1" indent="-577850">
              <a:defRPr/>
            </a:pPr>
            <a:r>
              <a:rPr lang="en-US" sz="1600" b="0" dirty="0"/>
              <a:t>There can be more than one record per stay.  Rare with acute care.</a:t>
            </a:r>
          </a:p>
          <a:p>
            <a:pPr marL="1035050" lvl="1" indent="-577850">
              <a:defRPr/>
            </a:pPr>
            <a:r>
              <a:rPr lang="en-US" sz="1600" b="0" dirty="0"/>
              <a:t>Diagnosis, procedures, etc. from hospital perspective.  </a:t>
            </a:r>
          </a:p>
          <a:p>
            <a:pPr marL="635000" indent="-577850">
              <a:defRPr/>
            </a:pPr>
            <a:r>
              <a:rPr lang="en-US" sz="2000" b="0" dirty="0"/>
              <a:t>TED</a:t>
            </a:r>
            <a:r>
              <a:rPr lang="en-US" b="0" dirty="0"/>
              <a:t> </a:t>
            </a:r>
            <a:r>
              <a:rPr lang="en-US" sz="2000" b="0" dirty="0"/>
              <a:t>Non-Institutional contains other bills.</a:t>
            </a:r>
          </a:p>
          <a:p>
            <a:pPr marL="1035050" lvl="1" indent="-577850">
              <a:defRPr/>
            </a:pPr>
            <a:r>
              <a:rPr lang="en-US" sz="2000" b="0" dirty="0"/>
              <a:t>Lab and pharmacy information usually N/A because part of DRG payments.</a:t>
            </a:r>
          </a:p>
          <a:p>
            <a:pPr marL="660400" indent="-660400">
              <a:defRPr/>
            </a:pPr>
            <a:r>
              <a:rPr lang="en-US" sz="2000" b="0" dirty="0"/>
              <a:t>Admitting TED Number contains the “TED Number” of the admission record.</a:t>
            </a:r>
          </a:p>
          <a:p>
            <a:pPr marL="1784350" lvl="3" indent="-412750">
              <a:defRPr/>
            </a:pPr>
            <a:endParaRPr lang="en-US" sz="2400" dirty="0"/>
          </a:p>
          <a:p>
            <a:pPr marL="1409700" lvl="2" indent="-495300">
              <a:buFont typeface="Wingdings" pitchFamily="2" charset="2"/>
              <a:buNone/>
              <a:defRPr/>
            </a:pPr>
            <a:endParaRPr lang="en-US" dirty="0"/>
          </a:p>
          <a:p>
            <a:pPr marL="1035050" lvl="1" indent="-577850">
              <a:defRPr/>
            </a:pPr>
            <a:endParaRPr lang="en-US" sz="2200" dirty="0"/>
          </a:p>
          <a:p>
            <a:pPr marL="1035050" lvl="1" indent="-577850">
              <a:defRPr/>
            </a:pPr>
            <a:endParaRPr lang="en-US" sz="3000" dirty="0"/>
          </a:p>
        </p:txBody>
      </p:sp>
      <p:pic>
        <p:nvPicPr>
          <p:cNvPr id="30724" name="Picture 4" descr="j019848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5181600"/>
            <a:ext cx="1584325"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134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F64AF-16AC-4703-87C0-CA7C5D54CEAD}"/>
              </a:ext>
            </a:extLst>
          </p:cNvPr>
          <p:cNvSpPr>
            <a:spLocks noGrp="1"/>
          </p:cNvSpPr>
          <p:nvPr>
            <p:ph type="title"/>
          </p:nvPr>
        </p:nvSpPr>
        <p:spPr/>
        <p:txBody>
          <a:bodyPr/>
          <a:lstStyle/>
          <a:p>
            <a:r>
              <a:rPr lang="en-US" dirty="0"/>
              <a:t>Admitting TED Number</a:t>
            </a:r>
          </a:p>
        </p:txBody>
      </p:sp>
      <p:pic>
        <p:nvPicPr>
          <p:cNvPr id="5" name="Picture 4">
            <a:extLst>
              <a:ext uri="{FF2B5EF4-FFF2-40B4-BE49-F238E27FC236}">
                <a16:creationId xmlns:a16="http://schemas.microsoft.com/office/drawing/2014/main" id="{8BDA81CA-388D-4BC4-B770-65D86CFF65A0}"/>
              </a:ext>
            </a:extLst>
          </p:cNvPr>
          <p:cNvPicPr>
            <a:picLocks noChangeAspect="1"/>
          </p:cNvPicPr>
          <p:nvPr/>
        </p:nvPicPr>
        <p:blipFill>
          <a:blip r:embed="rId2"/>
          <a:stretch>
            <a:fillRect/>
          </a:stretch>
        </p:blipFill>
        <p:spPr>
          <a:xfrm>
            <a:off x="685800" y="1676400"/>
            <a:ext cx="7934325" cy="952500"/>
          </a:xfrm>
          <a:prstGeom prst="rect">
            <a:avLst/>
          </a:prstGeom>
        </p:spPr>
      </p:pic>
      <p:pic>
        <p:nvPicPr>
          <p:cNvPr id="6" name="Picture 5">
            <a:extLst>
              <a:ext uri="{FF2B5EF4-FFF2-40B4-BE49-F238E27FC236}">
                <a16:creationId xmlns:a16="http://schemas.microsoft.com/office/drawing/2014/main" id="{FE0D7F54-C698-464E-AC2A-947F4B51C8AE}"/>
              </a:ext>
            </a:extLst>
          </p:cNvPr>
          <p:cNvPicPr>
            <a:picLocks noChangeAspect="1"/>
          </p:cNvPicPr>
          <p:nvPr/>
        </p:nvPicPr>
        <p:blipFill>
          <a:blip r:embed="rId3"/>
          <a:stretch>
            <a:fillRect/>
          </a:stretch>
        </p:blipFill>
        <p:spPr>
          <a:xfrm>
            <a:off x="842962" y="4205236"/>
            <a:ext cx="7458075" cy="1676400"/>
          </a:xfrm>
          <a:prstGeom prst="rect">
            <a:avLst/>
          </a:prstGeom>
        </p:spPr>
      </p:pic>
    </p:spTree>
    <p:extLst>
      <p:ext uri="{BB962C8B-B14F-4D97-AF65-F5344CB8AC3E}">
        <p14:creationId xmlns:p14="http://schemas.microsoft.com/office/powerpoint/2010/main" val="1079553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42127" y="76200"/>
            <a:ext cx="8229600" cy="1143000"/>
          </a:xfrm>
        </p:spPr>
        <p:txBody>
          <a:bodyPr/>
          <a:lstStyle/>
          <a:p>
            <a:r>
              <a:rPr lang="en-US" altLang="en-US" dirty="0"/>
              <a:t>Caveats</a:t>
            </a:r>
          </a:p>
        </p:txBody>
      </p:sp>
      <p:sp>
        <p:nvSpPr>
          <p:cNvPr id="386051" name="Rectangle 3"/>
          <p:cNvSpPr>
            <a:spLocks noGrp="1" noChangeArrowheads="1"/>
          </p:cNvSpPr>
          <p:nvPr>
            <p:ph type="body" idx="1"/>
          </p:nvPr>
        </p:nvSpPr>
        <p:spPr>
          <a:xfrm>
            <a:off x="457200" y="1602712"/>
            <a:ext cx="8229600" cy="5257800"/>
          </a:xfrm>
        </p:spPr>
        <p:txBody>
          <a:bodyPr/>
          <a:lstStyle/>
          <a:p>
            <a:pPr marL="660400" indent="-660400">
              <a:defRPr/>
            </a:pPr>
            <a:r>
              <a:rPr lang="en-US" sz="2000" b="0" dirty="0"/>
              <a:t>Sometimes an acute stay will have a non-acute component to it.  </a:t>
            </a:r>
          </a:p>
          <a:p>
            <a:pPr marL="1060450" lvl="1" indent="-660400">
              <a:defRPr/>
            </a:pPr>
            <a:r>
              <a:rPr lang="en-US" sz="1600" b="0" dirty="0"/>
              <a:t>The Admitting TED Number will not incorporate that part of a stay.</a:t>
            </a:r>
          </a:p>
          <a:p>
            <a:pPr marL="1060450" lvl="1" indent="-660400">
              <a:defRPr/>
            </a:pPr>
            <a:r>
              <a:rPr lang="en-US" sz="1600" b="0" dirty="0"/>
              <a:t>Example: Patient is treated for a stroke, then goes to a rehab facility. </a:t>
            </a:r>
          </a:p>
          <a:p>
            <a:pPr marL="1060450" lvl="1" indent="-660400">
              <a:defRPr/>
            </a:pPr>
            <a:r>
              <a:rPr lang="en-US" sz="1600" b="0" dirty="0"/>
              <a:t>This information could be obtained by retrieving records for persons with inpatient stays beyond the period of stay.</a:t>
            </a:r>
          </a:p>
          <a:p>
            <a:pPr marL="660400" indent="-660400">
              <a:defRPr/>
            </a:pPr>
            <a:r>
              <a:rPr lang="en-US" sz="2100" b="0" dirty="0"/>
              <a:t>There are also entirely non-acute stays which the admitting TED number does not address.</a:t>
            </a:r>
          </a:p>
          <a:p>
            <a:pPr marL="1060450" lvl="1" indent="-660400">
              <a:defRPr/>
            </a:pPr>
            <a:r>
              <a:rPr lang="en-US" sz="1700" b="0" dirty="0"/>
              <a:t>i.e. mental health institutions</a:t>
            </a:r>
            <a:endParaRPr lang="en-US" b="0" dirty="0"/>
          </a:p>
          <a:p>
            <a:pPr marL="635000" indent="-577850">
              <a:defRPr/>
            </a:pPr>
            <a:r>
              <a:rPr lang="en-US" sz="2400" b="0" dirty="0"/>
              <a:t>Resource Sharing stays are not included.  For those, there will be an institutional TED record but a CAPER to indicate the professional service.</a:t>
            </a:r>
          </a:p>
          <a:p>
            <a:pPr marL="1035050" lvl="1" indent="-577850">
              <a:defRPr/>
            </a:pPr>
            <a:endParaRPr lang="en-US" sz="3000" dirty="0"/>
          </a:p>
        </p:txBody>
      </p:sp>
      <p:pic>
        <p:nvPicPr>
          <p:cNvPr id="38916" name="Picture 4" descr="j019848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3875" y="5118571"/>
            <a:ext cx="1584325"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3011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55596" y="2743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accent2"/>
                </a:solidFill>
                <a:latin typeface="+mn-lt"/>
              </a:defRPr>
            </a:lvl2pPr>
            <a:lvl3pPr marL="1143000" indent="-228600" algn="l" rtl="0" eaLnBrk="0" fontAlgn="base" hangingPunct="0">
              <a:spcBef>
                <a:spcPct val="20000"/>
              </a:spcBef>
              <a:spcAft>
                <a:spcPct val="0"/>
              </a:spcAft>
              <a:buChar char="•"/>
              <a:defRPr sz="2400" b="1">
                <a:solidFill>
                  <a:schemeClr val="accent2"/>
                </a:solidFill>
                <a:latin typeface="+mn-lt"/>
              </a:defRPr>
            </a:lvl3pPr>
            <a:lvl4pPr marL="1600200" indent="-228600" algn="l" rtl="0" eaLnBrk="0" fontAlgn="base" hangingPunct="0">
              <a:spcBef>
                <a:spcPct val="20000"/>
              </a:spcBef>
              <a:spcAft>
                <a:spcPct val="0"/>
              </a:spcAft>
              <a:buChar char="–"/>
              <a:defRPr sz="2000" b="1">
                <a:solidFill>
                  <a:schemeClr val="accent2"/>
                </a:solidFill>
                <a:latin typeface="+mn-lt"/>
              </a:defRPr>
            </a:lvl4pPr>
            <a:lvl5pPr marL="2057400" indent="-228600" algn="l" rtl="0" eaLnBrk="0" fontAlgn="base" hangingPunct="0">
              <a:spcBef>
                <a:spcPct val="20000"/>
              </a:spcBef>
              <a:spcAft>
                <a:spcPct val="0"/>
              </a:spcAft>
              <a:buChar char="»"/>
              <a:defRPr sz="2000" b="1">
                <a:solidFill>
                  <a:schemeClr val="accent2"/>
                </a:solidFill>
                <a:latin typeface="+mn-lt"/>
              </a:defRPr>
            </a:lvl5pPr>
            <a:lvl6pPr marL="2514600" indent="-228600" algn="l" rtl="0" fontAlgn="base">
              <a:spcBef>
                <a:spcPct val="20000"/>
              </a:spcBef>
              <a:spcAft>
                <a:spcPct val="0"/>
              </a:spcAft>
              <a:buChar char="»"/>
              <a:defRPr sz="2000" b="1">
                <a:solidFill>
                  <a:schemeClr val="accent2"/>
                </a:solidFill>
                <a:latin typeface="+mn-lt"/>
              </a:defRPr>
            </a:lvl6pPr>
            <a:lvl7pPr marL="2971800" indent="-228600" algn="l" rtl="0" fontAlgn="base">
              <a:spcBef>
                <a:spcPct val="20000"/>
              </a:spcBef>
              <a:spcAft>
                <a:spcPct val="0"/>
              </a:spcAft>
              <a:buChar char="»"/>
              <a:defRPr sz="2000" b="1">
                <a:solidFill>
                  <a:schemeClr val="accent2"/>
                </a:solidFill>
                <a:latin typeface="+mn-lt"/>
              </a:defRPr>
            </a:lvl7pPr>
            <a:lvl8pPr marL="3429000" indent="-228600" algn="l" rtl="0" fontAlgn="base">
              <a:spcBef>
                <a:spcPct val="20000"/>
              </a:spcBef>
              <a:spcAft>
                <a:spcPct val="0"/>
              </a:spcAft>
              <a:buChar char="»"/>
              <a:defRPr sz="2000" b="1">
                <a:solidFill>
                  <a:schemeClr val="accent2"/>
                </a:solidFill>
                <a:latin typeface="+mn-lt"/>
              </a:defRPr>
            </a:lvl8pPr>
            <a:lvl9pPr marL="3886200" indent="-228600" algn="l" rtl="0" fontAlgn="base">
              <a:spcBef>
                <a:spcPct val="20000"/>
              </a:spcBef>
              <a:spcAft>
                <a:spcPct val="0"/>
              </a:spcAft>
              <a:buChar char="»"/>
              <a:defRPr sz="2000" b="1">
                <a:solidFill>
                  <a:schemeClr val="accent2"/>
                </a:solidFill>
                <a:latin typeface="+mn-lt"/>
              </a:defRPr>
            </a:lvl9pPr>
          </a:lstStyle>
          <a:p>
            <a:pPr marL="0" indent="0" algn="ctr">
              <a:buNone/>
            </a:pPr>
            <a:r>
              <a:rPr lang="en-US" sz="6000" kern="0" dirty="0">
                <a:latin typeface="Calibri" panose="020F0502020204030204" pitchFamily="34" charset="0"/>
              </a:rPr>
              <a:t>Patient Linkages</a:t>
            </a:r>
          </a:p>
        </p:txBody>
      </p:sp>
    </p:spTree>
    <p:extLst>
      <p:ext uri="{BB962C8B-B14F-4D97-AF65-F5344CB8AC3E}">
        <p14:creationId xmlns:p14="http://schemas.microsoft.com/office/powerpoint/2010/main" val="3324115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79926-9F50-466F-999D-A3E4A80F85D7}"/>
              </a:ext>
            </a:extLst>
          </p:cNvPr>
          <p:cNvSpPr>
            <a:spLocks noGrp="1"/>
          </p:cNvSpPr>
          <p:nvPr>
            <p:ph type="title"/>
          </p:nvPr>
        </p:nvSpPr>
        <p:spPr>
          <a:xfrm>
            <a:off x="685800" y="0"/>
            <a:ext cx="7772400" cy="1143000"/>
          </a:xfrm>
        </p:spPr>
        <p:txBody>
          <a:bodyPr/>
          <a:lstStyle/>
          <a:p>
            <a:r>
              <a:rPr lang="en-US" dirty="0">
                <a:latin typeface="Calibri" panose="020F0502020204030204" pitchFamily="34" charset="0"/>
                <a:cs typeface="Calibri" panose="020F0502020204030204" pitchFamily="34" charset="0"/>
              </a:rPr>
              <a:t>Patient Linkages</a:t>
            </a:r>
          </a:p>
        </p:txBody>
      </p:sp>
      <p:sp>
        <p:nvSpPr>
          <p:cNvPr id="4" name="Rectangle 3">
            <a:extLst>
              <a:ext uri="{FF2B5EF4-FFF2-40B4-BE49-F238E27FC236}">
                <a16:creationId xmlns:a16="http://schemas.microsoft.com/office/drawing/2014/main" id="{1AFF1716-8DB2-49D9-B6B0-9F4B7ACB2EB2}"/>
              </a:ext>
            </a:extLst>
          </p:cNvPr>
          <p:cNvSpPr txBox="1">
            <a:spLocks noChangeArrowheads="1"/>
          </p:cNvSpPr>
          <p:nvPr/>
        </p:nvSpPr>
        <p:spPr bwMode="auto">
          <a:xfrm>
            <a:off x="457200" y="1615440"/>
            <a:ext cx="8229600" cy="448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accent2"/>
                </a:solidFill>
                <a:latin typeface="+mn-lt"/>
              </a:defRPr>
            </a:lvl2pPr>
            <a:lvl3pPr marL="1143000" indent="-228600" algn="l" rtl="0" eaLnBrk="0" fontAlgn="base" hangingPunct="0">
              <a:spcBef>
                <a:spcPct val="20000"/>
              </a:spcBef>
              <a:spcAft>
                <a:spcPct val="0"/>
              </a:spcAft>
              <a:buChar char="•"/>
              <a:defRPr sz="2400" b="1">
                <a:solidFill>
                  <a:schemeClr val="accent2"/>
                </a:solidFill>
                <a:latin typeface="+mn-lt"/>
              </a:defRPr>
            </a:lvl3pPr>
            <a:lvl4pPr marL="1600200" indent="-228600" algn="l" rtl="0" eaLnBrk="0" fontAlgn="base" hangingPunct="0">
              <a:spcBef>
                <a:spcPct val="20000"/>
              </a:spcBef>
              <a:spcAft>
                <a:spcPct val="0"/>
              </a:spcAft>
              <a:buChar char="–"/>
              <a:defRPr sz="2000" b="1">
                <a:solidFill>
                  <a:schemeClr val="accent2"/>
                </a:solidFill>
                <a:latin typeface="+mn-lt"/>
              </a:defRPr>
            </a:lvl4pPr>
            <a:lvl5pPr marL="2057400" indent="-228600" algn="l" rtl="0" eaLnBrk="0" fontAlgn="base" hangingPunct="0">
              <a:spcBef>
                <a:spcPct val="20000"/>
              </a:spcBef>
              <a:spcAft>
                <a:spcPct val="0"/>
              </a:spcAft>
              <a:buChar char="»"/>
              <a:defRPr sz="2000" b="1">
                <a:solidFill>
                  <a:schemeClr val="accent2"/>
                </a:solidFill>
                <a:latin typeface="+mn-lt"/>
              </a:defRPr>
            </a:lvl5pPr>
            <a:lvl6pPr marL="2514600" indent="-228600" algn="l" rtl="0" fontAlgn="base">
              <a:spcBef>
                <a:spcPct val="20000"/>
              </a:spcBef>
              <a:spcAft>
                <a:spcPct val="0"/>
              </a:spcAft>
              <a:buChar char="»"/>
              <a:defRPr sz="2000" b="1">
                <a:solidFill>
                  <a:schemeClr val="accent2"/>
                </a:solidFill>
                <a:latin typeface="+mn-lt"/>
              </a:defRPr>
            </a:lvl6pPr>
            <a:lvl7pPr marL="2971800" indent="-228600" algn="l" rtl="0" fontAlgn="base">
              <a:spcBef>
                <a:spcPct val="20000"/>
              </a:spcBef>
              <a:spcAft>
                <a:spcPct val="0"/>
              </a:spcAft>
              <a:buChar char="»"/>
              <a:defRPr sz="2000" b="1">
                <a:solidFill>
                  <a:schemeClr val="accent2"/>
                </a:solidFill>
                <a:latin typeface="+mn-lt"/>
              </a:defRPr>
            </a:lvl7pPr>
            <a:lvl8pPr marL="3429000" indent="-228600" algn="l" rtl="0" fontAlgn="base">
              <a:spcBef>
                <a:spcPct val="20000"/>
              </a:spcBef>
              <a:spcAft>
                <a:spcPct val="0"/>
              </a:spcAft>
              <a:buChar char="»"/>
              <a:defRPr sz="2000" b="1">
                <a:solidFill>
                  <a:schemeClr val="accent2"/>
                </a:solidFill>
                <a:latin typeface="+mn-lt"/>
              </a:defRPr>
            </a:lvl8pPr>
            <a:lvl9pPr marL="3886200" indent="-228600" algn="l" rtl="0" fontAlgn="base">
              <a:spcBef>
                <a:spcPct val="20000"/>
              </a:spcBef>
              <a:spcAft>
                <a:spcPct val="0"/>
              </a:spcAft>
              <a:buChar char="»"/>
              <a:defRPr sz="2000" b="1">
                <a:solidFill>
                  <a:schemeClr val="accent2"/>
                </a:solidFill>
                <a:latin typeface="+mn-lt"/>
              </a:defRPr>
            </a:lvl9pPr>
          </a:lstStyle>
          <a:p>
            <a:r>
              <a:rPr lang="en-US" sz="2000" b="0" kern="0" dirty="0">
                <a:latin typeface="Calibri" panose="020F0502020204030204" pitchFamily="34" charset="0"/>
                <a:ea typeface="Verdana" panose="020B0604030504040204" pitchFamily="34" charset="0"/>
                <a:cs typeface="Calibri" panose="020F0502020204030204" pitchFamily="34" charset="0"/>
              </a:rPr>
              <a:t>While the EDIPN is the official identifier for DoD beneficiaries, there are systems that were not built to rely upon EDIPN.</a:t>
            </a:r>
          </a:p>
          <a:p>
            <a:r>
              <a:rPr lang="en-US" sz="2000" b="0" kern="0" dirty="0">
                <a:latin typeface="Calibri" panose="020F0502020204030204" pitchFamily="34" charset="0"/>
                <a:ea typeface="Verdana" panose="020B0604030504040204" pitchFamily="34" charset="0"/>
                <a:cs typeface="Calibri" panose="020F0502020204030204" pitchFamily="34" charset="0"/>
              </a:rPr>
              <a:t>CHCS uses the CHCS Host + Patient IEN.  </a:t>
            </a:r>
          </a:p>
          <a:p>
            <a:pPr lvl="1"/>
            <a:r>
              <a:rPr lang="en-US" sz="1800" b="0" kern="0" dirty="0">
                <a:latin typeface="Calibri" panose="020F0502020204030204" pitchFamily="34" charset="0"/>
                <a:ea typeface="Verdana" panose="020B0604030504040204" pitchFamily="34" charset="0"/>
                <a:cs typeface="Calibri" panose="020F0502020204030204" pitchFamily="34" charset="0"/>
              </a:rPr>
              <a:t>This is the only patient identifier that is always populated in CHCS data.  </a:t>
            </a:r>
          </a:p>
          <a:p>
            <a:pPr lvl="1"/>
            <a:r>
              <a:rPr lang="en-US" sz="1800" b="0" kern="0" dirty="0">
                <a:latin typeface="Calibri" panose="020F0502020204030204" pitchFamily="34" charset="0"/>
                <a:ea typeface="Verdana" panose="020B0604030504040204" pitchFamily="34" charset="0"/>
                <a:cs typeface="Calibri" panose="020F0502020204030204" pitchFamily="34" charset="0"/>
              </a:rPr>
              <a:t>This field is not available outside of CHCS.</a:t>
            </a:r>
          </a:p>
          <a:p>
            <a:pPr lvl="1"/>
            <a:r>
              <a:rPr lang="en-US" sz="1800" b="0" kern="0" dirty="0">
                <a:latin typeface="Calibri" panose="020F0502020204030204" pitchFamily="34" charset="0"/>
                <a:ea typeface="Verdana" panose="020B0604030504040204" pitchFamily="34" charset="0"/>
                <a:cs typeface="Calibri" panose="020F0502020204030204" pitchFamily="34" charset="0"/>
              </a:rPr>
              <a:t>CHCS also has an EDIPN and an SSN when the patient has one..</a:t>
            </a:r>
          </a:p>
          <a:p>
            <a:r>
              <a:rPr lang="en-US" sz="2000" b="0" kern="0" dirty="0">
                <a:latin typeface="Calibri" panose="020F0502020204030204" pitchFamily="34" charset="0"/>
                <a:ea typeface="Verdana" panose="020B0604030504040204" pitchFamily="34" charset="0"/>
                <a:cs typeface="Calibri" panose="020F0502020204030204" pitchFamily="34" charset="0"/>
              </a:rPr>
              <a:t>AHLTA/CDR uses the CDR Unit ID.  </a:t>
            </a:r>
          </a:p>
          <a:p>
            <a:pPr lvl="1"/>
            <a:r>
              <a:rPr lang="en-US" sz="1800" b="0" kern="0" dirty="0">
                <a:latin typeface="Calibri" panose="020F0502020204030204" pitchFamily="34" charset="0"/>
                <a:ea typeface="Verdana" panose="020B0604030504040204" pitchFamily="34" charset="0"/>
                <a:cs typeface="Calibri" panose="020F0502020204030204" pitchFamily="34" charset="0"/>
              </a:rPr>
              <a:t>This is based off of Sponsor Social SSN and the patient’s relationship to sponsor.  </a:t>
            </a:r>
          </a:p>
          <a:p>
            <a:pPr lvl="1"/>
            <a:r>
              <a:rPr lang="en-US" sz="1800" b="0" kern="0" dirty="0">
                <a:latin typeface="Calibri" panose="020F0502020204030204" pitchFamily="34" charset="0"/>
                <a:ea typeface="Verdana" panose="020B0604030504040204" pitchFamily="34" charset="0"/>
                <a:cs typeface="Calibri" panose="020F0502020204030204" pitchFamily="34" charset="0"/>
              </a:rPr>
              <a:t>This field is corrupt; it not unique.</a:t>
            </a:r>
          </a:p>
          <a:p>
            <a:pPr lvl="1"/>
            <a:r>
              <a:rPr lang="en-US" sz="1800" b="0" kern="0" dirty="0">
                <a:latin typeface="Calibri" panose="020F0502020204030204" pitchFamily="34" charset="0"/>
                <a:ea typeface="Verdana" panose="020B0604030504040204" pitchFamily="34" charset="0"/>
                <a:cs typeface="Calibri" panose="020F0502020204030204" pitchFamily="34" charset="0"/>
              </a:rPr>
              <a:t>This is the only field that is always populated in AHLTA/CDR</a:t>
            </a:r>
          </a:p>
          <a:p>
            <a:pPr lvl="1"/>
            <a:r>
              <a:rPr lang="en-US" sz="1800" b="0" kern="0" dirty="0">
                <a:latin typeface="Calibri" panose="020F0502020204030204" pitchFamily="34" charset="0"/>
                <a:ea typeface="Verdana" panose="020B0604030504040204" pitchFamily="34" charset="0"/>
                <a:cs typeface="Calibri" panose="020F0502020204030204" pitchFamily="34" charset="0"/>
              </a:rPr>
              <a:t>AHLTA/CDR has an EDIPN but is also corrupt.  Usually only one of a person’s duplicate CDR Unit IDs will have the EDIPN.</a:t>
            </a:r>
          </a:p>
          <a:p>
            <a:pPr lvl="1"/>
            <a:r>
              <a:rPr lang="en-US" sz="1800" b="0" kern="0" dirty="0">
                <a:latin typeface="Calibri" panose="020F0502020204030204" pitchFamily="34" charset="0"/>
                <a:ea typeface="Verdana" panose="020B0604030504040204" pitchFamily="34" charset="0"/>
                <a:cs typeface="Calibri" panose="020F0502020204030204" pitchFamily="34" charset="0"/>
              </a:rPr>
              <a:t>SSN is also available, if the patient has one.</a:t>
            </a:r>
            <a:endParaRPr lang="en-US" sz="1600" b="0" kern="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98851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79926-9F50-466F-999D-A3E4A80F85D7}"/>
              </a:ext>
            </a:extLst>
          </p:cNvPr>
          <p:cNvSpPr>
            <a:spLocks noGrp="1"/>
          </p:cNvSpPr>
          <p:nvPr>
            <p:ph type="title"/>
          </p:nvPr>
        </p:nvSpPr>
        <p:spPr>
          <a:xfrm>
            <a:off x="685800" y="0"/>
            <a:ext cx="7772400" cy="1143000"/>
          </a:xfrm>
        </p:spPr>
        <p:txBody>
          <a:bodyPr/>
          <a:lstStyle/>
          <a:p>
            <a:r>
              <a:rPr lang="en-US" dirty="0">
                <a:latin typeface="Calibri" panose="020F0502020204030204" pitchFamily="34" charset="0"/>
                <a:cs typeface="Calibri" panose="020F0502020204030204" pitchFamily="34" charset="0"/>
              </a:rPr>
              <a:t>Patient Linkages</a:t>
            </a:r>
          </a:p>
        </p:txBody>
      </p:sp>
      <p:sp>
        <p:nvSpPr>
          <p:cNvPr id="4" name="Rectangle 3">
            <a:extLst>
              <a:ext uri="{FF2B5EF4-FFF2-40B4-BE49-F238E27FC236}">
                <a16:creationId xmlns:a16="http://schemas.microsoft.com/office/drawing/2014/main" id="{1AFF1716-8DB2-49D9-B6B0-9F4B7ACB2EB2}"/>
              </a:ext>
            </a:extLst>
          </p:cNvPr>
          <p:cNvSpPr txBox="1">
            <a:spLocks noChangeArrowheads="1"/>
          </p:cNvSpPr>
          <p:nvPr/>
        </p:nvSpPr>
        <p:spPr bwMode="auto">
          <a:xfrm>
            <a:off x="439357" y="1600200"/>
            <a:ext cx="8229600" cy="448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accent2"/>
                </a:solidFill>
                <a:latin typeface="+mn-lt"/>
              </a:defRPr>
            </a:lvl2pPr>
            <a:lvl3pPr marL="1143000" indent="-228600" algn="l" rtl="0" eaLnBrk="0" fontAlgn="base" hangingPunct="0">
              <a:spcBef>
                <a:spcPct val="20000"/>
              </a:spcBef>
              <a:spcAft>
                <a:spcPct val="0"/>
              </a:spcAft>
              <a:buChar char="•"/>
              <a:defRPr sz="2400" b="1">
                <a:solidFill>
                  <a:schemeClr val="accent2"/>
                </a:solidFill>
                <a:latin typeface="+mn-lt"/>
              </a:defRPr>
            </a:lvl3pPr>
            <a:lvl4pPr marL="1600200" indent="-228600" algn="l" rtl="0" eaLnBrk="0" fontAlgn="base" hangingPunct="0">
              <a:spcBef>
                <a:spcPct val="20000"/>
              </a:spcBef>
              <a:spcAft>
                <a:spcPct val="0"/>
              </a:spcAft>
              <a:buChar char="–"/>
              <a:defRPr sz="2000" b="1">
                <a:solidFill>
                  <a:schemeClr val="accent2"/>
                </a:solidFill>
                <a:latin typeface="+mn-lt"/>
              </a:defRPr>
            </a:lvl4pPr>
            <a:lvl5pPr marL="2057400" indent="-228600" algn="l" rtl="0" eaLnBrk="0" fontAlgn="base" hangingPunct="0">
              <a:spcBef>
                <a:spcPct val="20000"/>
              </a:spcBef>
              <a:spcAft>
                <a:spcPct val="0"/>
              </a:spcAft>
              <a:buChar char="»"/>
              <a:defRPr sz="2000" b="1">
                <a:solidFill>
                  <a:schemeClr val="accent2"/>
                </a:solidFill>
                <a:latin typeface="+mn-lt"/>
              </a:defRPr>
            </a:lvl5pPr>
            <a:lvl6pPr marL="2514600" indent="-228600" algn="l" rtl="0" fontAlgn="base">
              <a:spcBef>
                <a:spcPct val="20000"/>
              </a:spcBef>
              <a:spcAft>
                <a:spcPct val="0"/>
              </a:spcAft>
              <a:buChar char="»"/>
              <a:defRPr sz="2000" b="1">
                <a:solidFill>
                  <a:schemeClr val="accent2"/>
                </a:solidFill>
                <a:latin typeface="+mn-lt"/>
              </a:defRPr>
            </a:lvl6pPr>
            <a:lvl7pPr marL="2971800" indent="-228600" algn="l" rtl="0" fontAlgn="base">
              <a:spcBef>
                <a:spcPct val="20000"/>
              </a:spcBef>
              <a:spcAft>
                <a:spcPct val="0"/>
              </a:spcAft>
              <a:buChar char="»"/>
              <a:defRPr sz="2000" b="1">
                <a:solidFill>
                  <a:schemeClr val="accent2"/>
                </a:solidFill>
                <a:latin typeface="+mn-lt"/>
              </a:defRPr>
            </a:lvl7pPr>
            <a:lvl8pPr marL="3429000" indent="-228600" algn="l" rtl="0" fontAlgn="base">
              <a:spcBef>
                <a:spcPct val="20000"/>
              </a:spcBef>
              <a:spcAft>
                <a:spcPct val="0"/>
              </a:spcAft>
              <a:buChar char="»"/>
              <a:defRPr sz="2000" b="1">
                <a:solidFill>
                  <a:schemeClr val="accent2"/>
                </a:solidFill>
                <a:latin typeface="+mn-lt"/>
              </a:defRPr>
            </a:lvl8pPr>
            <a:lvl9pPr marL="3886200" indent="-228600" algn="l" rtl="0" fontAlgn="base">
              <a:spcBef>
                <a:spcPct val="20000"/>
              </a:spcBef>
              <a:spcAft>
                <a:spcPct val="0"/>
              </a:spcAft>
              <a:buChar char="»"/>
              <a:defRPr sz="2000" b="1">
                <a:solidFill>
                  <a:schemeClr val="accent2"/>
                </a:solidFill>
                <a:latin typeface="+mn-lt"/>
              </a:defRPr>
            </a:lvl9pPr>
          </a:lstStyle>
          <a:p>
            <a:r>
              <a:rPr lang="en-US" sz="2000" b="0" kern="0" dirty="0">
                <a:latin typeface="Calibri" panose="020F0502020204030204" pitchFamily="34" charset="0"/>
                <a:ea typeface="Verdana" panose="020B0604030504040204" pitchFamily="34" charset="0"/>
                <a:cs typeface="Calibri" panose="020F0502020204030204" pitchFamily="34" charset="0"/>
              </a:rPr>
              <a:t>Newer systems are usually built with EDIPN as the foundational person identifier. </a:t>
            </a:r>
            <a:endParaRPr lang="en-US" sz="1600" b="0" kern="0" dirty="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B6FF21D6-6B27-4563-B39B-C41E69BC8E4F}"/>
              </a:ext>
            </a:extLst>
          </p:cNvPr>
          <p:cNvPicPr>
            <a:picLocks noChangeAspect="1"/>
          </p:cNvPicPr>
          <p:nvPr/>
        </p:nvPicPr>
        <p:blipFill>
          <a:blip r:embed="rId2"/>
          <a:stretch>
            <a:fillRect/>
          </a:stretch>
        </p:blipFill>
        <p:spPr>
          <a:xfrm>
            <a:off x="609600" y="2811780"/>
            <a:ext cx="8226411" cy="2057400"/>
          </a:xfrm>
          <a:prstGeom prst="rect">
            <a:avLst/>
          </a:prstGeom>
        </p:spPr>
      </p:pic>
    </p:spTree>
    <p:extLst>
      <p:ext uri="{BB962C8B-B14F-4D97-AF65-F5344CB8AC3E}">
        <p14:creationId xmlns:p14="http://schemas.microsoft.com/office/powerpoint/2010/main" val="2125601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79926-9F50-466F-999D-A3E4A80F85D7}"/>
              </a:ext>
            </a:extLst>
          </p:cNvPr>
          <p:cNvSpPr>
            <a:spLocks noGrp="1"/>
          </p:cNvSpPr>
          <p:nvPr>
            <p:ph type="title"/>
          </p:nvPr>
        </p:nvSpPr>
        <p:spPr>
          <a:xfrm>
            <a:off x="685800" y="0"/>
            <a:ext cx="7772400" cy="1143000"/>
          </a:xfrm>
        </p:spPr>
        <p:txBody>
          <a:bodyPr/>
          <a:lstStyle/>
          <a:p>
            <a:r>
              <a:rPr lang="en-US" dirty="0">
                <a:latin typeface="Calibri" panose="020F0502020204030204" pitchFamily="34" charset="0"/>
                <a:cs typeface="Calibri" panose="020F0502020204030204" pitchFamily="34" charset="0"/>
              </a:rPr>
              <a:t>Patient Linkages</a:t>
            </a:r>
          </a:p>
        </p:txBody>
      </p:sp>
      <p:sp>
        <p:nvSpPr>
          <p:cNvPr id="4" name="Rectangle 3">
            <a:extLst>
              <a:ext uri="{FF2B5EF4-FFF2-40B4-BE49-F238E27FC236}">
                <a16:creationId xmlns:a16="http://schemas.microsoft.com/office/drawing/2014/main" id="{1AFF1716-8DB2-49D9-B6B0-9F4B7ACB2EB2}"/>
              </a:ext>
            </a:extLst>
          </p:cNvPr>
          <p:cNvSpPr txBox="1">
            <a:spLocks noChangeArrowheads="1"/>
          </p:cNvSpPr>
          <p:nvPr/>
        </p:nvSpPr>
        <p:spPr bwMode="auto">
          <a:xfrm>
            <a:off x="457200" y="1615440"/>
            <a:ext cx="8229600" cy="448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accent2"/>
                </a:solidFill>
                <a:latin typeface="+mn-lt"/>
              </a:defRPr>
            </a:lvl2pPr>
            <a:lvl3pPr marL="1143000" indent="-228600" algn="l" rtl="0" eaLnBrk="0" fontAlgn="base" hangingPunct="0">
              <a:spcBef>
                <a:spcPct val="20000"/>
              </a:spcBef>
              <a:spcAft>
                <a:spcPct val="0"/>
              </a:spcAft>
              <a:buChar char="•"/>
              <a:defRPr sz="2400" b="1">
                <a:solidFill>
                  <a:schemeClr val="accent2"/>
                </a:solidFill>
                <a:latin typeface="+mn-lt"/>
              </a:defRPr>
            </a:lvl3pPr>
            <a:lvl4pPr marL="1600200" indent="-228600" algn="l" rtl="0" eaLnBrk="0" fontAlgn="base" hangingPunct="0">
              <a:spcBef>
                <a:spcPct val="20000"/>
              </a:spcBef>
              <a:spcAft>
                <a:spcPct val="0"/>
              </a:spcAft>
              <a:buChar char="–"/>
              <a:defRPr sz="2000" b="1">
                <a:solidFill>
                  <a:schemeClr val="accent2"/>
                </a:solidFill>
                <a:latin typeface="+mn-lt"/>
              </a:defRPr>
            </a:lvl4pPr>
            <a:lvl5pPr marL="2057400" indent="-228600" algn="l" rtl="0" eaLnBrk="0" fontAlgn="base" hangingPunct="0">
              <a:spcBef>
                <a:spcPct val="20000"/>
              </a:spcBef>
              <a:spcAft>
                <a:spcPct val="0"/>
              </a:spcAft>
              <a:buChar char="»"/>
              <a:defRPr sz="2000" b="1">
                <a:solidFill>
                  <a:schemeClr val="accent2"/>
                </a:solidFill>
                <a:latin typeface="+mn-lt"/>
              </a:defRPr>
            </a:lvl5pPr>
            <a:lvl6pPr marL="2514600" indent="-228600" algn="l" rtl="0" fontAlgn="base">
              <a:spcBef>
                <a:spcPct val="20000"/>
              </a:spcBef>
              <a:spcAft>
                <a:spcPct val="0"/>
              </a:spcAft>
              <a:buChar char="»"/>
              <a:defRPr sz="2000" b="1">
                <a:solidFill>
                  <a:schemeClr val="accent2"/>
                </a:solidFill>
                <a:latin typeface="+mn-lt"/>
              </a:defRPr>
            </a:lvl6pPr>
            <a:lvl7pPr marL="2971800" indent="-228600" algn="l" rtl="0" fontAlgn="base">
              <a:spcBef>
                <a:spcPct val="20000"/>
              </a:spcBef>
              <a:spcAft>
                <a:spcPct val="0"/>
              </a:spcAft>
              <a:buChar char="»"/>
              <a:defRPr sz="2000" b="1">
                <a:solidFill>
                  <a:schemeClr val="accent2"/>
                </a:solidFill>
                <a:latin typeface="+mn-lt"/>
              </a:defRPr>
            </a:lvl7pPr>
            <a:lvl8pPr marL="3429000" indent="-228600" algn="l" rtl="0" fontAlgn="base">
              <a:spcBef>
                <a:spcPct val="20000"/>
              </a:spcBef>
              <a:spcAft>
                <a:spcPct val="0"/>
              </a:spcAft>
              <a:buChar char="»"/>
              <a:defRPr sz="2000" b="1">
                <a:solidFill>
                  <a:schemeClr val="accent2"/>
                </a:solidFill>
                <a:latin typeface="+mn-lt"/>
              </a:defRPr>
            </a:lvl8pPr>
            <a:lvl9pPr marL="3886200" indent="-228600" algn="l" rtl="0" fontAlgn="base">
              <a:spcBef>
                <a:spcPct val="20000"/>
              </a:spcBef>
              <a:spcAft>
                <a:spcPct val="0"/>
              </a:spcAft>
              <a:buChar char="»"/>
              <a:defRPr sz="2000" b="1">
                <a:solidFill>
                  <a:schemeClr val="accent2"/>
                </a:solidFill>
                <a:latin typeface="+mn-lt"/>
              </a:defRPr>
            </a:lvl9pPr>
          </a:lstStyle>
          <a:p>
            <a:r>
              <a:rPr lang="en-US" sz="2400" b="0" kern="0" dirty="0">
                <a:latin typeface="Calibri" panose="020F0502020204030204" pitchFamily="34" charset="0"/>
                <a:ea typeface="Verdana" panose="020B0604030504040204" pitchFamily="34" charset="0"/>
                <a:cs typeface="Calibri" panose="020F0502020204030204" pitchFamily="34" charset="0"/>
              </a:rPr>
              <a:t>MHS Genesis and Patient Identifiers</a:t>
            </a:r>
          </a:p>
          <a:p>
            <a:pPr lvl="1"/>
            <a:r>
              <a:rPr lang="en-US" sz="2000" b="0" kern="0" dirty="0">
                <a:latin typeface="Calibri" panose="020F0502020204030204" pitchFamily="34" charset="0"/>
                <a:ea typeface="Verdana" panose="020B0604030504040204" pitchFamily="34" charset="0"/>
                <a:cs typeface="Calibri" panose="020F0502020204030204" pitchFamily="34" charset="0"/>
              </a:rPr>
              <a:t>During registration, MHS Genesis assigns person identifiers.</a:t>
            </a:r>
          </a:p>
          <a:p>
            <a:pPr lvl="1"/>
            <a:r>
              <a:rPr lang="en-US" sz="2000" b="0" kern="0" dirty="0">
                <a:latin typeface="Calibri" panose="020F0502020204030204" pitchFamily="34" charset="0"/>
                <a:ea typeface="Verdana" panose="020B0604030504040204" pitchFamily="34" charset="0"/>
                <a:cs typeface="Calibri" panose="020F0502020204030204" pitchFamily="34" charset="0"/>
              </a:rPr>
              <a:t>Data are exchanged with DEERS so that EDIPN can be provided.</a:t>
            </a:r>
          </a:p>
          <a:p>
            <a:pPr lvl="1"/>
            <a:r>
              <a:rPr lang="en-US" sz="2000" b="0" kern="0" dirty="0">
                <a:latin typeface="Calibri" panose="020F0502020204030204" pitchFamily="34" charset="0"/>
                <a:ea typeface="Verdana" panose="020B0604030504040204" pitchFamily="34" charset="0"/>
                <a:cs typeface="Calibri" panose="020F0502020204030204" pitchFamily="34" charset="0"/>
              </a:rPr>
              <a:t>MHS Genesis is built around the person key.</a:t>
            </a:r>
          </a:p>
          <a:p>
            <a:pPr lvl="1"/>
            <a:r>
              <a:rPr lang="en-US" sz="2000" b="0" kern="0" dirty="0">
                <a:latin typeface="Calibri" panose="020F0502020204030204" pitchFamily="34" charset="0"/>
                <a:ea typeface="Verdana" panose="020B0604030504040204" pitchFamily="34" charset="0"/>
                <a:cs typeface="Calibri" panose="020F0502020204030204" pitchFamily="34" charset="0"/>
              </a:rPr>
              <a:t>There is a person table that contains the person key and maps to EDIPN and SSN.</a:t>
            </a:r>
          </a:p>
          <a:p>
            <a:pPr lvl="1"/>
            <a:r>
              <a:rPr lang="en-US" sz="2000" b="0" kern="0" dirty="0">
                <a:latin typeface="Calibri" panose="020F0502020204030204" pitchFamily="34" charset="0"/>
                <a:ea typeface="Verdana" panose="020B0604030504040204" pitchFamily="34" charset="0"/>
                <a:cs typeface="Calibri" panose="020F0502020204030204" pitchFamily="34" charset="0"/>
              </a:rPr>
              <a:t>(Be sure you have a good policy on how test persons will be entered into the system prior to implementation)</a:t>
            </a:r>
          </a:p>
          <a:p>
            <a:pPr lvl="1"/>
            <a:r>
              <a:rPr lang="en-US" sz="2000" b="0" kern="0" dirty="0">
                <a:latin typeface="Calibri" panose="020F0502020204030204" pitchFamily="34" charset="0"/>
                <a:ea typeface="Verdana" panose="020B0604030504040204" pitchFamily="34" charset="0"/>
                <a:cs typeface="Calibri" panose="020F0502020204030204" pitchFamily="34" charset="0"/>
              </a:rPr>
              <a:t>In MHS Genesis, this file is updated whenever a patient has an encounter.  </a:t>
            </a:r>
          </a:p>
          <a:p>
            <a:pPr lvl="2"/>
            <a:r>
              <a:rPr lang="en-US" sz="1600" b="0" kern="0" dirty="0">
                <a:latin typeface="Calibri" panose="020F0502020204030204" pitchFamily="34" charset="0"/>
                <a:ea typeface="Verdana" panose="020B0604030504040204" pitchFamily="34" charset="0"/>
                <a:cs typeface="Calibri" panose="020F0502020204030204" pitchFamily="34" charset="0"/>
              </a:rPr>
              <a:t>Attributes of a patient can be “stale” in the person file.</a:t>
            </a:r>
          </a:p>
          <a:p>
            <a:pPr lvl="2"/>
            <a:r>
              <a:rPr lang="en-US" sz="1600" b="0" kern="0" dirty="0">
                <a:latin typeface="Calibri" panose="020F0502020204030204" pitchFamily="34" charset="0"/>
                <a:ea typeface="Verdana" panose="020B0604030504040204" pitchFamily="34" charset="0"/>
                <a:cs typeface="Calibri" panose="020F0502020204030204" pitchFamily="34" charset="0"/>
              </a:rPr>
              <a:t>The MHS uses DEERS to enhance the data provided from Genesis.</a:t>
            </a:r>
          </a:p>
          <a:p>
            <a:pPr lvl="1"/>
            <a:endParaRPr lang="en-US" sz="1200" b="0" kern="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01416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7591-56A9-451E-ACC1-0D6F45FABEF2}"/>
              </a:ext>
            </a:extLst>
          </p:cNvPr>
          <p:cNvSpPr>
            <a:spLocks noGrp="1"/>
          </p:cNvSpPr>
          <p:nvPr>
            <p:ph type="title"/>
          </p:nvPr>
        </p:nvSpPr>
        <p:spPr>
          <a:xfrm>
            <a:off x="685800" y="29308"/>
            <a:ext cx="7772400" cy="1143000"/>
          </a:xfrm>
        </p:spPr>
        <p:txBody>
          <a:bodyPr/>
          <a:lstStyle/>
          <a:p>
            <a:r>
              <a:rPr lang="en-US" dirty="0">
                <a:latin typeface="Calibri" panose="020F0502020204030204" pitchFamily="34" charset="0"/>
                <a:cs typeface="Calibri" panose="020F0502020204030204" pitchFamily="34" charset="0"/>
              </a:rPr>
              <a:t>Patient Linkages</a:t>
            </a:r>
          </a:p>
        </p:txBody>
      </p:sp>
      <p:sp>
        <p:nvSpPr>
          <p:cNvPr id="5" name="Rectangle 3">
            <a:extLst>
              <a:ext uri="{FF2B5EF4-FFF2-40B4-BE49-F238E27FC236}">
                <a16:creationId xmlns:a16="http://schemas.microsoft.com/office/drawing/2014/main" id="{C2FA7B5F-AB64-4F43-9ED7-AB8845208B11}"/>
              </a:ext>
            </a:extLst>
          </p:cNvPr>
          <p:cNvSpPr txBox="1">
            <a:spLocks noChangeArrowheads="1"/>
          </p:cNvSpPr>
          <p:nvPr/>
        </p:nvSpPr>
        <p:spPr bwMode="auto">
          <a:xfrm>
            <a:off x="457200" y="1615440"/>
            <a:ext cx="8229600" cy="448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accent2"/>
                </a:solidFill>
                <a:latin typeface="+mn-lt"/>
              </a:defRPr>
            </a:lvl2pPr>
            <a:lvl3pPr marL="1143000" indent="-228600" algn="l" rtl="0" eaLnBrk="0" fontAlgn="base" hangingPunct="0">
              <a:spcBef>
                <a:spcPct val="20000"/>
              </a:spcBef>
              <a:spcAft>
                <a:spcPct val="0"/>
              </a:spcAft>
              <a:buChar char="•"/>
              <a:defRPr sz="2400" b="1">
                <a:solidFill>
                  <a:schemeClr val="accent2"/>
                </a:solidFill>
                <a:latin typeface="+mn-lt"/>
              </a:defRPr>
            </a:lvl3pPr>
            <a:lvl4pPr marL="1600200" indent="-228600" algn="l" rtl="0" eaLnBrk="0" fontAlgn="base" hangingPunct="0">
              <a:spcBef>
                <a:spcPct val="20000"/>
              </a:spcBef>
              <a:spcAft>
                <a:spcPct val="0"/>
              </a:spcAft>
              <a:buChar char="–"/>
              <a:defRPr sz="2000" b="1">
                <a:solidFill>
                  <a:schemeClr val="accent2"/>
                </a:solidFill>
                <a:latin typeface="+mn-lt"/>
              </a:defRPr>
            </a:lvl4pPr>
            <a:lvl5pPr marL="2057400" indent="-228600" algn="l" rtl="0" eaLnBrk="0" fontAlgn="base" hangingPunct="0">
              <a:spcBef>
                <a:spcPct val="20000"/>
              </a:spcBef>
              <a:spcAft>
                <a:spcPct val="0"/>
              </a:spcAft>
              <a:buChar char="»"/>
              <a:defRPr sz="2000" b="1">
                <a:solidFill>
                  <a:schemeClr val="accent2"/>
                </a:solidFill>
                <a:latin typeface="+mn-lt"/>
              </a:defRPr>
            </a:lvl5pPr>
            <a:lvl6pPr marL="2514600" indent="-228600" algn="l" rtl="0" fontAlgn="base">
              <a:spcBef>
                <a:spcPct val="20000"/>
              </a:spcBef>
              <a:spcAft>
                <a:spcPct val="0"/>
              </a:spcAft>
              <a:buChar char="»"/>
              <a:defRPr sz="2000" b="1">
                <a:solidFill>
                  <a:schemeClr val="accent2"/>
                </a:solidFill>
                <a:latin typeface="+mn-lt"/>
              </a:defRPr>
            </a:lvl6pPr>
            <a:lvl7pPr marL="2971800" indent="-228600" algn="l" rtl="0" fontAlgn="base">
              <a:spcBef>
                <a:spcPct val="20000"/>
              </a:spcBef>
              <a:spcAft>
                <a:spcPct val="0"/>
              </a:spcAft>
              <a:buChar char="»"/>
              <a:defRPr sz="2000" b="1">
                <a:solidFill>
                  <a:schemeClr val="accent2"/>
                </a:solidFill>
                <a:latin typeface="+mn-lt"/>
              </a:defRPr>
            </a:lvl7pPr>
            <a:lvl8pPr marL="3429000" indent="-228600" algn="l" rtl="0" fontAlgn="base">
              <a:spcBef>
                <a:spcPct val="20000"/>
              </a:spcBef>
              <a:spcAft>
                <a:spcPct val="0"/>
              </a:spcAft>
              <a:buChar char="»"/>
              <a:defRPr sz="2000" b="1">
                <a:solidFill>
                  <a:schemeClr val="accent2"/>
                </a:solidFill>
                <a:latin typeface="+mn-lt"/>
              </a:defRPr>
            </a:lvl8pPr>
            <a:lvl9pPr marL="3886200" indent="-228600" algn="l" rtl="0" fontAlgn="base">
              <a:spcBef>
                <a:spcPct val="20000"/>
              </a:spcBef>
              <a:spcAft>
                <a:spcPct val="0"/>
              </a:spcAft>
              <a:buChar char="»"/>
              <a:defRPr sz="2000" b="1">
                <a:solidFill>
                  <a:schemeClr val="accent2"/>
                </a:solidFill>
                <a:latin typeface="+mn-lt"/>
              </a:defRPr>
            </a:lvl9pPr>
          </a:lstStyle>
          <a:p>
            <a:r>
              <a:rPr lang="en-US" sz="2400" b="0" kern="0" dirty="0">
                <a:latin typeface="Calibri" panose="020F0502020204030204" pitchFamily="34" charset="0"/>
                <a:ea typeface="Verdana" panose="020B0604030504040204" pitchFamily="34" charset="0"/>
                <a:cs typeface="Calibri" panose="020F0502020204030204" pitchFamily="34" charset="0"/>
              </a:rPr>
              <a:t>There is a DoD – VA person identifier crosswalk that is used to combine records for DaVINCI.</a:t>
            </a:r>
          </a:p>
          <a:p>
            <a:pPr lvl="1"/>
            <a:r>
              <a:rPr lang="en-US" sz="2000" b="0" kern="0" dirty="0">
                <a:latin typeface="Calibri" panose="020F0502020204030204" pitchFamily="34" charset="0"/>
                <a:ea typeface="Verdana" panose="020B0604030504040204" pitchFamily="34" charset="0"/>
                <a:cs typeface="Calibri" panose="020F0502020204030204" pitchFamily="34" charset="0"/>
              </a:rPr>
              <a:t>EDIPN</a:t>
            </a:r>
          </a:p>
          <a:p>
            <a:pPr lvl="1"/>
            <a:r>
              <a:rPr lang="en-US" sz="2000" b="0" kern="0" dirty="0">
                <a:latin typeface="Calibri" panose="020F0502020204030204" pitchFamily="34" charset="0"/>
                <a:ea typeface="Verdana" panose="020B0604030504040204" pitchFamily="34" charset="0"/>
                <a:cs typeface="Calibri" panose="020F0502020204030204" pitchFamily="34" charset="0"/>
              </a:rPr>
              <a:t>Patient ICN</a:t>
            </a:r>
          </a:p>
          <a:p>
            <a:pPr lvl="1"/>
            <a:r>
              <a:rPr lang="en-US" sz="2000" b="0" kern="0" dirty="0">
                <a:latin typeface="Calibri" panose="020F0502020204030204" pitchFamily="34" charset="0"/>
                <a:ea typeface="Verdana" panose="020B0604030504040204" pitchFamily="34" charset="0"/>
                <a:cs typeface="Calibri" panose="020F0502020204030204" pitchFamily="34" charset="0"/>
              </a:rPr>
              <a:t>OMOP Person ID</a:t>
            </a:r>
          </a:p>
          <a:p>
            <a:pPr marL="0" indent="0">
              <a:buFontTx/>
              <a:buNone/>
            </a:pPr>
            <a:endParaRPr lang="en-US" sz="2400" b="0" kern="0" dirty="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4148817D-7FAE-466A-9A12-35F16479634A}"/>
              </a:ext>
            </a:extLst>
          </p:cNvPr>
          <p:cNvPicPr>
            <a:picLocks noChangeAspect="1"/>
          </p:cNvPicPr>
          <p:nvPr/>
        </p:nvPicPr>
        <p:blipFill>
          <a:blip r:embed="rId2"/>
          <a:stretch>
            <a:fillRect/>
          </a:stretch>
        </p:blipFill>
        <p:spPr>
          <a:xfrm>
            <a:off x="3600450" y="3086686"/>
            <a:ext cx="4857750" cy="2971800"/>
          </a:xfrm>
          <a:prstGeom prst="rect">
            <a:avLst/>
          </a:prstGeom>
        </p:spPr>
      </p:pic>
    </p:spTree>
    <p:extLst>
      <p:ext uri="{BB962C8B-B14F-4D97-AF65-F5344CB8AC3E}">
        <p14:creationId xmlns:p14="http://schemas.microsoft.com/office/powerpoint/2010/main" val="391010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55596" y="2743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accent2"/>
                </a:solidFill>
                <a:latin typeface="+mn-lt"/>
              </a:defRPr>
            </a:lvl2pPr>
            <a:lvl3pPr marL="1143000" indent="-228600" algn="l" rtl="0" eaLnBrk="0" fontAlgn="base" hangingPunct="0">
              <a:spcBef>
                <a:spcPct val="20000"/>
              </a:spcBef>
              <a:spcAft>
                <a:spcPct val="0"/>
              </a:spcAft>
              <a:buChar char="•"/>
              <a:defRPr sz="2400" b="1">
                <a:solidFill>
                  <a:schemeClr val="accent2"/>
                </a:solidFill>
                <a:latin typeface="+mn-lt"/>
              </a:defRPr>
            </a:lvl3pPr>
            <a:lvl4pPr marL="1600200" indent="-228600" algn="l" rtl="0" eaLnBrk="0" fontAlgn="base" hangingPunct="0">
              <a:spcBef>
                <a:spcPct val="20000"/>
              </a:spcBef>
              <a:spcAft>
                <a:spcPct val="0"/>
              </a:spcAft>
              <a:buChar char="–"/>
              <a:defRPr sz="2000" b="1">
                <a:solidFill>
                  <a:schemeClr val="accent2"/>
                </a:solidFill>
                <a:latin typeface="+mn-lt"/>
              </a:defRPr>
            </a:lvl4pPr>
            <a:lvl5pPr marL="2057400" indent="-228600" algn="l" rtl="0" eaLnBrk="0" fontAlgn="base" hangingPunct="0">
              <a:spcBef>
                <a:spcPct val="20000"/>
              </a:spcBef>
              <a:spcAft>
                <a:spcPct val="0"/>
              </a:spcAft>
              <a:buChar char="»"/>
              <a:defRPr sz="2000" b="1">
                <a:solidFill>
                  <a:schemeClr val="accent2"/>
                </a:solidFill>
                <a:latin typeface="+mn-lt"/>
              </a:defRPr>
            </a:lvl5pPr>
            <a:lvl6pPr marL="2514600" indent="-228600" algn="l" rtl="0" fontAlgn="base">
              <a:spcBef>
                <a:spcPct val="20000"/>
              </a:spcBef>
              <a:spcAft>
                <a:spcPct val="0"/>
              </a:spcAft>
              <a:buChar char="»"/>
              <a:defRPr sz="2000" b="1">
                <a:solidFill>
                  <a:schemeClr val="accent2"/>
                </a:solidFill>
                <a:latin typeface="+mn-lt"/>
              </a:defRPr>
            </a:lvl6pPr>
            <a:lvl7pPr marL="2971800" indent="-228600" algn="l" rtl="0" fontAlgn="base">
              <a:spcBef>
                <a:spcPct val="20000"/>
              </a:spcBef>
              <a:spcAft>
                <a:spcPct val="0"/>
              </a:spcAft>
              <a:buChar char="»"/>
              <a:defRPr sz="2000" b="1">
                <a:solidFill>
                  <a:schemeClr val="accent2"/>
                </a:solidFill>
                <a:latin typeface="+mn-lt"/>
              </a:defRPr>
            </a:lvl7pPr>
            <a:lvl8pPr marL="3429000" indent="-228600" algn="l" rtl="0" fontAlgn="base">
              <a:spcBef>
                <a:spcPct val="20000"/>
              </a:spcBef>
              <a:spcAft>
                <a:spcPct val="0"/>
              </a:spcAft>
              <a:buChar char="»"/>
              <a:defRPr sz="2000" b="1">
                <a:solidFill>
                  <a:schemeClr val="accent2"/>
                </a:solidFill>
                <a:latin typeface="+mn-lt"/>
              </a:defRPr>
            </a:lvl8pPr>
            <a:lvl9pPr marL="3886200" indent="-228600" algn="l" rtl="0" fontAlgn="base">
              <a:spcBef>
                <a:spcPct val="20000"/>
              </a:spcBef>
              <a:spcAft>
                <a:spcPct val="0"/>
              </a:spcAft>
              <a:buChar char="»"/>
              <a:defRPr sz="2000" b="1">
                <a:solidFill>
                  <a:schemeClr val="accent2"/>
                </a:solidFill>
                <a:latin typeface="+mn-lt"/>
              </a:defRPr>
            </a:lvl9pPr>
          </a:lstStyle>
          <a:p>
            <a:pPr marL="0" indent="0" algn="ctr">
              <a:buNone/>
            </a:pPr>
            <a:r>
              <a:rPr lang="en-US" sz="6000" kern="0" dirty="0">
                <a:latin typeface="Calibri" panose="020F0502020204030204" pitchFamily="34" charset="0"/>
              </a:rPr>
              <a:t>Direct Care Linkages</a:t>
            </a:r>
          </a:p>
        </p:txBody>
      </p:sp>
    </p:spTree>
    <p:extLst>
      <p:ext uri="{BB962C8B-B14F-4D97-AF65-F5344CB8AC3E}">
        <p14:creationId xmlns:p14="http://schemas.microsoft.com/office/powerpoint/2010/main" val="3511748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CHCS-Based Linkages</a:t>
            </a:r>
          </a:p>
        </p:txBody>
      </p:sp>
      <p:sp>
        <p:nvSpPr>
          <p:cNvPr id="3" name="Content Placeholder 2"/>
          <p:cNvSpPr>
            <a:spLocks noGrp="1"/>
          </p:cNvSpPr>
          <p:nvPr>
            <p:ph idx="1"/>
          </p:nvPr>
        </p:nvSpPr>
        <p:spPr>
          <a:xfrm>
            <a:off x="533400" y="1447800"/>
            <a:ext cx="8229600" cy="4953000"/>
          </a:xfrm>
        </p:spPr>
        <p:txBody>
          <a:bodyPr>
            <a:normAutofit/>
          </a:bodyPr>
          <a:lstStyle/>
          <a:p>
            <a:r>
              <a:rPr lang="en-US" sz="2000" b="0" dirty="0"/>
              <a:t>Each CHCS Host uses sequential counters to identify individual records.</a:t>
            </a:r>
          </a:p>
          <a:p>
            <a:r>
              <a:rPr lang="en-US" sz="2000" b="0" dirty="0"/>
              <a:t>CHCS Host + Sequential Counter = Unique identifier for a record</a:t>
            </a:r>
          </a:p>
          <a:p>
            <a:r>
              <a:rPr lang="en-US" sz="2000" b="0" dirty="0"/>
              <a:t>Two very important record IDs are the:</a:t>
            </a:r>
          </a:p>
          <a:p>
            <a:pPr lvl="1"/>
            <a:r>
              <a:rPr lang="en-US" sz="1800" b="0" dirty="0"/>
              <a:t>Appointment ID Number:  Uniquely identifies a professional encounter record.</a:t>
            </a:r>
          </a:p>
          <a:p>
            <a:pPr lvl="1"/>
            <a:r>
              <a:rPr lang="en-US" sz="1800" b="0" dirty="0"/>
              <a:t>Patient Registry Number:  Uniquely identifies an inpatient admission record.</a:t>
            </a:r>
          </a:p>
          <a:p>
            <a:r>
              <a:rPr lang="en-US" sz="2000" b="0" dirty="0"/>
              <a:t>CHCS links events associated with an encounter or an inpatient admission with these identifiers.</a:t>
            </a:r>
          </a:p>
          <a:p>
            <a:pPr lvl="1"/>
            <a:r>
              <a:rPr lang="en-US" sz="1600" b="0" dirty="0"/>
              <a:t>Lab</a:t>
            </a:r>
          </a:p>
          <a:p>
            <a:pPr lvl="1"/>
            <a:r>
              <a:rPr lang="en-US" sz="1600" b="0" dirty="0"/>
              <a:t>Rad</a:t>
            </a:r>
          </a:p>
          <a:p>
            <a:pPr lvl="1"/>
            <a:r>
              <a:rPr lang="en-US" sz="1600" b="0" dirty="0"/>
              <a:t>Pharmacy </a:t>
            </a:r>
          </a:p>
          <a:p>
            <a:pPr lvl="1"/>
            <a:r>
              <a:rPr lang="en-US" sz="1600" b="0" dirty="0"/>
              <a:t>Referral</a:t>
            </a:r>
          </a:p>
          <a:p>
            <a:pPr lvl="1"/>
            <a:r>
              <a:rPr lang="en-US" sz="1600" b="0" dirty="0"/>
              <a:t>Vitals</a:t>
            </a:r>
          </a:p>
          <a:p>
            <a:pPr lvl="1"/>
            <a:r>
              <a:rPr lang="en-US" sz="1600" b="0" dirty="0"/>
              <a:t>Appointments</a:t>
            </a:r>
          </a:p>
          <a:p>
            <a:r>
              <a:rPr lang="en-US" sz="2000" b="0" dirty="0"/>
              <a:t>Enables analysts to track services associated with a visit or a stay</a:t>
            </a:r>
            <a:endParaRPr lang="en-US" sz="2200" b="0" dirty="0"/>
          </a:p>
        </p:txBody>
      </p:sp>
    </p:spTree>
    <p:extLst>
      <p:ext uri="{BB962C8B-B14F-4D97-AF65-F5344CB8AC3E}">
        <p14:creationId xmlns:p14="http://schemas.microsoft.com/office/powerpoint/2010/main" val="92999494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51EB745CF89B4EB1E23179B14FF6D3" ma:contentTypeVersion="2" ma:contentTypeDescription="Create a new document." ma:contentTypeScope="" ma:versionID="ccab89a865dbb63e12e21133979ca291">
  <xsd:schema xmlns:xsd="http://www.w3.org/2001/XMLSchema" xmlns:xs="http://www.w3.org/2001/XMLSchema" xmlns:p="http://schemas.microsoft.com/office/2006/metadata/properties" xmlns:ns2="8d223693-a444-41f7-80b4-d2e3985df692" targetNamespace="http://schemas.microsoft.com/office/2006/metadata/properties" ma:root="true" ma:fieldsID="c46070d0b0fff04ffe27834ffe2aeac5" ns2:_="">
    <xsd:import namespace="8d223693-a444-41f7-80b4-d2e3985df692"/>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223693-a444-41f7-80b4-d2e3985df69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213E5F-F2FE-4B18-A184-D2E5571C897B}">
  <ds:schemaRefs>
    <ds:schemaRef ds:uri="http://schemas.microsoft.com/sharepoint/v3/contenttype/forms"/>
  </ds:schemaRefs>
</ds:datastoreItem>
</file>

<file path=customXml/itemProps2.xml><?xml version="1.0" encoding="utf-8"?>
<ds:datastoreItem xmlns:ds="http://schemas.openxmlformats.org/officeDocument/2006/customXml" ds:itemID="{DE6F4092-F758-4B0D-B50D-BD2195771F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223693-a444-41f7-80b4-d2e3985df6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A4C199-00F4-4446-92B0-B9F7685E59CE}">
  <ds:schemaRefs>
    <ds:schemaRef ds:uri="http://purl.org/dc/terms/"/>
    <ds:schemaRef ds:uri="http://schemas.openxmlformats.org/package/2006/metadata/core-properties"/>
    <ds:schemaRef ds:uri="http://purl.org/dc/dcmitype/"/>
    <ds:schemaRef ds:uri="http://schemas.microsoft.com/office/infopath/2007/PartnerControls"/>
    <ds:schemaRef ds:uri="8d223693-a444-41f7-80b4-d2e3985df692"/>
    <ds:schemaRef ds:uri="http://schemas.microsoft.com/office/2006/documentManagement/typ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24307</TotalTime>
  <Words>2358</Words>
  <Application>Microsoft Office PowerPoint</Application>
  <PresentationFormat>On-screen Show (4:3)</PresentationFormat>
  <Paragraphs>535</Paragraphs>
  <Slides>29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Cambria</vt:lpstr>
      <vt:lpstr>Times New Roman</vt:lpstr>
      <vt:lpstr>Wingdings</vt:lpstr>
      <vt:lpstr>Default Design</vt:lpstr>
      <vt:lpstr>PowerPoint Presentation</vt:lpstr>
      <vt:lpstr>Objectives</vt:lpstr>
      <vt:lpstr>PowerPoint Presentation</vt:lpstr>
      <vt:lpstr>Patient Linkages</vt:lpstr>
      <vt:lpstr>Patient Linkages</vt:lpstr>
      <vt:lpstr>Patient Linkages</vt:lpstr>
      <vt:lpstr>Patient Linkages</vt:lpstr>
      <vt:lpstr>PowerPoint Presentation</vt:lpstr>
      <vt:lpstr>CHCS-Based Linkages</vt:lpstr>
      <vt:lpstr>CHCS</vt:lpstr>
      <vt:lpstr>Direct Care Linking Matrix</vt:lpstr>
      <vt:lpstr>Ambulatory Events – Linking CAPERs to Other Services</vt:lpstr>
      <vt:lpstr>Ambulatory Events – Linking CAPER to Labs</vt:lpstr>
      <vt:lpstr>CAPER and PDTS Link</vt:lpstr>
      <vt:lpstr>Example of Linked Data </vt:lpstr>
      <vt:lpstr>Example of Linked Data</vt:lpstr>
      <vt:lpstr>PowerPoint Presentation</vt:lpstr>
      <vt:lpstr>CDR Linkages</vt:lpstr>
      <vt:lpstr>PowerPoint Presentation</vt:lpstr>
      <vt:lpstr>CDR Linkages</vt:lpstr>
      <vt:lpstr>Example of Linked Data </vt:lpstr>
      <vt:lpstr>Example of Linked Data </vt:lpstr>
      <vt:lpstr>Example of Linked Data </vt:lpstr>
      <vt:lpstr>Example of Linked Data </vt:lpstr>
      <vt:lpstr>PowerPoint Presentation</vt:lpstr>
      <vt:lpstr>Purchased Care</vt:lpstr>
      <vt:lpstr>Inpatient Purchased Care</vt:lpstr>
      <vt:lpstr>Admitting TED Number</vt:lpstr>
      <vt:lpstr>Caveats</vt:lpstr>
    </vt:vector>
  </TitlesOfParts>
  <Company>Kennell and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Linkages for DaVINCI</dc:title>
  <dc:subject>Data Linkages for DaVINCI</dc:subject>
  <dc:creator>lah</dc:creator>
  <cp:keywords>Data Linkages for DaVINCI</cp:keywords>
  <cp:lastModifiedBy>Rivera, Portia T</cp:lastModifiedBy>
  <cp:revision>831</cp:revision>
  <cp:lastPrinted>2016-07-20T19:09:31Z</cp:lastPrinted>
  <dcterms:created xsi:type="dcterms:W3CDTF">2003-07-08T15:43:14Z</dcterms:created>
  <dcterms:modified xsi:type="dcterms:W3CDTF">2022-08-19T17:35:10Z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Author">
    <vt:lpwstr>ACCT04\alexany2</vt:lpwstr>
  </property>
  <property fmtid="{D5CDD505-2E9C-101B-9397-08002B2CF9AE}" pid="3" name="Document Sensitivity">
    <vt:lpwstr>1</vt:lpwstr>
  </property>
  <property fmtid="{D5CDD505-2E9C-101B-9397-08002B2CF9AE}" pid="4" name="ThirdParty">
    <vt:lpwstr/>
  </property>
  <property fmtid="{D5CDD505-2E9C-101B-9397-08002B2CF9AE}" pid="5" name="OCI Restriction">
    <vt:bool>false</vt:bool>
  </property>
  <property fmtid="{D5CDD505-2E9C-101B-9397-08002B2CF9AE}" pid="6" name="OCI Additional Info">
    <vt:lpwstr/>
  </property>
  <property fmtid="{D5CDD505-2E9C-101B-9397-08002B2CF9AE}" pid="7" name="Allow Header Overwrite">
    <vt:bool>true</vt:bool>
  </property>
  <property fmtid="{D5CDD505-2E9C-101B-9397-08002B2CF9AE}" pid="8" name="Allow Footer Overwrite">
    <vt:bool>true</vt:bool>
  </property>
  <property fmtid="{D5CDD505-2E9C-101B-9397-08002B2CF9AE}" pid="9" name="Multiple Selected">
    <vt:lpwstr>-1</vt:lpwstr>
  </property>
  <property fmtid="{D5CDD505-2E9C-101B-9397-08002B2CF9AE}" pid="10" name="SIPLongWording">
    <vt:lpwstr/>
  </property>
  <property fmtid="{D5CDD505-2E9C-101B-9397-08002B2CF9AE}" pid="11" name="checkedProgramsCount">
    <vt:i4>0</vt:i4>
  </property>
  <property fmtid="{D5CDD505-2E9C-101B-9397-08002B2CF9AE}" pid="12" name="ExpCountry">
    <vt:lpwstr/>
  </property>
  <property fmtid="{D5CDD505-2E9C-101B-9397-08002B2CF9AE}" pid="13" name="ContentTypeId">
    <vt:lpwstr>0x0101004251EB745CF89B4EB1E23179B14FF6D3</vt:lpwstr>
  </property>
</Properties>
</file>