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9"/>
  </p:notesMasterIdLst>
  <p:sldIdLst>
    <p:sldId id="256" r:id="rId5"/>
    <p:sldId id="259" r:id="rId6"/>
    <p:sldId id="257" r:id="rId7"/>
    <p:sldId id="258" r:id="rId8"/>
    <p:sldId id="260" r:id="rId9"/>
    <p:sldId id="262" r:id="rId10"/>
    <p:sldId id="263" r:id="rId11"/>
    <p:sldId id="264" r:id="rId12"/>
    <p:sldId id="288" r:id="rId13"/>
    <p:sldId id="273" r:id="rId14"/>
    <p:sldId id="265" r:id="rId15"/>
    <p:sldId id="266" r:id="rId16"/>
    <p:sldId id="267" r:id="rId17"/>
    <p:sldId id="289" r:id="rId18"/>
    <p:sldId id="290" r:id="rId19"/>
    <p:sldId id="291" r:id="rId20"/>
    <p:sldId id="268" r:id="rId21"/>
    <p:sldId id="270" r:id="rId22"/>
    <p:sldId id="271" r:id="rId23"/>
    <p:sldId id="272" r:id="rId24"/>
    <p:sldId id="282" r:id="rId25"/>
    <p:sldId id="274" r:id="rId26"/>
    <p:sldId id="275" r:id="rId27"/>
    <p:sldId id="277" r:id="rId28"/>
    <p:sldId id="292" r:id="rId29"/>
    <p:sldId id="278" r:id="rId30"/>
    <p:sldId id="279" r:id="rId31"/>
    <p:sldId id="280" r:id="rId32"/>
    <p:sldId id="281" r:id="rId33"/>
    <p:sldId id="283" r:id="rId34"/>
    <p:sldId id="284" r:id="rId35"/>
    <p:sldId id="285" r:id="rId36"/>
    <p:sldId id="286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5083" autoAdjust="0"/>
  </p:normalViewPr>
  <p:slideViewPr>
    <p:cSldViewPr snapToGrid="0">
      <p:cViewPr varScale="1">
        <p:scale>
          <a:sx n="97" d="100"/>
          <a:sy n="97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780EB-028D-4E3F-A351-8C0D699177A6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45B51-8788-4C8C-919B-85F480C43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ANTIDEPRESSANT is SERTRALINE</a:t>
            </a:r>
            <a:r>
              <a:rPr lang="en-US" baseline="0" dirty="0"/>
              <a:t> HCL (Zoloft)</a:t>
            </a:r>
          </a:p>
          <a:p>
            <a:r>
              <a:rPr lang="en-US" baseline="0" dirty="0"/>
              <a:t>Top OPIATE AGONIST is HYDROCODONE-ACETAMINOPHEN (Vicodin)</a:t>
            </a:r>
          </a:p>
          <a:p>
            <a:r>
              <a:rPr lang="en-US" baseline="0" dirty="0"/>
              <a:t>Top NONSTEROIDAL ANTI-INFLAMMATORY AGENT is IBUPROFEN (Advil)</a:t>
            </a:r>
          </a:p>
          <a:p>
            <a:r>
              <a:rPr lang="en-US" baseline="0" dirty="0"/>
              <a:t>Top HMG-COA REDUCTASE INHIBITOR is ATORVASTATIN CALCIUM (Lipitor)</a:t>
            </a:r>
          </a:p>
          <a:p>
            <a:r>
              <a:rPr lang="en-US" baseline="0" dirty="0"/>
              <a:t>Top PROTON-PUMP INHIBITOR is OMEPRAZOLE (Prilosec)</a:t>
            </a:r>
          </a:p>
          <a:p>
            <a:r>
              <a:rPr lang="en-US" baseline="0" dirty="0"/>
              <a:t>Top BETA-ADRENERGIC BLOCKING AGENT is METOPROLOL SUCCINATE (Toprol)</a:t>
            </a:r>
          </a:p>
          <a:p>
            <a:r>
              <a:rPr lang="en-US" baseline="0" dirty="0"/>
              <a:t>Top ANGIOTENSIN-CONVERTING ENZYME INHIBITOR is LISINOPRIL (Prinivil)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Top ANTICONVULSANT, MISCELLANEOUS is GABAPENTIN (Neurontin)</a:t>
            </a:r>
          </a:p>
          <a:p>
            <a:r>
              <a:rPr lang="en-US" baseline="0" dirty="0"/>
              <a:t>Top THYROID AGENT is LEVOTHYROXINE SODIUM (Synthroid)</a:t>
            </a:r>
          </a:p>
          <a:p>
            <a:r>
              <a:rPr lang="en-US" baseline="0" dirty="0"/>
              <a:t>Top ANGIOTENSIN II RECEPTOR ANTAGONIST is LOSARTAN POTASSIUM (Cozaar)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45B51-8788-4C8C-919B-85F480C430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1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Notice how generic fills became free in TMOP in FY12. This caused a huge shift from retail to mail order. Also, note how brand name drugs become more and more expensive compared to generic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45B51-8788-4C8C-919B-85F480C430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8CF-8211-4F89-BF96-18148252A157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5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BCE-9FC2-45A8-AD40-9B9AE23A4D69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5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689-A2C0-4D0C-9391-CC974A49CAD5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52EC-2F4E-4F8F-AF07-D7271289B816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AAB-BDE7-40B2-BB0A-7B0A69258AD6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6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F324-FB85-4B7F-8C0F-790D04822D15}" type="datetime1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8A7-E81A-49FC-83FA-BF4C79750125}" type="datetime1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3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3A2A-F970-4D8B-BD12-503C179F9AAB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1CD0-468F-4458-A10D-552F89CAAE44}" type="datetime1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AAC102-2980-4187-B667-22F99F586510}" type="datetime1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18D0-4EE7-47BD-BC28-E71EA3F46468}" type="datetime1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7CFE91-C0B5-4B24-AEC3-309FC3FAE57F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7BE4B5-E759-441E-82DA-2D7ECE38F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1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story/news/nation-now/2017/01/01/phoenix-doctor-indicted-100-million-fraud-case/96072826/" TargetMode="External"/><Relationship Id="rId2" Type="http://schemas.openxmlformats.org/officeDocument/2006/relationships/hyperlink" Target="http://www.wsj.com/articles/u-s-targets-pharmacies-over-soaring-claims-to-military-health-program-144703261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AC54-6AAE-430D-B9EC-C5F1EE48C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Pharmacy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B6EE9-874C-41D6-898E-06FD5BDBC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Veronika Pav</a:t>
            </a:r>
          </a:p>
          <a:p>
            <a:r>
              <a:rPr lang="en-US" dirty="0" err="1"/>
              <a:t>Kennell</a:t>
            </a:r>
            <a:r>
              <a:rPr lang="en-US" dirty="0"/>
              <a:t> &amp; Associates, Inc</a:t>
            </a:r>
          </a:p>
        </p:txBody>
      </p:sp>
    </p:spTree>
    <p:extLst>
      <p:ext uri="{BB962C8B-B14F-4D97-AF65-F5344CB8AC3E}">
        <p14:creationId xmlns:p14="http://schemas.microsoft.com/office/powerpoint/2010/main" val="59956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C630-AEC2-4934-A264-F03A8677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54" y="365126"/>
            <a:ext cx="10515600" cy="673236"/>
          </a:xfrm>
        </p:spPr>
        <p:txBody>
          <a:bodyPr>
            <a:normAutofit fontScale="90000"/>
          </a:bodyPr>
          <a:lstStyle/>
          <a:p>
            <a:r>
              <a:rPr lang="en-US" dirty="0"/>
              <a:t>Data About the Drug Dispensed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43AC-6945-49E8-9E2B-E00CADA2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210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0" u="sng" dirty="0">
                <a:latin typeface="Calibri" pitchFamily="34" charset="0"/>
              </a:rPr>
              <a:t>National Drug Code (NDC)</a:t>
            </a:r>
            <a:r>
              <a:rPr lang="en-US" sz="2000" b="0" dirty="0">
                <a:latin typeface="Calibri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latin typeface="Calibri" pitchFamily="34" charset="0"/>
              </a:rPr>
              <a:t>Most granular; no ref table!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latin typeface="Calibri" pitchFamily="34" charset="0"/>
              </a:rPr>
              <a:t>Indicates drug, dosage, package size and vendor.</a:t>
            </a:r>
          </a:p>
          <a:p>
            <a:pPr>
              <a:lnSpc>
                <a:spcPct val="80000"/>
              </a:lnSpc>
            </a:pPr>
            <a:r>
              <a:rPr lang="en-US" sz="2000" b="0" u="sng" dirty="0">
                <a:latin typeface="Calibri" pitchFamily="34" charset="0"/>
              </a:rPr>
              <a:t>Generic Class (GCN)</a:t>
            </a:r>
            <a:r>
              <a:rPr lang="en-US" sz="2000" b="0" dirty="0">
                <a:latin typeface="Calibri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latin typeface="Calibri" pitchFamily="34" charset="0"/>
              </a:rPr>
              <a:t>Grouping into category of all drugs that are of the same generic equivalent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 pitchFamily="34" charset="0"/>
              </a:rPr>
              <a:t>No Reference Table Available!</a:t>
            </a:r>
          </a:p>
          <a:p>
            <a:pPr>
              <a:lnSpc>
                <a:spcPct val="80000"/>
              </a:lnSpc>
            </a:pPr>
            <a:r>
              <a:rPr lang="en-US" sz="2000" b="0" u="sng" dirty="0">
                <a:latin typeface="Calibri" pitchFamily="34" charset="0"/>
              </a:rPr>
              <a:t>Therapeutic Class (THERCLSS)</a:t>
            </a:r>
            <a:r>
              <a:rPr lang="en-US" sz="2000" b="0" dirty="0">
                <a:latin typeface="Calibri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latin typeface="Calibri" pitchFamily="34" charset="0"/>
              </a:rPr>
              <a:t>Grouping based on therapeutic effect;  DD Appendix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0DFDC-3C87-4A97-9FF7-D001D762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13" y="4271415"/>
            <a:ext cx="8590008" cy="21947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3D752-77E8-40C9-ADB0-22C3AEFF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EC3A-B2D6-41AA-B73D-4CB66285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3" y="286604"/>
            <a:ext cx="10814717" cy="968760"/>
          </a:xfrm>
        </p:spPr>
        <p:txBody>
          <a:bodyPr/>
          <a:lstStyle/>
          <a:p>
            <a:r>
              <a:rPr lang="en-US" dirty="0"/>
              <a:t>Top 10 Therapeutic Class Codes (all sources)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278DAE-0C24-49B3-9F92-AC98849C5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6716" y="1740904"/>
            <a:ext cx="10197084" cy="40165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E1A03-2433-41F6-8229-83EC4046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A65E-9F7D-4BC0-B354-CA494E20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7B69-6BAB-49C2-BBE3-A4EA5A271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0" dirty="0"/>
              <a:t>Product Name:  Name of drug (all caps)</a:t>
            </a:r>
          </a:p>
          <a:p>
            <a:r>
              <a:rPr lang="en-US" sz="2400" b="0" dirty="0"/>
              <a:t>Quantity:  # Units Dispensed</a:t>
            </a:r>
          </a:p>
          <a:p>
            <a:r>
              <a:rPr lang="en-US" sz="2400" b="0" dirty="0"/>
              <a:t>Days Supply:</a:t>
            </a:r>
          </a:p>
          <a:p>
            <a:pPr lvl="1"/>
            <a:r>
              <a:rPr lang="en-US" sz="2000" b="0" dirty="0">
                <a:sym typeface="Wingdings" pitchFamily="2" charset="2"/>
              </a:rPr>
              <a:t>Doesn’t make sense for all medications. (i.e. take as needed)</a:t>
            </a:r>
          </a:p>
          <a:p>
            <a:pPr lvl="1"/>
            <a:r>
              <a:rPr lang="en-US" sz="2000" b="0" dirty="0">
                <a:sym typeface="Wingdings" pitchFamily="2" charset="2"/>
              </a:rPr>
              <a:t>Sometimes unreliable for direct care; depends on how the prescription is ordered. (may default to 30 days)</a:t>
            </a:r>
          </a:p>
          <a:p>
            <a:r>
              <a:rPr lang="en-US" sz="2400" b="0" dirty="0">
                <a:sym typeface="Wingdings" pitchFamily="2" charset="2"/>
              </a:rPr>
              <a:t>Product Form:  Tablet, Inhalant, etc.</a:t>
            </a:r>
          </a:p>
          <a:p>
            <a:r>
              <a:rPr lang="en-US" sz="2400" b="0" dirty="0">
                <a:sym typeface="Wingdings" pitchFamily="2" charset="2"/>
              </a:rPr>
              <a:t>Product Strength:  Dosage</a:t>
            </a:r>
          </a:p>
          <a:p>
            <a:r>
              <a:rPr lang="en-US" sz="2400" b="0" dirty="0">
                <a:sym typeface="Wingdings" pitchFamily="2" charset="2"/>
              </a:rPr>
              <a:t>Refill Number:  </a:t>
            </a:r>
          </a:p>
          <a:p>
            <a:pPr lvl="1"/>
            <a:r>
              <a:rPr lang="en-US" sz="2000" b="0" dirty="0">
                <a:sym typeface="Wingdings" pitchFamily="2" charset="2"/>
              </a:rPr>
              <a:t>00=Initial Fill; 01=First Refill, </a:t>
            </a:r>
            <a:r>
              <a:rPr lang="en-US" sz="2000" b="0" dirty="0" err="1">
                <a:sym typeface="Wingdings" pitchFamily="2" charset="2"/>
              </a:rPr>
              <a:t>etc</a:t>
            </a:r>
            <a:endParaRPr lang="en-US" sz="2000" b="0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4" descr="j0321090">
            <a:extLst>
              <a:ext uri="{FF2B5EF4-FFF2-40B4-BE49-F238E27FC236}">
                <a16:creationId xmlns:a16="http://schemas.microsoft.com/office/drawing/2014/main" id="{B19713B7-5738-422B-9114-6474F591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26" y="4548187"/>
            <a:ext cx="12588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FAAA-B07B-471C-8724-AF2D1EAB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69ED-5087-4BCB-84D8-1F3C8E38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4" y="179958"/>
            <a:ext cx="10694940" cy="1077248"/>
          </a:xfrm>
        </p:spPr>
        <p:txBody>
          <a:bodyPr/>
          <a:lstStyle/>
          <a:p>
            <a:r>
              <a:rPr lang="en-US" dirty="0"/>
              <a:t>Days Supply and Quantity by Source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75662-DC0D-4F40-87B2-68062E0F1F20}"/>
              </a:ext>
            </a:extLst>
          </p:cNvPr>
          <p:cNvSpPr txBox="1"/>
          <p:nvPr/>
        </p:nvSpPr>
        <p:spPr>
          <a:xfrm>
            <a:off x="838200" y="4403558"/>
            <a:ext cx="961604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ym typeface="Wingdings" pitchFamily="2" charset="2"/>
              </a:rPr>
              <a:t>Note the differences in number of days per script in the different fill locations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ym typeface="Wingdings" pitchFamily="2" charset="2"/>
              </a:rPr>
              <a:t>Mail order prescriptions tend to be more long term fills.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D7534-9F0D-4CCD-9EC5-878AF765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6" y="1586512"/>
            <a:ext cx="11268184" cy="281704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E644E9C-ADB6-466B-8888-0EFBD85180C2}"/>
              </a:ext>
            </a:extLst>
          </p:cNvPr>
          <p:cNvSpPr/>
          <p:nvPr/>
        </p:nvSpPr>
        <p:spPr>
          <a:xfrm>
            <a:off x="5067946" y="4959458"/>
            <a:ext cx="5532895" cy="127086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look at VA Source System a little bit more….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320FB-6E95-4BDE-9BA8-A9D22637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AC87-BAF7-4E00-AF06-4F2A1C0A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54" y="303131"/>
            <a:ext cx="10515600" cy="1325563"/>
          </a:xfrm>
        </p:spPr>
        <p:txBody>
          <a:bodyPr/>
          <a:lstStyle/>
          <a:p>
            <a:r>
              <a:rPr lang="en-US" dirty="0"/>
              <a:t>Source System: VA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EEA6AF-8F0C-4141-88AE-E2F8AAFB1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54" y="2227404"/>
            <a:ext cx="5531765" cy="2694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B477D-2442-47DA-BEEE-4FFEAD828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451" y="965912"/>
            <a:ext cx="5510420" cy="45979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28483-C4DB-42E4-B7DF-A84CBB8C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1796-2BC7-4913-B598-9953FA22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System: VA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674629-BB68-4850-A0A3-FFC36A317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752" y="1846263"/>
            <a:ext cx="8626822" cy="4022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80F24-6877-46B8-AB59-CFFF43E5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D760-3056-43FB-9FFA-B72CFB72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System: VA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6BC2D3-7E88-4AB0-B641-9EB39333B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955" y="2057334"/>
            <a:ext cx="7092055" cy="2836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C9BBB-55E4-495B-AB8D-5DDE0CAC22F1}"/>
              </a:ext>
            </a:extLst>
          </p:cNvPr>
          <p:cNvSpPr txBox="1"/>
          <p:nvPr/>
        </p:nvSpPr>
        <p:spPr>
          <a:xfrm>
            <a:off x="1145584" y="1688002"/>
            <a:ext cx="33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Top Pharmacy NPIs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90363D-FCBD-47B4-8391-F3B86A73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CFE9-15D2-4E0F-BD2A-DDCE72E3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C026-EFC0-4928-AE06-BFE47A47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5581"/>
          </a:xfrm>
        </p:spPr>
        <p:txBody>
          <a:bodyPr>
            <a:normAutofit fontScale="62500" lnSpcReduction="20000"/>
          </a:bodyPr>
          <a:lstStyle/>
          <a:p>
            <a:r>
              <a:rPr lang="en-US" sz="2600" b="0" dirty="0"/>
              <a:t>Generic Indicator (GENIND):</a:t>
            </a:r>
          </a:p>
          <a:p>
            <a:pPr lvl="1"/>
            <a:r>
              <a:rPr lang="en-US" sz="2300" b="0" dirty="0"/>
              <a:t>Tells whether or not a generic equivalent was available.</a:t>
            </a:r>
          </a:p>
          <a:p>
            <a:pPr lvl="1"/>
            <a:r>
              <a:rPr lang="en-US" sz="2300" b="0" dirty="0"/>
              <a:t>Values :</a:t>
            </a:r>
          </a:p>
          <a:p>
            <a:pPr lvl="2"/>
            <a:r>
              <a:rPr lang="en-US" sz="2600" dirty="0"/>
              <a:t>M = Multi source brand</a:t>
            </a:r>
          </a:p>
          <a:p>
            <a:pPr lvl="2"/>
            <a:r>
              <a:rPr lang="en-US" sz="2600" dirty="0"/>
              <a:t>N = Single source brand </a:t>
            </a:r>
          </a:p>
          <a:p>
            <a:pPr lvl="2"/>
            <a:r>
              <a:rPr lang="en-US" sz="2600" dirty="0"/>
              <a:t>O = Originator brand </a:t>
            </a:r>
          </a:p>
          <a:p>
            <a:pPr marL="201168" lvl="1" indent="0">
              <a:buNone/>
            </a:pPr>
            <a:r>
              <a:rPr lang="en-US" sz="3400" dirty="0"/>
              <a:t>	</a:t>
            </a:r>
            <a:r>
              <a:rPr lang="en-US" sz="2300" dirty="0"/>
              <a:t>(only on claims prior to 5/1/15)</a:t>
            </a:r>
          </a:p>
          <a:p>
            <a:pPr lvl="2"/>
            <a:r>
              <a:rPr lang="en-US" sz="2600" dirty="0"/>
              <a:t>Y = Generic </a:t>
            </a:r>
          </a:p>
          <a:p>
            <a:pPr lvl="2"/>
            <a:r>
              <a:rPr lang="en-US" sz="2600" dirty="0"/>
              <a:t>X = Non-drug items </a:t>
            </a:r>
          </a:p>
          <a:p>
            <a:pPr marL="566928" lvl="3" indent="0">
              <a:buNone/>
            </a:pPr>
            <a:r>
              <a:rPr lang="en-US" sz="2600" dirty="0"/>
              <a:t>	(only on claims prior to 5/1/15)</a:t>
            </a:r>
          </a:p>
          <a:p>
            <a:pPr lvl="2"/>
            <a:r>
              <a:rPr lang="en-US" sz="2600" dirty="0"/>
              <a:t>blank = undetermined.</a:t>
            </a:r>
          </a:p>
          <a:p>
            <a:pPr lvl="1"/>
            <a:endParaRPr lang="en-US" sz="2300" b="0" dirty="0"/>
          </a:p>
          <a:p>
            <a:r>
              <a:rPr lang="en-US" sz="2600" b="0" dirty="0"/>
              <a:t>Dispensed as Written Indicator (DAW):</a:t>
            </a:r>
          </a:p>
          <a:p>
            <a:pPr lvl="1"/>
            <a:r>
              <a:rPr lang="en-US" sz="2300" b="0" dirty="0"/>
              <a:t>Indicates that the pharmacy cannot make substitutions.  </a:t>
            </a:r>
          </a:p>
          <a:p>
            <a:r>
              <a:rPr lang="en-US" sz="2600" b="0" dirty="0"/>
              <a:t>Number of Scripts </a:t>
            </a:r>
          </a:p>
          <a:p>
            <a:pPr lvl="1"/>
            <a:r>
              <a:rPr lang="en-US" sz="2300" b="0" dirty="0"/>
              <a:t>Include this element to count prescriptions.  Is 1 on all records.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EE7C11-EE8B-4FB1-BFA6-3D33EDF7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474" y="4592053"/>
            <a:ext cx="124301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0776C-5D4B-42DF-B0E1-29A81B3F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663F-7A94-425E-8129-5CE26868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13C4-F8E6-47F4-A3DC-E02FD3F57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Data about the pharmacy</a:t>
            </a:r>
          </a:p>
          <a:p>
            <a:pPr marL="414338" indent="-342900"/>
            <a:r>
              <a:rPr lang="en-US" b="0" dirty="0"/>
              <a:t>Treatment DMISID:  Just for direct care.</a:t>
            </a:r>
          </a:p>
          <a:p>
            <a:pPr marL="414338" indent="-342900"/>
            <a:r>
              <a:rPr lang="en-US" b="0" dirty="0"/>
              <a:t>Pharmacy ID</a:t>
            </a:r>
            <a:r>
              <a:rPr lang="en-US" dirty="0"/>
              <a:t> (NCPDPNUM):</a:t>
            </a:r>
          </a:p>
          <a:p>
            <a:pPr marL="871538" lvl="1" indent="-342900"/>
            <a:r>
              <a:rPr lang="en-US" b="0" dirty="0"/>
              <a:t>National Council for Prescription Drug Plan Identifier</a:t>
            </a:r>
          </a:p>
          <a:p>
            <a:pPr marL="871538" lvl="1" indent="-342900"/>
            <a:r>
              <a:rPr lang="en-US" b="0" dirty="0"/>
              <a:t>Sometimes useful in identifying smaller entities within a DMISID (MTF Only).</a:t>
            </a:r>
          </a:p>
          <a:p>
            <a:pPr marL="414338" indent="-342900"/>
            <a:r>
              <a:rPr lang="en-US" b="0" dirty="0"/>
              <a:t>Pharmacy Name</a:t>
            </a:r>
          </a:p>
          <a:p>
            <a:pPr marL="871538" lvl="1" indent="-342900"/>
            <a:r>
              <a:rPr lang="en-US" b="0" dirty="0"/>
              <a:t>Only populated for MTFs.</a:t>
            </a:r>
          </a:p>
          <a:p>
            <a:pPr marL="1328738" lvl="2" indent="-342900"/>
            <a:r>
              <a:rPr lang="en-US" dirty="0"/>
              <a:t>Not Populated for Source System VA</a:t>
            </a:r>
            <a:endParaRPr lang="en-US" b="0" dirty="0"/>
          </a:p>
          <a:p>
            <a:pPr marL="414338" indent="-342900"/>
            <a:r>
              <a:rPr lang="en-US" b="0" dirty="0"/>
              <a:t>Pharmacy National Provider ID (SITENPI):</a:t>
            </a:r>
          </a:p>
          <a:p>
            <a:pPr marL="1328738" lvl="2" indent="-342900"/>
            <a:r>
              <a:rPr lang="en-US" dirty="0"/>
              <a:t>Populated for Source System VA 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j0297303">
            <a:extLst>
              <a:ext uri="{FF2B5EF4-FFF2-40B4-BE49-F238E27FC236}">
                <a16:creationId xmlns:a16="http://schemas.microsoft.com/office/drawing/2014/main" id="{72C80F80-1C1C-4FAE-9FC8-8848CA71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69" y="365125"/>
            <a:ext cx="183038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5EA38-167F-431B-BD95-BF6F6C23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A5D7-5EDF-4B48-92C0-B13701BB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9D44-0DC5-4046-B736-86A2912A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about the prescriber</a:t>
            </a:r>
            <a:r>
              <a:rPr lang="en-US" sz="1800" b="0" dirty="0"/>
              <a:t>:</a:t>
            </a:r>
          </a:p>
          <a:p>
            <a:r>
              <a:rPr lang="en-US" dirty="0"/>
              <a:t>DEA Number:  </a:t>
            </a:r>
          </a:p>
          <a:p>
            <a:pPr lvl="1"/>
            <a:r>
              <a:rPr lang="en-US" sz="2000" b="0" dirty="0"/>
              <a:t>This data element historically contained DEA Number, but now generally contains the </a:t>
            </a:r>
            <a:r>
              <a:rPr lang="en-US" sz="2000" b="0" u="sng" dirty="0"/>
              <a:t>prescriber’s NPI</a:t>
            </a:r>
            <a:r>
              <a:rPr lang="en-US" sz="2000" b="0" dirty="0"/>
              <a:t>.</a:t>
            </a:r>
          </a:p>
          <a:p>
            <a:pPr lvl="1"/>
            <a:r>
              <a:rPr lang="en-US" sz="2000" b="0" dirty="0"/>
              <a:t>Populated for both direct and purchased care fills.</a:t>
            </a:r>
          </a:p>
          <a:p>
            <a:pPr lvl="1"/>
            <a:r>
              <a:rPr lang="en-US" sz="2000" b="0" dirty="0"/>
              <a:t>Can look up at in NPPES File.</a:t>
            </a:r>
          </a:p>
          <a:p>
            <a:pPr lvl="1"/>
            <a:r>
              <a:rPr lang="en-US" sz="2000" b="0" dirty="0"/>
              <a:t>Particularly helpful if trying to link fills to orders in the purchased care.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D9710-82A8-4B36-96D9-FEA2E27F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0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E050-D5D7-4BF2-BA76-7BD73F27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2E971-B572-44CB-8C0C-934B9B62C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Describe the data source of Pharmacy Data Transaction Service (PDTS).</a:t>
            </a:r>
          </a:p>
          <a:p>
            <a:r>
              <a:rPr lang="en-US" sz="2800" dirty="0"/>
              <a:t>Properly use common terms in PDTS.</a:t>
            </a:r>
          </a:p>
          <a:p>
            <a:r>
              <a:rPr lang="en-US" sz="2800" dirty="0"/>
              <a:t>Properly use pharmacy specific terms in PDTS.</a:t>
            </a:r>
          </a:p>
          <a:p>
            <a:r>
              <a:rPr lang="en-US" sz="2800" dirty="0"/>
              <a:t>Describe other sources of pharmacy data available.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561C3-0441-4581-8C16-00728A3E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0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E9BB-6947-429B-92F1-599D95E4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843A-002E-4365-9A20-BF5702259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about the prescriber</a:t>
            </a:r>
            <a:r>
              <a:rPr lang="en-US" sz="1800" b="0" dirty="0"/>
              <a:t>:</a:t>
            </a:r>
          </a:p>
          <a:p>
            <a:r>
              <a:rPr lang="en-US" sz="2400" b="0" dirty="0"/>
              <a:t>Ordering Information </a:t>
            </a:r>
            <a:r>
              <a:rPr lang="en-US" sz="2000" b="0" dirty="0"/>
              <a:t>(Direct care only)</a:t>
            </a:r>
          </a:p>
          <a:p>
            <a:pPr lvl="1"/>
            <a:r>
              <a:rPr lang="en-US" sz="2000" b="0" dirty="0"/>
              <a:t>Information from CHCS, added to PDTS file in MDR processing.</a:t>
            </a:r>
          </a:p>
          <a:p>
            <a:pPr lvl="1"/>
            <a:r>
              <a:rPr lang="en-US" sz="2000" b="0" dirty="0"/>
              <a:t>Only populated when prescription is ordered and filled at the same CHCS host.</a:t>
            </a:r>
          </a:p>
          <a:p>
            <a:pPr lvl="1"/>
            <a:r>
              <a:rPr lang="en-US" sz="2000" b="0" dirty="0"/>
              <a:t>Not populated on average 26% of the time for initial fills, 46% for refills.</a:t>
            </a:r>
          </a:p>
          <a:p>
            <a:pPr lvl="1"/>
            <a:r>
              <a:rPr lang="en-US" sz="2000" b="0" dirty="0">
                <a:solidFill>
                  <a:schemeClr val="accent2"/>
                </a:solidFill>
              </a:rPr>
              <a:t>Ordering Site:  </a:t>
            </a:r>
            <a:r>
              <a:rPr lang="en-US" sz="2000" b="0" dirty="0"/>
              <a:t>DMISID where the prescription was ordered.</a:t>
            </a:r>
          </a:p>
          <a:p>
            <a:pPr lvl="1"/>
            <a:r>
              <a:rPr lang="en-US" sz="2000" b="0" dirty="0">
                <a:solidFill>
                  <a:schemeClr val="accent2"/>
                </a:solidFill>
              </a:rPr>
              <a:t>Ordering MEPRS Code</a:t>
            </a:r>
            <a:endParaRPr lang="en-US" sz="2000" b="0" dirty="0"/>
          </a:p>
          <a:p>
            <a:pPr lvl="1"/>
            <a:r>
              <a:rPr lang="en-US" sz="2000" b="0" dirty="0">
                <a:solidFill>
                  <a:schemeClr val="accent2"/>
                </a:solidFill>
              </a:rPr>
              <a:t>Prof </a:t>
            </a:r>
            <a:r>
              <a:rPr lang="en-US" sz="2000" b="0" dirty="0" err="1">
                <a:solidFill>
                  <a:schemeClr val="accent2"/>
                </a:solidFill>
              </a:rPr>
              <a:t>Enc</a:t>
            </a:r>
            <a:r>
              <a:rPr lang="en-US" sz="2000" b="0" dirty="0">
                <a:solidFill>
                  <a:schemeClr val="accent2"/>
                </a:solidFill>
              </a:rPr>
              <a:t> Record ID (APPTIEN)</a:t>
            </a:r>
            <a:r>
              <a:rPr lang="en-US" sz="2000" b="0" dirty="0"/>
              <a:t>:  Contains Record ID of CAPER where prescription was ordered.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08F3-AF2D-4B9B-A67D-22C83980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22D6-E291-4B1D-9DCB-E176B7B7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65923"/>
            <a:ext cx="10515600" cy="1325563"/>
          </a:xfrm>
        </p:spPr>
        <p:txBody>
          <a:bodyPr/>
          <a:lstStyle/>
          <a:p>
            <a:r>
              <a:rPr lang="en-US" dirty="0"/>
              <a:t>Ordering MEPRS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45D4E-0105-46AC-B059-2D9D4998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42774"/>
            <a:ext cx="11353800" cy="170515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If Ordering MEPRS2 Code = “FC” then the prescription was ordered by a provider external to the MTF that issued the product.</a:t>
            </a:r>
          </a:p>
          <a:p>
            <a:r>
              <a:rPr lang="en-US" dirty="0">
                <a:latin typeface="Calibri" pitchFamily="34" charset="0"/>
              </a:rPr>
              <a:t>About 62% of these prescriptions are for patients who are 65 and older.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134F9-FAA0-4397-A3F7-48B5963D4E86}"/>
              </a:ext>
            </a:extLst>
          </p:cNvPr>
          <p:cNvSpPr txBox="1"/>
          <p:nvPr/>
        </p:nvSpPr>
        <p:spPr>
          <a:xfrm>
            <a:off x="2209800" y="294614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Direct Care Prescriptions Filled By MTFs But Ordered Externally, FY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45B9-CB85-4D0C-9F18-0C29A919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08" y="3297430"/>
            <a:ext cx="8723397" cy="35605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17DB3-65AC-438B-B4D1-AC61EDB8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8930-15F7-4605-AD37-01A7DBCE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CAPER and PDTS Link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EC0C3A-5B63-4296-82EB-78789BDB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242" y="1325563"/>
            <a:ext cx="5426591" cy="542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12F595-E8B0-4648-9EB6-8EAB327E7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871" y="1112049"/>
            <a:ext cx="2982887" cy="547263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C379D9-E7C1-47B8-854B-25038B936B79}"/>
              </a:ext>
            </a:extLst>
          </p:cNvPr>
          <p:cNvCxnSpPr>
            <a:cxnSpLocks/>
          </p:cNvCxnSpPr>
          <p:nvPr/>
        </p:nvCxnSpPr>
        <p:spPr>
          <a:xfrm>
            <a:off x="6530021" y="2510726"/>
            <a:ext cx="1591091" cy="3564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B29DDD-031A-47C5-A7E8-569FD69F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C67A-DE2D-4EE6-8FC7-2D28E1A6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9" y="144273"/>
            <a:ext cx="10515600" cy="1325563"/>
          </a:xfrm>
        </p:spPr>
        <p:txBody>
          <a:bodyPr/>
          <a:lstStyle/>
          <a:p>
            <a:r>
              <a:rPr lang="en-US" dirty="0"/>
              <a:t>CAPER and PDTS Link </a:t>
            </a:r>
            <a:br>
              <a:rPr lang="en-US" dirty="0"/>
            </a:br>
            <a:r>
              <a:rPr lang="en-US" sz="3000" dirty="0"/>
              <a:t>Results…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B0B86F-7C7F-430D-AA56-65CFE658C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4936" y="1846263"/>
            <a:ext cx="7860075" cy="447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8675C-5CCF-44D7-A2B9-6845EAB8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0B10-1836-4D0C-AE51-A949187E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64" y="210142"/>
            <a:ext cx="10515600" cy="1325563"/>
          </a:xfrm>
        </p:spPr>
        <p:txBody>
          <a:bodyPr/>
          <a:lstStyle/>
          <a:p>
            <a:r>
              <a:rPr lang="en-US" dirty="0"/>
              <a:t>Caveats and Other 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E799-F76D-43F4-9375-F8FD8A6A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4" y="2016153"/>
            <a:ext cx="10515600" cy="435133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</a:rPr>
              <a:t>MTF Data Issues</a:t>
            </a:r>
          </a:p>
          <a:p>
            <a:pPr lvl="1"/>
            <a:r>
              <a:rPr lang="en-US" sz="2400" dirty="0">
                <a:latin typeface="Calibri" pitchFamily="34" charset="0"/>
              </a:rPr>
              <a:t>The NDC can sometimes be incorrect on direct care fills.</a:t>
            </a:r>
          </a:p>
          <a:p>
            <a:pPr lvl="2"/>
            <a:r>
              <a:rPr lang="en-US" sz="1800" dirty="0">
                <a:latin typeface="Calibri" pitchFamily="34" charset="0"/>
              </a:rPr>
              <a:t>The drug itself will usually be correct, as will the strength and product form</a:t>
            </a:r>
          </a:p>
          <a:p>
            <a:pPr lvl="2"/>
            <a:r>
              <a:rPr lang="en-US" sz="1800" dirty="0">
                <a:latin typeface="Calibri" pitchFamily="34" charset="0"/>
              </a:rPr>
              <a:t>Therefore, the therapeutic class and generic class will also usually be correct</a:t>
            </a:r>
          </a:p>
          <a:p>
            <a:pPr lvl="2"/>
            <a:r>
              <a:rPr lang="en-US" sz="1800" dirty="0">
                <a:latin typeface="Calibri" pitchFamily="34" charset="0"/>
              </a:rPr>
              <a:t>This can also cause the generic indicator to be incorrect</a:t>
            </a:r>
          </a:p>
          <a:p>
            <a:pPr lvl="1"/>
            <a:r>
              <a:rPr lang="en-US" sz="2400" dirty="0">
                <a:latin typeface="Calibri" pitchFamily="34" charset="0"/>
              </a:rPr>
              <a:t>Sometimes quantities are incorrect – CHCS Pharmacy Table errors.</a:t>
            </a:r>
          </a:p>
          <a:p>
            <a:pPr lvl="1"/>
            <a:r>
              <a:rPr lang="en-US" sz="2400" dirty="0">
                <a:latin typeface="Calibri" pitchFamily="34" charset="0"/>
              </a:rPr>
              <a:t>Sometimes days supply are incorrect – depends on the way that the scripts are ordered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DB80-7356-4552-8715-68E34669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7900-22C7-4609-A01B-E9BF0068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" y="2302413"/>
            <a:ext cx="1180970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Pharmacy Examples </a:t>
            </a:r>
            <a:br>
              <a:rPr lang="en-US" dirty="0"/>
            </a:br>
            <a:r>
              <a:rPr lang="en-US" dirty="0"/>
              <a:t> 	Effects of Formulary &amp; Benefit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ED2F0-CFD6-4209-858E-4F1E80E9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2867-3BF9-490B-A099-B734663E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66" y="241138"/>
            <a:ext cx="10515600" cy="1325563"/>
          </a:xfrm>
        </p:spPr>
        <p:txBody>
          <a:bodyPr/>
          <a:lstStyle/>
          <a:p>
            <a:r>
              <a:rPr lang="en-US" dirty="0"/>
              <a:t>Formulary Changes Example - LIPITOR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2E8E-DF91-47D6-88EE-A0A390D56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When a drug’s patent runs out, generic versions usually become available at a much lower cost and the cost of the previously brand name product also declines.</a:t>
            </a:r>
          </a:p>
          <a:p>
            <a:r>
              <a:rPr lang="en-US" dirty="0">
                <a:latin typeface="Calibri" pitchFamily="34" charset="0"/>
              </a:rPr>
              <a:t>Lipitor is a good example of that.  </a:t>
            </a:r>
          </a:p>
          <a:p>
            <a:r>
              <a:rPr lang="en-US" dirty="0">
                <a:latin typeface="Calibri" pitchFamily="34" charset="0"/>
              </a:rPr>
              <a:t>Almost 2 million MHS Lipitor scripts in 2011. </a:t>
            </a:r>
          </a:p>
          <a:p>
            <a:r>
              <a:rPr lang="en-US" dirty="0">
                <a:latin typeface="Calibri" pitchFamily="34" charset="0"/>
              </a:rPr>
              <a:t>When generic became available, Lipitor itself became much cheaper, but the generic version is even cheaper still.</a:t>
            </a:r>
          </a:p>
          <a:p>
            <a:r>
              <a:rPr lang="en-US" dirty="0">
                <a:latin typeface="Calibri" pitchFamily="34" charset="0"/>
              </a:rPr>
              <a:t>Saved the MHS a considerable amount of money given the prominence of this medication.</a:t>
            </a:r>
          </a:p>
          <a:p>
            <a:r>
              <a:rPr lang="en-US" dirty="0">
                <a:latin typeface="Calibri" pitchFamily="34" charset="0"/>
              </a:rPr>
              <a:t>Changed ordering patterns for providers throughout the MHS.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7D063-F0C1-4BBB-88C2-81BBE53C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65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2702-42E9-42BE-9F5A-C6BDCE7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267639"/>
            <a:ext cx="10515600" cy="1325563"/>
          </a:xfrm>
        </p:spPr>
        <p:txBody>
          <a:bodyPr/>
          <a:lstStyle/>
          <a:p>
            <a:r>
              <a:rPr lang="en-US" dirty="0"/>
              <a:t>LIPITOR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5E8EC9-4CC6-40C3-B663-405634228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377" y="1825613"/>
            <a:ext cx="6572058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9EBE0-22A5-48B5-9893-10B5BFC5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8" y="3429000"/>
            <a:ext cx="6553768" cy="1999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F24E5-17D9-4134-AC4A-C3C49DC965CB}"/>
              </a:ext>
            </a:extLst>
          </p:cNvPr>
          <p:cNvSpPr txBox="1"/>
          <p:nvPr/>
        </p:nvSpPr>
        <p:spPr>
          <a:xfrm>
            <a:off x="368968" y="5798770"/>
            <a:ext cx="1145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The MHS saved nearly $200 million dollars on this </a:t>
            </a:r>
            <a:r>
              <a:rPr lang="en-US" u="sng" dirty="0">
                <a:latin typeface="Calibri" pitchFamily="34" charset="0"/>
              </a:rPr>
              <a:t>one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u="sng" dirty="0">
                <a:latin typeface="Calibri" pitchFamily="34" charset="0"/>
              </a:rPr>
              <a:t>medication </a:t>
            </a:r>
            <a:r>
              <a:rPr lang="en-US" dirty="0">
                <a:latin typeface="Calibri" pitchFamily="34" charset="0"/>
              </a:rPr>
              <a:t>when it became available as a generic in FY 2012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18D62-5685-410C-9A49-7555742D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05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9A03-FC47-4310-904A-326C59B1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NEXIUM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B9108A-42D7-4EFA-A40D-5C34C9D96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0" dirty="0">
                <a:latin typeface="Calibri" pitchFamily="34" charset="0"/>
              </a:rPr>
              <a:t>This trend is starting to repeat itself with Nexium, another common brand name drug.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A5608-9B07-498A-9260-EF2384A7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68" y="2927513"/>
            <a:ext cx="7090263" cy="3249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42212-3E8E-4601-BCDD-FF2FAF799968}"/>
              </a:ext>
            </a:extLst>
          </p:cNvPr>
          <p:cNvSpPr txBox="1"/>
          <p:nvPr/>
        </p:nvSpPr>
        <p:spPr>
          <a:xfrm>
            <a:off x="4965032" y="434938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itchFamily="34" charset="0"/>
              </a:rPr>
              <a:t>Generic Nexium</a:t>
            </a:r>
          </a:p>
          <a:p>
            <a:endParaRPr lang="en-US" b="1" i="1" dirty="0">
              <a:latin typeface="Calibri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9E1F4-BD3A-4128-9FCC-21FFE399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30FD-EC32-4639-B6F1-3F9C65FB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54" y="205635"/>
            <a:ext cx="10515600" cy="1325563"/>
          </a:xfrm>
        </p:spPr>
        <p:txBody>
          <a:bodyPr/>
          <a:lstStyle/>
          <a:p>
            <a:r>
              <a:rPr lang="en-US" dirty="0"/>
              <a:t>Benefit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3AC6-7A22-4D8D-BF2A-DD38DE38E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89" y="1820277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sz="2400" b="0" dirty="0">
                <a:latin typeface="Calibri" pitchFamily="34" charset="0"/>
              </a:rPr>
              <a:t>DHA has made some benefit changes with respect to pharmacy copays.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There is no copay for direct care scripts, or for generic scripts filled through Mail Order.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Copays for retail and for brand name drugs in mail order have increased, encouraging patients to switch to cheaper source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A170C-C608-4A73-BC74-A51C9221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67" y="3505576"/>
            <a:ext cx="8315665" cy="29872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04850B-5F65-43B8-A704-738750491E8F}"/>
              </a:ext>
            </a:extLst>
          </p:cNvPr>
          <p:cNvCxnSpPr/>
          <p:nvPr/>
        </p:nvCxnSpPr>
        <p:spPr>
          <a:xfrm>
            <a:off x="6096000" y="4331368"/>
            <a:ext cx="473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A3721C-A542-4E99-9574-B4B6AEC5B820}"/>
              </a:ext>
            </a:extLst>
          </p:cNvPr>
          <p:cNvCxnSpPr>
            <a:cxnSpLocks/>
          </p:cNvCxnSpPr>
          <p:nvPr/>
        </p:nvCxnSpPr>
        <p:spPr>
          <a:xfrm>
            <a:off x="6015789" y="5470357"/>
            <a:ext cx="553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8BF97-F031-45FF-9C5F-35A740D7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71FD-845D-4F94-8B44-A42D0B5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TRICARE Pharmacy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5A04-DDD3-4704-A5A0-59731707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45" y="1825625"/>
            <a:ext cx="112207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Pharmacy is one of the most important product lines in the MHS.</a:t>
            </a:r>
          </a:p>
          <a:p>
            <a:r>
              <a:rPr lang="en-US" b="0" dirty="0"/>
              <a:t>Information about the TRICARE pharmacy benefit can be found at:</a:t>
            </a:r>
          </a:p>
          <a:p>
            <a:pPr lvl="1"/>
            <a:r>
              <a:rPr lang="en-US" b="0" dirty="0"/>
              <a:t>http://www.tricare.mil/pharmacycosts.</a:t>
            </a:r>
          </a:p>
          <a:p>
            <a:r>
              <a:rPr lang="en-US" b="0" dirty="0"/>
              <a:t>Almost all of the pharmacy data in PDTS represents care that was paid for by the MHS.</a:t>
            </a:r>
          </a:p>
          <a:p>
            <a:pPr lvl="1"/>
            <a:r>
              <a:rPr lang="en-US" b="0" dirty="0"/>
              <a:t>The VA uses PDTS for Drug Utilization Review for dual VA/DoD eligible beneficiaries.  (This care is not funded by the DHP.)  </a:t>
            </a:r>
          </a:p>
          <a:p>
            <a:pPr lvl="1"/>
            <a:r>
              <a:rPr lang="en-US" b="0" dirty="0"/>
              <a:t>VA Pharmacies reported more than </a:t>
            </a:r>
            <a:r>
              <a:rPr lang="en-US" dirty="0"/>
              <a:t>6.6</a:t>
            </a:r>
            <a:r>
              <a:rPr lang="en-US" b="0" dirty="0"/>
              <a:t> million prescriptions </a:t>
            </a:r>
            <a:r>
              <a:rPr lang="en-US" dirty="0"/>
              <a:t>to date in</a:t>
            </a:r>
            <a:r>
              <a:rPr lang="en-US" b="0" dirty="0"/>
              <a:t> FY18.</a:t>
            </a:r>
          </a:p>
          <a:p>
            <a:pPr lvl="1"/>
            <a:r>
              <a:rPr lang="en-US" dirty="0"/>
              <a:t>Best guess at finding DoD/VA Dual </a:t>
            </a:r>
            <a:r>
              <a:rPr lang="en-US" dirty="0" err="1"/>
              <a:t>Eligibles</a:t>
            </a:r>
            <a:r>
              <a:rPr lang="en-US" dirty="0"/>
              <a:t>.</a:t>
            </a:r>
            <a:endParaRPr lang="en-US" b="0" dirty="0"/>
          </a:p>
          <a:p>
            <a:r>
              <a:rPr lang="en-US" b="0" dirty="0"/>
              <a:t>PDTS is an operational </a:t>
            </a:r>
            <a:r>
              <a:rPr lang="en-US" dirty="0"/>
              <a:t>centralized database system that provides a comprehensive patient medication profile for each DoD beneficiary from multiple sources system </a:t>
            </a:r>
            <a:r>
              <a:rPr lang="en-US" b="0" dirty="0"/>
              <a:t>that does a drug utilization review.</a:t>
            </a:r>
          </a:p>
          <a:p>
            <a:pPr lvl="1"/>
            <a:r>
              <a:rPr lang="en-US" b="0" dirty="0"/>
              <a:t>Provides a weekly data feed to MDR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2CCF0-A3F1-4A0E-BF94-B0C66DE0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A804-7D45-4415-AFFD-BF10B130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73" y="364095"/>
            <a:ext cx="10058400" cy="999756"/>
          </a:xfrm>
        </p:spPr>
        <p:txBody>
          <a:bodyPr/>
          <a:lstStyle/>
          <a:p>
            <a:r>
              <a:rPr lang="en-US" dirty="0"/>
              <a:t>Select Maintenance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02F5-E35C-4DDC-8AB3-53FB5A51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0" dirty="0">
                <a:latin typeface="Calibri" pitchFamily="34" charset="0"/>
              </a:rPr>
              <a:t>Maintenance drugs make up nearly three quarters of total pharmacy spending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Drugs taken regularly for a long time (e.g. blood pressure and cholesterol drugs)</a:t>
            </a:r>
          </a:p>
          <a:p>
            <a:r>
              <a:rPr lang="en-US" sz="2400" b="0" dirty="0">
                <a:latin typeface="Calibri" pitchFamily="34" charset="0"/>
              </a:rPr>
              <a:t>In March 2014, DHA instituted a pilot for TFL beneficiaries, where they would be required to fill brand name maintenance drugs in TMOP or MTFs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Patients can fill first two fills in retail before switching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Patients with OHI with a prescription benefit, personal hardships, who live in a nursing home, or who live outside the US are excluded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Many drugs are excluded, including those that require refrigeration, and many cancer and mental health drugs</a:t>
            </a:r>
          </a:p>
          <a:p>
            <a:r>
              <a:rPr lang="en-US" sz="2400" b="0" dirty="0">
                <a:latin typeface="Calibri" pitchFamily="34" charset="0"/>
              </a:rPr>
              <a:t>As of October 1, 2015 (FY16), this pilot was extended to all non-ADSM beneficiaries</a:t>
            </a:r>
            <a:endParaRPr lang="en-US" sz="2000" b="0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AEE66-30CF-402F-84D4-998B035F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52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7C35-8410-4BF9-A914-FE754848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E6D4-DE10-456D-A272-16AFF02E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0" dirty="0">
                <a:latin typeface="Calibri" pitchFamily="34" charset="0"/>
              </a:rPr>
              <a:t>Compound drugs are: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A combination of two or more drugs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Prepared by a pharmacist (not mass produced)</a:t>
            </a:r>
          </a:p>
          <a:p>
            <a:pPr lvl="1"/>
            <a:r>
              <a:rPr lang="en-US" sz="2000" b="0" dirty="0">
                <a:latin typeface="Calibri" pitchFamily="34" charset="0"/>
              </a:rPr>
              <a:t>For a specific patient’s individual needs</a:t>
            </a:r>
            <a:endParaRPr lang="en-US" dirty="0">
              <a:latin typeface="Calibri" pitchFamily="34" charset="0"/>
            </a:endParaRPr>
          </a:p>
          <a:p>
            <a:r>
              <a:rPr lang="en-US" sz="2400" b="0" dirty="0">
                <a:latin typeface="Calibri" pitchFamily="34" charset="0"/>
              </a:rPr>
              <a:t>In FY12, compound drugs made up 0.4% of total pharmacy spending</a:t>
            </a:r>
          </a:p>
          <a:p>
            <a:r>
              <a:rPr lang="en-US" sz="2400" b="0" dirty="0">
                <a:latin typeface="Calibri" pitchFamily="34" charset="0"/>
              </a:rPr>
              <a:t>Compound drugs are typically reimbursed at billed amounts, which led to rampant abuse peaking in FY15, costing TRICARE over $1.6 billion (16% of total pharmacy spending).</a:t>
            </a:r>
          </a:p>
          <a:p>
            <a:r>
              <a:rPr lang="en-US" sz="2400" b="0" dirty="0">
                <a:latin typeface="Calibri" pitchFamily="34" charset="0"/>
              </a:rPr>
              <a:t>The gov’t has begun prosecuting those who defrauded the system: </a:t>
            </a:r>
          </a:p>
          <a:p>
            <a:pPr lvl="1"/>
            <a:r>
              <a:rPr lang="en-US" sz="1800" b="0" dirty="0">
                <a:latin typeface="Calibri" pitchFamily="34" charset="0"/>
                <a:hlinkClick r:id="rId2"/>
              </a:rPr>
              <a:t>http://www.wsj.com/articles/u-s-targets-pharmacies-over-soaring-claims-to-military-health-program-1447032619</a:t>
            </a:r>
            <a:endParaRPr lang="en-US" sz="1800" b="0" dirty="0">
              <a:latin typeface="Calibri" pitchFamily="34" charset="0"/>
            </a:endParaRPr>
          </a:p>
          <a:p>
            <a:pPr lvl="1"/>
            <a:r>
              <a:rPr lang="en-US" sz="1800" b="0" dirty="0">
                <a:latin typeface="Calibri" pitchFamily="34" charset="0"/>
                <a:hlinkClick r:id="rId3"/>
              </a:rPr>
              <a:t>http://www.usatoday.com/story/news/nation-now/2017/01/01/phoenix-doctor-indicted-100-million-fraud-case/96072826/</a:t>
            </a:r>
            <a:endParaRPr lang="en-US" sz="1800" b="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9C232-22F7-4B8F-8616-E8B8C39E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8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8147-9FF3-430A-89AF-7DF308E4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5" y="210142"/>
            <a:ext cx="10515600" cy="1325563"/>
          </a:xfrm>
        </p:spPr>
        <p:txBody>
          <a:bodyPr/>
          <a:lstStyle/>
          <a:p>
            <a:r>
              <a:rPr lang="en-US" dirty="0"/>
              <a:t>Compound Pharmacy Retail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19ECDE-AB9B-458D-884F-DFF0DAEC0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93" y="1846263"/>
            <a:ext cx="6464139" cy="4022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76B96-232A-4140-95E7-BB0B398D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213C-F11C-489A-BB46-37DAB9B7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3443-79A1-4B19-83EE-30DD407B1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0" dirty="0"/>
              <a:t>PDTS contains only outpatient dispensed prescriptions</a:t>
            </a:r>
          </a:p>
          <a:p>
            <a:r>
              <a:rPr lang="en-US" sz="2400" b="0" dirty="0"/>
              <a:t>Contains data from many sources:</a:t>
            </a:r>
          </a:p>
          <a:p>
            <a:pPr lvl="1"/>
            <a:r>
              <a:rPr lang="en-US" sz="2000" b="0" dirty="0"/>
              <a:t>M = Retail: most expensive, use Paid by TRICARE</a:t>
            </a:r>
          </a:p>
          <a:p>
            <a:pPr lvl="1"/>
            <a:r>
              <a:rPr lang="en-US" sz="2000" b="0" dirty="0"/>
              <a:t>T = TMOP: often 90-day scripts, fastest growing, use Paid by TRICARE</a:t>
            </a:r>
          </a:p>
          <a:p>
            <a:pPr lvl="1"/>
            <a:r>
              <a:rPr lang="en-US" sz="2000" b="0" dirty="0"/>
              <a:t>D = Direct Care: cheapest, use Full Cost (Allowed Amount)</a:t>
            </a:r>
          </a:p>
          <a:p>
            <a:pPr lvl="1"/>
            <a:r>
              <a:rPr lang="en-US" sz="2000" b="0" dirty="0"/>
              <a:t>V = VA: Not paid for by DoD</a:t>
            </a:r>
          </a:p>
          <a:p>
            <a:pPr lvl="1"/>
            <a:r>
              <a:rPr lang="en-US" sz="2000" b="0" dirty="0"/>
              <a:t>C = Clinically Administered</a:t>
            </a:r>
          </a:p>
          <a:p>
            <a:pPr lvl="1"/>
            <a:r>
              <a:rPr lang="en-US" sz="2000" b="0" dirty="0"/>
              <a:t>R = Theater/Line</a:t>
            </a:r>
          </a:p>
          <a:p>
            <a:r>
              <a:rPr lang="en-US" sz="2400" b="0" dirty="0"/>
              <a:t>Don’t double-count when combining with other sources</a:t>
            </a:r>
          </a:p>
          <a:p>
            <a:r>
              <a:rPr lang="en-US" sz="2400" b="0" dirty="0"/>
              <a:t>Use Therapeutic Class and Product Name to identify drugs</a:t>
            </a:r>
          </a:p>
          <a:p>
            <a:r>
              <a:rPr lang="en-US" sz="2400" b="0" dirty="0"/>
              <a:t>Linkages to Ordering Information</a:t>
            </a:r>
          </a:p>
          <a:p>
            <a:pPr lvl="1"/>
            <a:r>
              <a:rPr lang="en-US" sz="2000" b="0" dirty="0"/>
              <a:t>Direct care: Prof </a:t>
            </a:r>
            <a:r>
              <a:rPr lang="en-US" sz="2000" b="0" dirty="0" err="1"/>
              <a:t>Enc</a:t>
            </a:r>
            <a:r>
              <a:rPr lang="en-US" sz="2000" b="0" dirty="0"/>
              <a:t> Record ID; Ordering Site; MEPRS Code, Ordering</a:t>
            </a:r>
          </a:p>
          <a:p>
            <a:pPr lvl="1"/>
            <a:r>
              <a:rPr lang="en-US" sz="2000" b="0" dirty="0"/>
              <a:t>DEA Number = Prescriber’s NPI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44E66-8ED8-4323-BCFF-D927FD55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2654-44D8-41F8-A269-F4172BF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4" name="Picture 5" descr="j0434411">
            <a:extLst>
              <a:ext uri="{FF2B5EF4-FFF2-40B4-BE49-F238E27FC236}">
                <a16:creationId xmlns:a16="http://schemas.microsoft.com/office/drawing/2014/main" id="{82062CAF-0911-4214-9508-4C7597B074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814" y="2941266"/>
            <a:ext cx="1628697" cy="18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18B6E3-8602-46E7-B7E1-1F767B185749}"/>
              </a:ext>
            </a:extLst>
          </p:cNvPr>
          <p:cNvSpPr txBox="1"/>
          <p:nvPr/>
        </p:nvSpPr>
        <p:spPr>
          <a:xfrm>
            <a:off x="3161654" y="5532895"/>
            <a:ext cx="509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vpav@kennellinc.com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37357-06D2-467E-9381-A077CAEA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4A5C-962D-408B-840C-EBDAF62A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in PDTS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5E79D3-4549-4009-BFC5-6E08B5EC3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897" y="1846263"/>
            <a:ext cx="6398531" cy="4022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48993-39B1-4150-8A84-A870451D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A0D5-1514-40FF-B50E-652DC08C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7D95-5D47-486E-B392-6B208D14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sz="3600" dirty="0"/>
              <a:t> Pharmacy Data Transaction Service (PDTS)</a:t>
            </a:r>
          </a:p>
          <a:p>
            <a:pPr lvl="1">
              <a:buFontTx/>
              <a:buChar char="•"/>
              <a:defRPr/>
            </a:pPr>
            <a:r>
              <a:rPr lang="en-US" sz="3200" dirty="0"/>
              <a:t> </a:t>
            </a:r>
            <a:r>
              <a:rPr lang="en-US" sz="3200" u="sng" dirty="0"/>
              <a:t>Record: </a:t>
            </a:r>
            <a:r>
              <a:rPr lang="en-US" sz="2800" dirty="0"/>
              <a:t>Each record represents a filled </a:t>
            </a:r>
            <a:r>
              <a:rPr lang="en-US" sz="2800" u="sng" dirty="0">
                <a:solidFill>
                  <a:srgbClr val="FF0000"/>
                </a:solidFill>
              </a:rPr>
              <a:t>outpatient</a:t>
            </a:r>
            <a:r>
              <a:rPr lang="en-US" sz="2800" dirty="0"/>
              <a:t> prescription.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Record ID: Authorization Number (AUTHNUM)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tse1.mm.bing.net/th?&amp;id=OIP.M799d88ab72b80381843559e74364cb36H0&amp;w=300&amp;h=197&amp;c=0&amp;pid=1.9&amp;rs=0&amp;p=0">
            <a:extLst>
              <a:ext uri="{FF2B5EF4-FFF2-40B4-BE49-F238E27FC236}">
                <a16:creationId xmlns:a16="http://schemas.microsoft.com/office/drawing/2014/main" id="{52248291-CBFD-4B7A-9C15-22F658D3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16" y="365125"/>
            <a:ext cx="1828800" cy="12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636F5-D1DC-4F80-8BC0-641EB723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79E6-6EB8-40E1-A89F-AB787AAB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B3EB-D8F0-4235-8F35-73A03896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Robust set of common terms in PDTS data</a:t>
            </a:r>
          </a:p>
          <a:p>
            <a:r>
              <a:rPr lang="en-US" sz="2400" b="0" dirty="0"/>
              <a:t>Record ID: PDTS Authorization Number (AUTHNUM)</a:t>
            </a:r>
          </a:p>
          <a:p>
            <a:r>
              <a:rPr lang="en-US" sz="2400" b="0" dirty="0"/>
              <a:t>Issue Date (DATEDISP):</a:t>
            </a:r>
          </a:p>
          <a:p>
            <a:pPr lvl="1"/>
            <a:r>
              <a:rPr lang="en-US" sz="2000" b="0" dirty="0"/>
              <a:t>Represents date of PDTS DUR query.  This is </a:t>
            </a:r>
            <a:r>
              <a:rPr lang="en-US" sz="2000" b="0" i="1" dirty="0"/>
              <a:t>usually </a:t>
            </a:r>
            <a:r>
              <a:rPr lang="en-US" sz="2000" b="0" dirty="0"/>
              <a:t>the date of issue, but may not be for refills.</a:t>
            </a:r>
          </a:p>
          <a:p>
            <a:pPr lvl="1"/>
            <a:r>
              <a:rPr lang="en-US" sz="2000" b="0" dirty="0"/>
              <a:t>FY/FM and CY/CM are based on Issue Date.</a:t>
            </a:r>
          </a:p>
          <a:p>
            <a:r>
              <a:rPr lang="en-US" sz="2400" b="0" dirty="0"/>
              <a:t>Geography available for patient, pharmacy and provider (prescriber)</a:t>
            </a:r>
          </a:p>
          <a:p>
            <a:pPr lvl="1"/>
            <a:r>
              <a:rPr lang="en-US" sz="2000" b="0" dirty="0"/>
              <a:t>Catchment Area, PRISM Area, etc.</a:t>
            </a:r>
          </a:p>
          <a:p>
            <a:pPr marL="0" indent="0">
              <a:buNone/>
            </a:pPr>
            <a:endParaRPr lang="en-US" sz="2400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A62E6-34AD-4224-BDE8-CFB884DF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9377-4CEA-4275-A21C-46D177FE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981D-B6E6-4FA5-91C3-009A5B8B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0" dirty="0"/>
              <a:t>Source System:</a:t>
            </a:r>
          </a:p>
          <a:p>
            <a:pPr lvl="1"/>
            <a:r>
              <a:rPr lang="en-US" sz="2200" b="0" dirty="0"/>
              <a:t>Indicates fill location</a:t>
            </a:r>
          </a:p>
          <a:p>
            <a:pPr lvl="1"/>
            <a:r>
              <a:rPr lang="en-US" sz="2200" b="0" dirty="0"/>
              <a:t>D:  Direct Care</a:t>
            </a:r>
          </a:p>
          <a:p>
            <a:pPr lvl="1"/>
            <a:r>
              <a:rPr lang="en-US" sz="2200" b="0" dirty="0">
                <a:solidFill>
                  <a:srgbClr val="FF0000"/>
                </a:solidFill>
              </a:rPr>
              <a:t>M</a:t>
            </a:r>
            <a:r>
              <a:rPr lang="en-US" sz="2200" b="0" dirty="0"/>
              <a:t>:  Retail Pharmacy (MCSC)</a:t>
            </a:r>
          </a:p>
          <a:p>
            <a:pPr lvl="1"/>
            <a:r>
              <a:rPr lang="en-US" sz="2200" b="0" dirty="0"/>
              <a:t>T:   </a:t>
            </a:r>
            <a:r>
              <a:rPr lang="en-US" sz="2200" b="0" dirty="0">
                <a:solidFill>
                  <a:srgbClr val="FF0000"/>
                </a:solidFill>
              </a:rPr>
              <a:t>Mail</a:t>
            </a:r>
            <a:r>
              <a:rPr lang="en-US" sz="2200" b="0" dirty="0"/>
              <a:t> Order Pharmacy</a:t>
            </a:r>
          </a:p>
          <a:p>
            <a:pPr lvl="1"/>
            <a:r>
              <a:rPr lang="en-US" sz="2200" b="0" dirty="0"/>
              <a:t>V:   Veterans Health Administration (since FY 2006)</a:t>
            </a:r>
          </a:p>
          <a:p>
            <a:pPr lvl="1"/>
            <a:r>
              <a:rPr lang="en-US" sz="2200" b="0" dirty="0"/>
              <a:t>C:  Direct Care, clinician administered, but not an outpatient prescription.</a:t>
            </a:r>
          </a:p>
          <a:p>
            <a:pPr lvl="1"/>
            <a:r>
              <a:rPr lang="en-US" sz="2200" b="0" dirty="0"/>
              <a:t>R: Theater Medical Data Store (TMDS)/Line Unit (since FY 2011)</a:t>
            </a:r>
          </a:p>
          <a:p>
            <a:r>
              <a:rPr lang="en-US" sz="2600" b="0" dirty="0"/>
              <a:t>Will be used often!  </a:t>
            </a:r>
            <a:r>
              <a:rPr lang="en-US" sz="2600" b="0" u="sng" dirty="0"/>
              <a:t>Remember this one!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E704D-9688-412F-ACFF-7A89E5F9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E6C0-E76C-4EC7-9F84-E4E8A1CC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Prescriptions by Year and Source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8204D8-6A42-463C-AD48-67096CD8C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556" y="1267109"/>
            <a:ext cx="6748601" cy="490161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0E791EC-C9AF-4C99-A222-8B4E297F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40" y="6308209"/>
            <a:ext cx="5808662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dirty="0">
                <a:latin typeface="Calibri" pitchFamily="34" charset="0"/>
              </a:rPr>
              <a:t>Retail (M) is by far the most expensive fill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28AE2-89C8-4D7F-A26C-A1560DBA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A021-B023-42CB-9CC2-6B1E2E74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PDTS Source System: Number of Scripts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20AF00-CC49-4C4D-9305-4E9B49CD3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705" y="2155637"/>
            <a:ext cx="6257248" cy="33774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59FE1-429C-4ED7-89C1-792EAA6B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4B5-E759-441E-82DA-2D7ECE38F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22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1EB745CF89B4EB1E23179B14FF6D3" ma:contentTypeVersion="2" ma:contentTypeDescription="Create a new document." ma:contentTypeScope="" ma:versionID="ccab89a865dbb63e12e21133979ca291">
  <xsd:schema xmlns:xsd="http://www.w3.org/2001/XMLSchema" xmlns:xs="http://www.w3.org/2001/XMLSchema" xmlns:p="http://schemas.microsoft.com/office/2006/metadata/properties" xmlns:ns2="8d223693-a444-41f7-80b4-d2e3985df692" targetNamespace="http://schemas.microsoft.com/office/2006/metadata/properties" ma:root="true" ma:fieldsID="c46070d0b0fff04ffe27834ffe2aeac5" ns2:_="">
    <xsd:import namespace="8d223693-a444-41f7-80b4-d2e3985df6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23693-a444-41f7-80b4-d2e3985df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6E01B2-A929-4427-8B93-3F613FE205B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d223693-a444-41f7-80b4-d2e3985df692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C84427-7F13-4773-903C-C693BF845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23693-a444-41f7-80b4-d2e3985df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47EC8B-5207-4CBB-94E0-0284D48FD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1720</TotalTime>
  <Words>1804</Words>
  <Application>Microsoft Office PowerPoint</Application>
  <PresentationFormat>Widescreen</PresentationFormat>
  <Paragraphs>228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Retrospect</vt:lpstr>
      <vt:lpstr>Pharmacy Data</vt:lpstr>
      <vt:lpstr>Objectives</vt:lpstr>
      <vt:lpstr>TRICARE Pharmacy </vt:lpstr>
      <vt:lpstr>Data Sources in PDTS</vt:lpstr>
      <vt:lpstr>PDTS File</vt:lpstr>
      <vt:lpstr>PDTS Data Elements</vt:lpstr>
      <vt:lpstr>PDTS Data Elements</vt:lpstr>
      <vt:lpstr>Number of Prescriptions by Year and Source </vt:lpstr>
      <vt:lpstr>PDTS Source System: Number of Scripts</vt:lpstr>
      <vt:lpstr>Data About the Drug Dispensed</vt:lpstr>
      <vt:lpstr>Top 10 Therapeutic Class Codes (all sources)</vt:lpstr>
      <vt:lpstr>PDTS Data Elements</vt:lpstr>
      <vt:lpstr>Days Supply and Quantity by Source System</vt:lpstr>
      <vt:lpstr>Source System: VA</vt:lpstr>
      <vt:lpstr>Source System: VA</vt:lpstr>
      <vt:lpstr>Source System: VA</vt:lpstr>
      <vt:lpstr>PDTS Data Elements</vt:lpstr>
      <vt:lpstr>PDTS Data Elements</vt:lpstr>
      <vt:lpstr>PDTS Data Elements</vt:lpstr>
      <vt:lpstr>PDTS Data Elements</vt:lpstr>
      <vt:lpstr>Ordering MEPRS Code</vt:lpstr>
      <vt:lpstr>CAPER and PDTS Link</vt:lpstr>
      <vt:lpstr>CAPER and PDTS Link  Results…</vt:lpstr>
      <vt:lpstr>Caveats and Other Things to Remember</vt:lpstr>
      <vt:lpstr>Pharmacy Examples    Effects of Formulary &amp; Benefit Changes</vt:lpstr>
      <vt:lpstr>Formulary Changes Example - LIPITOR</vt:lpstr>
      <vt:lpstr>LIPITOR Example</vt:lpstr>
      <vt:lpstr>NEXIUM Example</vt:lpstr>
      <vt:lpstr>Benefit Changes</vt:lpstr>
      <vt:lpstr>Select Maintenance Drugs</vt:lpstr>
      <vt:lpstr>Compound Pharmacy</vt:lpstr>
      <vt:lpstr>Compound Pharmacy Retail</vt:lpstr>
      <vt:lpstr>Takeaways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Data		</dc:title>
  <dc:subject>Pharmacy Data	</dc:subject>
  <dc:creator>Owner</dc:creator>
  <cp:keywords>Pharmacy Data	</cp:keywords>
  <cp:lastModifiedBy>Rivera, Portia T</cp:lastModifiedBy>
  <cp:revision>22</cp:revision>
  <dcterms:created xsi:type="dcterms:W3CDTF">2018-09-27T00:47:38Z</dcterms:created>
  <dcterms:modified xsi:type="dcterms:W3CDTF">2022-08-19T17:33:21Z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0x0101004251EB745CF89B4EB1E23179B14FF6D3</vt:lpwstr>
  </property>
</Properties>
</file>