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40"/>
  </p:notesMasterIdLst>
  <p:handoutMasterIdLst>
    <p:handoutMasterId r:id="rId41"/>
  </p:handoutMasterIdLst>
  <p:sldIdLst>
    <p:sldId id="256" r:id="rId5"/>
    <p:sldId id="257" r:id="rId6"/>
    <p:sldId id="278" r:id="rId7"/>
    <p:sldId id="317" r:id="rId8"/>
    <p:sldId id="269" r:id="rId9"/>
    <p:sldId id="275" r:id="rId10"/>
    <p:sldId id="294" r:id="rId11"/>
    <p:sldId id="295" r:id="rId12"/>
    <p:sldId id="296" r:id="rId13"/>
    <p:sldId id="311" r:id="rId14"/>
    <p:sldId id="312" r:id="rId15"/>
    <p:sldId id="313" r:id="rId16"/>
    <p:sldId id="314" r:id="rId17"/>
    <p:sldId id="297" r:id="rId18"/>
    <p:sldId id="315" r:id="rId19"/>
    <p:sldId id="273" r:id="rId20"/>
    <p:sldId id="301" r:id="rId21"/>
    <p:sldId id="316" r:id="rId22"/>
    <p:sldId id="323" r:id="rId23"/>
    <p:sldId id="302" r:id="rId24"/>
    <p:sldId id="303" r:id="rId25"/>
    <p:sldId id="318" r:id="rId26"/>
    <p:sldId id="304" r:id="rId27"/>
    <p:sldId id="320" r:id="rId28"/>
    <p:sldId id="319" r:id="rId29"/>
    <p:sldId id="305" r:id="rId30"/>
    <p:sldId id="322" r:id="rId31"/>
    <p:sldId id="306" r:id="rId32"/>
    <p:sldId id="321" r:id="rId33"/>
    <p:sldId id="307" r:id="rId34"/>
    <p:sldId id="272" r:id="rId35"/>
    <p:sldId id="308" r:id="rId36"/>
    <p:sldId id="298" r:id="rId37"/>
    <p:sldId id="299" r:id="rId38"/>
    <p:sldId id="26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OCUSIGN TPOXX STUDY JOB AID" id="{EE53C1EA-2CB1-467D-A6C1-3A33A6C6848A}">
          <p14:sldIdLst>
            <p14:sldId id="256"/>
            <p14:sldId id="257"/>
            <p14:sldId id="278"/>
            <p14:sldId id="317"/>
            <p14:sldId id="269"/>
            <p14:sldId id="275"/>
            <p14:sldId id="294"/>
            <p14:sldId id="295"/>
            <p14:sldId id="296"/>
            <p14:sldId id="311"/>
            <p14:sldId id="312"/>
            <p14:sldId id="313"/>
            <p14:sldId id="314"/>
            <p14:sldId id="297"/>
            <p14:sldId id="315"/>
            <p14:sldId id="273"/>
            <p14:sldId id="301"/>
            <p14:sldId id="316"/>
            <p14:sldId id="323"/>
            <p14:sldId id="302"/>
            <p14:sldId id="303"/>
            <p14:sldId id="318"/>
            <p14:sldId id="304"/>
            <p14:sldId id="320"/>
            <p14:sldId id="319"/>
            <p14:sldId id="305"/>
            <p14:sldId id="322"/>
            <p14:sldId id="306"/>
            <p14:sldId id="321"/>
            <p14:sldId id="307"/>
            <p14:sldId id="272"/>
            <p14:sldId id="308"/>
            <p14:sldId id="298"/>
            <p14:sldId id="299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CFD4BA-FBB5-176A-E002-8B1C7504F6E2}" name="Christiano, Michelle" initials="CM" userId="S::Michelle.Christiano@va.gov::35bb50dd-ffee-43f1-856f-ada77bb51cfd" providerId="AD"/>
  <p188:author id="{7E4662EB-3597-E909-1879-64A8829D7B29}" name="Primous, April" initials="PA" userId="S::April.Primous@va.gov::2a5358a4-e632-4321-8ed7-b4aaab7a0a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F1F"/>
    <a:srgbClr val="1F5493"/>
    <a:srgbClr val="1F5439"/>
    <a:srgbClr val="175594"/>
    <a:srgbClr val="102E50"/>
    <a:srgbClr val="FDB7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8" autoAdjust="0"/>
    <p:restoredTop sz="94475" autoAdjust="0"/>
  </p:normalViewPr>
  <p:slideViewPr>
    <p:cSldViewPr snapToGrid="0" snapToObjects="1">
      <p:cViewPr varScale="1">
        <p:scale>
          <a:sx n="108" d="100"/>
          <a:sy n="108" d="100"/>
        </p:scale>
        <p:origin x="20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5" d="100"/>
          <a:sy n="95" d="100"/>
        </p:scale>
        <p:origin x="251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EA599-9803-B04C-B3FB-2B0E7F023161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DA192-9301-2E4C-82C0-B2B1A3F6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19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FAF83-101F-2B48-87AB-16089F66384F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1FA43-6C0E-6047-B106-ADAB81A8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quot;&quot;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Enterprise Program Management Office icon.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75" y="836624"/>
            <a:ext cx="1106424" cy="1106424"/>
          </a:xfrm>
          <a:prstGeom prst="rect">
            <a:avLst/>
          </a:prstGeom>
        </p:spPr>
      </p:pic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2297229" y="1084242"/>
            <a:ext cx="4355045" cy="858806"/>
          </a:xfrm>
        </p:spPr>
        <p:txBody>
          <a:bodyPr anchor="t">
            <a:normAutofit/>
          </a:bodyPr>
          <a:lstStyle>
            <a:lvl1pPr>
              <a:defRPr sz="3000" cap="all" baseline="0">
                <a:solidFill>
                  <a:srgbClr val="175594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0" hasCustomPrompt="1"/>
          </p:nvPr>
        </p:nvSpPr>
        <p:spPr>
          <a:xfrm>
            <a:off x="2297229" y="1990379"/>
            <a:ext cx="4355401" cy="375663"/>
          </a:xfr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rgbClr val="1F1F1F"/>
                </a:solidFill>
              </a:defRPr>
            </a:lvl1pPr>
          </a:lstStyle>
          <a:p>
            <a:pPr lvl="0"/>
            <a:r>
              <a:rPr lang="en-US" dirty="0"/>
              <a:t>Name of Presenter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2297229" y="2411327"/>
            <a:ext cx="2387226" cy="396875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rgbClr val="1F1F1F"/>
                </a:solidFill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97229" y="2867054"/>
            <a:ext cx="3657974" cy="436006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1F1F1F"/>
                </a:solidFill>
              </a:defRPr>
            </a:lvl1pPr>
          </a:lstStyle>
          <a:p>
            <a:pPr lvl="0"/>
            <a:r>
              <a:rPr lang="en-US" dirty="0"/>
              <a:t>Presenter’s Organization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2297229" y="3431533"/>
            <a:ext cx="2984500" cy="244114"/>
          </a:xfrm>
        </p:spPr>
        <p:txBody>
          <a:bodyPr/>
          <a:lstStyle>
            <a:lvl1pPr marL="0" indent="0">
              <a:buNone/>
              <a:defRPr sz="1600">
                <a:solidFill>
                  <a:srgbClr val="175594"/>
                </a:solidFill>
              </a:defRPr>
            </a:lvl1pPr>
          </a:lstStyle>
          <a:p>
            <a:pPr lvl="0"/>
            <a:r>
              <a:rPr lang="en-US" dirty="0"/>
              <a:t>Audience Name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297229" y="3714941"/>
            <a:ext cx="2984500" cy="26550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175594"/>
                </a:solidFill>
              </a:defRPr>
            </a:lvl1pPr>
          </a:lstStyle>
          <a:p>
            <a:pPr lvl="0"/>
            <a:r>
              <a:rPr lang="en-US" dirty="0"/>
              <a:t>Month Day</a:t>
            </a:r>
            <a:r>
              <a:rPr lang="en-US"/>
              <a:t>, YYYY</a:t>
            </a:r>
            <a:endParaRPr lang="en-US" dirty="0"/>
          </a:p>
        </p:txBody>
      </p:sp>
      <p:pic>
        <p:nvPicPr>
          <p:cNvPr id="3" name="Picture 2" descr="Logo and Seal for U.S. Department of Veterans Affairs, Office of Information and Technology, Enterprise Program Management Office.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678" y="5625432"/>
            <a:ext cx="3374136" cy="79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7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quot;&quot;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222783" cy="3134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935" y="378460"/>
            <a:ext cx="7891272" cy="685800"/>
          </a:xfrm>
        </p:spPr>
        <p:txBody>
          <a:bodyPr/>
          <a:lstStyle>
            <a:lvl1pPr>
              <a:defRPr baseline="0">
                <a:solidFill>
                  <a:srgbClr val="1F1F1F"/>
                </a:solidFill>
              </a:defRPr>
            </a:lvl1pPr>
          </a:lstStyle>
          <a:p>
            <a:r>
              <a:rPr lang="en-US" dirty="0"/>
              <a:t>Insert Title, 28pt Calibri Bold (Color: RGB 33, 33, 33)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0935" y="1417320"/>
            <a:ext cx="7891271" cy="4489704"/>
          </a:xfrm>
        </p:spPr>
        <p:txBody>
          <a:bodyPr/>
          <a:lstStyle>
            <a:lvl1pPr>
              <a:defRPr baseline="0">
                <a:solidFill>
                  <a:srgbClr val="1F1F1F"/>
                </a:solidFill>
              </a:defRPr>
            </a:lvl1pPr>
            <a:lvl2pPr>
              <a:defRPr>
                <a:solidFill>
                  <a:srgbClr val="1F1F1F"/>
                </a:solidFill>
              </a:defRPr>
            </a:lvl2pPr>
            <a:lvl3pPr>
              <a:defRPr>
                <a:solidFill>
                  <a:srgbClr val="1F1F1F"/>
                </a:solidFill>
              </a:defRPr>
            </a:lvl3pPr>
            <a:lvl4pPr>
              <a:defRPr>
                <a:solidFill>
                  <a:srgbClr val="1F1F1F"/>
                </a:solidFill>
              </a:defRPr>
            </a:lvl4pPr>
          </a:lstStyle>
          <a:p>
            <a:pPr lvl="0"/>
            <a:r>
              <a:rPr lang="en-US" dirty="0"/>
              <a:t>Body Text no smaller than 18pt font, Calibri Regular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028289"/>
            <a:ext cx="20574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3028950" y="6028289"/>
            <a:ext cx="3086100" cy="365125"/>
          </a:xfrm>
        </p:spPr>
        <p:txBody>
          <a:bodyPr/>
          <a:lstStyle/>
          <a:p>
            <a:r>
              <a:rPr lang="en-US"/>
              <a:t>Office of Information and Technology</a:t>
            </a:r>
          </a:p>
        </p:txBody>
      </p:sp>
      <p:pic>
        <p:nvPicPr>
          <p:cNvPr id="7" name="Picture 6" descr="&quot;&quot;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4912"/>
            <a:ext cx="9144000" cy="323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&quot;&quot;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222783" cy="313430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936" y="374904"/>
            <a:ext cx="7891272" cy="686924"/>
          </a:xfrm>
        </p:spPr>
        <p:txBody>
          <a:bodyPr/>
          <a:lstStyle>
            <a:lvl1pPr>
              <a:defRPr baseline="0">
                <a:solidFill>
                  <a:srgbClr val="1F1F1F"/>
                </a:solidFill>
              </a:defRPr>
            </a:lvl1pPr>
          </a:lstStyle>
          <a:p>
            <a:r>
              <a:rPr lang="en-US" dirty="0"/>
              <a:t>Insert Title, 28pt Calibri Bold (Color: RGB 33, 33, 33)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9074"/>
            <a:ext cx="7886700" cy="414727"/>
          </a:xfrm>
        </p:spPr>
        <p:txBody>
          <a:bodyPr anchor="b">
            <a:normAutofit/>
          </a:bodyPr>
          <a:lstStyle>
            <a:lvl1pPr marL="0" indent="0">
              <a:buNone/>
              <a:defRPr sz="2200" b="1" baseline="0"/>
            </a:lvl1pPr>
          </a:lstStyle>
          <a:p>
            <a:r>
              <a:rPr lang="en-US" dirty="0"/>
              <a:t>Insert Heading, 22pt Calibri Bold (Color: RGB 33, 33, 33)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30936" y="1613801"/>
            <a:ext cx="7891272" cy="199341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1F1F1F"/>
                </a:solidFill>
              </a:defRPr>
            </a:lvl1pPr>
            <a:lvl2pPr marL="685800" indent="-228600">
              <a:buFont typeface="CambriaMath" charset="0"/>
              <a:buChar char="⎯"/>
              <a:defRPr sz="2000">
                <a:solidFill>
                  <a:srgbClr val="1F1F1F"/>
                </a:solidFill>
              </a:defRPr>
            </a:lvl2pPr>
            <a:lvl3pPr>
              <a:defRPr sz="2000">
                <a:solidFill>
                  <a:srgbClr val="1F1F1F"/>
                </a:solidFill>
              </a:defRPr>
            </a:lvl3pPr>
            <a:lvl4pPr marL="1600200" indent="-228600">
              <a:buFont typeface=".AppleSystemUIFont" charset="-120"/>
              <a:buChar char="»"/>
              <a:defRPr sz="2000">
                <a:solidFill>
                  <a:srgbClr val="1F1F1F"/>
                </a:solidFill>
              </a:defRPr>
            </a:lvl4pPr>
          </a:lstStyle>
          <a:p>
            <a:pPr lvl="0"/>
            <a:r>
              <a:rPr lang="en-US" dirty="0"/>
              <a:t>Body Text no smaller than 18pt font, Calibri Regular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612485"/>
            <a:ext cx="7886700" cy="414727"/>
          </a:xfrm>
        </p:spPr>
        <p:txBody>
          <a:bodyPr anchor="b">
            <a:normAutofit/>
          </a:bodyPr>
          <a:lstStyle>
            <a:lvl1pPr marL="0" indent="0">
              <a:buNone/>
              <a:defRPr sz="2200" b="1" baseline="0"/>
            </a:lvl1pPr>
          </a:lstStyle>
          <a:p>
            <a:r>
              <a:rPr lang="en-US" dirty="0"/>
              <a:t>Insert Heading, 22pt Calibri Bold (Color: RGB 33, 33, 33)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0936" y="4027212"/>
            <a:ext cx="7891272" cy="2008996"/>
          </a:xfrm>
        </p:spPr>
        <p:txBody>
          <a:bodyPr>
            <a:normAutofit/>
          </a:bodyPr>
          <a:lstStyle>
            <a:lvl1pPr>
              <a:defRPr sz="2000">
                <a:solidFill>
                  <a:srgbClr val="1F1F1F"/>
                </a:solidFill>
              </a:defRPr>
            </a:lvl1pPr>
            <a:lvl2pPr marL="685800" indent="-228600">
              <a:buFont typeface="CambriaMath" charset="0"/>
              <a:buChar char="⎯"/>
              <a:defRPr sz="2000">
                <a:solidFill>
                  <a:srgbClr val="1F1F1F"/>
                </a:solidFill>
              </a:defRPr>
            </a:lvl2pPr>
            <a:lvl3pPr>
              <a:defRPr sz="2000">
                <a:solidFill>
                  <a:srgbClr val="1F1F1F"/>
                </a:solidFill>
              </a:defRPr>
            </a:lvl3pPr>
            <a:lvl4pPr marL="1600200" indent="-228600">
              <a:buFont typeface=".AppleSystemUIFont" charset="-120"/>
              <a:buChar char="»"/>
              <a:defRPr sz="2000">
                <a:solidFill>
                  <a:srgbClr val="1F1F1F"/>
                </a:solidFill>
              </a:defRPr>
            </a:lvl4pPr>
          </a:lstStyle>
          <a:p>
            <a:pPr lvl="0"/>
            <a:r>
              <a:rPr lang="en-US" dirty="0"/>
              <a:t>Body Text no smaller than 18pt font, Calibri Regular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  <p:pic>
        <p:nvPicPr>
          <p:cNvPr id="13" name="Picture 12" descr="&quot;&quot;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4912"/>
            <a:ext cx="9144000" cy="3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9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&quot;&quot;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222783" cy="313430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74904"/>
            <a:ext cx="7886700" cy="685800"/>
          </a:xfrm>
        </p:spPr>
        <p:txBody>
          <a:bodyPr/>
          <a:lstStyle/>
          <a:p>
            <a:r>
              <a:rPr lang="en-US" dirty="0"/>
              <a:t>Insert Title, 28pt Calibri Bold (Color: RGB 33, 33, 33)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199810"/>
            <a:ext cx="3778250" cy="644113"/>
          </a:xfrm>
        </p:spPr>
        <p:txBody>
          <a:bodyPr anchor="b">
            <a:normAutofit/>
          </a:bodyPr>
          <a:lstStyle>
            <a:lvl1pPr marL="0" indent="0">
              <a:buNone/>
              <a:defRPr sz="2200" b="1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Insert Heading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843923"/>
            <a:ext cx="3778250" cy="4042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Body Text no smaller than 18pt font, Calibri Regular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734083" y="1199809"/>
            <a:ext cx="3778250" cy="644113"/>
          </a:xfrm>
        </p:spPr>
        <p:txBody>
          <a:bodyPr anchor="b">
            <a:normAutofit/>
          </a:bodyPr>
          <a:lstStyle>
            <a:lvl1pPr marL="0" indent="0">
              <a:buNone/>
              <a:defRPr sz="2200" b="1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Insert Heading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34083" y="1843922"/>
            <a:ext cx="3778250" cy="4042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Body Text no smaller than 18pt font, Calibri Regular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  <p:pic>
        <p:nvPicPr>
          <p:cNvPr id="13" name="Picture 12" descr="&quot;&quot;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4912"/>
            <a:ext cx="9144000" cy="3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4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&quot;&quot;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222783" cy="3134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Title, 28pt Calibri Bold (Color: RGB 33, 33, 33)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028289"/>
            <a:ext cx="20574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3028950" y="6028289"/>
            <a:ext cx="3086100" cy="365125"/>
          </a:xfrm>
        </p:spPr>
        <p:txBody>
          <a:bodyPr/>
          <a:lstStyle/>
          <a:p>
            <a:r>
              <a:rPr lang="en-US" dirty="0"/>
              <a:t>Office of Information and Technology</a:t>
            </a:r>
          </a:p>
        </p:txBody>
      </p:sp>
      <p:pic>
        <p:nvPicPr>
          <p:cNvPr id="8" name="Picture 7" descr="&quot;&quot;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4912"/>
            <a:ext cx="9144000" cy="3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&quot;&quot;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222783" cy="313430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219026"/>
            <a:ext cx="7886700" cy="1253380"/>
          </a:xfrm>
        </p:spPr>
        <p:txBody>
          <a:bodyPr anchor="ctr">
            <a:noAutofit/>
          </a:bodyPr>
          <a:lstStyle>
            <a:lvl1pPr algn="ctr">
              <a:defRPr sz="3600" b="1" i="0" baseline="0">
                <a:solidFill>
                  <a:srgbClr val="1F1F1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Call out slide: Important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  <p:pic>
        <p:nvPicPr>
          <p:cNvPr id="9" name="Picture 8" descr="&quot;&quot;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4912"/>
            <a:ext cx="9144000" cy="3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9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&quot;&quot;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219026"/>
            <a:ext cx="7886700" cy="1253380"/>
          </a:xfrm>
        </p:spPr>
        <p:txBody>
          <a:bodyPr anchor="ctr">
            <a:noAutofit/>
          </a:bodyPr>
          <a:lstStyle>
            <a:lvl1pPr algn="ctr">
              <a:defRPr sz="3600" b="1" i="0">
                <a:solidFill>
                  <a:srgbClr val="1F1F1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Interstitial Slide Title Size 36pt,</a:t>
            </a:r>
            <a:br>
              <a:rPr lang="en-US" dirty="0"/>
            </a:br>
            <a:r>
              <a:rPr lang="en-US" dirty="0"/>
              <a:t>Calibri Bold (Color: RGB 33,33,33)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0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&quot;&quot;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219026"/>
            <a:ext cx="7886700" cy="1253380"/>
          </a:xfrm>
        </p:spPr>
        <p:txBody>
          <a:bodyPr anchor="ctr">
            <a:noAutofit/>
          </a:bodyPr>
          <a:lstStyle>
            <a:lvl1pPr algn="ctr">
              <a:defRPr sz="4000" b="1" i="0">
                <a:solidFill>
                  <a:srgbClr val="1F1F1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457950" y="6028289"/>
            <a:ext cx="20574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7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w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quot;&quot;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024604"/>
            <a:ext cx="7886700" cy="1325563"/>
          </a:xfrm>
        </p:spPr>
        <p:txBody>
          <a:bodyPr>
            <a:normAutofit/>
          </a:bodyPr>
          <a:lstStyle>
            <a:lvl1pPr algn="ctr">
              <a:defRPr sz="4000" b="1" i="0">
                <a:solidFill>
                  <a:srgbClr val="1F1F1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2349500"/>
            <a:ext cx="7886700" cy="25400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9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74904"/>
            <a:ext cx="78867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Size 28pt, Calibri Bold (Color: RGB 33,33,33)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936" y="1416052"/>
            <a:ext cx="7886700" cy="448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Text no smaller than 18pt font, Calibri Regular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0282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02828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Office of Information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88432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2" r:id="rId2"/>
    <p:sldLayoutId id="2147483703" r:id="rId3"/>
    <p:sldLayoutId id="2147483705" r:id="rId4"/>
    <p:sldLayoutId id="2147483699" r:id="rId5"/>
    <p:sldLayoutId id="2147483702" r:id="rId6"/>
    <p:sldLayoutId id="2147483700" r:id="rId7"/>
    <p:sldLayoutId id="2147483704" r:id="rId8"/>
    <p:sldLayoutId id="214748370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1F1F1F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rgbClr val="1F1F1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mbriaMath" charset="0"/>
        <a:buChar char="⎯"/>
        <a:defRPr sz="2400" kern="1200">
          <a:solidFill>
            <a:srgbClr val="1F1F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F1F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»"/>
        <a:defRPr sz="2400" kern="1200">
          <a:solidFill>
            <a:srgbClr val="1F1F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pp.docusign.com/docume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docusign.com/document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docusign.com/document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docusign.com/document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65" y="2695023"/>
            <a:ext cx="7890553" cy="85880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DocuSign – ORD TPOXX Study Job aid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/>
              <a:t>Last Updated: October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00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4ED66-D07C-4A8B-B5A8-2D54827E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DD20C-5FFC-45C5-9962-F304A7E89E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F6CF5D-DFF1-4414-AC05-E02670575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963"/>
            <a:ext cx="9144000" cy="65177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5345D8-07B6-4316-89C9-A00343BDCAA3}"/>
              </a:ext>
            </a:extLst>
          </p:cNvPr>
          <p:cNvSpPr txBox="1"/>
          <p:nvPr/>
        </p:nvSpPr>
        <p:spPr>
          <a:xfrm>
            <a:off x="948500" y="1821711"/>
            <a:ext cx="780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Enter Legal First Name and Last Name                        (of Person Obtaining Consent)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95B3DE-31F1-41D2-B0BB-087004E7987B}"/>
              </a:ext>
            </a:extLst>
          </p:cNvPr>
          <p:cNvSpPr txBox="1"/>
          <p:nvPr/>
        </p:nvSpPr>
        <p:spPr>
          <a:xfrm>
            <a:off x="1044198" y="2356891"/>
            <a:ext cx="498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Enter Email address (of Person Obtaining Consent)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C97A6-10F1-463F-B491-A440292DB3B7}"/>
              </a:ext>
            </a:extLst>
          </p:cNvPr>
          <p:cNvSpPr txBox="1"/>
          <p:nvPr/>
        </p:nvSpPr>
        <p:spPr>
          <a:xfrm>
            <a:off x="1100900" y="4802377"/>
            <a:ext cx="780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Enter Legal First Name and Last Name                        (of Participant)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B2EEE7-374F-426D-9BBA-056D4A4E01BD}"/>
              </a:ext>
            </a:extLst>
          </p:cNvPr>
          <p:cNvSpPr txBox="1"/>
          <p:nvPr/>
        </p:nvSpPr>
        <p:spPr>
          <a:xfrm>
            <a:off x="1015837" y="5358831"/>
            <a:ext cx="498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Enter Email address (of Participant)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E8510B-0B9A-485F-882F-1944FB7A34F4}"/>
              </a:ext>
            </a:extLst>
          </p:cNvPr>
          <p:cNvSpPr txBox="1"/>
          <p:nvPr/>
        </p:nvSpPr>
        <p:spPr>
          <a:xfrm>
            <a:off x="1044199" y="5728163"/>
            <a:ext cx="792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***NOTE:  IF you will be using an LAR ROLE, DELETE THE PARTICIPANT ROLE****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23836D-AEA3-4166-A1D0-A5E50F6F5C7B}"/>
              </a:ext>
            </a:extLst>
          </p:cNvPr>
          <p:cNvCxnSpPr>
            <a:cxnSpLocks/>
          </p:cNvCxnSpPr>
          <p:nvPr/>
        </p:nvCxnSpPr>
        <p:spPr>
          <a:xfrm flipV="1">
            <a:off x="8665534" y="4614576"/>
            <a:ext cx="0" cy="14137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0D7323-60E3-4AEE-9E77-1D24426F43A8}"/>
              </a:ext>
            </a:extLst>
          </p:cNvPr>
          <p:cNvCxnSpPr/>
          <p:nvPr/>
        </p:nvCxnSpPr>
        <p:spPr>
          <a:xfrm flipH="1">
            <a:off x="7719237" y="6028289"/>
            <a:ext cx="9462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05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4ED66-D07C-4A8B-B5A8-2D54827E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DD20C-5FFC-45C5-9962-F304A7E89E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68DF1-6579-4210-B46D-C8A01E0FC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65"/>
            <a:ext cx="9144000" cy="65316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9248A4-E847-4C0F-AB8F-2FBF38B42FFE}"/>
              </a:ext>
            </a:extLst>
          </p:cNvPr>
          <p:cNvSpPr txBox="1"/>
          <p:nvPr/>
        </p:nvSpPr>
        <p:spPr>
          <a:xfrm>
            <a:off x="952044" y="1251102"/>
            <a:ext cx="780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Enter Legal First Name and Last Name                        (of LAR)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D44041-4180-4946-97AB-7DECDE9CC7CB}"/>
              </a:ext>
            </a:extLst>
          </p:cNvPr>
          <p:cNvSpPr txBox="1"/>
          <p:nvPr/>
        </p:nvSpPr>
        <p:spPr>
          <a:xfrm>
            <a:off x="952044" y="1825264"/>
            <a:ext cx="498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Enter Email address (of LAR)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9B5124-0E48-4A06-B0B3-306A7B7130A1}"/>
              </a:ext>
            </a:extLst>
          </p:cNvPr>
          <p:cNvSpPr txBox="1"/>
          <p:nvPr/>
        </p:nvSpPr>
        <p:spPr>
          <a:xfrm>
            <a:off x="828011" y="2194596"/>
            <a:ext cx="792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***NOTE:  IF you will be using PARTICIPANT ROLE, DELETE THE LAR ROLE****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35A6283-6194-4554-B0D2-0ABFC2B8061C}"/>
              </a:ext>
            </a:extLst>
          </p:cNvPr>
          <p:cNvCxnSpPr>
            <a:cxnSpLocks/>
          </p:cNvCxnSpPr>
          <p:nvPr/>
        </p:nvCxnSpPr>
        <p:spPr>
          <a:xfrm flipV="1">
            <a:off x="8515350" y="1063301"/>
            <a:ext cx="0" cy="14137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0A6FEC-71E8-4F1D-8DC9-19D8BCE9004F}"/>
              </a:ext>
            </a:extLst>
          </p:cNvPr>
          <p:cNvCxnSpPr/>
          <p:nvPr/>
        </p:nvCxnSpPr>
        <p:spPr>
          <a:xfrm flipH="1">
            <a:off x="7569053" y="2477014"/>
            <a:ext cx="9462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CC47E96-867E-496D-8C56-2E97309D2F04}"/>
              </a:ext>
            </a:extLst>
          </p:cNvPr>
          <p:cNvSpPr txBox="1"/>
          <p:nvPr/>
        </p:nvSpPr>
        <p:spPr>
          <a:xfrm>
            <a:off x="952044" y="4266478"/>
            <a:ext cx="780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Enter Legal First Name and Last Name                        (of Translator)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51B09A-3E1B-44C2-B561-5D8945F715B7}"/>
              </a:ext>
            </a:extLst>
          </p:cNvPr>
          <p:cNvSpPr txBox="1"/>
          <p:nvPr/>
        </p:nvSpPr>
        <p:spPr>
          <a:xfrm>
            <a:off x="952044" y="4840640"/>
            <a:ext cx="498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Enter Email address (of Translator)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4CFD50-B6F6-486C-A224-55BB9223E532}"/>
              </a:ext>
            </a:extLst>
          </p:cNvPr>
          <p:cNvSpPr txBox="1"/>
          <p:nvPr/>
        </p:nvSpPr>
        <p:spPr>
          <a:xfrm>
            <a:off x="831550" y="5270946"/>
            <a:ext cx="792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***NOTE:  IF you don’t need a TRANSLATOR ROLE, DELETE THIS ROLE****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E210BF1-F46E-4A3F-AEAB-557DD6F158F1}"/>
              </a:ext>
            </a:extLst>
          </p:cNvPr>
          <p:cNvCxnSpPr>
            <a:cxnSpLocks/>
          </p:cNvCxnSpPr>
          <p:nvPr/>
        </p:nvCxnSpPr>
        <p:spPr>
          <a:xfrm flipV="1">
            <a:off x="8518889" y="4139651"/>
            <a:ext cx="0" cy="14137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2A2C9B-B928-4B90-B4FD-0FA99A548B08}"/>
              </a:ext>
            </a:extLst>
          </p:cNvPr>
          <p:cNvCxnSpPr/>
          <p:nvPr/>
        </p:nvCxnSpPr>
        <p:spPr>
          <a:xfrm flipH="1">
            <a:off x="7572592" y="5553364"/>
            <a:ext cx="9462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23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4ED66-D07C-4A8B-B5A8-2D54827E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DD20C-5FFC-45C5-9962-F304A7E89E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F6CF5D-DFF1-4414-AC05-E02670575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1834"/>
            <a:ext cx="9144000" cy="59113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5345D8-07B6-4316-89C9-A00343BDCAA3}"/>
              </a:ext>
            </a:extLst>
          </p:cNvPr>
          <p:cNvSpPr txBox="1"/>
          <p:nvPr/>
        </p:nvSpPr>
        <p:spPr>
          <a:xfrm>
            <a:off x="1015837" y="2191558"/>
            <a:ext cx="780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Nigel Clarke  (EXAMPLE PERSON OBTAINING CONSENT)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95B3DE-31F1-41D2-B0BB-087004E7987B}"/>
              </a:ext>
            </a:extLst>
          </p:cNvPr>
          <p:cNvSpPr txBox="1"/>
          <p:nvPr/>
        </p:nvSpPr>
        <p:spPr>
          <a:xfrm>
            <a:off x="948500" y="2676350"/>
            <a:ext cx="498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Nigel.Clarke@va.gov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C97A6-10F1-463F-B491-A440292DB3B7}"/>
              </a:ext>
            </a:extLst>
          </p:cNvPr>
          <p:cNvSpPr txBox="1"/>
          <p:nvPr/>
        </p:nvSpPr>
        <p:spPr>
          <a:xfrm>
            <a:off x="1100900" y="4898074"/>
            <a:ext cx="780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April Primous (EXAMPLE PARTICIPANT)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B2EEE7-374F-426D-9BBA-056D4A4E01BD}"/>
              </a:ext>
            </a:extLst>
          </p:cNvPr>
          <p:cNvSpPr txBox="1"/>
          <p:nvPr/>
        </p:nvSpPr>
        <p:spPr>
          <a:xfrm>
            <a:off x="1015837" y="5380118"/>
            <a:ext cx="498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April.Primous@va.gov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E8510B-0B9A-485F-882F-1944FB7A34F4}"/>
              </a:ext>
            </a:extLst>
          </p:cNvPr>
          <p:cNvSpPr txBox="1"/>
          <p:nvPr/>
        </p:nvSpPr>
        <p:spPr>
          <a:xfrm>
            <a:off x="0" y="35503"/>
            <a:ext cx="9016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***For this example… we will use the PARTICIPANT ROLE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and will </a:t>
            </a:r>
            <a:r>
              <a:rPr lang="en-US" b="1" u="sng" dirty="0">
                <a:solidFill>
                  <a:srgbClr val="FF0000"/>
                </a:solidFill>
              </a:rPr>
              <a:t>DELETE </a:t>
            </a:r>
            <a:r>
              <a:rPr lang="en-US" b="1" dirty="0">
                <a:solidFill>
                  <a:srgbClr val="FF0000"/>
                </a:solidFill>
              </a:rPr>
              <a:t>the </a:t>
            </a:r>
            <a:r>
              <a:rPr lang="en-US" b="1" u="sng" dirty="0">
                <a:solidFill>
                  <a:srgbClr val="FF0000"/>
                </a:solidFill>
              </a:rPr>
              <a:t>LAR ROLE </a:t>
            </a:r>
            <a:r>
              <a:rPr lang="en-US" b="1" dirty="0">
                <a:solidFill>
                  <a:srgbClr val="FF0000"/>
                </a:solidFill>
              </a:rPr>
              <a:t>and the </a:t>
            </a:r>
            <a:r>
              <a:rPr lang="en-US" b="1" u="sng" cap="all" dirty="0">
                <a:solidFill>
                  <a:srgbClr val="FF0000"/>
                </a:solidFill>
              </a:rPr>
              <a:t>Translator Role</a:t>
            </a:r>
            <a:r>
              <a:rPr lang="en-US" b="1" dirty="0">
                <a:solidFill>
                  <a:srgbClr val="FF0000"/>
                </a:solidFill>
              </a:rPr>
              <a:t>, there should ALWAYS be a PERSON OBTAINING CONSENT ROLE****</a:t>
            </a:r>
          </a:p>
        </p:txBody>
      </p:sp>
    </p:spTree>
    <p:extLst>
      <p:ext uri="{BB962C8B-B14F-4D97-AF65-F5344CB8AC3E}">
        <p14:creationId xmlns:p14="http://schemas.microsoft.com/office/powerpoint/2010/main" val="3075673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4ED66-D07C-4A8B-B5A8-2D54827E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DD20C-5FFC-45C5-9962-F304A7E89E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E69BB3-7681-481E-9B3E-EB3A743CC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615"/>
            <a:ext cx="9144000" cy="41267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63036D-AC2F-4F74-BBF7-BB5D3D7EE799}"/>
              </a:ext>
            </a:extLst>
          </p:cNvPr>
          <p:cNvSpPr/>
          <p:nvPr/>
        </p:nvSpPr>
        <p:spPr>
          <a:xfrm>
            <a:off x="8239874" y="5116530"/>
            <a:ext cx="904126" cy="3758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A7ECD9-7D92-4A7D-826F-C8AB43AE8408}"/>
              </a:ext>
            </a:extLst>
          </p:cNvPr>
          <p:cNvSpPr txBox="1"/>
          <p:nvPr/>
        </p:nvSpPr>
        <p:spPr>
          <a:xfrm>
            <a:off x="0" y="180753"/>
            <a:ext cx="911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Send</a:t>
            </a:r>
          </a:p>
        </p:txBody>
      </p:sp>
    </p:spTree>
    <p:extLst>
      <p:ext uri="{BB962C8B-B14F-4D97-AF65-F5344CB8AC3E}">
        <p14:creationId xmlns:p14="http://schemas.microsoft.com/office/powerpoint/2010/main" val="141233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4ED66-D07C-4A8B-B5A8-2D54827E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DD20C-5FFC-45C5-9962-F304A7E89E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461750-52D3-49D3-8019-47EE9607844A}"/>
              </a:ext>
            </a:extLst>
          </p:cNvPr>
          <p:cNvSpPr txBox="1"/>
          <p:nvPr/>
        </p:nvSpPr>
        <p:spPr>
          <a:xfrm>
            <a:off x="0" y="180753"/>
            <a:ext cx="9116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MANAGE TAB: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the TEMPLATE is sent, the DocuSign application will take you back to the Manage tab, Sent Items folder of your DocuSign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will show that the Template was sent and that the current Status is waiting for other to  obtain their signature(s).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B4A571-F37F-4335-9C20-2A5A98102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8" y="1637414"/>
            <a:ext cx="9144000" cy="29163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1C99624-7F15-48A1-A967-31E9A7AEFF96}"/>
              </a:ext>
            </a:extLst>
          </p:cNvPr>
          <p:cNvSpPr/>
          <p:nvPr/>
        </p:nvSpPr>
        <p:spPr>
          <a:xfrm>
            <a:off x="2137144" y="2986812"/>
            <a:ext cx="6979148" cy="4421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414B40-50B7-43C6-B873-0447449B3F4D}"/>
              </a:ext>
            </a:extLst>
          </p:cNvPr>
          <p:cNvSpPr/>
          <p:nvPr/>
        </p:nvSpPr>
        <p:spPr>
          <a:xfrm>
            <a:off x="1143108" y="3353635"/>
            <a:ext cx="542636" cy="2655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29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4ED66-D07C-4A8B-B5A8-2D54827E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DD20C-5FFC-45C5-9962-F304A7E89E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8297C1-E002-4E69-9236-D7C0E3F20B7C}"/>
              </a:ext>
            </a:extLst>
          </p:cNvPr>
          <p:cNvSpPr/>
          <p:nvPr/>
        </p:nvSpPr>
        <p:spPr>
          <a:xfrm>
            <a:off x="122382" y="3075136"/>
            <a:ext cx="542636" cy="2655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593DCF-33BF-4EF2-A6BF-4FBEE8844FED}"/>
              </a:ext>
            </a:extLst>
          </p:cNvPr>
          <p:cNvSpPr/>
          <p:nvPr/>
        </p:nvSpPr>
        <p:spPr>
          <a:xfrm>
            <a:off x="1554019" y="2986812"/>
            <a:ext cx="7562273" cy="4421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FE0F2E-2A37-42F6-B467-0EA47DE0A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0718"/>
            <a:ext cx="9144000" cy="37565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6EF119-318D-4C69-AC21-26BBC588A3FD}"/>
              </a:ext>
            </a:extLst>
          </p:cNvPr>
          <p:cNvSpPr txBox="1"/>
          <p:nvPr/>
        </p:nvSpPr>
        <p:spPr>
          <a:xfrm>
            <a:off x="0" y="180753"/>
            <a:ext cx="9116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MANAGE Tab: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the sent email and it will show the details of the email to include status and other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Status of who has signed and who has not signed via the DocuSign application</a:t>
            </a:r>
          </a:p>
        </p:txBody>
      </p:sp>
    </p:spTree>
    <p:extLst>
      <p:ext uri="{BB962C8B-B14F-4D97-AF65-F5344CB8AC3E}">
        <p14:creationId xmlns:p14="http://schemas.microsoft.com/office/powerpoint/2010/main" val="821044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CCA2A-4AE9-47B0-A452-10D076233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Completion and Signing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EE929-2D04-476D-A09B-DD760D2E0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All recipients receive an email to the email address(es) provided by the person obtaining informed consent that notifies the recipient that a document requires their signature.</a:t>
            </a:r>
          </a:p>
          <a:p>
            <a:r>
              <a:rPr lang="en-US" dirty="0"/>
              <a:t>When the recipient(s) click the link in the email, they will be presented with the forms in the DocuSign user interface:</a:t>
            </a:r>
          </a:p>
          <a:p>
            <a:pPr lvl="1"/>
            <a:r>
              <a:rPr lang="en-US" dirty="0"/>
              <a:t>They must  complete all required fields</a:t>
            </a:r>
          </a:p>
          <a:p>
            <a:pPr lvl="1"/>
            <a:r>
              <a:rPr lang="en-US" dirty="0"/>
              <a:t>Sign the document and </a:t>
            </a:r>
          </a:p>
          <a:p>
            <a:pPr lvl="1"/>
            <a:r>
              <a:rPr lang="en-US" dirty="0"/>
              <a:t>Click </a:t>
            </a:r>
            <a:r>
              <a:rPr lang="en-US" b="1" i="1" dirty="0"/>
              <a:t>FINISH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***IMPORTANT – ALL SIGNATURES REQUIRE THE SIGNER TO ‘SIGN IN TO THE DOCUSIGN ACCOUNT’ AND MAKE A SELECTION BEFORE THEY CAN CLICK FINISH FOR </a:t>
            </a:r>
            <a:r>
              <a:rPr lang="fr-FR" dirty="0">
                <a:solidFill>
                  <a:srgbClr val="FF0000"/>
                </a:solidFill>
              </a:rPr>
              <a:t>21 CFR PART 11 COMPLIANT SIGNATURES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Once all recipients sign, the participant and the person obtaining informed consent who sent the document for signature will receive an email with a link to the completed and signed forms.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8944F-6BE6-49B0-B863-4DB0DE02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2C7B3-CF2C-4336-B031-7D14846D49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655908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4ED66-D07C-4A8B-B5A8-2D54827E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DD20C-5FFC-45C5-9962-F304A7E89E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6BAB08-88CD-439E-8C9B-9D8A743C5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17" y="1233377"/>
            <a:ext cx="6539464" cy="52341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29FEB5-3198-4EE4-B3DD-6581FD1E5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864"/>
            <a:ext cx="9144000" cy="8110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9D4199-09E7-472C-823E-61F9A87CCB2B}"/>
              </a:ext>
            </a:extLst>
          </p:cNvPr>
          <p:cNvSpPr/>
          <p:nvPr/>
        </p:nvSpPr>
        <p:spPr>
          <a:xfrm>
            <a:off x="548525" y="390491"/>
            <a:ext cx="8046950" cy="2955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40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00C3C-275E-4149-9F18-974C55731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3"/>
            <a:ext cx="9144000" cy="51713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4ED66-D07C-4A8B-B5A8-2D54827E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DD20C-5FFC-45C5-9962-F304A7E89E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593DCF-33BF-4EF2-A6BF-4FBEE8844FED}"/>
              </a:ext>
            </a:extLst>
          </p:cNvPr>
          <p:cNvSpPr/>
          <p:nvPr/>
        </p:nvSpPr>
        <p:spPr>
          <a:xfrm>
            <a:off x="3976630" y="3442202"/>
            <a:ext cx="1570181" cy="4421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04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B652C-8173-4A9B-B1C5-BDDA3558F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3346A-FCA4-684E-8D18-26E8324063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61084-0BCD-4DFB-81E8-D6A81C35636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Office of Information and Technology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8130C9-B56F-46CE-8244-70CFDA7B369E}"/>
              </a:ext>
            </a:extLst>
          </p:cNvPr>
          <p:cNvSpPr txBox="1"/>
          <p:nvPr/>
        </p:nvSpPr>
        <p:spPr>
          <a:xfrm>
            <a:off x="559558" y="5459104"/>
            <a:ext cx="811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Participant does not have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Docusign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account, they will be prompted to create one.</a:t>
            </a:r>
          </a:p>
        </p:txBody>
      </p:sp>
      <p:pic>
        <p:nvPicPr>
          <p:cNvPr id="12" name="Content Placeholder 11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4647DAAF-E519-4F35-BF9D-4ECB031BF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2802" y="414528"/>
            <a:ext cx="5487105" cy="4489450"/>
          </a:xfrm>
        </p:spPr>
      </p:pic>
    </p:spTree>
    <p:extLst>
      <p:ext uri="{BB962C8B-B14F-4D97-AF65-F5344CB8AC3E}">
        <p14:creationId xmlns:p14="http://schemas.microsoft.com/office/powerpoint/2010/main" val="29824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LOGGING IN TO DOCUSIGN</a:t>
            </a:r>
          </a:p>
          <a:p>
            <a:r>
              <a:rPr lang="en-US" dirty="0"/>
              <a:t>SENDING DOCUMENTS FOR SIGNATURE USING THE TEMPLATE</a:t>
            </a:r>
          </a:p>
          <a:p>
            <a:pPr lvl="1"/>
            <a:r>
              <a:rPr lang="en-US" dirty="0"/>
              <a:t>DELETING A WORKFLOW</a:t>
            </a:r>
          </a:p>
          <a:p>
            <a:pPr lvl="1"/>
            <a:r>
              <a:rPr lang="fr-FR" dirty="0"/>
              <a:t>21 CFR PART 11 COMPLIANT</a:t>
            </a:r>
            <a:r>
              <a:rPr lang="en-US" dirty="0"/>
              <a:t> FORM COMPLETION AND SIGNING</a:t>
            </a:r>
          </a:p>
          <a:p>
            <a:pPr lvl="1"/>
            <a:r>
              <a:rPr lang="en-US" dirty="0"/>
              <a:t>RETRIEVING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907350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4ED66-D07C-4A8B-B5A8-2D54827E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DD20C-5FFC-45C5-9962-F304A7E89E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F9CC5E-6938-4EEA-A51C-8AEDD68CB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1206"/>
            <a:ext cx="9144000" cy="46196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91D0F8C-D813-4EF5-A6A9-7343C84B8BCD}"/>
              </a:ext>
            </a:extLst>
          </p:cNvPr>
          <p:cNvSpPr/>
          <p:nvPr/>
        </p:nvSpPr>
        <p:spPr>
          <a:xfrm>
            <a:off x="85060" y="2923953"/>
            <a:ext cx="3086100" cy="5050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947BC6-C453-49B9-B910-4D7A4D4BD2CB}"/>
              </a:ext>
            </a:extLst>
          </p:cNvPr>
          <p:cNvSpPr/>
          <p:nvPr/>
        </p:nvSpPr>
        <p:spPr>
          <a:xfrm>
            <a:off x="6565604" y="2923952"/>
            <a:ext cx="1244009" cy="5050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166396-C5A6-4BA0-9275-2803FB16141E}"/>
              </a:ext>
            </a:extLst>
          </p:cNvPr>
          <p:cNvSpPr txBox="1"/>
          <p:nvPr/>
        </p:nvSpPr>
        <p:spPr>
          <a:xfrm>
            <a:off x="0" y="180753"/>
            <a:ext cx="9116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PARTICIPANT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the left side, click the checkbox ‘I agree to use electronic records and signatures’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Then click on the yellow ‘Continue’ button on the right side</a:t>
            </a:r>
          </a:p>
        </p:txBody>
      </p:sp>
    </p:spTree>
    <p:extLst>
      <p:ext uri="{BB962C8B-B14F-4D97-AF65-F5344CB8AC3E}">
        <p14:creationId xmlns:p14="http://schemas.microsoft.com/office/powerpoint/2010/main" val="1005670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4ED66-D07C-4A8B-B5A8-2D54827E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DD20C-5FFC-45C5-9962-F304A7E89E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30EB29-2DF6-4E01-AA70-FB0E16D43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6814"/>
            <a:ext cx="9144000" cy="4181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D0C963-8835-4AE7-B101-9111ACF6E633}"/>
              </a:ext>
            </a:extLst>
          </p:cNvPr>
          <p:cNvSpPr txBox="1"/>
          <p:nvPr/>
        </p:nvSpPr>
        <p:spPr>
          <a:xfrm>
            <a:off x="0" y="180753"/>
            <a:ext cx="9116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PARTICIPANT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the left click the Start button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any time, use the scroll vertical bar on the right to review the whole document.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EEA028-C656-4055-9A7B-FE77702CA771}"/>
              </a:ext>
            </a:extLst>
          </p:cNvPr>
          <p:cNvSpPr/>
          <p:nvPr/>
        </p:nvSpPr>
        <p:spPr>
          <a:xfrm>
            <a:off x="1988288" y="2392326"/>
            <a:ext cx="669852" cy="3189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9CB620-5304-4FFD-9C9E-0F37ECD79D0E}"/>
              </a:ext>
            </a:extLst>
          </p:cNvPr>
          <p:cNvSpPr/>
          <p:nvPr/>
        </p:nvSpPr>
        <p:spPr>
          <a:xfrm>
            <a:off x="8878186" y="2286000"/>
            <a:ext cx="265814" cy="3583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10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4ED66-D07C-4A8B-B5A8-2D54827E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DD20C-5FFC-45C5-9962-F304A7E89E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0C963-8835-4AE7-B101-9111ACF6E633}"/>
              </a:ext>
            </a:extLst>
          </p:cNvPr>
          <p:cNvSpPr txBox="1"/>
          <p:nvPr/>
        </p:nvSpPr>
        <p:spPr>
          <a:xfrm>
            <a:off x="0" y="180753"/>
            <a:ext cx="91162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PARTICIPANT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will be taken to the FIRST spot to enter the required information.  NOTE: There are three total spots for you to enter the required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either YES or 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Then click the yellow ‘SIGN’ button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Notice: Your name is pre-populated on the Participant’s Name entry and the date has been added automatically (IF this is not correct, please contact the Research Study POC)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33DC1-A255-4D57-803A-D3C0BCA0F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3014"/>
            <a:ext cx="9144000" cy="41052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7AADB3-D69B-4DA0-A4FB-E3907B668E02}"/>
              </a:ext>
            </a:extLst>
          </p:cNvPr>
          <p:cNvSpPr/>
          <p:nvPr/>
        </p:nvSpPr>
        <p:spPr>
          <a:xfrm>
            <a:off x="2732568" y="3561907"/>
            <a:ext cx="1630325" cy="1001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78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4ED66-D07C-4A8B-B5A8-2D54827E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DD20C-5FFC-45C5-9962-F304A7E89E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5CBBBF-72CA-43D6-95C9-E53237A9D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04" y="799733"/>
            <a:ext cx="8716591" cy="52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45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4ED66-D07C-4A8B-B5A8-2D54827E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DD20C-5FFC-45C5-9962-F304A7E89E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9532EE-9410-4151-8A0D-11858669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88" y="823549"/>
            <a:ext cx="8583223" cy="52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28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4ED66-D07C-4A8B-B5A8-2D54827E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DD20C-5FFC-45C5-9962-F304A7E89E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17160A-4E38-41AD-8A8A-952643E1D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11" y="706289"/>
            <a:ext cx="3841308" cy="25685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5CE1C7-431F-497F-A25B-AD1AA9388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74" y="3475233"/>
            <a:ext cx="3868503" cy="25530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870554-314B-47BC-AF13-F31A0BB8C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958" y="706289"/>
            <a:ext cx="3943350" cy="2589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7608A1-DB80-4CDA-8601-293EAE427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388" y="3475233"/>
            <a:ext cx="4315249" cy="22946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0A5A600-FD70-4169-A38B-5FDE41AB0432}"/>
              </a:ext>
            </a:extLst>
          </p:cNvPr>
          <p:cNvSpPr/>
          <p:nvPr/>
        </p:nvSpPr>
        <p:spPr>
          <a:xfrm>
            <a:off x="3028950" y="59094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C2A434-D5F3-49CB-9EA9-D90DC49F9565}"/>
              </a:ext>
            </a:extLst>
          </p:cNvPr>
          <p:cNvSpPr/>
          <p:nvPr/>
        </p:nvSpPr>
        <p:spPr>
          <a:xfrm>
            <a:off x="3053756" y="336959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F955AE-EB8E-440C-ABD7-A44F0BC3FD22}"/>
              </a:ext>
            </a:extLst>
          </p:cNvPr>
          <p:cNvSpPr/>
          <p:nvPr/>
        </p:nvSpPr>
        <p:spPr>
          <a:xfrm>
            <a:off x="7668289" y="59094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4BFCBD-7672-44D0-B970-5718A7F98C95}"/>
              </a:ext>
            </a:extLst>
          </p:cNvPr>
          <p:cNvSpPr/>
          <p:nvPr/>
        </p:nvSpPr>
        <p:spPr>
          <a:xfrm>
            <a:off x="7921195" y="3369599"/>
            <a:ext cx="4081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2F1793-D433-44FC-A61E-2A9B63B6E63D}"/>
              </a:ext>
            </a:extLst>
          </p:cNvPr>
          <p:cNvSpPr txBox="1"/>
          <p:nvPr/>
        </p:nvSpPr>
        <p:spPr>
          <a:xfrm>
            <a:off x="212219" y="-83999"/>
            <a:ext cx="8917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Login again….email and password for Participant.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SSOi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for VA staff (va.gov emails)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20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4ED66-D07C-4A8B-B5A8-2D54827E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DD20C-5FFC-45C5-9962-F304A7E89E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9FAD00-8A4B-47DF-9071-CB55BFE77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586"/>
            <a:ext cx="9144000" cy="4152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21DB14-82E0-4B91-A8E8-4499C0895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312" y="3922970"/>
            <a:ext cx="4839375" cy="21053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116FB8-F554-4F8B-84F8-F37C6E0D4E26}"/>
              </a:ext>
            </a:extLst>
          </p:cNvPr>
          <p:cNvSpPr/>
          <p:nvPr/>
        </p:nvSpPr>
        <p:spPr>
          <a:xfrm>
            <a:off x="1669312" y="2147777"/>
            <a:ext cx="2094614" cy="8187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AD1EB9-63B9-42C2-85FC-AB9A9F27E25D}"/>
              </a:ext>
            </a:extLst>
          </p:cNvPr>
          <p:cNvSpPr/>
          <p:nvPr/>
        </p:nvSpPr>
        <p:spPr>
          <a:xfrm>
            <a:off x="2152312" y="5213126"/>
            <a:ext cx="2094614" cy="8187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23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4ED66-D07C-4A8B-B5A8-2D54827E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DD20C-5FFC-45C5-9962-F304A7E89E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17160A-4E38-41AD-8A8A-952643E1D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11" y="706289"/>
            <a:ext cx="3841308" cy="25685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5CE1C7-431F-497F-A25B-AD1AA9388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74" y="3475233"/>
            <a:ext cx="3868503" cy="25530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870554-314B-47BC-AF13-F31A0BB8C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958" y="706289"/>
            <a:ext cx="3943350" cy="2589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7608A1-DB80-4CDA-8601-293EAE427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388" y="3475233"/>
            <a:ext cx="4315249" cy="22946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0A5A600-FD70-4169-A38B-5FDE41AB0432}"/>
              </a:ext>
            </a:extLst>
          </p:cNvPr>
          <p:cNvSpPr/>
          <p:nvPr/>
        </p:nvSpPr>
        <p:spPr>
          <a:xfrm>
            <a:off x="3028950" y="59094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C2A434-D5F3-49CB-9EA9-D90DC49F9565}"/>
              </a:ext>
            </a:extLst>
          </p:cNvPr>
          <p:cNvSpPr/>
          <p:nvPr/>
        </p:nvSpPr>
        <p:spPr>
          <a:xfrm>
            <a:off x="3053756" y="336959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F955AE-EB8E-440C-ABD7-A44F0BC3FD22}"/>
              </a:ext>
            </a:extLst>
          </p:cNvPr>
          <p:cNvSpPr/>
          <p:nvPr/>
        </p:nvSpPr>
        <p:spPr>
          <a:xfrm>
            <a:off x="7668289" y="59094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4BFCBD-7672-44D0-B970-5718A7F98C95}"/>
              </a:ext>
            </a:extLst>
          </p:cNvPr>
          <p:cNvSpPr/>
          <p:nvPr/>
        </p:nvSpPr>
        <p:spPr>
          <a:xfrm>
            <a:off x="7921195" y="3369599"/>
            <a:ext cx="4081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2F1793-D433-44FC-A61E-2A9B63B6E63D}"/>
              </a:ext>
            </a:extLst>
          </p:cNvPr>
          <p:cNvSpPr txBox="1"/>
          <p:nvPr/>
        </p:nvSpPr>
        <p:spPr>
          <a:xfrm>
            <a:off x="212219" y="-83999"/>
            <a:ext cx="8917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Login again….email and password for Participant.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SSOi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for VA staff (va.gov emails)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86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4ED66-D07C-4A8B-B5A8-2D54827E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DD20C-5FFC-45C5-9962-F304A7E89E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E31D9-FF92-4410-BF61-77ED78F8A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997"/>
            <a:ext cx="9144000" cy="569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19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4ED66-D07C-4A8B-B5A8-2D54827E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DD20C-5FFC-45C5-9962-F304A7E89E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E62132-467F-41F8-A573-79A64DBB8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6339"/>
            <a:ext cx="9144000" cy="4171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FE2DB1-3377-4260-B76A-12500A4201AE}"/>
              </a:ext>
            </a:extLst>
          </p:cNvPr>
          <p:cNvSpPr txBox="1"/>
          <p:nvPr/>
        </p:nvSpPr>
        <p:spPr>
          <a:xfrm>
            <a:off x="0" y="180753"/>
            <a:ext cx="92706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PERSON OBTAINING CONSENT: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will receive an email that all signatures are complete.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signers receive an email that shows the completed documents which can be downloaded and saved to any document repository (i.e., Server or desktop) as approved by the IRB.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 into your DocuSign account inbox to see the signed and completed Informed Consent Forms and VA Form 10-5345.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45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F5441-3518-4A3B-BC50-1570D00DB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LOGGING IN TO DOCUSIGN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0C8F4-DE23-4BE8-A959-D0F08595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629" y="883064"/>
            <a:ext cx="7891271" cy="4489704"/>
          </a:xfrm>
        </p:spPr>
        <p:txBody>
          <a:bodyPr/>
          <a:lstStyle/>
          <a:p>
            <a:r>
              <a:rPr lang="en-US" dirty="0"/>
              <a:t>DocuSign Production URL: </a:t>
            </a:r>
            <a:r>
              <a:rPr lang="en-US" b="0" i="0" u="sng" dirty="0">
                <a:solidFill>
                  <a:srgbClr val="4F52B2"/>
                </a:solidFill>
                <a:effectLst/>
                <a:latin typeface="-apple-system"/>
                <a:hlinkClick r:id="rId2" tooltip="https://app.docusign.com/documents"/>
              </a:rPr>
              <a:t>https://app.docusign.com/documents</a:t>
            </a:r>
            <a:endParaRPr lang="en-US" dirty="0"/>
          </a:p>
          <a:p>
            <a:r>
              <a:rPr lang="en-US" dirty="0"/>
              <a:t>Enter your </a:t>
            </a:r>
            <a:r>
              <a:rPr lang="en-US" b="1" dirty="0"/>
              <a:t>VA email </a:t>
            </a:r>
            <a:r>
              <a:rPr lang="en-US" dirty="0"/>
              <a:t>address</a:t>
            </a:r>
          </a:p>
          <a:p>
            <a:r>
              <a:rPr lang="en-US" dirty="0"/>
              <a:t>Click </a:t>
            </a:r>
            <a:r>
              <a:rPr lang="en-US" b="1" dirty="0"/>
              <a:t>CONTINUE</a:t>
            </a:r>
            <a:r>
              <a:rPr lang="en-US" dirty="0"/>
              <a:t> </a:t>
            </a:r>
          </a:p>
          <a:p>
            <a:r>
              <a:rPr lang="en-US" dirty="0"/>
              <a:t>You will be redirected to IAM </a:t>
            </a:r>
            <a:r>
              <a:rPr lang="en-US" b="1" dirty="0"/>
              <a:t>SSOi</a:t>
            </a:r>
            <a:r>
              <a:rPr lang="en-US" dirty="0"/>
              <a:t> to login with your </a:t>
            </a:r>
            <a:r>
              <a:rPr lang="en-US" b="1" dirty="0"/>
              <a:t>PIV card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D5715-9549-45B1-92E5-D32F95DD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4CC03-C613-46E1-90C2-BA5FDFF6417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875A49-DC87-4D56-B3AC-6419BD5E8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18" y="2986950"/>
            <a:ext cx="4414982" cy="3041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769FEE-C748-413E-8327-C60515669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381" y="2986950"/>
            <a:ext cx="4405742" cy="303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49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4ED66-D07C-4A8B-B5A8-2D54827E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DD20C-5FFC-45C5-9962-F304A7E89E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1F0BF2-4479-47B7-8007-9F4D6401B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592"/>
            <a:ext cx="9144000" cy="486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49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62662-44D3-45F1-A7B5-13F01C8D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378459"/>
            <a:ext cx="7891272" cy="917595"/>
          </a:xfrm>
        </p:spPr>
        <p:txBody>
          <a:bodyPr>
            <a:normAutofit fontScale="90000"/>
          </a:bodyPr>
          <a:lstStyle/>
          <a:p>
            <a:r>
              <a:rPr lang="en-US" dirty="0"/>
              <a:t>PERSON OBTAINING INFORMED CONSENT: Retrieve Signed Documents (Informed Consent Form and VA Form 10-5345)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1C319-471A-4A64-8D28-8CDF0B69F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completed and signed Informed Consent Form and VA Form 10-5345 can be retrieved from DocuSign using the steps below or by clicking the link in the completion notification email.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Go to </a:t>
            </a:r>
            <a:r>
              <a:rPr lang="en-US" b="0" i="0" u="sng" dirty="0">
                <a:solidFill>
                  <a:srgbClr val="4F52B2"/>
                </a:solidFill>
                <a:effectLst/>
                <a:latin typeface="-apple-system"/>
                <a:hlinkClick r:id="rId2" tooltip="https://app.docusign.com/documents"/>
              </a:rPr>
              <a:t>https://app.docusign.com/</a:t>
            </a:r>
            <a:r>
              <a:rPr lang="en-US" b="0" i="0" dirty="0">
                <a:solidFill>
                  <a:srgbClr val="4F52B2"/>
                </a:solidFill>
                <a:effectLst/>
                <a:latin typeface="-apple-system"/>
                <a:hlinkClick r:id="rId2" tooltip="https://app.docusign.com/documents"/>
              </a:rPr>
              <a:t>documents</a:t>
            </a:r>
            <a:r>
              <a:rPr lang="en-US" dirty="0">
                <a:solidFill>
                  <a:srgbClr val="4F52B2"/>
                </a:solidFill>
                <a:latin typeface="-apple-system"/>
              </a:rPr>
              <a:t> </a:t>
            </a:r>
            <a:r>
              <a:rPr lang="en-US" dirty="0"/>
              <a:t>and select </a:t>
            </a:r>
            <a:r>
              <a:rPr lang="en-US" b="1" dirty="0"/>
              <a:t>login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i="1" dirty="0"/>
              <a:t>Sent</a:t>
            </a:r>
            <a:r>
              <a:rPr lang="en-US" dirty="0"/>
              <a:t> from the left side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Find the desired envelope/document (the search box on  the upper right can be used to locate the envelope as well)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Click on the documents to view the Informed Consent Form and VA Form 10-5345 and its associated data.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BD112-3754-4165-89A6-C1FBCA0D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A8EBF-EA86-4FE3-8225-CB042A8E80C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684630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394202-7F67-4F9C-AFC5-B0ED1D6D1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144" y="1842418"/>
            <a:ext cx="6068227" cy="41673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564BC1-ED98-4EA4-8C24-75963066E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9" y="61912"/>
            <a:ext cx="5000754" cy="39153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4ED66-D07C-4A8B-B5A8-2D54827E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32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DD20C-5FFC-45C5-9962-F304A7E89E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3910A2-2E13-469C-BAA9-F72F3A54464A}"/>
              </a:ext>
            </a:extLst>
          </p:cNvPr>
          <p:cNvSpPr/>
          <p:nvPr/>
        </p:nvSpPr>
        <p:spPr>
          <a:xfrm>
            <a:off x="1966306" y="2501058"/>
            <a:ext cx="1460635" cy="360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6DE86E-99D9-4E00-ACA6-C935E5071731}"/>
              </a:ext>
            </a:extLst>
          </p:cNvPr>
          <p:cNvSpPr/>
          <p:nvPr/>
        </p:nvSpPr>
        <p:spPr>
          <a:xfrm>
            <a:off x="7924800" y="2456873"/>
            <a:ext cx="1046418" cy="16348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3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C56DE3-99C4-437C-9485-C2EA37C7C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753"/>
            <a:ext cx="9144000" cy="54389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4ED66-D07C-4A8B-B5A8-2D54827E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33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DD20C-5FFC-45C5-9962-F304A7E89E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8297C1-E002-4E69-9236-D7C0E3F20B7C}"/>
              </a:ext>
            </a:extLst>
          </p:cNvPr>
          <p:cNvSpPr/>
          <p:nvPr/>
        </p:nvSpPr>
        <p:spPr>
          <a:xfrm>
            <a:off x="122382" y="3025708"/>
            <a:ext cx="542636" cy="2655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593DCF-33BF-4EF2-A6BF-4FBEE8844FED}"/>
              </a:ext>
            </a:extLst>
          </p:cNvPr>
          <p:cNvSpPr/>
          <p:nvPr/>
        </p:nvSpPr>
        <p:spPr>
          <a:xfrm>
            <a:off x="2136846" y="3041262"/>
            <a:ext cx="3456646" cy="2499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06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8A6AC-E0D8-4413-BA33-FCE21B16D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039"/>
            <a:ext cx="9144000" cy="54389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4ED66-D07C-4A8B-B5A8-2D54827E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34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DD20C-5FFC-45C5-9962-F304A7E89E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301B6F-DB13-4EFD-8210-A9C6FE9D8092}"/>
              </a:ext>
            </a:extLst>
          </p:cNvPr>
          <p:cNvSpPr/>
          <p:nvPr/>
        </p:nvSpPr>
        <p:spPr>
          <a:xfrm>
            <a:off x="41190" y="3171568"/>
            <a:ext cx="6622473" cy="15899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9B622D-2FC7-4B9C-9641-D0BDCA42EAA4}"/>
              </a:ext>
            </a:extLst>
          </p:cNvPr>
          <p:cNvSpPr/>
          <p:nvPr/>
        </p:nvSpPr>
        <p:spPr>
          <a:xfrm>
            <a:off x="7961745" y="2030849"/>
            <a:ext cx="1016000" cy="13161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99BE1E-1918-4D63-89B6-C6748C70FBE1}"/>
              </a:ext>
            </a:extLst>
          </p:cNvPr>
          <p:cNvSpPr/>
          <p:nvPr/>
        </p:nvSpPr>
        <p:spPr>
          <a:xfrm>
            <a:off x="7961745" y="3655420"/>
            <a:ext cx="1016000" cy="13161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3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3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F5441-3518-4A3B-BC50-1570D00DB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09" y="99215"/>
            <a:ext cx="8941981" cy="6858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/>
              <a:t>Switching your account to 21 CFR PART 11 COMPLIANT</a:t>
            </a:r>
            <a:br>
              <a:rPr lang="en-US" dirty="0"/>
            </a:br>
            <a:r>
              <a:rPr lang="en-US" dirty="0"/>
              <a:t>(Only if you have 2 DocuSign accounts)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0C8F4-DE23-4BE8-A959-D0F08595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629" y="924420"/>
            <a:ext cx="7891271" cy="15323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 to your Profile in the upper right corner and click the gray circle.</a:t>
            </a:r>
          </a:p>
          <a:p>
            <a:r>
              <a:rPr lang="en-US" dirty="0"/>
              <a:t>Click </a:t>
            </a:r>
            <a:r>
              <a:rPr lang="en-US" b="1" dirty="0"/>
              <a:t>Switch Account.</a:t>
            </a:r>
            <a:endParaRPr lang="en-US" dirty="0"/>
          </a:p>
          <a:p>
            <a:r>
              <a:rPr lang="en-US" dirty="0"/>
              <a:t>Click on the “Manage” Tab to get to your inbox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D5715-9549-45B1-92E5-D32F95DD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4CC03-C613-46E1-90C2-BA5FDFF6417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A7830-EE23-4D98-8ACD-776DB0B07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6135"/>
            <a:ext cx="9144000" cy="22186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918A86-7CD2-4D63-B53B-956BC6412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629" y="3825293"/>
            <a:ext cx="4801270" cy="2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45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46F82-67A1-42D1-A735-2E7833F8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SENDING DOCUMENTS FOR SIGNATURE USING THE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95B37-1D95-4F08-80CC-557AF1273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Complete the steps below to send a new document for signature using a previously created template: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Go the DocuSign URL </a:t>
            </a:r>
            <a:r>
              <a:rPr lang="en-US" b="0" i="0" u="sng" dirty="0">
                <a:solidFill>
                  <a:srgbClr val="4F52B2"/>
                </a:solidFill>
                <a:effectLst/>
                <a:latin typeface="-apple-system"/>
                <a:hlinkClick r:id="rId2" tooltip="https://app.docusign.com/documents"/>
              </a:rPr>
              <a:t>https://app.docusign.com/documents</a:t>
            </a:r>
            <a:endParaRPr lang="en-US" dirty="0"/>
          </a:p>
          <a:p>
            <a:pPr marL="0" lvl="0" indent="0">
              <a:buNone/>
            </a:pPr>
            <a:r>
              <a:rPr lang="en-US" dirty="0"/>
              <a:t>and </a:t>
            </a:r>
            <a:r>
              <a:rPr lang="en-US" b="1" dirty="0"/>
              <a:t>login</a:t>
            </a:r>
          </a:p>
          <a:p>
            <a:pPr marL="0" lvl="0" indent="0">
              <a:buNone/>
            </a:pPr>
            <a:r>
              <a:rPr lang="en-US" dirty="0"/>
              <a:t>2. Click </a:t>
            </a:r>
            <a:r>
              <a:rPr lang="en-US" b="1" i="1" dirty="0"/>
              <a:t>NEW </a:t>
            </a:r>
            <a:r>
              <a:rPr lang="en-US" dirty="0"/>
              <a:t>on the upper left corner</a:t>
            </a:r>
            <a:endParaRPr lang="en-US" i="1" dirty="0"/>
          </a:p>
          <a:p>
            <a:pPr marL="0" lvl="0" indent="0">
              <a:buNone/>
            </a:pPr>
            <a:r>
              <a:rPr lang="en-US" dirty="0"/>
              <a:t>3. Click </a:t>
            </a:r>
            <a:r>
              <a:rPr lang="en-US" b="1" i="1" dirty="0"/>
              <a:t>Use a Template</a:t>
            </a:r>
          </a:p>
          <a:p>
            <a:pPr marL="0" lvl="0" indent="0">
              <a:buNone/>
            </a:pPr>
            <a:r>
              <a:rPr lang="en-US" dirty="0"/>
              <a:t>4. Click </a:t>
            </a:r>
            <a:r>
              <a:rPr lang="en-US" b="1" i="1" dirty="0"/>
              <a:t>Shared with Me</a:t>
            </a:r>
            <a:r>
              <a:rPr lang="en-US" dirty="0"/>
              <a:t>, select the appropriate template and click </a:t>
            </a:r>
            <a:r>
              <a:rPr lang="en-US" b="1" i="1" dirty="0"/>
              <a:t>ADD SELECTED</a:t>
            </a:r>
          </a:p>
          <a:p>
            <a:pPr marL="0" lvl="0" indent="0">
              <a:buNone/>
            </a:pPr>
            <a:r>
              <a:rPr lang="en-US" dirty="0"/>
              <a:t>5. Provide the Name (first name and last name) and Email address for all recipients.</a:t>
            </a:r>
          </a:p>
          <a:p>
            <a:pPr marL="0" lvl="0" indent="0">
              <a:buNone/>
            </a:pPr>
            <a:r>
              <a:rPr lang="en-US" dirty="0"/>
              <a:t>6. Click </a:t>
            </a:r>
            <a:r>
              <a:rPr lang="en-US" b="1" i="1" dirty="0"/>
              <a:t>Send.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2C9B8-A172-41F9-86F3-1E41E2BE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08D00-86F8-4D86-92E4-75E9E1814FD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848557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4F8DD8-12EC-421E-B1A8-39B4BBF14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Documents for Signature URLs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B37571-EF8F-492F-87AF-9BD76FAD1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1417320"/>
            <a:ext cx="8263683" cy="44897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Once you have logged in successfully using the URL below:</a:t>
            </a:r>
          </a:p>
          <a:p>
            <a:pPr lvl="1"/>
            <a:r>
              <a:rPr lang="en-US" dirty="0"/>
              <a:t>Production URL: </a:t>
            </a:r>
            <a:r>
              <a:rPr lang="en-US" u="sng" dirty="0">
                <a:hlinkClick r:id="rId2"/>
              </a:rPr>
              <a:t>https://app.docusign.com/documents</a:t>
            </a:r>
            <a:endParaRPr lang="en-US" u="sng" dirty="0"/>
          </a:p>
          <a:p>
            <a:r>
              <a:rPr lang="en-US" dirty="0"/>
              <a:t>You will see the DocuSign Home Screen as seen on the next slide.</a:t>
            </a:r>
          </a:p>
          <a:p>
            <a:r>
              <a:rPr lang="en-US" dirty="0"/>
              <a:t>YOUR DOCUSIGN ACCOUNT IS SET UP AS A </a:t>
            </a:r>
            <a:r>
              <a:rPr lang="fr-FR" dirty="0"/>
              <a:t>21 CFR PART 11 COMPLIANT</a:t>
            </a:r>
            <a:r>
              <a:rPr lang="en-US" dirty="0"/>
              <a:t> ACCOUNT.</a:t>
            </a:r>
          </a:p>
          <a:p>
            <a:r>
              <a:rPr lang="en-US" dirty="0"/>
              <a:t>IF YOU ALREADY HAVE A DOCUSIGN ACCOUNT AND USE IT FOR OTHER RESEARCH STUDIES, YOU WILL HAVE TWO ACCOUNTS:</a:t>
            </a:r>
          </a:p>
          <a:p>
            <a:pPr lvl="1"/>
            <a:r>
              <a:rPr lang="en-US" dirty="0"/>
              <a:t>ONE IS A REGULAR ACCOUNT </a:t>
            </a:r>
          </a:p>
          <a:p>
            <a:pPr lvl="1"/>
            <a:r>
              <a:rPr lang="en-US" dirty="0"/>
              <a:t>THE OTHER IS THE </a:t>
            </a:r>
            <a:r>
              <a:rPr lang="fr-FR" dirty="0"/>
              <a:t>21 CFR PART 11 COMPLIANT</a:t>
            </a:r>
            <a:r>
              <a:rPr lang="en-US" dirty="0"/>
              <a:t> ACCOUNT. </a:t>
            </a:r>
            <a:r>
              <a:rPr lang="en-US" dirty="0">
                <a:highlight>
                  <a:srgbClr val="FFFF00"/>
                </a:highlight>
              </a:rPr>
              <a:t>*** YOU WILL NEED TO SWITCH ACCOUNTS TO SEE THE MONKEYPOX TEMPLATE FOR THE TPOXX STUDY***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C79770-05F4-4CDB-A71D-A6AE7757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7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4ED66-D07C-4A8B-B5A8-2D54827E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DD20C-5FFC-45C5-9962-F304A7E89E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6C8E46-FCFC-432C-B467-18C39308A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403"/>
            <a:ext cx="9144000" cy="56948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8297C1-E002-4E69-9236-D7C0E3F20B7C}"/>
              </a:ext>
            </a:extLst>
          </p:cNvPr>
          <p:cNvSpPr/>
          <p:nvPr/>
        </p:nvSpPr>
        <p:spPr>
          <a:xfrm>
            <a:off x="103908" y="1849587"/>
            <a:ext cx="1216891" cy="3671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593DCF-33BF-4EF2-A6BF-4FBEE8844FED}"/>
              </a:ext>
            </a:extLst>
          </p:cNvPr>
          <p:cNvSpPr/>
          <p:nvPr/>
        </p:nvSpPr>
        <p:spPr>
          <a:xfrm>
            <a:off x="214745" y="2625442"/>
            <a:ext cx="782782" cy="2101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7F704-53B1-43FD-91A1-F446C1B1A2C6}"/>
              </a:ext>
            </a:extLst>
          </p:cNvPr>
          <p:cNvSpPr txBox="1"/>
          <p:nvPr/>
        </p:nvSpPr>
        <p:spPr>
          <a:xfrm>
            <a:off x="1983036" y="2835564"/>
            <a:ext cx="413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the Yellow button that says ‘NEW’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684847-5E32-4AFE-8830-CAE051B2B001}"/>
              </a:ext>
            </a:extLst>
          </p:cNvPr>
          <p:cNvSpPr txBox="1"/>
          <p:nvPr/>
        </p:nvSpPr>
        <p:spPr>
          <a:xfrm>
            <a:off x="1983036" y="3429000"/>
            <a:ext cx="413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Click on ‘Use a Template’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F8E8D8-CD8F-4FA6-B08C-8080C2053C36}"/>
              </a:ext>
            </a:extLst>
          </p:cNvPr>
          <p:cNvCxnSpPr>
            <a:stCxn id="2" idx="1"/>
          </p:cNvCxnSpPr>
          <p:nvPr/>
        </p:nvCxnSpPr>
        <p:spPr>
          <a:xfrm flipH="1" flipV="1">
            <a:off x="914400" y="2033157"/>
            <a:ext cx="1068636" cy="9870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D6C739-09DE-4610-A490-B8B8113EC710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1066800" y="2745838"/>
            <a:ext cx="916236" cy="8678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09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4ED66-D07C-4A8B-B5A8-2D54827E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DD20C-5FFC-45C5-9962-F304A7E89E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2F0735-F712-46DB-A279-1AB1EED32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84" y="1358125"/>
            <a:ext cx="8654902" cy="41417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2F00DE-56CE-4677-8CD7-6852AF519737}"/>
              </a:ext>
            </a:extLst>
          </p:cNvPr>
          <p:cNvSpPr txBox="1"/>
          <p:nvPr/>
        </p:nvSpPr>
        <p:spPr>
          <a:xfrm>
            <a:off x="223284" y="435935"/>
            <a:ext cx="8516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will see the box below pop 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‘Shared with me’, you will see the </a:t>
            </a:r>
            <a:r>
              <a:rPr lang="en-US" dirty="0" err="1"/>
              <a:t>MonkeyPox</a:t>
            </a:r>
            <a:r>
              <a:rPr lang="en-US" dirty="0"/>
              <a:t> template, select the template and they click on the ‘ADD SELECTED’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42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4ED66-D07C-4A8B-B5A8-2D54827E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DD20C-5FFC-45C5-9962-F304A7E89E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Office of Information and Technology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284A7E-198A-4A6D-B008-A2B28FA38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384"/>
            <a:ext cx="9144000" cy="62132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2290F3-EA7D-4108-B43D-8BB372B95C6A}"/>
              </a:ext>
            </a:extLst>
          </p:cNvPr>
          <p:cNvSpPr txBox="1"/>
          <p:nvPr/>
        </p:nvSpPr>
        <p:spPr>
          <a:xfrm>
            <a:off x="1233377" y="765544"/>
            <a:ext cx="464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Person Obtaining Consent (i.e. Researcher)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661D27-4283-4CEB-909D-382B03355148}"/>
              </a:ext>
            </a:extLst>
          </p:cNvPr>
          <p:cNvSpPr txBox="1"/>
          <p:nvPr/>
        </p:nvSpPr>
        <p:spPr>
          <a:xfrm>
            <a:off x="1233377" y="2108791"/>
            <a:ext cx="399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Participant (i.e. Veteran)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48BEE2-D96E-462F-A04D-9939FDB636B2}"/>
              </a:ext>
            </a:extLst>
          </p:cNvPr>
          <p:cNvSpPr txBox="1"/>
          <p:nvPr/>
        </p:nvSpPr>
        <p:spPr>
          <a:xfrm>
            <a:off x="1233376" y="3544186"/>
            <a:ext cx="4646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 (</a:t>
            </a:r>
            <a:r>
              <a:rPr lang="en-US" dirty="0">
                <a:solidFill>
                  <a:srgbClr val="FF0000"/>
                </a:solidFill>
              </a:rPr>
              <a:t>DELETE THIS OPTION IF NOT NEEDED</a:t>
            </a:r>
            <a:r>
              <a:rPr lang="en-US" dirty="0"/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5515D8-E483-42CF-9C40-320FBE6725C4}"/>
              </a:ext>
            </a:extLst>
          </p:cNvPr>
          <p:cNvSpPr txBox="1"/>
          <p:nvPr/>
        </p:nvSpPr>
        <p:spPr>
          <a:xfrm>
            <a:off x="2573079" y="-10034"/>
            <a:ext cx="399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OVERVIEW OF SELECTION OPTIONS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6D7810-DE94-46D6-9AE9-EC6137AFF56C}"/>
              </a:ext>
            </a:extLst>
          </p:cNvPr>
          <p:cNvSpPr txBox="1"/>
          <p:nvPr/>
        </p:nvSpPr>
        <p:spPr>
          <a:xfrm>
            <a:off x="1385776" y="4961869"/>
            <a:ext cx="507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Translator (</a:t>
            </a:r>
            <a:r>
              <a:rPr lang="en-US" dirty="0">
                <a:solidFill>
                  <a:srgbClr val="FF0000"/>
                </a:solidFill>
              </a:rPr>
              <a:t>DELETE THIS OPTION IF NOT NEEDED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9337271"/>
      </p:ext>
    </p:extLst>
  </p:cSld>
  <p:clrMapOvr>
    <a:masterClrMapping/>
  </p:clrMapOvr>
</p:sld>
</file>

<file path=ppt/theme/theme1.xml><?xml version="1.0" encoding="utf-8"?>
<a:theme xmlns:a="http://schemas.openxmlformats.org/drawingml/2006/main" name="OI&amp;T Division PPT Layou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6C2CD6EE50E746B7EBBC9E9831077B" ma:contentTypeVersion="16" ma:contentTypeDescription="Create a new document." ma:contentTypeScope="" ma:versionID="f70b8b3e1f2ca1739e52b0e46df958d7">
  <xsd:schema xmlns:xsd="http://www.w3.org/2001/XMLSchema" xmlns:xs="http://www.w3.org/2001/XMLSchema" xmlns:p="http://schemas.microsoft.com/office/2006/metadata/properties" xmlns:ns1="http://schemas.microsoft.com/sharepoint/v3" xmlns:ns2="e8febc96-dad7-4182-bc1c-fbe1e8745cf7" targetNamespace="http://schemas.microsoft.com/office/2006/metadata/properties" ma:root="true" ma:fieldsID="fd1a77e444ae54f17c30995c65b345c0" ns1:_="" ns2:_="">
    <xsd:import namespace="http://schemas.microsoft.com/sharepoint/v3"/>
    <xsd:import namespace="e8febc96-dad7-4182-bc1c-fbe1e8745cf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febc96-dad7-4182-bc1c-fbe1e8745c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404081-A473-4EBE-8635-8298EFB452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8febc96-dad7-4182-bc1c-fbe1e8745c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6F7BB5-8992-42DD-9F89-AAC669FCC35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e8febc96-dad7-4182-bc1c-fbe1e8745cf7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D07CAA1-7C06-47B1-BA24-3111FC25BE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11320</TotalTime>
  <Words>1412</Words>
  <Application>Microsoft Office PowerPoint</Application>
  <PresentationFormat>On-screen Show (4:3)</PresentationFormat>
  <Paragraphs>176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.AppleSystemUIFont</vt:lpstr>
      <vt:lpstr>-apple-system</vt:lpstr>
      <vt:lpstr>Arial</vt:lpstr>
      <vt:lpstr>Calibri</vt:lpstr>
      <vt:lpstr>CambriaMath</vt:lpstr>
      <vt:lpstr>OI&amp;T Division PPT Layout</vt:lpstr>
      <vt:lpstr>DocuSign – ORD TPOXX Study Job aid</vt:lpstr>
      <vt:lpstr>CONTENTS</vt:lpstr>
      <vt:lpstr>LOGGING IN TO DOCUSIGN</vt:lpstr>
      <vt:lpstr>Switching your account to 21 CFR PART 11 COMPLIANT (Only if you have 2 DocuSign accounts)</vt:lpstr>
      <vt:lpstr>SENDING DOCUMENTS FOR SIGNATURE USING THE TEMPLATE</vt:lpstr>
      <vt:lpstr>Sending Documents for Signature URLs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 Completion and Signing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 OBTAINING INFORMED CONSENT: Retrieve Signed Documents (Informed Consent Form and VA Form 10-5345) </vt:lpstr>
      <vt:lpstr>PowerPoint Presentation</vt:lpstr>
      <vt:lpstr>PowerPoint Presentation</vt:lpstr>
      <vt:lpstr>PowerPoint Presentation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DocuSign – ORD TPOXX Study Job aid</dc:title>
  <dc:subject>DocuSign – ORD TPOXX Study Job aid</dc:subject>
  <dc:creator>U.S. Department of Veterans Affairs, Office of Information and Technology</dc:creator>
  <cp:keywords>PPT, OI&amp;T, EPMO, Enterprise Program Management Office, presentation, Office of Information and Technology</cp:keywords>
  <dc:description>OIT20170510</dc:description>
  <cp:lastModifiedBy>Rivera, Portia T</cp:lastModifiedBy>
  <cp:revision>287</cp:revision>
  <cp:lastPrinted>2017-03-28T14:15:43Z</cp:lastPrinted>
  <dcterms:created xsi:type="dcterms:W3CDTF">2017-03-15T17:05:18Z</dcterms:created>
  <dcterms:modified xsi:type="dcterms:W3CDTF">2022-11-08T16:41:50Z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0x010100AC6C2CD6EE50E746B7EBBC9E9831077B</vt:lpwstr>
  </property>
</Properties>
</file>