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77" r:id="rId5"/>
    <p:sldId id="340" r:id="rId6"/>
    <p:sldId id="984" r:id="rId7"/>
    <p:sldId id="2141411744" r:id="rId8"/>
    <p:sldId id="2141411740" r:id="rId9"/>
    <p:sldId id="2141411741" r:id="rId10"/>
    <p:sldId id="2141411743" r:id="rId11"/>
    <p:sldId id="2141411742" r:id="rId12"/>
    <p:sldId id="2141411745" r:id="rId13"/>
    <p:sldId id="2141411746" r:id="rId14"/>
    <p:sldId id="2141411747" r:id="rId15"/>
    <p:sldId id="2141411748" r:id="rId16"/>
    <p:sldId id="2141411749" r:id="rId17"/>
    <p:sldId id="987" r:id="rId18"/>
    <p:sldId id="2141411750" r:id="rId19"/>
    <p:sldId id="9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EC395F-2F34-6066-C7E3-BAC20BAC8DD2}" name="Tenhula, Wendy" initials="TW" userId="S::wendy.tenhula@va.gov::2516237c-d134-48ae-980f-0c75f510b772" providerId="AD"/>
  <p188:author id="{64E93262-8E67-8201-43B0-18E4C81CE750}" name="Laracuente, Antonio J" initials="LJ" userId="S::antonio.laracuente03@va.gov::f26025aa-017e-46da-97dd-4f9d498fb15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guson, Stephanie L." initials="FSL" lastIdx="10" clrIdx="0">
    <p:extLst>
      <p:ext uri="{19B8F6BF-5375-455C-9EA6-DF929625EA0E}">
        <p15:presenceInfo xmlns:p15="http://schemas.microsoft.com/office/powerpoint/2012/main" userId="S::Stephanie.Ferguson18@va.gov::12a5ede6-b495-4eb3-bb76-c4880202b7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96F804-01DB-A620-DE12-03E6F23FE70E}" v="1" dt="2023-05-24T14:42:19.472"/>
    <p1510:client id="{B6B6EB96-1F09-E978-37AD-C8EC64E811CC}" v="1" dt="2023-05-24T01:56:24.2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2" autoAdjust="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AC809-AD55-4680-9172-8613891DBF43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5C5C3-08BB-43EB-B130-D52380FEC2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3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7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596-4C46-47D4-A545-08389D598C62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596-4C46-47D4-A545-08389D598C62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5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596-4C46-47D4-A545-08389D598C62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40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763838"/>
            <a:ext cx="10363200" cy="1330324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6415"/>
            <a:ext cx="9144000" cy="6905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38B46A-E2D9-F648-8C4B-C6DF64595C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006977"/>
            <a:ext cx="9144000" cy="7747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Briefer: Name and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5287A-C762-B04C-8C78-1932680E8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CF8BCC-BFA1-F642-84C1-3DEA215A8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20" y="1076323"/>
            <a:ext cx="1737360" cy="163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54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 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3857"/>
            <a:ext cx="10515600" cy="4818857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912DB-CF58-2B44-B78F-FA5C3CCFF1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3383279" y="982664"/>
            <a:ext cx="3108113" cy="5064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Insert alt text for complex graphic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81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 holder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3857"/>
            <a:ext cx="10515600" cy="2076935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A16403-64DA-D349-9AAF-2952A411FC8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3523766"/>
            <a:ext cx="10515600" cy="2076935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64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Sidebar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133856"/>
            <a:ext cx="6878781" cy="4830526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EDEFD9-BFED-434F-8D05-9CA4431F495F}"/>
              </a:ext>
            </a:extLst>
          </p:cNvPr>
          <p:cNvCxnSpPr/>
          <p:nvPr/>
        </p:nvCxnSpPr>
        <p:spPr>
          <a:xfrm>
            <a:off x="7790688" y="1133856"/>
            <a:ext cx="0" cy="4830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10610B-BCCF-034B-B401-A7C2A95FDA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54696" y="1133857"/>
            <a:ext cx="3499104" cy="2586089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EE1AA3-98A0-E149-81B7-A4FC8FBABDD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854697" y="3719946"/>
            <a:ext cx="3499104" cy="2244437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6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Two Supporting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133856"/>
            <a:ext cx="4438649" cy="4830526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10610B-BCCF-034B-B401-A7C2A95FDA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86400" y="1133857"/>
            <a:ext cx="5867400" cy="2586089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EE1AA3-98A0-E149-81B7-A4FC8FBABDD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86401" y="3719946"/>
            <a:ext cx="5867401" cy="2244437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99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838201" y="1133856"/>
            <a:ext cx="10515599" cy="1858726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10610B-BCCF-034B-B401-A7C2A95FDA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3087348"/>
            <a:ext cx="3413760" cy="1391135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b">
            <a:extLst>
              <a:ext uri="{FF2B5EF4-FFF2-40B4-BE49-F238E27FC236}">
                <a16:creationId xmlns:a16="http://schemas.microsoft.com/office/drawing/2014/main" id="{7ADB0280-2725-5348-9620-05FFA815C35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4573248"/>
            <a:ext cx="3413760" cy="1388641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1EE1AA3-98A0-E149-81B7-A4FC8FBABDD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89119" y="3088594"/>
            <a:ext cx="3413760" cy="138988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b">
            <a:extLst>
              <a:ext uri="{FF2B5EF4-FFF2-40B4-BE49-F238E27FC236}">
                <a16:creationId xmlns:a16="http://schemas.microsoft.com/office/drawing/2014/main" id="{C41BE50D-B3FE-114C-BA57-58A4DEA04B5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89119" y="4574494"/>
            <a:ext cx="3413760" cy="138988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255A5921-CC24-C744-992F-90BB2C7F773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40039" y="3089841"/>
            <a:ext cx="3413760" cy="138988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4b">
            <a:extLst>
              <a:ext uri="{FF2B5EF4-FFF2-40B4-BE49-F238E27FC236}">
                <a16:creationId xmlns:a16="http://schemas.microsoft.com/office/drawing/2014/main" id="{1F9DC565-F7CD-4D49-BBFE-54E017FCDBC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940039" y="4573247"/>
            <a:ext cx="3413760" cy="138988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1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B824-BC4D-BC4E-8F89-7891519784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126D2C3-64E2-7440-99AC-F8DC77F0E9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137442"/>
            <a:ext cx="10514011" cy="421194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D4B0C3-AED5-1149-A608-D92E5AF541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641764"/>
            <a:ext cx="10515600" cy="4281993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9C999-42AF-3D4F-A523-E1CD40483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19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wo subheading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B824-BC4D-BC4E-8F89-7891519784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126D2C3-64E2-7440-99AC-F8DC77F0E9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137442"/>
            <a:ext cx="10514011" cy="421194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D4B0C3-AED5-1149-A608-D92E5AF541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641765"/>
            <a:ext cx="10515600" cy="1735281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2669C5-C031-0949-BCEF-538915E07FD2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9789" y="3589697"/>
            <a:ext cx="10514011" cy="421194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809810-9DB7-E84D-9C39-5D795F1B7E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4094020"/>
            <a:ext cx="10515600" cy="1735281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9C999-42AF-3D4F-A523-E1CD40483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3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DD2AB52-3520-4185-840D-69649027815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96084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DD2AB52-3520-4185-840D-6964902781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66264"/>
            <a:ext cx="10515600" cy="618385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596-4C46-47D4-A545-08389D598C62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66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79501"/>
            <a:ext cx="5181600" cy="483144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79501"/>
            <a:ext cx="5181600" cy="4831443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52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ntent 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9743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EBA3E1E-B72D-5841-BE68-B0030368BE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058864"/>
            <a:ext cx="5471584" cy="2117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D7FA09-D982-8A4E-B298-316DB9B05D1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3401011"/>
            <a:ext cx="5471584" cy="2535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DDD0237-E847-CA45-B519-10F5341252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85021" y="1058864"/>
            <a:ext cx="5471584" cy="48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2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596-4C46-47D4-A545-08389D598C62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 descr="&quot;&quot;">
            <a:extLst>
              <a:ext uri="{FF2B5EF4-FFF2-40B4-BE49-F238E27FC236}">
                <a16:creationId xmlns:a16="http://schemas.microsoft.com/office/drawing/2014/main" id="{BEAC91FE-22FD-4E6A-87EB-4B75B31CDEB8}"/>
              </a:ext>
            </a:extLst>
          </p:cNvPr>
          <p:cNvCxnSpPr/>
          <p:nvPr/>
        </p:nvCxnSpPr>
        <p:spPr>
          <a:xfrm>
            <a:off x="831851" y="3571876"/>
            <a:ext cx="10515600" cy="0"/>
          </a:xfrm>
          <a:prstGeom prst="line">
            <a:avLst/>
          </a:prstGeom>
          <a:ln>
            <a:solidFill>
              <a:srgbClr val="003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86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596-4C46-47D4-A545-08389D598C62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3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596-4C46-47D4-A545-08389D598C62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2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596-4C46-47D4-A545-08389D598C62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9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596-4C46-47D4-A545-08389D598C62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7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596-4C46-47D4-A545-08389D598C62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56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596-4C46-47D4-A545-08389D598C62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3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BCCC815A-F2C9-434C-A69F-6B52C370B91D}"/>
              </a:ext>
            </a:extLst>
          </p:cNvPr>
          <p:cNvGraphicFramePr>
            <a:graphicFrameLocks noChangeAspect="1"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3601188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395" imgH="396" progId="TCLayout.ActiveDocument.1">
                  <p:embed/>
                </p:oleObj>
              </mc:Choice>
              <mc:Fallback>
                <p:oleObj name="think-cell Slide" r:id="rId25" imgW="395" imgH="39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BCCC815A-F2C9-434C-A69F-6B52C370B9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7E99BCBC-83A5-40D0-8DE3-4DB102CDECA1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3616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E9596-4C46-47D4-A545-08389D598C62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descr="&quot;&quot;">
            <a:extLst>
              <a:ext uri="{FF2B5EF4-FFF2-40B4-BE49-F238E27FC236}">
                <a16:creationId xmlns:a16="http://schemas.microsoft.com/office/drawing/2014/main" id="{9A344643-0805-4A78-8519-399E280674A5}"/>
              </a:ext>
            </a:extLst>
          </p:cNvPr>
          <p:cNvSpPr/>
          <p:nvPr/>
        </p:nvSpPr>
        <p:spPr>
          <a:xfrm>
            <a:off x="0" y="0"/>
            <a:ext cx="12192000" cy="872671"/>
          </a:xfrm>
          <a:prstGeom prst="rect">
            <a:avLst/>
          </a:prstGeom>
          <a:solidFill>
            <a:srgbClr val="00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1C4A79-7B67-4263-9C21-0F0F093D2ECB}"/>
              </a:ext>
            </a:extLst>
          </p:cNvPr>
          <p:cNvSpPr/>
          <p:nvPr/>
        </p:nvSpPr>
        <p:spPr>
          <a:xfrm>
            <a:off x="0" y="6140681"/>
            <a:ext cx="12192000" cy="731839"/>
          </a:xfrm>
          <a:prstGeom prst="rect">
            <a:avLst/>
          </a:prstGeom>
          <a:solidFill>
            <a:srgbClr val="002F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9" name="Picture 2" descr="Choose VA logo">
            <a:extLst>
              <a:ext uri="{FF2B5EF4-FFF2-40B4-BE49-F238E27FC236}">
                <a16:creationId xmlns:a16="http://schemas.microsoft.com/office/drawing/2014/main" id="{ED68DA6A-5DF1-4139-9A45-26BF50A0D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1" y="6191250"/>
            <a:ext cx="236855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eal and logo for the U.S. Department of Veterans Affairs">
            <a:extLst>
              <a:ext uri="{FF2B5EF4-FFF2-40B4-BE49-F238E27FC236}">
                <a16:creationId xmlns:a16="http://schemas.microsoft.com/office/drawing/2014/main" id="{89C54729-2C98-4A73-B5EB-4446016F346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950" y="6184206"/>
            <a:ext cx="2940051" cy="6417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525" y="97245"/>
            <a:ext cx="10515600" cy="680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000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41DF-193A-435B-8421-CB7C40252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543" y="694943"/>
            <a:ext cx="11027228" cy="28479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Key Issues Involving Use of Data and Biospecimens in VA and Collaborative Research and Related Issues</a:t>
            </a:r>
            <a:br>
              <a:rPr lang="en-US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endParaRPr lang="en-US" sz="4000" b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66D95-5A21-441B-B45F-6BF7AE26B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0686" y="3771934"/>
            <a:ext cx="7721967" cy="2281416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200" dirty="0">
              <a:effectLst/>
            </a:endParaRPr>
          </a:p>
          <a:p>
            <a:r>
              <a:rPr lang="en-US" sz="2200" dirty="0">
                <a:effectLst/>
              </a:rPr>
              <a:t>C. Karen Jeans, </a:t>
            </a:r>
            <a:r>
              <a:rPr lang="en-US" sz="2200" dirty="0"/>
              <a:t>PhD, CCRN, CIP</a:t>
            </a:r>
          </a:p>
          <a:p>
            <a:r>
              <a:rPr lang="en-US" sz="2200" dirty="0"/>
              <a:t>VHA Office of Research and Development (ORD)</a:t>
            </a:r>
          </a:p>
          <a:p>
            <a:r>
              <a:rPr lang="en-US" sz="2200" dirty="0"/>
              <a:t>2023 IRB and R&amp;D Committee Chair Workshop</a:t>
            </a:r>
          </a:p>
          <a:p>
            <a:r>
              <a:rPr lang="en-US" sz="2200" dirty="0"/>
              <a:t>February 9, 2023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53555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D610F-CF44-4478-8FC3-A760B8423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66264"/>
            <a:ext cx="11906250" cy="618385"/>
          </a:xfrm>
        </p:spPr>
        <p:txBody>
          <a:bodyPr/>
          <a:lstStyle/>
          <a:p>
            <a:r>
              <a:rPr lang="en-US" dirty="0"/>
              <a:t>Key Initials Questions: Proposed Transfer of Biospecimen Bank – Ethical Aspects (not Privacy)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1F5E-B9B4-43CB-9E73-7608D8807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111250"/>
            <a:ext cx="11559268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How were the biospecimens obtained?</a:t>
            </a:r>
          </a:p>
          <a:p>
            <a:pPr marL="514350" indent="-514350">
              <a:buAutoNum type="arabicPeriod"/>
            </a:pPr>
            <a:r>
              <a:rPr lang="en-US" dirty="0"/>
              <a:t>What is the type of biospecimens (e.g., blood, spinal cords)?</a:t>
            </a:r>
          </a:p>
          <a:p>
            <a:pPr marL="0" indent="0">
              <a:buNone/>
              <a:tabLst>
                <a:tab pos="511175" algn="l"/>
              </a:tabLst>
            </a:pPr>
            <a:r>
              <a:rPr lang="en-US" dirty="0"/>
              <a:t>3.   If consented cohort, what did the IRB-approved informed consent     	document state where the biospecimens would reside?</a:t>
            </a:r>
          </a:p>
          <a:p>
            <a:pPr lvl="1"/>
            <a:r>
              <a:rPr lang="en-US" sz="2800" dirty="0"/>
              <a:t>Who is allowed access?</a:t>
            </a:r>
          </a:p>
          <a:p>
            <a:pPr lvl="1"/>
            <a:r>
              <a:rPr lang="en-US" sz="2800" dirty="0"/>
              <a:t>How they will be used and distributed (e.g., to whom and for what purposes)?</a:t>
            </a:r>
          </a:p>
          <a:p>
            <a:pPr marL="0" indent="0" defTabSz="457200">
              <a:buNone/>
            </a:pPr>
            <a:r>
              <a:rPr lang="en-US" dirty="0"/>
              <a:t>4.	Is any data associated with the biospecimens also proposed to be 	transferred?</a:t>
            </a:r>
          </a:p>
          <a:p>
            <a:pPr marL="0" indent="0" defTabSz="457200">
              <a:buNone/>
            </a:pPr>
            <a:r>
              <a:rPr lang="en-US" dirty="0"/>
              <a:t>5.	Has the institution in possession of the biospecimens (and any associated 	data) confirmed that they will agree to transfer the biospecimens?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09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63799-8883-46A8-B0A7-964B7ECD5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Initials Questions: Proposed Transfer of Biospecimen Bank – Infrastructure Aspects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36A96-AF4C-4304-9C1C-5B9E7146C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big is the collection?</a:t>
            </a:r>
          </a:p>
          <a:p>
            <a:r>
              <a:rPr lang="en-US" dirty="0"/>
              <a:t>Are biospecimens still being collected?</a:t>
            </a:r>
          </a:p>
          <a:p>
            <a:r>
              <a:rPr lang="en-US" dirty="0"/>
              <a:t>What are the conditions of storage for the biospecimens?</a:t>
            </a:r>
          </a:p>
          <a:p>
            <a:r>
              <a:rPr lang="en-US" dirty="0"/>
              <a:t>How many freezers will be needed for the current collection?</a:t>
            </a:r>
          </a:p>
          <a:p>
            <a:r>
              <a:rPr lang="en-US" dirty="0"/>
              <a:t>Does the facility have the appropriate space for the biospecimens?</a:t>
            </a:r>
          </a:p>
          <a:p>
            <a:r>
              <a:rPr lang="en-US" dirty="0"/>
              <a:t>What was the prior distribution (if any) and projected distribution for requests?</a:t>
            </a:r>
          </a:p>
          <a:p>
            <a:r>
              <a:rPr lang="en-US" dirty="0"/>
              <a:t>How will requests for biospecimens and/or data be evaluated?</a:t>
            </a:r>
          </a:p>
          <a:p>
            <a:r>
              <a:rPr lang="en-US" dirty="0"/>
              <a:t>Does the proposed investigator have prior experience with biobanks?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13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FBFD7-D4FB-48A3-BB8A-3599D67E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of the Most Important Questions When a Biobank is Proposed: Succession Planning Vs. Destruction </a:t>
            </a:r>
          </a:p>
        </p:txBody>
      </p:sp>
      <p:pic>
        <p:nvPicPr>
          <p:cNvPr id="22530" name="Picture 2" descr="7 Steps to Successful Succession Planning | Human Resource Management">
            <a:extLst>
              <a:ext uri="{FF2B5EF4-FFF2-40B4-BE49-F238E27FC236}">
                <a16:creationId xmlns:a16="http://schemas.microsoft.com/office/drawing/2014/main" id="{ADBF8286-C1DB-4996-9947-AB45B4715B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77" y="1990079"/>
            <a:ext cx="5669066" cy="315341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itachi LAB-X5000 - tutorial: how to dispose of used sample cups - YouTube">
            <a:extLst>
              <a:ext uri="{FF2B5EF4-FFF2-40B4-BE49-F238E27FC236}">
                <a16:creationId xmlns:a16="http://schemas.microsoft.com/office/drawing/2014/main" id="{78B185D7-CA00-4C87-ABA6-7248AB47F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82" y="1990079"/>
            <a:ext cx="5606078" cy="315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0B9B7A-5EFA-4148-B91B-19A3332452CD}"/>
              </a:ext>
            </a:extLst>
          </p:cNvPr>
          <p:cNvSpPr txBox="1"/>
          <p:nvPr/>
        </p:nvSpPr>
        <p:spPr>
          <a:xfrm>
            <a:off x="6442082" y="4228100"/>
            <a:ext cx="3058885" cy="76944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Destruction</a:t>
            </a:r>
          </a:p>
        </p:txBody>
      </p:sp>
    </p:spTree>
    <p:extLst>
      <p:ext uri="{BB962C8B-B14F-4D97-AF65-F5344CB8AC3E}">
        <p14:creationId xmlns:p14="http://schemas.microsoft.com/office/powerpoint/2010/main" val="3818219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20198-C7F6-475B-9553-F91D4228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 Avoided with Any Biobank: Abandonment</a:t>
            </a:r>
          </a:p>
        </p:txBody>
      </p:sp>
      <p:pic>
        <p:nvPicPr>
          <p:cNvPr id="23554" name="Picture 2" descr="Abandoned Laboratory - no Longer in its Element Wandering Wolf Child">
            <a:extLst>
              <a:ext uri="{FF2B5EF4-FFF2-40B4-BE49-F238E27FC236}">
                <a16:creationId xmlns:a16="http://schemas.microsoft.com/office/drawing/2014/main" id="{F23D8783-717D-412D-9A63-320C032603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14" y="990600"/>
            <a:ext cx="6999552" cy="467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358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54DE7-D3EE-493E-8D1C-41FEBC60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97972"/>
            <a:ext cx="12094028" cy="686678"/>
          </a:xfrm>
        </p:spPr>
        <p:txBody>
          <a:bodyPr/>
          <a:lstStyle/>
          <a:p>
            <a:r>
              <a:rPr lang="en-US" dirty="0"/>
              <a:t>What Happens with Abandoned Biobanks?</a:t>
            </a:r>
          </a:p>
        </p:txBody>
      </p:sp>
      <p:pic>
        <p:nvPicPr>
          <p:cNvPr id="24578" name="Picture 2" descr="Blood of Recovered Covid-19 Patients Is Becoming a Hot Commodity - WSJ">
            <a:extLst>
              <a:ext uri="{FF2B5EF4-FFF2-40B4-BE49-F238E27FC236}">
                <a16:creationId xmlns:a16="http://schemas.microsoft.com/office/drawing/2014/main" id="{B7FEE515-36CF-4CBB-B72F-45083D125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782" y="1017135"/>
            <a:ext cx="7078436" cy="455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145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8E825-4518-48D4-985F-CE84E3B46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for Consideration Before Destruction of a Biobank: </a:t>
            </a:r>
          </a:p>
        </p:txBody>
      </p:sp>
      <p:pic>
        <p:nvPicPr>
          <p:cNvPr id="25604" name="Picture 4" descr="unique collection - YouTube">
            <a:extLst>
              <a:ext uri="{FF2B5EF4-FFF2-40B4-BE49-F238E27FC236}">
                <a16:creationId xmlns:a16="http://schemas.microsoft.com/office/drawing/2014/main" id="{DD7A2A36-1448-415D-A6BC-A94B9159C4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23333"/>
            <a:ext cx="4310630" cy="431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8DC9A-5DD3-4A10-9F3A-49558669845E}"/>
              </a:ext>
            </a:extLst>
          </p:cNvPr>
          <p:cNvSpPr txBox="1"/>
          <p:nvPr/>
        </p:nvSpPr>
        <p:spPr>
          <a:xfrm>
            <a:off x="3320143" y="915447"/>
            <a:ext cx="954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Is it a Unique Collection?</a:t>
            </a:r>
          </a:p>
        </p:txBody>
      </p:sp>
    </p:spTree>
    <p:extLst>
      <p:ext uri="{BB962C8B-B14F-4D97-AF65-F5344CB8AC3E}">
        <p14:creationId xmlns:p14="http://schemas.microsoft.com/office/powerpoint/2010/main" val="3184225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75B3-07C6-424E-B48C-ED4EB568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D806B-FBE3-4DCD-B2BA-2C223C63D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17" y="871764"/>
            <a:ext cx="11831412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680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475456"/>
            <a:ext cx="11906250" cy="51106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Selected key misconceptions and areas of confusion about VA data.</a:t>
            </a:r>
          </a:p>
          <a:p>
            <a:pPr lvl="1"/>
            <a:r>
              <a:rPr lang="en-US" sz="2800" dirty="0"/>
              <a:t>Status required to access “VA data”</a:t>
            </a:r>
          </a:p>
          <a:p>
            <a:pPr lvl="1"/>
            <a:r>
              <a:rPr lang="en-US" sz="2800" dirty="0"/>
              <a:t>Role of IRB and R&amp;D Committee in review of Data Use Agreements (DUAs)</a:t>
            </a:r>
          </a:p>
          <a:p>
            <a:pPr lvl="1"/>
            <a:r>
              <a:rPr lang="en-US" sz="2800" dirty="0"/>
              <a:t>CRADAs and R&amp;D Committee approvals</a:t>
            </a:r>
          </a:p>
          <a:p>
            <a:r>
              <a:rPr lang="en-US" dirty="0"/>
              <a:t>Key questions an IRB and VA Facility Research &amp; Development (R&amp;D) Committee need to ask when an investigator wants to start a biobank.</a:t>
            </a:r>
          </a:p>
          <a:p>
            <a:r>
              <a:rPr lang="en-US" dirty="0"/>
              <a:t>Abandoned biobanks</a:t>
            </a:r>
          </a:p>
        </p:txBody>
      </p:sp>
    </p:spTree>
    <p:extLst>
      <p:ext uri="{BB962C8B-B14F-4D97-AF65-F5344CB8AC3E}">
        <p14:creationId xmlns:p14="http://schemas.microsoft.com/office/powerpoint/2010/main" val="276890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3BD7B-72AC-4C1E-897F-34D31EE29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9" y="166264"/>
            <a:ext cx="11906251" cy="618385"/>
          </a:xfrm>
        </p:spPr>
        <p:txBody>
          <a:bodyPr/>
          <a:lstStyle/>
          <a:p>
            <a:r>
              <a:rPr lang="en-US" dirty="0"/>
              <a:t>Common Misconception about “VA Data” #1: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30876-7A86-4A5F-9E43-A630623F1D93}"/>
              </a:ext>
            </a:extLst>
          </p:cNvPr>
          <p:cNvSpPr txBox="1"/>
          <p:nvPr/>
        </p:nvSpPr>
        <p:spPr>
          <a:xfrm>
            <a:off x="751115" y="4931229"/>
            <a:ext cx="10689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If VA sends VA data to the University, the person receiving it at the University </a:t>
            </a:r>
            <a:r>
              <a:rPr lang="en-US" sz="3200" b="1" u="sng" dirty="0">
                <a:solidFill>
                  <a:srgbClr val="FF0000"/>
                </a:solidFill>
              </a:rPr>
              <a:t>MUST </a:t>
            </a:r>
            <a:r>
              <a:rPr lang="en-US" sz="3200" dirty="0"/>
              <a:t>have a VA status. </a:t>
            </a:r>
          </a:p>
        </p:txBody>
      </p:sp>
      <p:pic>
        <p:nvPicPr>
          <p:cNvPr id="7" name="Picture 2" descr="DATA SHARING THE PROS AND CONS | DMA">
            <a:extLst>
              <a:ext uri="{FF2B5EF4-FFF2-40B4-BE49-F238E27FC236}">
                <a16:creationId xmlns:a16="http://schemas.microsoft.com/office/drawing/2014/main" id="{92F00359-9B21-4546-9E1E-8A28EDCC64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14" y="970189"/>
            <a:ext cx="6987446" cy="387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264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0F7B1-D1C7-4368-9771-18B90DDF3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Joint Data Exist? </a:t>
            </a:r>
          </a:p>
        </p:txBody>
      </p:sp>
      <p:pic>
        <p:nvPicPr>
          <p:cNvPr id="21506" name="Picture 2" descr="Image result for Data shared by two people">
            <a:extLst>
              <a:ext uri="{FF2B5EF4-FFF2-40B4-BE49-F238E27FC236}">
                <a16:creationId xmlns:a16="http://schemas.microsoft.com/office/drawing/2014/main" id="{958B91A7-B44E-4A63-8CB8-3516779DA6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b="9766"/>
          <a:stretch/>
        </p:blipFill>
        <p:spPr bwMode="auto">
          <a:xfrm>
            <a:off x="2764970" y="1093322"/>
            <a:ext cx="6008915" cy="43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F50F2AC-CADD-44CB-BEC0-C873657CFC17}"/>
              </a:ext>
            </a:extLst>
          </p:cNvPr>
          <p:cNvSpPr/>
          <p:nvPr/>
        </p:nvSpPr>
        <p:spPr>
          <a:xfrm>
            <a:off x="119744" y="2514600"/>
            <a:ext cx="3298370" cy="1186543"/>
          </a:xfrm>
          <a:prstGeom prst="rightArrow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VA Facility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A36EA2E0-B692-499F-A6FA-A7736758D423}"/>
              </a:ext>
            </a:extLst>
          </p:cNvPr>
          <p:cNvSpPr/>
          <p:nvPr/>
        </p:nvSpPr>
        <p:spPr>
          <a:xfrm>
            <a:off x="8033657" y="2621356"/>
            <a:ext cx="3744686" cy="1088571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4279963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148B4-F8F8-40B7-8724-44E48D29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Misconception about “VA Data” #2: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CCF01-8E2E-4994-A5DF-7B57DEC82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711" y="1361620"/>
            <a:ext cx="10024364" cy="444757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7412" name="Picture 4" descr="Why it's important to get a contract review in NSW - Conveyancing.com.au">
            <a:extLst>
              <a:ext uri="{FF2B5EF4-FFF2-40B4-BE49-F238E27FC236}">
                <a16:creationId xmlns:a16="http://schemas.microsoft.com/office/drawing/2014/main" id="{147ABDD7-955C-478F-8A00-695E76F0D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98" y="1543730"/>
            <a:ext cx="6971989" cy="343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629D50-061C-4DDB-9660-C8EA9E5536CA}"/>
              </a:ext>
            </a:extLst>
          </p:cNvPr>
          <p:cNvSpPr txBox="1"/>
          <p:nvPr/>
        </p:nvSpPr>
        <p:spPr>
          <a:xfrm>
            <a:off x="631371" y="5290457"/>
            <a:ext cx="11288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IRBs </a:t>
            </a:r>
            <a:r>
              <a:rPr lang="en-US" sz="4000" u="sng" dirty="0">
                <a:solidFill>
                  <a:srgbClr val="FF0000"/>
                </a:solidFill>
              </a:rPr>
              <a:t>MUST</a:t>
            </a:r>
            <a:r>
              <a:rPr lang="en-US" sz="4000" dirty="0"/>
              <a:t> Review Data Use Agreements</a:t>
            </a:r>
          </a:p>
        </p:txBody>
      </p:sp>
    </p:spTree>
    <p:extLst>
      <p:ext uri="{BB962C8B-B14F-4D97-AF65-F5344CB8AC3E}">
        <p14:creationId xmlns:p14="http://schemas.microsoft.com/office/powerpoint/2010/main" val="264433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148B4-F8F8-40B7-8724-44E48D29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Misconception about “VA Data”: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CCF01-8E2E-4994-A5DF-7B57DEC82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711" y="1361620"/>
            <a:ext cx="10024364" cy="444757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7412" name="Picture 4" descr="Why it's important to get a contract review in NSW - Conveyancing.com.au">
            <a:extLst>
              <a:ext uri="{FF2B5EF4-FFF2-40B4-BE49-F238E27FC236}">
                <a16:creationId xmlns:a16="http://schemas.microsoft.com/office/drawing/2014/main" id="{147ABDD7-955C-478F-8A00-695E76F0D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97" y="1543729"/>
            <a:ext cx="6971989" cy="343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629D50-061C-4DDB-9660-C8EA9E5536CA}"/>
              </a:ext>
            </a:extLst>
          </p:cNvPr>
          <p:cNvSpPr txBox="1"/>
          <p:nvPr/>
        </p:nvSpPr>
        <p:spPr>
          <a:xfrm>
            <a:off x="631371" y="5290457"/>
            <a:ext cx="11288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IRBs </a:t>
            </a:r>
            <a:r>
              <a:rPr lang="en-US" sz="4000" u="sng" dirty="0">
                <a:solidFill>
                  <a:srgbClr val="FF0000"/>
                </a:solidFill>
              </a:rPr>
              <a:t>MUST</a:t>
            </a:r>
            <a:r>
              <a:rPr lang="en-US" sz="4000" dirty="0"/>
              <a:t> Review Data Use Agreements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A7AE1-04F4-4CD4-BEB4-4A010239E5AC}"/>
              </a:ext>
            </a:extLst>
          </p:cNvPr>
          <p:cNvSpPr txBox="1"/>
          <p:nvPr/>
        </p:nvSpPr>
        <p:spPr>
          <a:xfrm rot="20536044">
            <a:off x="324674" y="2769923"/>
            <a:ext cx="11415510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But What About VA Facility Research and Development </a:t>
            </a:r>
          </a:p>
          <a:p>
            <a:pPr algn="ctr"/>
            <a:r>
              <a:rPr lang="en-US" sz="3600" b="1" dirty="0"/>
              <a:t>Committees? </a:t>
            </a:r>
          </a:p>
        </p:txBody>
      </p:sp>
    </p:spTree>
    <p:extLst>
      <p:ext uri="{BB962C8B-B14F-4D97-AF65-F5344CB8AC3E}">
        <p14:creationId xmlns:p14="http://schemas.microsoft.com/office/powerpoint/2010/main" val="333694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73082-D8B4-43B9-8A39-FCA5F3C1F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Areas of Confusion:  Order of Approvals</a:t>
            </a:r>
          </a:p>
        </p:txBody>
      </p:sp>
      <p:pic>
        <p:nvPicPr>
          <p:cNvPr id="19458" name="Picture 2" descr="Pastoral Meanderings: The chicken or the egg...">
            <a:extLst>
              <a:ext uri="{FF2B5EF4-FFF2-40B4-BE49-F238E27FC236}">
                <a16:creationId xmlns:a16="http://schemas.microsoft.com/office/drawing/2014/main" id="{4A3E2F8A-BCE6-42AB-A1FC-33829E0C3E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85" y="953921"/>
            <a:ext cx="6803571" cy="495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815ED0E6-3A09-44D7-B1AA-BA3A3ABE8F77}"/>
              </a:ext>
            </a:extLst>
          </p:cNvPr>
          <p:cNvSpPr/>
          <p:nvPr/>
        </p:nvSpPr>
        <p:spPr>
          <a:xfrm>
            <a:off x="7086600" y="2394857"/>
            <a:ext cx="4909457" cy="1491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VA Facility R&amp;D Committee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17474A3-DF25-49BD-9298-CFD24A447502}"/>
              </a:ext>
            </a:extLst>
          </p:cNvPr>
          <p:cNvSpPr/>
          <p:nvPr/>
        </p:nvSpPr>
        <p:spPr>
          <a:xfrm>
            <a:off x="285750" y="3984171"/>
            <a:ext cx="2686050" cy="10836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CRADA</a:t>
            </a:r>
          </a:p>
        </p:txBody>
      </p:sp>
    </p:spTree>
    <p:extLst>
      <p:ext uri="{BB962C8B-B14F-4D97-AF65-F5344CB8AC3E}">
        <p14:creationId xmlns:p14="http://schemas.microsoft.com/office/powerpoint/2010/main" val="4282248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3229-A30A-4605-B641-F93986D4B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Confusion about “VA Agreements/Data #3: </a:t>
            </a:r>
          </a:p>
        </p:txBody>
      </p:sp>
      <p:pic>
        <p:nvPicPr>
          <p:cNvPr id="18434" name="Picture 2" descr="Learn How to Use CRADAs to Work With Army Research Laboratory | Federal Labs">
            <a:extLst>
              <a:ext uri="{FF2B5EF4-FFF2-40B4-BE49-F238E27FC236}">
                <a16:creationId xmlns:a16="http://schemas.microsoft.com/office/drawing/2014/main" id="{ED5079A7-E5E9-40DC-B743-69A91DED2C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2095092"/>
            <a:ext cx="5932715" cy="368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B2C7A1-5BFC-4267-9DFB-AEB6E9604D20}"/>
              </a:ext>
            </a:extLst>
          </p:cNvPr>
          <p:cNvSpPr txBox="1"/>
          <p:nvPr/>
        </p:nvSpPr>
        <p:spPr>
          <a:xfrm>
            <a:off x="5638800" y="297724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2F854C-D1EF-41B8-B0C4-C60E939EAEBF}"/>
              </a:ext>
            </a:extLst>
          </p:cNvPr>
          <p:cNvSpPr txBox="1"/>
          <p:nvPr/>
        </p:nvSpPr>
        <p:spPr>
          <a:xfrm>
            <a:off x="5638800" y="297724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19B078-0563-4BA0-A4B4-A962488A1179}"/>
              </a:ext>
            </a:extLst>
          </p:cNvPr>
          <p:cNvSpPr txBox="1"/>
          <p:nvPr/>
        </p:nvSpPr>
        <p:spPr>
          <a:xfrm>
            <a:off x="-119744" y="927740"/>
            <a:ext cx="120178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R&amp;D Committee should approve the study </a:t>
            </a:r>
            <a:r>
              <a:rPr lang="en-US" sz="2800" b="1" u="sng" dirty="0">
                <a:solidFill>
                  <a:srgbClr val="00B050"/>
                </a:solidFill>
              </a:rPr>
              <a:t>AFTER</a:t>
            </a:r>
            <a:r>
              <a:rPr lang="en-US" sz="2800" u="sng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the study’s Cooperative Research and Development Agreement (CRADA) is executed.  </a:t>
            </a:r>
          </a:p>
        </p:txBody>
      </p:sp>
    </p:spTree>
    <p:extLst>
      <p:ext uri="{BB962C8B-B14F-4D97-AF65-F5344CB8AC3E}">
        <p14:creationId xmlns:p14="http://schemas.microsoft.com/office/powerpoint/2010/main" val="1341995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97B05-C98B-4730-92C0-A6EFD67ED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on to Biospecimens ---- </a:t>
            </a:r>
          </a:p>
        </p:txBody>
      </p:sp>
      <p:pic>
        <p:nvPicPr>
          <p:cNvPr id="20482" name="Picture 2" descr="How a life-sciences company met strict audit requirements using SampleArchive’s Bio-Conveyance ...">
            <a:extLst>
              <a:ext uri="{FF2B5EF4-FFF2-40B4-BE49-F238E27FC236}">
                <a16:creationId xmlns:a16="http://schemas.microsoft.com/office/drawing/2014/main" id="{98D7779F-6E3C-4BF1-A4D5-44A4BDFDFE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106" y="1362075"/>
            <a:ext cx="6530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8920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njo8i3HuRM573PfLSFA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VA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1" id="{B8820CC7-E417-41A1-92AD-8D515739015D}" vid="{58D1FB06-EE2C-4BCD-B14E-3A514438E1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d0c38c5b-e04a-4e82-807f-2b16fa0d72b8" xsi:nil="true"/>
    <TaxCatchAll xmlns="77dce447-0566-47ff-8c07-c9b85fda5322" xsi:nil="true"/>
    <URL xmlns="d0c38c5b-e04a-4e82-807f-2b16fa0d72b8">
      <Url xsi:nil="true"/>
      <Description xsi:nil="true"/>
    </URL>
    <lcf76f155ced4ddcb4097134ff3c332f xmlns="d0c38c5b-e04a-4e82-807f-2b16fa0d72b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B70C6669A11F488F0A6F330537C350" ma:contentTypeVersion="17" ma:contentTypeDescription="Create a new document." ma:contentTypeScope="" ma:versionID="2887a150def00fe0d6f6495ae15ecf48">
  <xsd:schema xmlns:xsd="http://www.w3.org/2001/XMLSchema" xmlns:xs="http://www.w3.org/2001/XMLSchema" xmlns:p="http://schemas.microsoft.com/office/2006/metadata/properties" xmlns:ns2="d0c38c5b-e04a-4e82-807f-2b16fa0d72b8" xmlns:ns3="77dce447-0566-47ff-8c07-c9b85fda5322" targetNamespace="http://schemas.microsoft.com/office/2006/metadata/properties" ma:root="true" ma:fieldsID="8c754ec5b2ebd0a30421f85f2d17f6c8" ns2:_="" ns3:_="">
    <xsd:import namespace="d0c38c5b-e04a-4e82-807f-2b16fa0d72b8"/>
    <xsd:import namespace="77dce447-0566-47ff-8c07-c9b85fda53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URL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38c5b-e04a-4e82-807f-2b16fa0d72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0ac6538-d41a-4f9a-bd67-5f7ae81a6d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URL" ma:index="21" nillable="true" ma:displayName="URL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mments" ma:index="22" nillable="true" ma:displayName="Comments" ma:format="Dropdown" ma:internalName="Commen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ce447-0566-47ff-8c07-c9b85fda532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2531d8a-77d1-40cf-b727-91f362241c2a}" ma:internalName="TaxCatchAll" ma:showField="CatchAllData" ma:web="77dce447-0566-47ff-8c07-c9b85fda53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D7BE62-3922-4508-8636-B98BF7BA76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439832-8760-41EC-894C-CEA949191E7B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d0c38c5b-e04a-4e82-807f-2b16fa0d72b8"/>
    <ds:schemaRef ds:uri="http://schemas.microsoft.com/office/2006/documentManagement/types"/>
    <ds:schemaRef ds:uri="77dce447-0566-47ff-8c07-c9b85fda5322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FA09557-DCFF-4336-97D3-493675EE94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c38c5b-e04a-4e82-807f-2b16fa0d72b8"/>
    <ds:schemaRef ds:uri="77dce447-0566-47ff-8c07-c9b85fda53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ChooseVA</Template>
  <TotalTime>8640</TotalTime>
  <Words>533</Words>
  <Application>Microsoft Office PowerPoint</Application>
  <PresentationFormat>Widescreen</PresentationFormat>
  <Paragraphs>65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VA1</vt:lpstr>
      <vt:lpstr>think-cell Slide</vt:lpstr>
      <vt:lpstr>  Key Issues Involving Use of Data and Biospecimens in VA and Collaborative Research and Related Issues </vt:lpstr>
      <vt:lpstr>Discussion Topics</vt:lpstr>
      <vt:lpstr>Common Misconception about “VA Data” #1: </vt:lpstr>
      <vt:lpstr>Does Joint Data Exist? </vt:lpstr>
      <vt:lpstr>Common Misconception about “VA Data” #2: </vt:lpstr>
      <vt:lpstr>Common Misconception about “VA Data”: </vt:lpstr>
      <vt:lpstr>Common Areas of Confusion:  Order of Approvals</vt:lpstr>
      <vt:lpstr>Common Confusion about “VA Agreements/Data #3: </vt:lpstr>
      <vt:lpstr>Moving on to Biospecimens ---- </vt:lpstr>
      <vt:lpstr>Key Initials Questions: Proposed Transfer of Biospecimen Bank – Ethical Aspects (not Privacy)</vt:lpstr>
      <vt:lpstr>Key Initials Questions: Proposed Transfer of Biospecimen Bank – Infrastructure Aspects</vt:lpstr>
      <vt:lpstr>One of the Most Important Questions When a Biobank is Proposed: Succession Planning Vs. Destruction </vt:lpstr>
      <vt:lpstr>To be Avoided with Any Biobank: Abandonment</vt:lpstr>
      <vt:lpstr>What Happens with Abandoned Biobanks?</vt:lpstr>
      <vt:lpstr>Issues for Consideration Before Destruction of a Biobank: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Issues Involving Use of Data and Biospecimens in VA and Collaborative Research and Related Issues</dc:title>
  <dc:subject>Key Issues Involving Use of Data and Biospecimens in VA and Collaborative Research and Related Issues</dc:subject>
  <dc:creator>C. Karen Jeans, PhD, CCRN, CIP</dc:creator>
  <cp:keywords>Key Issues Involving Use of Data and Biospecimens in VA and Collaborative Research and Related Issues</cp:keywords>
  <dc:description/>
  <cp:lastModifiedBy>Rivera, Portia T</cp:lastModifiedBy>
  <cp:revision>195</cp:revision>
  <dcterms:created xsi:type="dcterms:W3CDTF">2022-01-07T15:46:04Z</dcterms:created>
  <dcterms:modified xsi:type="dcterms:W3CDTF">2023-05-25T11:47:44Z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0x010100E5B70C6669A11F488F0A6F330537C350</vt:lpwstr>
  </property>
  <property fmtid="{D5CDD505-2E9C-101B-9397-08002B2CF9AE}" pid="3" name="MediaServiceImageTags">
    <vt:lpwstr/>
  </property>
</Properties>
</file>