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4"/>
  </p:sldMasterIdLst>
  <p:notesMasterIdLst>
    <p:notesMasterId r:id="rId23"/>
  </p:notesMasterIdLst>
  <p:handoutMasterIdLst>
    <p:handoutMasterId r:id="rId24"/>
  </p:handoutMasterIdLst>
  <p:sldIdLst>
    <p:sldId id="394" r:id="rId5"/>
    <p:sldId id="476" r:id="rId6"/>
    <p:sldId id="471" r:id="rId7"/>
    <p:sldId id="472" r:id="rId8"/>
    <p:sldId id="473" r:id="rId9"/>
    <p:sldId id="479" r:id="rId10"/>
    <p:sldId id="480" r:id="rId11"/>
    <p:sldId id="1031" r:id="rId12"/>
    <p:sldId id="1028" r:id="rId13"/>
    <p:sldId id="995" r:id="rId14"/>
    <p:sldId id="997" r:id="rId15"/>
    <p:sldId id="1026" r:id="rId16"/>
    <p:sldId id="1032" r:id="rId17"/>
    <p:sldId id="999" r:id="rId18"/>
    <p:sldId id="996" r:id="rId19"/>
    <p:sldId id="1033" r:id="rId20"/>
    <p:sldId id="474" r:id="rId21"/>
    <p:sldId id="478" r:id="rId22"/>
  </p:sldIdLst>
  <p:sldSz cx="12192000" cy="6858000"/>
  <p:notesSz cx="6950075" cy="9236075"/>
  <p:custDataLst>
    <p:tags r:id="rId2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609585" algn="l" rtl="0" fontAlgn="base">
      <a:spcBef>
        <a:spcPct val="0"/>
      </a:spcBef>
      <a:spcAft>
        <a:spcPct val="0"/>
      </a:spcAft>
      <a:defRPr kern="1200">
        <a:solidFill>
          <a:schemeClr val="tx1"/>
        </a:solidFill>
        <a:latin typeface="Arial" charset="0"/>
        <a:ea typeface="+mn-ea"/>
        <a:cs typeface="+mn-cs"/>
      </a:defRPr>
    </a:lvl2pPr>
    <a:lvl3pPr marL="1219170" algn="l" rtl="0" fontAlgn="base">
      <a:spcBef>
        <a:spcPct val="0"/>
      </a:spcBef>
      <a:spcAft>
        <a:spcPct val="0"/>
      </a:spcAft>
      <a:defRPr kern="1200">
        <a:solidFill>
          <a:schemeClr val="tx1"/>
        </a:solidFill>
        <a:latin typeface="Arial" charset="0"/>
        <a:ea typeface="+mn-ea"/>
        <a:cs typeface="+mn-cs"/>
      </a:defRPr>
    </a:lvl3pPr>
    <a:lvl4pPr marL="1828754" algn="l" rtl="0" fontAlgn="base">
      <a:spcBef>
        <a:spcPct val="0"/>
      </a:spcBef>
      <a:spcAft>
        <a:spcPct val="0"/>
      </a:spcAft>
      <a:defRPr kern="1200">
        <a:solidFill>
          <a:schemeClr val="tx1"/>
        </a:solidFill>
        <a:latin typeface="Arial" charset="0"/>
        <a:ea typeface="+mn-ea"/>
        <a:cs typeface="+mn-cs"/>
      </a:defRPr>
    </a:lvl4pPr>
    <a:lvl5pPr marL="2438339" algn="l" rtl="0" fontAlgn="base">
      <a:spcBef>
        <a:spcPct val="0"/>
      </a:spcBef>
      <a:spcAft>
        <a:spcPct val="0"/>
      </a:spcAft>
      <a:defRPr kern="1200">
        <a:solidFill>
          <a:schemeClr val="tx1"/>
        </a:solidFill>
        <a:latin typeface="Arial" charset="0"/>
        <a:ea typeface="+mn-ea"/>
        <a:cs typeface="+mn-cs"/>
      </a:defRPr>
    </a:lvl5pPr>
    <a:lvl6pPr marL="3047924" algn="l" defTabSz="1219170" rtl="0" eaLnBrk="1" latinLnBrk="0" hangingPunct="1">
      <a:defRPr kern="1200">
        <a:solidFill>
          <a:schemeClr val="tx1"/>
        </a:solidFill>
        <a:latin typeface="Arial" charset="0"/>
        <a:ea typeface="+mn-ea"/>
        <a:cs typeface="+mn-cs"/>
      </a:defRPr>
    </a:lvl6pPr>
    <a:lvl7pPr marL="3657509" algn="l" defTabSz="1219170" rtl="0" eaLnBrk="1" latinLnBrk="0" hangingPunct="1">
      <a:defRPr kern="1200">
        <a:solidFill>
          <a:schemeClr val="tx1"/>
        </a:solidFill>
        <a:latin typeface="Arial" charset="0"/>
        <a:ea typeface="+mn-ea"/>
        <a:cs typeface="+mn-cs"/>
      </a:defRPr>
    </a:lvl7pPr>
    <a:lvl8pPr marL="4267093" algn="l" defTabSz="1219170" rtl="0" eaLnBrk="1" latinLnBrk="0" hangingPunct="1">
      <a:defRPr kern="1200">
        <a:solidFill>
          <a:schemeClr val="tx1"/>
        </a:solidFill>
        <a:latin typeface="Arial" charset="0"/>
        <a:ea typeface="+mn-ea"/>
        <a:cs typeface="+mn-cs"/>
      </a:defRPr>
    </a:lvl8pPr>
    <a:lvl9pPr marL="4876678" algn="l" defTabSz="121917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p15:clr>
            <a:srgbClr val="A4A3A4"/>
          </p15:clr>
        </p15:guide>
        <p15:guide id="2" pos="219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Cardinal" initials="" lastIdx="27" clrIdx="0"/>
  <p:cmAuthor id="1" name="crogers"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96CF"/>
    <a:srgbClr val="14375D"/>
    <a:srgbClr val="FDB924"/>
    <a:srgbClr val="008CA8"/>
    <a:srgbClr val="E5F8FF"/>
    <a:srgbClr val="D1F2FF"/>
    <a:srgbClr val="00447C"/>
    <a:srgbClr val="78A22F"/>
    <a:srgbClr val="B20838"/>
    <a:srgbClr val="644C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96" autoAdjust="0"/>
    <p:restoredTop sz="59345" autoAdjust="0"/>
  </p:normalViewPr>
  <p:slideViewPr>
    <p:cSldViewPr>
      <p:cViewPr varScale="1">
        <p:scale>
          <a:sx n="83" d="100"/>
          <a:sy n="83" d="100"/>
        </p:scale>
        <p:origin x="126" y="60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86" d="100"/>
          <a:sy n="86" d="100"/>
        </p:scale>
        <p:origin x="-1062" y="-84"/>
      </p:cViewPr>
      <p:guideLst>
        <p:guide orient="horz" pos="2909"/>
        <p:guide pos="219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2120"/>
          </a:xfrm>
          <a:prstGeom prst="rect">
            <a:avLst/>
          </a:prstGeom>
        </p:spPr>
        <p:txBody>
          <a:bodyPr vert="horz" lIns="91370" tIns="45684" rIns="91370" bIns="45684" rtlCol="0"/>
          <a:lstStyle>
            <a:lvl1pPr algn="l">
              <a:defRPr sz="1200"/>
            </a:lvl1pPr>
          </a:lstStyle>
          <a:p>
            <a:pPr>
              <a:defRPr/>
            </a:pPr>
            <a:endParaRPr lang="en-US"/>
          </a:p>
        </p:txBody>
      </p:sp>
      <p:sp>
        <p:nvSpPr>
          <p:cNvPr id="3" name="Date Placeholder 2"/>
          <p:cNvSpPr>
            <a:spLocks noGrp="1"/>
          </p:cNvSpPr>
          <p:nvPr>
            <p:ph type="dt" sz="quarter" idx="1"/>
          </p:nvPr>
        </p:nvSpPr>
        <p:spPr>
          <a:xfrm>
            <a:off x="3936768" y="0"/>
            <a:ext cx="3011699" cy="462120"/>
          </a:xfrm>
          <a:prstGeom prst="rect">
            <a:avLst/>
          </a:prstGeom>
        </p:spPr>
        <p:txBody>
          <a:bodyPr vert="horz" lIns="91370" tIns="45684" rIns="91370" bIns="45684" rtlCol="0"/>
          <a:lstStyle>
            <a:lvl1pPr algn="r">
              <a:defRPr sz="1200" smtClean="0"/>
            </a:lvl1pPr>
          </a:lstStyle>
          <a:p>
            <a:pPr>
              <a:defRPr/>
            </a:pPr>
            <a:fld id="{3C7C4852-7AF3-43B3-9D38-8FCBF12035CF}" type="datetimeFigureOut">
              <a:rPr lang="en-US"/>
              <a:pPr>
                <a:defRPr/>
              </a:pPr>
              <a:t>11/26/2019</a:t>
            </a:fld>
            <a:endParaRPr lang="en-US"/>
          </a:p>
        </p:txBody>
      </p:sp>
      <p:sp>
        <p:nvSpPr>
          <p:cNvPr id="4" name="Footer Placeholder 3"/>
          <p:cNvSpPr>
            <a:spLocks noGrp="1"/>
          </p:cNvSpPr>
          <p:nvPr>
            <p:ph type="ftr" sz="quarter" idx="2"/>
          </p:nvPr>
        </p:nvSpPr>
        <p:spPr>
          <a:xfrm>
            <a:off x="0" y="8772379"/>
            <a:ext cx="3011699" cy="462120"/>
          </a:xfrm>
          <a:prstGeom prst="rect">
            <a:avLst/>
          </a:prstGeom>
        </p:spPr>
        <p:txBody>
          <a:bodyPr vert="horz" lIns="91370" tIns="45684" rIns="91370" bIns="45684"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36768" y="8772379"/>
            <a:ext cx="3011699" cy="462120"/>
          </a:xfrm>
          <a:prstGeom prst="rect">
            <a:avLst/>
          </a:prstGeom>
        </p:spPr>
        <p:txBody>
          <a:bodyPr vert="horz" lIns="91370" tIns="45684" rIns="91370" bIns="45684" rtlCol="0" anchor="b"/>
          <a:lstStyle>
            <a:lvl1pPr algn="r">
              <a:defRPr sz="1200" smtClean="0"/>
            </a:lvl1pPr>
          </a:lstStyle>
          <a:p>
            <a:pPr>
              <a:defRPr/>
            </a:pPr>
            <a:fld id="{AC7BC679-A13F-4C06-AEE8-328AC2931D69}" type="slidenum">
              <a:rPr lang="en-US"/>
              <a:pPr>
                <a:defRPr/>
              </a:pPr>
              <a:t>‹#›</a:t>
            </a:fld>
            <a:endParaRPr lang="en-US"/>
          </a:p>
        </p:txBody>
      </p:sp>
    </p:spTree>
    <p:extLst>
      <p:ext uri="{BB962C8B-B14F-4D97-AF65-F5344CB8AC3E}">
        <p14:creationId xmlns:p14="http://schemas.microsoft.com/office/powerpoint/2010/main" val="63116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3011699" cy="462120"/>
          </a:xfrm>
          <a:prstGeom prst="rect">
            <a:avLst/>
          </a:prstGeom>
          <a:noFill/>
          <a:ln w="9525">
            <a:noFill/>
            <a:miter lim="800000"/>
            <a:headEnd/>
            <a:tailEnd/>
          </a:ln>
          <a:effectLst/>
        </p:spPr>
        <p:txBody>
          <a:bodyPr vert="horz" wrap="square" lIns="92228" tIns="46114" rIns="92228" bIns="46114" numCol="1" anchor="t" anchorCtr="0" compatLnSpc="1">
            <a:prstTxWarp prst="textNoShape">
              <a:avLst/>
            </a:prstTxWarp>
          </a:bodyPr>
          <a:lstStyle>
            <a:lvl1pPr defTabSz="923216" eaLnBrk="1" hangingPunct="1">
              <a:defRPr sz="1200"/>
            </a:lvl1pPr>
          </a:lstStyle>
          <a:p>
            <a:pPr>
              <a:defRPr/>
            </a:pPr>
            <a:endParaRPr lang="en-US"/>
          </a:p>
        </p:txBody>
      </p:sp>
      <p:sp>
        <p:nvSpPr>
          <p:cNvPr id="169987" name="Rectangle 3"/>
          <p:cNvSpPr>
            <a:spLocks noGrp="1" noChangeArrowheads="1"/>
          </p:cNvSpPr>
          <p:nvPr>
            <p:ph type="dt" idx="1"/>
          </p:nvPr>
        </p:nvSpPr>
        <p:spPr bwMode="auto">
          <a:xfrm>
            <a:off x="3938377" y="0"/>
            <a:ext cx="3011699" cy="462120"/>
          </a:xfrm>
          <a:prstGeom prst="rect">
            <a:avLst/>
          </a:prstGeom>
          <a:noFill/>
          <a:ln w="9525">
            <a:noFill/>
            <a:miter lim="800000"/>
            <a:headEnd/>
            <a:tailEnd/>
          </a:ln>
          <a:effectLst/>
        </p:spPr>
        <p:txBody>
          <a:bodyPr vert="horz" wrap="square" lIns="92228" tIns="46114" rIns="92228" bIns="46114" numCol="1" anchor="t" anchorCtr="0" compatLnSpc="1">
            <a:prstTxWarp prst="textNoShape">
              <a:avLst/>
            </a:prstTxWarp>
          </a:bodyPr>
          <a:lstStyle>
            <a:lvl1pPr algn="r" defTabSz="923216" eaLnBrk="1" hangingPunct="1">
              <a:defRPr sz="1200"/>
            </a:lvl1pPr>
          </a:lstStyle>
          <a:p>
            <a:pPr>
              <a:defRPr/>
            </a:pPr>
            <a:endParaRPr lang="en-US"/>
          </a:p>
        </p:txBody>
      </p:sp>
      <p:sp>
        <p:nvSpPr>
          <p:cNvPr id="6148" name="Rectangle 4"/>
          <p:cNvSpPr>
            <a:spLocks noGrp="1" noRot="1" noChangeAspect="1" noChangeArrowheads="1" noTextEdit="1"/>
          </p:cNvSpPr>
          <p:nvPr>
            <p:ph type="sldImg" idx="2"/>
          </p:nvPr>
        </p:nvSpPr>
        <p:spPr bwMode="auto">
          <a:xfrm>
            <a:off x="396875" y="690563"/>
            <a:ext cx="6157913" cy="3465512"/>
          </a:xfrm>
          <a:prstGeom prst="rect">
            <a:avLst/>
          </a:prstGeom>
          <a:noFill/>
          <a:ln w="9525">
            <a:solidFill>
              <a:srgbClr val="000000"/>
            </a:solidFill>
            <a:miter lim="800000"/>
            <a:headEnd/>
            <a:tailEnd/>
          </a:ln>
        </p:spPr>
      </p:sp>
      <p:sp>
        <p:nvSpPr>
          <p:cNvPr id="169989" name="Rectangle 5"/>
          <p:cNvSpPr>
            <a:spLocks noGrp="1" noChangeArrowheads="1"/>
          </p:cNvSpPr>
          <p:nvPr>
            <p:ph type="body" sz="quarter" idx="3"/>
          </p:nvPr>
        </p:nvSpPr>
        <p:spPr bwMode="auto">
          <a:xfrm>
            <a:off x="926677" y="4387768"/>
            <a:ext cx="5096722" cy="4155919"/>
          </a:xfrm>
          <a:prstGeom prst="rect">
            <a:avLst/>
          </a:prstGeom>
          <a:noFill/>
          <a:ln w="9525">
            <a:noFill/>
            <a:miter lim="800000"/>
            <a:headEnd/>
            <a:tailEnd/>
          </a:ln>
          <a:effectLst/>
        </p:spPr>
        <p:txBody>
          <a:bodyPr vert="horz" wrap="square" lIns="92228" tIns="46114" rIns="92228" bIns="461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9990" name="Rectangle 6"/>
          <p:cNvSpPr>
            <a:spLocks noGrp="1" noChangeArrowheads="1"/>
          </p:cNvSpPr>
          <p:nvPr>
            <p:ph type="ftr" sz="quarter" idx="4"/>
          </p:nvPr>
        </p:nvSpPr>
        <p:spPr bwMode="auto">
          <a:xfrm>
            <a:off x="0" y="8773957"/>
            <a:ext cx="3011699" cy="462119"/>
          </a:xfrm>
          <a:prstGeom prst="rect">
            <a:avLst/>
          </a:prstGeom>
          <a:noFill/>
          <a:ln w="9525">
            <a:noFill/>
            <a:miter lim="800000"/>
            <a:headEnd/>
            <a:tailEnd/>
          </a:ln>
          <a:effectLst/>
        </p:spPr>
        <p:txBody>
          <a:bodyPr vert="horz" wrap="square" lIns="92228" tIns="46114" rIns="92228" bIns="46114" numCol="1" anchor="b" anchorCtr="0" compatLnSpc="1">
            <a:prstTxWarp prst="textNoShape">
              <a:avLst/>
            </a:prstTxWarp>
          </a:bodyPr>
          <a:lstStyle>
            <a:lvl1pPr defTabSz="923216" eaLnBrk="1" hangingPunct="1">
              <a:defRPr sz="1200"/>
            </a:lvl1pPr>
          </a:lstStyle>
          <a:p>
            <a:pPr>
              <a:defRPr/>
            </a:pPr>
            <a:endParaRPr lang="en-US"/>
          </a:p>
        </p:txBody>
      </p:sp>
      <p:sp>
        <p:nvSpPr>
          <p:cNvPr id="169991" name="Rectangle 7"/>
          <p:cNvSpPr>
            <a:spLocks noGrp="1" noChangeArrowheads="1"/>
          </p:cNvSpPr>
          <p:nvPr>
            <p:ph type="sldNum" sz="quarter" idx="5"/>
          </p:nvPr>
        </p:nvSpPr>
        <p:spPr bwMode="auto">
          <a:xfrm>
            <a:off x="3938377" y="8773957"/>
            <a:ext cx="3011699" cy="462119"/>
          </a:xfrm>
          <a:prstGeom prst="rect">
            <a:avLst/>
          </a:prstGeom>
          <a:noFill/>
          <a:ln w="9525">
            <a:noFill/>
            <a:miter lim="800000"/>
            <a:headEnd/>
            <a:tailEnd/>
          </a:ln>
          <a:effectLst/>
        </p:spPr>
        <p:txBody>
          <a:bodyPr vert="horz" wrap="square" lIns="92228" tIns="46114" rIns="92228" bIns="46114" numCol="1" anchor="b" anchorCtr="0" compatLnSpc="1">
            <a:prstTxWarp prst="textNoShape">
              <a:avLst/>
            </a:prstTxWarp>
          </a:bodyPr>
          <a:lstStyle>
            <a:lvl1pPr algn="r" defTabSz="923216" eaLnBrk="1" hangingPunct="1">
              <a:defRPr sz="1200"/>
            </a:lvl1pPr>
          </a:lstStyle>
          <a:p>
            <a:pPr>
              <a:defRPr/>
            </a:pPr>
            <a:fld id="{85A7D565-BEAB-44D3-821B-2DF82D5A1522}" type="slidenum">
              <a:rPr lang="en-US"/>
              <a:pPr>
                <a:defRPr/>
              </a:pPr>
              <a:t>‹#›</a:t>
            </a:fld>
            <a:endParaRPr lang="en-US" dirty="0"/>
          </a:p>
        </p:txBody>
      </p:sp>
    </p:spTree>
    <p:extLst>
      <p:ext uri="{BB962C8B-B14F-4D97-AF65-F5344CB8AC3E}">
        <p14:creationId xmlns:p14="http://schemas.microsoft.com/office/powerpoint/2010/main" val="12166567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rial" charset="0"/>
        <a:ea typeface="+mn-ea"/>
        <a:cs typeface="+mn-cs"/>
      </a:defRPr>
    </a:lvl1pPr>
    <a:lvl2pPr marL="609585" algn="l" rtl="0" eaLnBrk="0" fontAlgn="base" hangingPunct="0">
      <a:spcBef>
        <a:spcPct val="30000"/>
      </a:spcBef>
      <a:spcAft>
        <a:spcPct val="0"/>
      </a:spcAft>
      <a:defRPr sz="1600" kern="1200">
        <a:solidFill>
          <a:schemeClr val="tx1"/>
        </a:solidFill>
        <a:latin typeface="Arial" charset="0"/>
        <a:ea typeface="+mn-ea"/>
        <a:cs typeface="+mn-cs"/>
      </a:defRPr>
    </a:lvl2pPr>
    <a:lvl3pPr marL="1219170" algn="l" rtl="0" eaLnBrk="0" fontAlgn="base" hangingPunct="0">
      <a:spcBef>
        <a:spcPct val="30000"/>
      </a:spcBef>
      <a:spcAft>
        <a:spcPct val="0"/>
      </a:spcAft>
      <a:defRPr sz="1600" kern="1200">
        <a:solidFill>
          <a:schemeClr val="tx1"/>
        </a:solidFill>
        <a:latin typeface="Arial" charset="0"/>
        <a:ea typeface="+mn-ea"/>
        <a:cs typeface="+mn-cs"/>
      </a:defRPr>
    </a:lvl3pPr>
    <a:lvl4pPr marL="1828754" algn="l" rtl="0" eaLnBrk="0" fontAlgn="base" hangingPunct="0">
      <a:spcBef>
        <a:spcPct val="30000"/>
      </a:spcBef>
      <a:spcAft>
        <a:spcPct val="0"/>
      </a:spcAft>
      <a:defRPr sz="1600" kern="1200">
        <a:solidFill>
          <a:schemeClr val="tx1"/>
        </a:solidFill>
        <a:latin typeface="Arial" charset="0"/>
        <a:ea typeface="+mn-ea"/>
        <a:cs typeface="+mn-cs"/>
      </a:defRPr>
    </a:lvl4pPr>
    <a:lvl5pPr marL="2438339" algn="l" rtl="0" eaLnBrk="0" fontAlgn="base" hangingPunct="0">
      <a:spcBef>
        <a:spcPct val="30000"/>
      </a:spcBef>
      <a:spcAft>
        <a:spcPct val="0"/>
      </a:spcAft>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0563"/>
            <a:ext cx="6157913" cy="3465512"/>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85A7D565-BEAB-44D3-821B-2DF82D5A1522}" type="slidenum">
              <a:rPr lang="en-US" smtClean="0"/>
              <a:pPr>
                <a:defRPr/>
              </a:pPr>
              <a:t>1</a:t>
            </a:fld>
            <a:endParaRPr lang="en-US" dirty="0"/>
          </a:p>
        </p:txBody>
      </p:sp>
    </p:spTree>
    <p:extLst>
      <p:ext uri="{BB962C8B-B14F-4D97-AF65-F5344CB8AC3E}">
        <p14:creationId xmlns:p14="http://schemas.microsoft.com/office/powerpoint/2010/main" val="3331701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Animal Welfare Audit Tool: </a:t>
            </a:r>
          </a:p>
          <a:p>
            <a:pPr lvl="1"/>
            <a:r>
              <a:rPr lang="en-US" dirty="0"/>
              <a:t>R&amp;DC approval date</a:t>
            </a:r>
          </a:p>
          <a:p>
            <a:pPr lvl="1"/>
            <a:r>
              <a:rPr lang="en-US" dirty="0"/>
              <a:t>Storage of controlled substances</a:t>
            </a:r>
          </a:p>
          <a:p>
            <a:r>
              <a:rPr lang="en-US" dirty="0"/>
              <a:t>Research Safety Audit Tool</a:t>
            </a:r>
          </a:p>
          <a:p>
            <a:pPr lvl="1"/>
            <a:r>
              <a:rPr lang="en-US" dirty="0"/>
              <a:t>Separate section for use of human or non-human cell or tissue samples</a:t>
            </a:r>
          </a:p>
        </p:txBody>
      </p:sp>
      <p:sp>
        <p:nvSpPr>
          <p:cNvPr id="4" name="Slide Number Placeholder 3"/>
          <p:cNvSpPr>
            <a:spLocks noGrp="1"/>
          </p:cNvSpPr>
          <p:nvPr>
            <p:ph type="sldNum" sz="quarter" idx="5"/>
          </p:nvPr>
        </p:nvSpPr>
        <p:spPr/>
        <p:txBody>
          <a:bodyPr/>
          <a:lstStyle/>
          <a:p>
            <a:fld id="{DA6F7D25-770E-4F77-8331-8C84F68246BD}" type="slidenum">
              <a:rPr lang="en-US" smtClean="0"/>
              <a:t>14</a:t>
            </a:fld>
            <a:endParaRPr lang="en-US" dirty="0"/>
          </a:p>
        </p:txBody>
      </p:sp>
    </p:spTree>
    <p:extLst>
      <p:ext uri="{BB962C8B-B14F-4D97-AF65-F5344CB8AC3E}">
        <p14:creationId xmlns:p14="http://schemas.microsoft.com/office/powerpoint/2010/main" val="2240294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Expires November 29, 2019; consulting with ORD to address changes to the Common rule and 1200.05, particularly the </a:t>
            </a:r>
            <a:r>
              <a:rPr lang="en-US" dirty="0" err="1"/>
              <a:t>sIRB</a:t>
            </a:r>
            <a:r>
              <a:rPr lang="en-US" dirty="0"/>
              <a:t> requirement and allowance of non-VA, non-affiliate IRBs. </a:t>
            </a:r>
          </a:p>
          <a:p>
            <a:endParaRPr lang="en-US" dirty="0"/>
          </a:p>
        </p:txBody>
      </p:sp>
      <p:sp>
        <p:nvSpPr>
          <p:cNvPr id="4" name="Slide Number Placeholder 3"/>
          <p:cNvSpPr>
            <a:spLocks noGrp="1"/>
          </p:cNvSpPr>
          <p:nvPr>
            <p:ph type="sldNum" sz="quarter" idx="5"/>
          </p:nvPr>
        </p:nvSpPr>
        <p:spPr/>
        <p:txBody>
          <a:bodyPr/>
          <a:lstStyle/>
          <a:p>
            <a:fld id="{DA6F7D25-770E-4F77-8331-8C84F68246BD}" type="slidenum">
              <a:rPr lang="en-US" smtClean="0"/>
              <a:t>15</a:t>
            </a:fld>
            <a:endParaRPr lang="en-US" dirty="0"/>
          </a:p>
        </p:txBody>
      </p:sp>
    </p:spTree>
    <p:extLst>
      <p:ext uri="{BB962C8B-B14F-4D97-AF65-F5344CB8AC3E}">
        <p14:creationId xmlns:p14="http://schemas.microsoft.com/office/powerpoint/2010/main" val="3676123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ORO and ORD have been receiving multiple questions about IRB oversight of exempt research, many of them about reporting incidents. We anticipate that there will be more research that qualifies for exempt status under the 2018 Common Rule and therefore there may be more instances of serious or continuing noncompliance in exempt research. Current VHA Handbook 1058.01 §6 requires reportable events in human research to be reported to the IRB, among other entities; this includes events in exempt human subjects research.  We have developed the attached interpretation to clarify reporting and review requirements involving exempt human subjects research that is not overseen by an IRB. Reportable events in such research shall be reported to the committee with primary oversight responsibility for the research, instead of the IRB.</a:t>
            </a:r>
          </a:p>
        </p:txBody>
      </p:sp>
      <p:sp>
        <p:nvSpPr>
          <p:cNvPr id="4" name="Slide Number Placeholder 3"/>
          <p:cNvSpPr>
            <a:spLocks noGrp="1"/>
          </p:cNvSpPr>
          <p:nvPr>
            <p:ph type="sldNum" sz="quarter" idx="5"/>
          </p:nvPr>
        </p:nvSpPr>
        <p:spPr/>
        <p:txBody>
          <a:bodyPr/>
          <a:lstStyle/>
          <a:p>
            <a:fld id="{DA6F7D25-770E-4F77-8331-8C84F68246BD}" type="slidenum">
              <a:rPr lang="en-US" smtClean="0"/>
              <a:t>16</a:t>
            </a:fld>
            <a:endParaRPr lang="en-US" dirty="0"/>
          </a:p>
        </p:txBody>
      </p:sp>
    </p:spTree>
    <p:extLst>
      <p:ext uri="{BB962C8B-B14F-4D97-AF65-F5344CB8AC3E}">
        <p14:creationId xmlns:p14="http://schemas.microsoft.com/office/powerpoint/2010/main" val="434093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0563"/>
            <a:ext cx="6157913" cy="34655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5A7D565-BEAB-44D3-821B-2DF82D5A1522}" type="slidenum">
              <a:rPr lang="en-US" smtClean="0"/>
              <a:pPr>
                <a:defRPr/>
              </a:pPr>
              <a:t>17</a:t>
            </a:fld>
            <a:endParaRPr lang="en-US" dirty="0"/>
          </a:p>
        </p:txBody>
      </p:sp>
    </p:spTree>
    <p:extLst>
      <p:ext uri="{BB962C8B-B14F-4D97-AF65-F5344CB8AC3E}">
        <p14:creationId xmlns:p14="http://schemas.microsoft.com/office/powerpoint/2010/main" val="2342641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0563"/>
            <a:ext cx="6157913" cy="34655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5A7D565-BEAB-44D3-821B-2DF82D5A1522}" type="slidenum">
              <a:rPr lang="en-US" smtClean="0"/>
              <a:pPr>
                <a:defRPr/>
              </a:pPr>
              <a:t>18</a:t>
            </a:fld>
            <a:endParaRPr lang="en-US" dirty="0"/>
          </a:p>
        </p:txBody>
      </p:sp>
    </p:spTree>
    <p:extLst>
      <p:ext uri="{BB962C8B-B14F-4D97-AF65-F5344CB8AC3E}">
        <p14:creationId xmlns:p14="http://schemas.microsoft.com/office/powerpoint/2010/main" val="2342641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0563"/>
            <a:ext cx="6157913" cy="34655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5A7D565-BEAB-44D3-821B-2DF82D5A1522}" type="slidenum">
              <a:rPr lang="en-US" smtClean="0"/>
              <a:pPr>
                <a:defRPr/>
              </a:pPr>
              <a:t>2</a:t>
            </a:fld>
            <a:endParaRPr lang="en-US" dirty="0"/>
          </a:p>
        </p:txBody>
      </p:sp>
    </p:spTree>
    <p:extLst>
      <p:ext uri="{BB962C8B-B14F-4D97-AF65-F5344CB8AC3E}">
        <p14:creationId xmlns:p14="http://schemas.microsoft.com/office/powerpoint/2010/main" val="1153068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0563"/>
            <a:ext cx="6157913" cy="34655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5A7D565-BEAB-44D3-821B-2DF82D5A1522}" type="slidenum">
              <a:rPr lang="en-US" smtClean="0"/>
              <a:pPr>
                <a:defRPr/>
              </a:pPr>
              <a:t>3</a:t>
            </a:fld>
            <a:endParaRPr lang="en-US" dirty="0"/>
          </a:p>
        </p:txBody>
      </p:sp>
    </p:spTree>
    <p:extLst>
      <p:ext uri="{BB962C8B-B14F-4D97-AF65-F5344CB8AC3E}">
        <p14:creationId xmlns:p14="http://schemas.microsoft.com/office/powerpoint/2010/main" val="3377551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396875" y="690563"/>
            <a:ext cx="6157913" cy="3465512"/>
          </a:xfrm>
          <a:ln/>
        </p:spPr>
      </p:sp>
      <p:sp>
        <p:nvSpPr>
          <p:cNvPr id="58371" name="Notes Placeholder 2"/>
          <p:cNvSpPr>
            <a:spLocks noGrp="1"/>
          </p:cNvSpPr>
          <p:nvPr>
            <p:ph type="body" idx="1"/>
          </p:nvPr>
        </p:nvSpPr>
        <p:spPr>
          <a:noFill/>
          <a:ln w="9525"/>
        </p:spPr>
        <p:txBody>
          <a:bodyPr/>
          <a:lstStyle/>
          <a:p>
            <a:endParaRPr lang="en-US">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0563"/>
            <a:ext cx="6157913" cy="3465512"/>
          </a:xfrm>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85A7D565-BEAB-44D3-821B-2DF82D5A1522}" type="slidenum">
              <a:rPr lang="en-US" smtClean="0"/>
              <a:pPr>
                <a:defRPr/>
              </a:pPr>
              <a:t>5</a:t>
            </a:fld>
            <a:endParaRPr lang="en-US" dirty="0"/>
          </a:p>
        </p:txBody>
      </p:sp>
    </p:spTree>
    <p:extLst>
      <p:ext uri="{BB962C8B-B14F-4D97-AF65-F5344CB8AC3E}">
        <p14:creationId xmlns:p14="http://schemas.microsoft.com/office/powerpoint/2010/main" val="3784375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-SOPs: so far all have some inadequacies (missing some required update related to the 2018 requirements); some facilities just putting their name on the Moon Shoot template without updating the content for local policies.</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-Waiver of informed consent: not including the new requirement for research involving identifiable private information or identifiable biospecimens, that the research could not practicably be carried out without using such information or biospecimens in an identifiable format.</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-Informed consent requirements/elements: key information upfront (</a:t>
            </a:r>
            <a:r>
              <a:rPr lang="en-US" sz="1200" i="1" kern="1200" dirty="0">
                <a:solidFill>
                  <a:schemeClr val="tx1"/>
                </a:solidFill>
                <a:effectLst/>
                <a:latin typeface="+mn-lt"/>
                <a:ea typeface="+mn-ea"/>
                <a:cs typeface="+mn-cs"/>
              </a:rPr>
              <a:t>concise and focused presentation of the key information that is most likely to assist a prospective subject or LAR in understanding the reasons why one might or might not want to participate in the research); </a:t>
            </a:r>
            <a:r>
              <a:rPr lang="en-US" sz="1200" i="0" kern="1200" dirty="0">
                <a:solidFill>
                  <a:schemeClr val="tx1"/>
                </a:solidFill>
                <a:effectLst/>
                <a:latin typeface="+mn-lt"/>
                <a:ea typeface="+mn-ea"/>
                <a:cs typeface="+mn-cs"/>
              </a:rPr>
              <a:t>whether a subject’s information may be used for future research </a:t>
            </a:r>
            <a:r>
              <a:rPr lang="en-US" sz="1200" kern="1200" dirty="0">
                <a:solidFill>
                  <a:schemeClr val="tx1"/>
                </a:solidFill>
                <a:effectLst/>
                <a:latin typeface="+mn-lt"/>
                <a:ea typeface="+mn-ea"/>
                <a:cs typeface="+mn-cs"/>
              </a:rPr>
              <a:t>without identifiers without their consent </a:t>
            </a:r>
            <a:r>
              <a:rPr lang="en-US" sz="1200" i="1" kern="1200" dirty="0">
                <a:solidFill>
                  <a:schemeClr val="tx1"/>
                </a:solidFill>
                <a:effectLst/>
                <a:latin typeface="+mn-lt"/>
                <a:ea typeface="+mn-ea"/>
                <a:cs typeface="+mn-cs"/>
              </a:rPr>
              <a:t>(For any research … that involves the collection of identifiable private information or identifiable biospecimens:  (a) A statement that identifiers might be removed from the identifiable private information or identifiable biospecimens and that, after such removal, the information or biospecimens could be used for future research studies or distributed to another investigator for future research studies without additional informed consent from the subject or the LAR, if this might be a possibility; or (b) A statement that the subject's information or biospecimens collected as part of the research, even if identifiers are removed, will not be used or distributed for future research studies</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-Exemption determination: particularly exemption 3 for activity that is not a benign behavioral intervention.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have also had instances in which the IRB reviewed and approved protocols after January 21, 2019, without having implemented 2018 Requirements.  </a:t>
            </a:r>
          </a:p>
          <a:p>
            <a:pPr lvl="0"/>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A6F7D25-770E-4F77-8331-8C84F68246BD}" type="slidenum">
              <a:rPr lang="en-US" smtClean="0"/>
              <a:t>8</a:t>
            </a:fld>
            <a:endParaRPr lang="en-US" dirty="0"/>
          </a:p>
        </p:txBody>
      </p:sp>
    </p:spTree>
    <p:extLst>
      <p:ext uri="{BB962C8B-B14F-4D97-AF65-F5344CB8AC3E}">
        <p14:creationId xmlns:p14="http://schemas.microsoft.com/office/powerpoint/2010/main" val="2292808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commented on how important having face-to-face training: better able to ask questions, participate in discussions, network with peers. </a:t>
            </a:r>
          </a:p>
          <a:p>
            <a:r>
              <a:rPr lang="en-US" dirty="0"/>
              <a:t>60 total respondents.</a:t>
            </a:r>
          </a:p>
        </p:txBody>
      </p:sp>
      <p:sp>
        <p:nvSpPr>
          <p:cNvPr id="4" name="Slide Number Placeholder 3"/>
          <p:cNvSpPr>
            <a:spLocks noGrp="1"/>
          </p:cNvSpPr>
          <p:nvPr>
            <p:ph type="sldNum" sz="quarter" idx="5"/>
          </p:nvPr>
        </p:nvSpPr>
        <p:spPr/>
        <p:txBody>
          <a:bodyPr/>
          <a:lstStyle/>
          <a:p>
            <a:fld id="{DA6F7D25-770E-4F77-8331-8C84F68246BD}" type="slidenum">
              <a:rPr lang="en-US" smtClean="0"/>
              <a:t>11</a:t>
            </a:fld>
            <a:endParaRPr lang="en-US" dirty="0"/>
          </a:p>
        </p:txBody>
      </p:sp>
    </p:spTree>
    <p:extLst>
      <p:ext uri="{BB962C8B-B14F-4D97-AF65-F5344CB8AC3E}">
        <p14:creationId xmlns:p14="http://schemas.microsoft.com/office/powerpoint/2010/main" val="3441333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ICD Audit Tool: added fields for 2018 requirements</a:t>
            </a:r>
          </a:p>
          <a:p>
            <a:pPr marL="628650" lvl="1" indent="-171450">
              <a:buFont typeface="Arial" panose="020B0604020202020204" pitchFamily="34" charset="0"/>
              <a:buChar char="•"/>
            </a:pPr>
            <a:r>
              <a:rPr lang="en-US" dirty="0"/>
              <a:t>Which rule protocol is under; limited IRB review</a:t>
            </a:r>
          </a:p>
          <a:p>
            <a:pPr marL="628650" lvl="1" indent="-171450">
              <a:buFont typeface="Arial" panose="020B0604020202020204" pitchFamily="34" charset="0"/>
              <a:buChar char="•"/>
            </a:pPr>
            <a:r>
              <a:rPr lang="en-US" dirty="0"/>
              <a:t>Version of ICD: columns from the previous tool were consolidated to parallel the same question on the FDC.  It was misconstrued that each of these were a separate ICD error on the FDC so many sites overcounted. Putting them all in the same section indicates that any ONE of these is incorrect and should only be counted once.</a:t>
            </a:r>
          </a:p>
          <a:p>
            <a:pPr marL="628650" lvl="1" indent="-171450">
              <a:buFont typeface="Arial" panose="020B0604020202020204" pitchFamily="34" charset="0"/>
              <a:buChar char="•"/>
            </a:pPr>
            <a:r>
              <a:rPr lang="en-US" dirty="0"/>
              <a:t>ICD elements for studies under 2018 rule</a:t>
            </a:r>
          </a:p>
          <a:p>
            <a:pPr lvl="2"/>
            <a:r>
              <a:rPr lang="en-US" dirty="0"/>
              <a:t>Key info</a:t>
            </a:r>
          </a:p>
          <a:p>
            <a:pPr lvl="2"/>
            <a:r>
              <a:rPr lang="en-US" dirty="0"/>
              <a:t>Broad consent</a:t>
            </a:r>
          </a:p>
          <a:p>
            <a:pPr lvl="2"/>
            <a:r>
              <a:rPr lang="en-US" dirty="0"/>
              <a:t>Identifiable info/biospecimens</a:t>
            </a:r>
          </a:p>
          <a:p>
            <a:pPr marL="628650" lvl="1" indent="-171450">
              <a:buFont typeface="Arial" panose="020B0604020202020204" pitchFamily="34" charset="0"/>
              <a:buChar char="•"/>
            </a:pPr>
            <a:r>
              <a:rPr lang="en-US" dirty="0"/>
              <a:t>HIPAA auth combined or separate</a:t>
            </a:r>
          </a:p>
          <a:p>
            <a:pPr marL="628650" lvl="1" indent="-171450">
              <a:buFont typeface="Arial" panose="020B0604020202020204" pitchFamily="34" charset="0"/>
              <a:buChar char="•"/>
            </a:pPr>
            <a:r>
              <a:rPr lang="en-US" dirty="0"/>
              <a:t>Removed Person Obtaining Consent (POC) date &amp; signature; POC authorized; Research-Related Injury Language</a:t>
            </a:r>
          </a:p>
          <a:p>
            <a:r>
              <a:rPr lang="en-US" dirty="0"/>
              <a:t>HRPP Audit Tool: added fields for 2018 requirements</a:t>
            </a:r>
          </a:p>
          <a:p>
            <a:pPr lvl="1"/>
            <a:r>
              <a:rPr lang="en-US" dirty="0"/>
              <a:t>Which rule protocol is under</a:t>
            </a:r>
          </a:p>
          <a:p>
            <a:pPr lvl="1"/>
            <a:r>
              <a:rPr lang="en-US" dirty="0"/>
              <a:t>Exempt under 2018 rule; limited IRB review</a:t>
            </a:r>
          </a:p>
          <a:p>
            <a:pPr lvl="1"/>
            <a:r>
              <a:rPr lang="en-US" dirty="0"/>
              <a:t>Clarification of Subject Record Review</a:t>
            </a:r>
          </a:p>
          <a:p>
            <a:endParaRPr lang="en-US" dirty="0"/>
          </a:p>
        </p:txBody>
      </p:sp>
      <p:sp>
        <p:nvSpPr>
          <p:cNvPr id="4" name="Slide Number Placeholder 3"/>
          <p:cNvSpPr>
            <a:spLocks noGrp="1"/>
          </p:cNvSpPr>
          <p:nvPr>
            <p:ph type="sldNum" sz="quarter" idx="5"/>
          </p:nvPr>
        </p:nvSpPr>
        <p:spPr/>
        <p:txBody>
          <a:bodyPr/>
          <a:lstStyle/>
          <a:p>
            <a:fld id="{DA6F7D25-770E-4F77-8331-8C84F68246BD}" type="slidenum">
              <a:rPr lang="en-US" smtClean="0"/>
              <a:t>12</a:t>
            </a:fld>
            <a:endParaRPr lang="en-US" dirty="0"/>
          </a:p>
        </p:txBody>
      </p:sp>
    </p:spTree>
    <p:extLst>
      <p:ext uri="{BB962C8B-B14F-4D97-AF65-F5344CB8AC3E}">
        <p14:creationId xmlns:p14="http://schemas.microsoft.com/office/powerpoint/2010/main" val="55166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HRPP Audit Tool: added fields for 2018 requirements</a:t>
            </a:r>
          </a:p>
          <a:p>
            <a:pPr lvl="1"/>
            <a:r>
              <a:rPr lang="en-US" dirty="0"/>
              <a:t>Which rule protocol is under</a:t>
            </a:r>
          </a:p>
          <a:p>
            <a:pPr lvl="1"/>
            <a:r>
              <a:rPr lang="en-US" dirty="0"/>
              <a:t>Exempt under 2018 rule: new section, exempt cat doc’d? cat appear correct? limited IRB review required/received?</a:t>
            </a:r>
          </a:p>
          <a:p>
            <a:pPr lvl="1"/>
            <a:r>
              <a:rPr lang="en-US" dirty="0"/>
              <a:t>Clarification of Subject Record Review: </a:t>
            </a:r>
            <a:r>
              <a:rPr lang="en-US" sz="1200" kern="1200" dirty="0">
                <a:solidFill>
                  <a:schemeClr val="tx1"/>
                </a:solidFill>
                <a:effectLst/>
                <a:latin typeface="+mn-lt"/>
                <a:ea typeface="+mn-ea"/>
                <a:cs typeface="+mn-cs"/>
              </a:rPr>
              <a:t>Auditing of doc’tion of incl/exclus criteria is only required if involves intervention &lt; min risk; in auditing incl/excl criteria for such studies the RCO only needs to audit a percentage of consents</a:t>
            </a:r>
            <a:endParaRPr lang="en-US" dirty="0"/>
          </a:p>
          <a:p>
            <a:endParaRPr lang="en-US" dirty="0"/>
          </a:p>
        </p:txBody>
      </p:sp>
      <p:sp>
        <p:nvSpPr>
          <p:cNvPr id="4" name="Slide Number Placeholder 3"/>
          <p:cNvSpPr>
            <a:spLocks noGrp="1"/>
          </p:cNvSpPr>
          <p:nvPr>
            <p:ph type="sldNum" sz="quarter" idx="5"/>
          </p:nvPr>
        </p:nvSpPr>
        <p:spPr/>
        <p:txBody>
          <a:bodyPr/>
          <a:lstStyle/>
          <a:p>
            <a:fld id="{DA6F7D25-770E-4F77-8331-8C84F68246BD}" type="slidenum">
              <a:rPr lang="en-US" smtClean="0"/>
              <a:t>13</a:t>
            </a:fld>
            <a:endParaRPr lang="en-US" dirty="0"/>
          </a:p>
        </p:txBody>
      </p:sp>
    </p:spTree>
    <p:extLst>
      <p:ext uri="{BB962C8B-B14F-4D97-AF65-F5344CB8AC3E}">
        <p14:creationId xmlns:p14="http://schemas.microsoft.com/office/powerpoint/2010/main" val="17984653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88954" cy="6858000"/>
          </a:xfrm>
          <a:prstGeom prst="rect">
            <a:avLst/>
          </a:prstGeom>
        </p:spPr>
      </p:pic>
      <p:sp>
        <p:nvSpPr>
          <p:cNvPr id="23" name="Rectangle 3"/>
          <p:cNvSpPr>
            <a:spLocks noGrp="1" noChangeArrowheads="1"/>
          </p:cNvSpPr>
          <p:nvPr>
            <p:ph type="ctrTitle" hasCustomPrompt="1"/>
          </p:nvPr>
        </p:nvSpPr>
        <p:spPr>
          <a:xfrm>
            <a:off x="0" y="5359401"/>
            <a:ext cx="12192000" cy="657225"/>
          </a:xfrm>
          <a:solidFill>
            <a:srgbClr val="14375D"/>
          </a:solidFill>
        </p:spPr>
        <p:txBody>
          <a:bodyPr/>
          <a:lstStyle>
            <a:lvl1pPr algn="ctr">
              <a:defRPr sz="4800" smtClean="0">
                <a:solidFill>
                  <a:schemeClr val="bg1"/>
                </a:solidFill>
              </a:defRPr>
            </a:lvl1pPr>
          </a:lstStyle>
          <a:p>
            <a:r>
              <a:rPr lang="en-US" dirty="0"/>
              <a:t>Title</a:t>
            </a:r>
          </a:p>
        </p:txBody>
      </p:sp>
      <p:sp>
        <p:nvSpPr>
          <p:cNvPr id="24" name="Rectangle 4"/>
          <p:cNvSpPr>
            <a:spLocks noGrp="1" noChangeArrowheads="1"/>
          </p:cNvSpPr>
          <p:nvPr>
            <p:ph type="subTitle" idx="1" hasCustomPrompt="1"/>
          </p:nvPr>
        </p:nvSpPr>
        <p:spPr>
          <a:xfrm>
            <a:off x="0" y="5969000"/>
            <a:ext cx="12192000" cy="508000"/>
          </a:xfrm>
          <a:prstGeom prst="rect">
            <a:avLst/>
          </a:prstGeom>
          <a:solidFill>
            <a:srgbClr val="14375D"/>
          </a:solidFill>
        </p:spPr>
        <p:txBody>
          <a:bodyPr/>
          <a:lstStyle>
            <a:lvl1pPr marL="0" indent="0" algn="ctr">
              <a:buFont typeface="Wingdings" pitchFamily="2" charset="2"/>
              <a:buNone/>
              <a:defRPr sz="3200" i="0" smtClean="0">
                <a:solidFill>
                  <a:schemeClr val="bg1"/>
                </a:solidFill>
              </a:defRPr>
            </a:lvl1pPr>
          </a:lstStyle>
          <a:p>
            <a:r>
              <a:rPr lang="en-US" dirty="0"/>
              <a:t>Presenters</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59EFF-33C8-40A0-9F77-2C069AD6C7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92862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11074400" cy="4648200"/>
          </a:xfrm>
        </p:spPr>
        <p:txBody>
          <a:bodyPr/>
          <a:lstStyle>
            <a:lvl1pPr>
              <a:buClr>
                <a:schemeClr val="bg1">
                  <a:lumMod val="50000"/>
                </a:schemeClr>
              </a:buClr>
              <a:buFont typeface="Wingdings" pitchFamily="2" charset="2"/>
              <a:buChar char="§"/>
              <a:defRPr sz="3733">
                <a:solidFill>
                  <a:schemeClr val="tx1"/>
                </a:solidFill>
              </a:defRPr>
            </a:lvl1pPr>
            <a:lvl2pPr>
              <a:buClr>
                <a:schemeClr val="bg1">
                  <a:lumMod val="50000"/>
                </a:schemeClr>
              </a:buClr>
              <a:buFont typeface="Courier New" pitchFamily="49" charset="0"/>
              <a:buChar char="o"/>
              <a:defRPr sz="3200">
                <a:solidFill>
                  <a:schemeClr val="tx1"/>
                </a:solidFill>
              </a:defRPr>
            </a:lvl2pPr>
            <a:lvl3pPr marL="1523925" indent="-304784">
              <a:buClr>
                <a:schemeClr val="bg1">
                  <a:lumMod val="50000"/>
                </a:schemeClr>
              </a:buClr>
              <a:buFont typeface="Arial" panose="020B0604020202020204" pitchFamily="34" charset="0"/>
              <a:buChar char="•"/>
              <a:defRPr sz="2667">
                <a:solidFill>
                  <a:schemeClr val="tx1"/>
                </a:solidFill>
              </a:defRPr>
            </a:lvl3pPr>
            <a:lvl4pPr>
              <a:buClr>
                <a:srgbClr val="FDB924"/>
              </a:buClr>
              <a:buFont typeface="Courier New" pitchFamily="49" charset="0"/>
              <a:buChar char="o"/>
              <a:defRPr>
                <a:solidFill>
                  <a:schemeClr val="tx1"/>
                </a:solidFill>
              </a:defRPr>
            </a:lvl4pPr>
            <a:lvl5pPr>
              <a:buClr>
                <a:srgbClr val="FDB924"/>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4" name="Title 3"/>
          <p:cNvSpPr>
            <a:spLocks noGrp="1"/>
          </p:cNvSpPr>
          <p:nvPr>
            <p:ph type="title"/>
          </p:nvPr>
        </p:nvSpPr>
        <p:spPr>
          <a:xfrm>
            <a:off x="609600" y="325437"/>
            <a:ext cx="11074400" cy="1071563"/>
          </a:xfrm>
        </p:spPr>
        <p:txBody>
          <a:bodyPr/>
          <a:lstStyle/>
          <a:p>
            <a:r>
              <a:rPr lang="en-US" dirty="0"/>
              <a:t>Click to edit</a:t>
            </a:r>
          </a:p>
        </p:txBody>
      </p:sp>
    </p:spTree>
    <p:extLst>
      <p:ext uri="{BB962C8B-B14F-4D97-AF65-F5344CB8AC3E}">
        <p14:creationId xmlns:p14="http://schemas.microsoft.com/office/powerpoint/2010/main" val="380736129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Numb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11074400" cy="4648200"/>
          </a:xfrm>
        </p:spPr>
        <p:txBody>
          <a:bodyPr/>
          <a:lstStyle>
            <a:lvl1pPr marL="685783" indent="-685783">
              <a:buClr>
                <a:schemeClr val="bg1">
                  <a:lumMod val="50000"/>
                </a:schemeClr>
              </a:buClr>
              <a:buFont typeface="+mj-lt"/>
              <a:buAutoNum type="arabicPeriod"/>
              <a:defRPr sz="3733">
                <a:solidFill>
                  <a:schemeClr val="tx1"/>
                </a:solidFill>
              </a:defRPr>
            </a:lvl1pPr>
            <a:lvl2pPr marL="1219170" indent="-609585">
              <a:buClr>
                <a:schemeClr val="bg1">
                  <a:lumMod val="50000"/>
                </a:schemeClr>
              </a:buClr>
              <a:buFont typeface="+mj-lt"/>
              <a:buAutoNum type="alphaLcPeriod"/>
              <a:defRPr sz="3200">
                <a:solidFill>
                  <a:schemeClr val="tx1"/>
                </a:solidFill>
              </a:defRPr>
            </a:lvl2pPr>
            <a:lvl3pPr marL="1828754" indent="-609585">
              <a:buClr>
                <a:schemeClr val="bg1">
                  <a:lumMod val="50000"/>
                </a:schemeClr>
              </a:buClr>
              <a:buFont typeface="+mj-lt"/>
              <a:buAutoNum type="romanLcPeriod"/>
              <a:defRPr sz="2667">
                <a:solidFill>
                  <a:schemeClr val="tx1"/>
                </a:solidFill>
              </a:defRPr>
            </a:lvl3pPr>
            <a:lvl4pPr marL="2438339" indent="-609585">
              <a:buClr>
                <a:srgbClr val="FDB924"/>
              </a:buClr>
              <a:buFont typeface="+mj-lt"/>
              <a:buAutoNum type="arabicPeriod"/>
              <a:defRPr>
                <a:solidFill>
                  <a:schemeClr val="tx1"/>
                </a:solidFill>
              </a:defRPr>
            </a:lvl4pPr>
            <a:lvl5pPr marL="3047924" indent="-609585">
              <a:buClr>
                <a:srgbClr val="FDB924"/>
              </a:buClr>
              <a:buFont typeface="+mj-lt"/>
              <a:buAutoNum type="arabicPeriod"/>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4" name="Title 3"/>
          <p:cNvSpPr>
            <a:spLocks noGrp="1"/>
          </p:cNvSpPr>
          <p:nvPr>
            <p:ph type="title"/>
          </p:nvPr>
        </p:nvSpPr>
        <p:spPr>
          <a:xfrm>
            <a:off x="609600" y="325437"/>
            <a:ext cx="11074400" cy="1071563"/>
          </a:xfrm>
        </p:spPr>
        <p:txBody>
          <a:bodyPr/>
          <a:lstStyle/>
          <a:p>
            <a:r>
              <a:rPr lang="en-US" dirty="0"/>
              <a:t>Click to edit</a:t>
            </a:r>
          </a:p>
        </p:txBody>
      </p:sp>
    </p:spTree>
    <p:extLst>
      <p:ext uri="{BB962C8B-B14F-4D97-AF65-F5344CB8AC3E}">
        <p14:creationId xmlns:p14="http://schemas.microsoft.com/office/powerpoint/2010/main" val="16654233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wo-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325437"/>
            <a:ext cx="11074400" cy="1071563"/>
          </a:xfrm>
        </p:spPr>
        <p:txBody>
          <a:bodyPr/>
          <a:lstStyle/>
          <a:p>
            <a:r>
              <a:rPr lang="en-US" dirty="0"/>
              <a:t>Click to edit</a:t>
            </a:r>
          </a:p>
        </p:txBody>
      </p:sp>
      <p:sp>
        <p:nvSpPr>
          <p:cNvPr id="3" name="Content Placeholder 2"/>
          <p:cNvSpPr>
            <a:spLocks noGrp="1"/>
          </p:cNvSpPr>
          <p:nvPr>
            <p:ph sz="half" idx="1"/>
          </p:nvPr>
        </p:nvSpPr>
        <p:spPr>
          <a:xfrm>
            <a:off x="609600" y="1544637"/>
            <a:ext cx="5384800" cy="4525963"/>
          </a:xfrm>
        </p:spPr>
        <p:txBody>
          <a:bodyPr/>
          <a:lstStyle>
            <a:lvl1pPr>
              <a:buClr>
                <a:schemeClr val="bg1">
                  <a:lumMod val="50000"/>
                </a:schemeClr>
              </a:buClr>
              <a:defRPr sz="3733">
                <a:solidFill>
                  <a:schemeClr val="accent4"/>
                </a:solidFill>
              </a:defRPr>
            </a:lvl1pPr>
            <a:lvl2pPr>
              <a:buClr>
                <a:schemeClr val="bg1">
                  <a:lumMod val="50000"/>
                </a:schemeClr>
              </a:buClr>
              <a:defRPr sz="3200">
                <a:solidFill>
                  <a:schemeClr val="accent4"/>
                </a:solidFill>
              </a:defRPr>
            </a:lvl2pPr>
            <a:lvl3pPr marL="1523962" indent="-304792">
              <a:buClr>
                <a:schemeClr val="bg1">
                  <a:lumMod val="50000"/>
                </a:schemeClr>
              </a:buClr>
              <a:buFont typeface="Arial" panose="020B0604020202020204" pitchFamily="34" charset="0"/>
              <a:buChar char="•"/>
              <a:defRPr sz="2667">
                <a:solidFill>
                  <a:schemeClr val="accent4"/>
                </a:solidFill>
              </a:defRPr>
            </a:lvl3pPr>
            <a:lvl4pPr>
              <a:buClr>
                <a:schemeClr val="bg1">
                  <a:lumMod val="50000"/>
                </a:schemeClr>
              </a:buClr>
              <a:defRPr sz="2400">
                <a:solidFill>
                  <a:schemeClr val="accent4"/>
                </a:solidFill>
              </a:defRPr>
            </a:lvl4pPr>
            <a:lvl5pPr>
              <a:buClr>
                <a:schemeClr val="bg1">
                  <a:lumMod val="50000"/>
                </a:schemeClr>
              </a:buClr>
              <a:defRPr sz="2400">
                <a:solidFill>
                  <a:schemeClr val="accent4"/>
                </a:solidFill>
              </a:defRPr>
            </a:lvl5pPr>
            <a:lvl6pPr>
              <a:defRPr sz="2400"/>
            </a:lvl6pPr>
            <a:lvl7pPr>
              <a:defRPr sz="2400"/>
            </a:lvl7pPr>
            <a:lvl8pPr>
              <a:defRPr sz="2400"/>
            </a:lvl8pPr>
            <a:lvl9pPr>
              <a:defRPr sz="2400"/>
            </a:lvl9pPr>
          </a:lstStyle>
          <a:p>
            <a:pPr lvl="0"/>
            <a:r>
              <a:rPr lang="en-US" dirty="0"/>
              <a:t>Click to edit </a:t>
            </a:r>
          </a:p>
          <a:p>
            <a:pPr lvl="1"/>
            <a:r>
              <a:rPr lang="en-US" dirty="0"/>
              <a:t>Second level</a:t>
            </a:r>
          </a:p>
          <a:p>
            <a:pPr lvl="2"/>
            <a:r>
              <a:rPr lang="en-US" dirty="0"/>
              <a:t>Third level</a:t>
            </a:r>
          </a:p>
        </p:txBody>
      </p:sp>
      <p:sp>
        <p:nvSpPr>
          <p:cNvPr id="8" name="Content Placeholder 2"/>
          <p:cNvSpPr>
            <a:spLocks noGrp="1"/>
          </p:cNvSpPr>
          <p:nvPr>
            <p:ph sz="half" idx="10"/>
          </p:nvPr>
        </p:nvSpPr>
        <p:spPr>
          <a:xfrm>
            <a:off x="6197600" y="1544637"/>
            <a:ext cx="5384800" cy="4525963"/>
          </a:xfrm>
        </p:spPr>
        <p:txBody>
          <a:bodyPr/>
          <a:lstStyle>
            <a:lvl1pPr>
              <a:buClr>
                <a:schemeClr val="bg1">
                  <a:lumMod val="50000"/>
                </a:schemeClr>
              </a:buClr>
              <a:defRPr sz="3733">
                <a:solidFill>
                  <a:schemeClr val="accent4"/>
                </a:solidFill>
              </a:defRPr>
            </a:lvl1pPr>
            <a:lvl2pPr>
              <a:buClr>
                <a:schemeClr val="bg1">
                  <a:lumMod val="50000"/>
                </a:schemeClr>
              </a:buClr>
              <a:defRPr sz="3200">
                <a:solidFill>
                  <a:schemeClr val="accent4"/>
                </a:solidFill>
              </a:defRPr>
            </a:lvl2pPr>
            <a:lvl3pPr marL="1523962" indent="-304792">
              <a:buClr>
                <a:schemeClr val="bg1">
                  <a:lumMod val="50000"/>
                </a:schemeClr>
              </a:buClr>
              <a:buFont typeface="Arial" panose="020B0604020202020204" pitchFamily="34" charset="0"/>
              <a:buChar char="•"/>
              <a:defRPr sz="2667">
                <a:solidFill>
                  <a:schemeClr val="accent4"/>
                </a:solidFill>
              </a:defRPr>
            </a:lvl3pPr>
            <a:lvl4pPr>
              <a:buClr>
                <a:schemeClr val="bg1">
                  <a:lumMod val="50000"/>
                </a:schemeClr>
              </a:buClr>
              <a:defRPr sz="2400">
                <a:solidFill>
                  <a:schemeClr val="accent4"/>
                </a:solidFill>
              </a:defRPr>
            </a:lvl4pPr>
            <a:lvl5pPr>
              <a:buClr>
                <a:schemeClr val="bg1">
                  <a:lumMod val="50000"/>
                </a:schemeClr>
              </a:buClr>
              <a:defRPr sz="2400">
                <a:solidFill>
                  <a:schemeClr val="accent4"/>
                </a:solidFill>
              </a:defRPr>
            </a:lvl5pPr>
            <a:lvl6pPr>
              <a:defRPr sz="2400"/>
            </a:lvl6pPr>
            <a:lvl7pPr>
              <a:defRPr sz="2400"/>
            </a:lvl7pPr>
            <a:lvl8pPr>
              <a:defRPr sz="2400"/>
            </a:lvl8pPr>
            <a:lvl9pPr>
              <a:defRPr sz="2400"/>
            </a:lvl9pPr>
          </a:lstStyle>
          <a:p>
            <a:pPr lvl="0"/>
            <a:r>
              <a:rPr lang="en-US" dirty="0"/>
              <a:t>Click to edit </a:t>
            </a:r>
          </a:p>
          <a:p>
            <a:pPr lvl="1"/>
            <a:r>
              <a:rPr lang="en-US" dirty="0"/>
              <a:t>Second level</a:t>
            </a:r>
          </a:p>
          <a:p>
            <a:pPr lvl="2"/>
            <a:r>
              <a:rPr lang="en-US" dirty="0"/>
              <a:t>Third level</a:t>
            </a:r>
          </a:p>
        </p:txBody>
      </p:sp>
    </p:spTree>
    <p:extLst>
      <p:ext uri="{BB962C8B-B14F-4D97-AF65-F5344CB8AC3E}">
        <p14:creationId xmlns:p14="http://schemas.microsoft.com/office/powerpoint/2010/main" val="3721629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Title slide_2">
    <p:spTree>
      <p:nvGrpSpPr>
        <p:cNvPr id="1" name=""/>
        <p:cNvGrpSpPr/>
        <p:nvPr/>
      </p:nvGrpSpPr>
      <p:grpSpPr>
        <a:xfrm>
          <a:off x="0" y="0"/>
          <a:ext cx="0" cy="0"/>
          <a:chOff x="0" y="0"/>
          <a:chExt cx="0" cy="0"/>
        </a:xfrm>
      </p:grpSpPr>
      <p:sp>
        <p:nvSpPr>
          <p:cNvPr id="4" name="Rectangle 3"/>
          <p:cNvSpPr/>
          <p:nvPr userDrawn="1"/>
        </p:nvSpPr>
        <p:spPr bwMode="auto">
          <a:xfrm>
            <a:off x="0" y="-25401"/>
            <a:ext cx="12192000" cy="5499100"/>
          </a:xfrm>
          <a:prstGeom prst="rect">
            <a:avLst/>
          </a:prstGeom>
          <a:solidFill>
            <a:srgbClr val="14375D"/>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6146" name="Rectangle 3"/>
          <p:cNvSpPr>
            <a:spLocks noGrp="1" noChangeArrowheads="1"/>
          </p:cNvSpPr>
          <p:nvPr>
            <p:ph type="ctrTitle" hasCustomPrompt="1"/>
          </p:nvPr>
        </p:nvSpPr>
        <p:spPr>
          <a:xfrm>
            <a:off x="914400" y="1146176"/>
            <a:ext cx="10363200" cy="1470025"/>
          </a:xfrm>
        </p:spPr>
        <p:txBody>
          <a:bodyPr/>
          <a:lstStyle>
            <a:lvl1pPr algn="ctr">
              <a:defRPr smtClean="0">
                <a:solidFill>
                  <a:schemeClr val="bg1"/>
                </a:solidFill>
              </a:defRPr>
            </a:lvl1pPr>
          </a:lstStyle>
          <a:p>
            <a:r>
              <a:rPr lang="en-US" dirty="0"/>
              <a:t>Title</a:t>
            </a:r>
          </a:p>
        </p:txBody>
      </p:sp>
      <p:sp>
        <p:nvSpPr>
          <p:cNvPr id="6147" name="Rectangle 4"/>
          <p:cNvSpPr>
            <a:spLocks noGrp="1" noChangeArrowheads="1"/>
          </p:cNvSpPr>
          <p:nvPr>
            <p:ph type="subTitle" idx="1" hasCustomPrompt="1"/>
          </p:nvPr>
        </p:nvSpPr>
        <p:spPr>
          <a:xfrm>
            <a:off x="1828800" y="2895600"/>
            <a:ext cx="8534400" cy="1752600"/>
          </a:xfrm>
        </p:spPr>
        <p:txBody>
          <a:bodyPr/>
          <a:lstStyle>
            <a:lvl1pPr marL="0" indent="0" algn="ctr">
              <a:buFont typeface="Wingdings" pitchFamily="2" charset="2"/>
              <a:buNone/>
              <a:defRPr i="0" smtClean="0">
                <a:solidFill>
                  <a:schemeClr val="bg1"/>
                </a:solidFill>
              </a:defRPr>
            </a:lvl1pPr>
          </a:lstStyle>
          <a:p>
            <a:r>
              <a:rPr lang="en-US" dirty="0"/>
              <a:t>Presenters</a:t>
            </a:r>
          </a:p>
        </p:txBody>
      </p:sp>
      <p:sp>
        <p:nvSpPr>
          <p:cNvPr id="5" name="Rectangle 4"/>
          <p:cNvSpPr/>
          <p:nvPr userDrawn="1"/>
        </p:nvSpPr>
        <p:spPr bwMode="auto">
          <a:xfrm>
            <a:off x="0" y="5473700"/>
            <a:ext cx="12192000" cy="177800"/>
          </a:xfrm>
          <a:prstGeom prst="rect">
            <a:avLst/>
          </a:prstGeom>
          <a:solidFill>
            <a:srgbClr val="3A96CF"/>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pic>
        <p:nvPicPr>
          <p:cNvPr id="6" name="Picture 5" descr="A close up of a sign&#10;&#10;Description automatically generated">
            <a:extLst>
              <a:ext uri="{FF2B5EF4-FFF2-40B4-BE49-F238E27FC236}">
                <a16:creationId xmlns:a16="http://schemas.microsoft.com/office/drawing/2014/main" id="{80901EC5-C93F-444C-8C9D-BAB1560A1E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6401" y="5867400"/>
            <a:ext cx="5588000" cy="698500"/>
          </a:xfrm>
          <a:prstGeom prst="rect">
            <a:avLst/>
          </a:prstGeom>
        </p:spPr>
      </p:pic>
    </p:spTree>
    <p:extLst>
      <p:ext uri="{BB962C8B-B14F-4D97-AF65-F5344CB8AC3E}">
        <p14:creationId xmlns:p14="http://schemas.microsoft.com/office/powerpoint/2010/main" val="9796989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97154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1313" indent="-341313">
              <a:defRPr/>
            </a:lvl1pPr>
          </a:lstStyle>
          <a:p>
            <a:pPr lvl="0"/>
            <a:endParaRPr lang="en-US" dirty="0"/>
          </a:p>
          <a:p>
            <a:pPr lvl="0"/>
            <a:endParaRPr lang="en-US" dirty="0"/>
          </a:p>
          <a:p>
            <a:pPr lvl="0"/>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pPr>
              <a:defRPr/>
            </a:pPr>
            <a:fld id="{587F1F5F-EE0C-4E2A-9281-CF21BD869876}"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861819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EB6FD8-118D-446C-8CDD-EDF848987548}"/>
              </a:ext>
            </a:extLst>
          </p:cNvPr>
          <p:cNvSpPr/>
          <p:nvPr userDrawn="1"/>
        </p:nvSpPr>
        <p:spPr bwMode="auto">
          <a:xfrm>
            <a:off x="0" y="0"/>
            <a:ext cx="11125200" cy="1295400"/>
          </a:xfrm>
          <a:prstGeom prst="rect">
            <a:avLst/>
          </a:prstGeom>
          <a:solidFill>
            <a:srgbClr val="14375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 name="Title Placeholder 9">
            <a:extLst>
              <a:ext uri="{FF2B5EF4-FFF2-40B4-BE49-F238E27FC236}">
                <a16:creationId xmlns:a16="http://schemas.microsoft.com/office/drawing/2014/main" id="{136BBDEB-F54E-46E7-9E5C-8C102553A2C2}"/>
              </a:ext>
            </a:extLst>
          </p:cNvPr>
          <p:cNvSpPr>
            <a:spLocks noGrp="1"/>
          </p:cNvSpPr>
          <p:nvPr>
            <p:ph type="title"/>
          </p:nvPr>
        </p:nvSpPr>
        <p:spPr>
          <a:xfrm>
            <a:off x="609600" y="2"/>
            <a:ext cx="10515600" cy="1295399"/>
          </a:xfrm>
          <a:prstGeom prst="rect">
            <a:avLst/>
          </a:prstGeom>
        </p:spPr>
        <p:txBody>
          <a:bodyPr vert="horz" lIns="91440" tIns="45720" rIns="91440" bIns="45720" rtlCol="0" anchor="ctr">
            <a:normAutofit/>
          </a:bodyPr>
          <a:lstStyle/>
          <a:p>
            <a:r>
              <a:rPr lang="en-US" dirty="0"/>
              <a:t>Click to edit Master title style</a:t>
            </a:r>
          </a:p>
        </p:txBody>
      </p:sp>
      <p:sp>
        <p:nvSpPr>
          <p:cNvPr id="9" name="Rectangle 8">
            <a:extLst>
              <a:ext uri="{FF2B5EF4-FFF2-40B4-BE49-F238E27FC236}">
                <a16:creationId xmlns:a16="http://schemas.microsoft.com/office/drawing/2014/main" id="{82CC071E-32AA-484F-A58B-46E18D8B9259}"/>
              </a:ext>
            </a:extLst>
          </p:cNvPr>
          <p:cNvSpPr/>
          <p:nvPr userDrawn="1"/>
        </p:nvSpPr>
        <p:spPr bwMode="auto">
          <a:xfrm>
            <a:off x="11125194" y="0"/>
            <a:ext cx="1066807" cy="1295400"/>
          </a:xfrm>
          <a:prstGeom prst="rect">
            <a:avLst/>
          </a:prstGeom>
          <a:solidFill>
            <a:srgbClr val="F898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2" name="Isosceles Triangle 11">
            <a:extLst>
              <a:ext uri="{FF2B5EF4-FFF2-40B4-BE49-F238E27FC236}">
                <a16:creationId xmlns:a16="http://schemas.microsoft.com/office/drawing/2014/main" id="{D30D8436-F80E-4D1D-8C80-239934344408}"/>
              </a:ext>
            </a:extLst>
          </p:cNvPr>
          <p:cNvSpPr/>
          <p:nvPr userDrawn="1"/>
        </p:nvSpPr>
        <p:spPr bwMode="auto">
          <a:xfrm rot="10800000" flipH="1">
            <a:off x="11125187" y="-3048"/>
            <a:ext cx="304812" cy="1298448"/>
          </a:xfrm>
          <a:prstGeom prst="triangle">
            <a:avLst>
              <a:gd name="adj" fmla="val 0"/>
            </a:avLst>
          </a:prstGeom>
          <a:solidFill>
            <a:srgbClr val="14375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771627964"/>
      </p:ext>
    </p:extLst>
  </p:cSld>
  <p:clrMap bg1="lt1" tx1="dk1" bg2="lt2" tx2="dk2" accent1="accent1" accent2="accent2" accent3="accent3" accent4="accent4" accent5="accent5" accent6="accent6" hlink="hlink" folHlink="folHlink"/>
  <p:sldLayoutIdLst>
    <p:sldLayoutId id="2147483787" r:id="rId1"/>
    <p:sldLayoutId id="2147483798" r:id="rId2"/>
    <p:sldLayoutId id="2147483799" r:id="rId3"/>
    <p:sldLayoutId id="2147483800" r:id="rId4"/>
    <p:sldLayoutId id="2147483801" r:id="rId5"/>
    <p:sldLayoutId id="2147483802" r:id="rId6"/>
    <p:sldLayoutId id="2147483791" r:id="rId7"/>
    <p:sldLayoutId id="2147483803" r:id="rId8"/>
  </p:sldLayoutIdLst>
  <p:hf hdr="0" ftr="0" dt="0"/>
  <p:txStyles>
    <p:titleStyle>
      <a:lvl1pPr algn="l" rtl="0" eaLnBrk="1" fontAlgn="base" hangingPunct="1">
        <a:spcBef>
          <a:spcPct val="0"/>
        </a:spcBef>
        <a:spcAft>
          <a:spcPct val="0"/>
        </a:spcAft>
        <a:defRPr sz="4200" b="1" spc="-111" baseline="0">
          <a:solidFill>
            <a:schemeClr val="bg1"/>
          </a:solidFill>
          <a:latin typeface="Arial" charset="0"/>
          <a:ea typeface="+mj-ea"/>
          <a:cs typeface="+mj-cs"/>
        </a:defRPr>
      </a:lvl1pPr>
      <a:lvl2pPr algn="l" rtl="0" eaLnBrk="1" fontAlgn="base" hangingPunct="1">
        <a:spcBef>
          <a:spcPct val="0"/>
        </a:spcBef>
        <a:spcAft>
          <a:spcPct val="0"/>
        </a:spcAft>
        <a:defRPr sz="4200" b="1">
          <a:solidFill>
            <a:srgbClr val="007CC2"/>
          </a:solidFill>
          <a:latin typeface="Arial" charset="0"/>
        </a:defRPr>
      </a:lvl2pPr>
      <a:lvl3pPr algn="l" rtl="0" eaLnBrk="1" fontAlgn="base" hangingPunct="1">
        <a:spcBef>
          <a:spcPct val="0"/>
        </a:spcBef>
        <a:spcAft>
          <a:spcPct val="0"/>
        </a:spcAft>
        <a:defRPr sz="4200" b="1">
          <a:solidFill>
            <a:srgbClr val="007CC2"/>
          </a:solidFill>
          <a:latin typeface="Arial" charset="0"/>
        </a:defRPr>
      </a:lvl3pPr>
      <a:lvl4pPr algn="l" rtl="0" eaLnBrk="1" fontAlgn="base" hangingPunct="1">
        <a:spcBef>
          <a:spcPct val="0"/>
        </a:spcBef>
        <a:spcAft>
          <a:spcPct val="0"/>
        </a:spcAft>
        <a:defRPr sz="4200" b="1">
          <a:solidFill>
            <a:srgbClr val="007CC2"/>
          </a:solidFill>
          <a:latin typeface="Arial" charset="0"/>
        </a:defRPr>
      </a:lvl4pPr>
      <a:lvl5pPr algn="l" rtl="0" eaLnBrk="1" fontAlgn="base" hangingPunct="1">
        <a:spcBef>
          <a:spcPct val="0"/>
        </a:spcBef>
        <a:spcAft>
          <a:spcPct val="0"/>
        </a:spcAft>
        <a:defRPr sz="4200" b="1">
          <a:solidFill>
            <a:srgbClr val="007CC2"/>
          </a:solidFill>
          <a:latin typeface="Arial" charset="0"/>
        </a:defRPr>
      </a:lvl5pPr>
      <a:lvl6pPr marL="457189" algn="l" rtl="0" eaLnBrk="1" fontAlgn="base" hangingPunct="1">
        <a:spcBef>
          <a:spcPct val="0"/>
        </a:spcBef>
        <a:spcAft>
          <a:spcPct val="0"/>
        </a:spcAft>
        <a:defRPr sz="4200" b="1">
          <a:solidFill>
            <a:srgbClr val="B20838"/>
          </a:solidFill>
          <a:latin typeface="Arial" charset="0"/>
        </a:defRPr>
      </a:lvl6pPr>
      <a:lvl7pPr marL="914377" algn="l" rtl="0" eaLnBrk="1" fontAlgn="base" hangingPunct="1">
        <a:spcBef>
          <a:spcPct val="0"/>
        </a:spcBef>
        <a:spcAft>
          <a:spcPct val="0"/>
        </a:spcAft>
        <a:defRPr sz="4200" b="1">
          <a:solidFill>
            <a:srgbClr val="B20838"/>
          </a:solidFill>
          <a:latin typeface="Arial" charset="0"/>
        </a:defRPr>
      </a:lvl7pPr>
      <a:lvl8pPr marL="1371566" algn="l" rtl="0" eaLnBrk="1" fontAlgn="base" hangingPunct="1">
        <a:spcBef>
          <a:spcPct val="0"/>
        </a:spcBef>
        <a:spcAft>
          <a:spcPct val="0"/>
        </a:spcAft>
        <a:defRPr sz="4200" b="1">
          <a:solidFill>
            <a:srgbClr val="B20838"/>
          </a:solidFill>
          <a:latin typeface="Arial" charset="0"/>
        </a:defRPr>
      </a:lvl8pPr>
      <a:lvl9pPr marL="1828754" algn="l" rtl="0" eaLnBrk="1" fontAlgn="base" hangingPunct="1">
        <a:spcBef>
          <a:spcPct val="0"/>
        </a:spcBef>
        <a:spcAft>
          <a:spcPct val="0"/>
        </a:spcAft>
        <a:defRPr sz="4200" b="1">
          <a:solidFill>
            <a:srgbClr val="B20838"/>
          </a:solidFill>
          <a:latin typeface="Arial" charset="0"/>
        </a:defRPr>
      </a:lvl9pPr>
    </p:titleStyle>
    <p:bodyStyle>
      <a:lvl1pPr marL="342891" indent="-342891" algn="l" rtl="0" eaLnBrk="1" fontAlgn="base" hangingPunct="1">
        <a:spcBef>
          <a:spcPct val="20000"/>
        </a:spcBef>
        <a:spcAft>
          <a:spcPct val="0"/>
        </a:spcAft>
        <a:buClr>
          <a:srgbClr val="B20838"/>
        </a:buClr>
        <a:buFont typeface="Wingdings" pitchFamily="2" charset="2"/>
        <a:buChar char="§"/>
        <a:defRPr sz="3200">
          <a:solidFill>
            <a:schemeClr val="tx1"/>
          </a:solidFill>
          <a:latin typeface="Arial" charset="0"/>
          <a:ea typeface="+mn-ea"/>
          <a:cs typeface="+mn-cs"/>
        </a:defRPr>
      </a:lvl1pPr>
      <a:lvl2pPr marL="742932" indent="-285744" algn="l" rtl="0" eaLnBrk="1" fontAlgn="base" hangingPunct="1">
        <a:spcBef>
          <a:spcPct val="20000"/>
        </a:spcBef>
        <a:spcAft>
          <a:spcPct val="0"/>
        </a:spcAft>
        <a:buClr>
          <a:srgbClr val="B20838"/>
        </a:buClr>
        <a:buFont typeface="Courier New" pitchFamily="49" charset="0"/>
        <a:buChar char="o"/>
        <a:defRPr sz="2800">
          <a:solidFill>
            <a:schemeClr val="tx1"/>
          </a:solidFill>
          <a:latin typeface="Arial" charset="0"/>
        </a:defRPr>
      </a:lvl2pPr>
      <a:lvl3pPr marL="1142971" indent="-228594" algn="l" rtl="0" eaLnBrk="1" fontAlgn="base" hangingPunct="1">
        <a:spcBef>
          <a:spcPct val="20000"/>
        </a:spcBef>
        <a:spcAft>
          <a:spcPct val="0"/>
        </a:spcAft>
        <a:buClr>
          <a:srgbClr val="B20838"/>
        </a:buClr>
        <a:buFont typeface="Wingdings" pitchFamily="2" charset="2"/>
        <a:buChar char="§"/>
        <a:defRPr sz="2400">
          <a:solidFill>
            <a:schemeClr val="tx1"/>
          </a:solidFill>
          <a:latin typeface="Arial" charset="0"/>
        </a:defRPr>
      </a:lvl3pPr>
      <a:lvl4pPr marL="1600160" indent="-228594" algn="l" rtl="0" eaLnBrk="1" fontAlgn="base" hangingPunct="1">
        <a:spcBef>
          <a:spcPct val="20000"/>
        </a:spcBef>
        <a:spcAft>
          <a:spcPct val="0"/>
        </a:spcAft>
        <a:buClr>
          <a:schemeClr val="accent2"/>
        </a:buClr>
        <a:buSzPct val="70000"/>
        <a:buFont typeface="Wingdings" pitchFamily="2" charset="2"/>
        <a:buChar char="¨"/>
        <a:defRPr sz="2000">
          <a:solidFill>
            <a:srgbClr val="00447C"/>
          </a:solidFill>
          <a:latin typeface="Arial" charset="0"/>
        </a:defRPr>
      </a:lvl4pPr>
      <a:lvl5pPr marL="2057349" indent="-228594" algn="l" rtl="0" eaLnBrk="1" fontAlgn="base" hangingPunct="1">
        <a:spcBef>
          <a:spcPct val="20000"/>
        </a:spcBef>
        <a:spcAft>
          <a:spcPct val="0"/>
        </a:spcAft>
        <a:buClr>
          <a:schemeClr val="bg2"/>
        </a:buClr>
        <a:buFont typeface="Wingdings" pitchFamily="2" charset="2"/>
        <a:buChar char="§"/>
        <a:defRPr sz="2000">
          <a:solidFill>
            <a:srgbClr val="00447C"/>
          </a:solidFill>
          <a:latin typeface="Arial" charset="0"/>
        </a:defRPr>
      </a:lvl5pPr>
      <a:lvl6pPr marL="2514537" indent="-228594"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726" indent="-228594"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8914" indent="-228594"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103" indent="-228594"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4.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va.gov/ORO/Docs/Checklists/VHA_Directive_1200_05_Checklist_revised_06_17_2019.docx" TargetMode="External"/><Relationship Id="rId2" Type="http://schemas.openxmlformats.org/officeDocument/2006/relationships/hyperlink" Target="https://www.classmarker.com/online-test/start/?quiz=rea5c1c05a9041bc"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cs typeface="Arial" panose="020B0604020202020204" pitchFamily="34" charset="0"/>
              </a:rPr>
              <a:t>ORO Policy and Education Update</a:t>
            </a:r>
            <a:endParaRPr lang="en-US" dirty="0"/>
          </a:p>
        </p:txBody>
      </p:sp>
      <p:sp>
        <p:nvSpPr>
          <p:cNvPr id="5" name="Subtitle 4"/>
          <p:cNvSpPr>
            <a:spLocks noGrp="1"/>
          </p:cNvSpPr>
          <p:nvPr>
            <p:ph type="subTitle" idx="1"/>
          </p:nvPr>
        </p:nvSpPr>
        <p:spPr/>
        <p:txBody>
          <a:bodyPr/>
          <a:lstStyle/>
          <a:p>
            <a:r>
              <a:rPr lang="en-US" dirty="0">
                <a:solidFill>
                  <a:schemeClr val="tx1"/>
                </a:solidFill>
                <a:cs typeface="Arial" panose="020B0604020202020204" pitchFamily="34" charset="0"/>
              </a:rPr>
              <a:t>Kristina Borror, Ph.D., Director, Policy and Education, ORO</a:t>
            </a:r>
          </a:p>
          <a:p>
            <a:endParaRPr lang="en-US" dirty="0">
              <a:solidFill>
                <a:schemeClr val="tx1"/>
              </a:solidFill>
              <a:cs typeface="Arial" panose="020B0604020202020204" pitchFamily="34" charset="0"/>
            </a:endParaRPr>
          </a:p>
          <a:p>
            <a:endParaRPr lang="en-US" dirty="0"/>
          </a:p>
        </p:txBody>
      </p:sp>
    </p:spTree>
    <p:custDataLst>
      <p:tags r:id="rId1"/>
    </p:custDataLst>
    <p:extLst>
      <p:ext uri="{BB962C8B-B14F-4D97-AF65-F5344CB8AC3E}">
        <p14:creationId xmlns:p14="http://schemas.microsoft.com/office/powerpoint/2010/main" val="183634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2FB70-A2D1-42A9-A158-B6741C1A7DC8}"/>
              </a:ext>
            </a:extLst>
          </p:cNvPr>
          <p:cNvSpPr>
            <a:spLocks noGrp="1"/>
          </p:cNvSpPr>
          <p:nvPr>
            <p:ph type="title"/>
          </p:nvPr>
        </p:nvSpPr>
        <p:spPr>
          <a:xfrm>
            <a:off x="1981200" y="0"/>
            <a:ext cx="8229600" cy="1143000"/>
          </a:xfrm>
        </p:spPr>
        <p:txBody>
          <a:bodyPr/>
          <a:lstStyle/>
          <a:p>
            <a:r>
              <a:rPr lang="en-US" dirty="0"/>
              <a:t>RCO Workshops (cont’d)</a:t>
            </a:r>
          </a:p>
        </p:txBody>
      </p:sp>
      <p:sp>
        <p:nvSpPr>
          <p:cNvPr id="3" name="Content Placeholder 2">
            <a:extLst>
              <a:ext uri="{FF2B5EF4-FFF2-40B4-BE49-F238E27FC236}">
                <a16:creationId xmlns:a16="http://schemas.microsoft.com/office/drawing/2014/main" id="{D09B8B72-3BB6-4B76-A1F3-0DFC8DE8710B}"/>
              </a:ext>
            </a:extLst>
          </p:cNvPr>
          <p:cNvSpPr>
            <a:spLocks noGrp="1"/>
          </p:cNvSpPr>
          <p:nvPr>
            <p:ph idx="1"/>
          </p:nvPr>
        </p:nvSpPr>
        <p:spPr>
          <a:xfrm>
            <a:off x="685800" y="1493743"/>
            <a:ext cx="9525000" cy="4983257"/>
          </a:xfrm>
        </p:spPr>
        <p:txBody>
          <a:bodyPr>
            <a:normAutofit fontScale="92500" lnSpcReduction="20000"/>
          </a:bodyPr>
          <a:lstStyle/>
          <a:p>
            <a:r>
              <a:rPr lang="en-US" dirty="0"/>
              <a:t>Current series: Training on Directives 1200.01/1200.05 and RCO Safety and Animal Auditing Requirements</a:t>
            </a:r>
          </a:p>
          <a:p>
            <a:pPr lvl="1"/>
            <a:r>
              <a:rPr lang="en-US" dirty="0"/>
              <a:t>May 2019 –East Orange, NJ</a:t>
            </a:r>
          </a:p>
          <a:p>
            <a:pPr lvl="1"/>
            <a:r>
              <a:rPr lang="en-US" dirty="0"/>
              <a:t>August 2019 –Las Vegas, NV</a:t>
            </a:r>
          </a:p>
          <a:p>
            <a:pPr lvl="1"/>
            <a:r>
              <a:rPr lang="en-US" dirty="0"/>
              <a:t>November 2019—St. Louis, MO</a:t>
            </a:r>
          </a:p>
          <a:p>
            <a:pPr lvl="1"/>
            <a:r>
              <a:rPr lang="en-US" dirty="0"/>
              <a:t>February 2020—Little Rock, AR</a:t>
            </a:r>
          </a:p>
          <a:p>
            <a:pPr lvl="1"/>
            <a:endParaRPr lang="en-US" dirty="0"/>
          </a:p>
          <a:p>
            <a:r>
              <a:rPr lang="en-US" dirty="0"/>
              <a:t>Plans for next series</a:t>
            </a:r>
          </a:p>
          <a:p>
            <a:pPr lvl="1"/>
            <a:r>
              <a:rPr lang="en-US" dirty="0"/>
              <a:t>Reporting</a:t>
            </a:r>
          </a:p>
          <a:p>
            <a:pPr lvl="1"/>
            <a:r>
              <a:rPr lang="en-US" dirty="0"/>
              <a:t>Facility Director Certification</a:t>
            </a:r>
          </a:p>
          <a:p>
            <a:r>
              <a:rPr lang="en-US" dirty="0"/>
              <a:t>Welcome ideas for future topics</a:t>
            </a:r>
          </a:p>
        </p:txBody>
      </p:sp>
    </p:spTree>
    <p:extLst>
      <p:ext uri="{BB962C8B-B14F-4D97-AF65-F5344CB8AC3E}">
        <p14:creationId xmlns:p14="http://schemas.microsoft.com/office/powerpoint/2010/main" val="2494933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703705-2998-44DF-8205-E40A95AFA033}"/>
              </a:ext>
            </a:extLst>
          </p:cNvPr>
          <p:cNvSpPr>
            <a:spLocks noGrp="1"/>
          </p:cNvSpPr>
          <p:nvPr>
            <p:ph idx="1"/>
          </p:nvPr>
        </p:nvSpPr>
        <p:spPr/>
        <p:txBody>
          <a:bodyPr>
            <a:normAutofit fontScale="25000" lnSpcReduction="20000"/>
          </a:bodyPr>
          <a:lstStyle/>
          <a:p>
            <a:endParaRPr lang="en-US" dirty="0"/>
          </a:p>
          <a:p>
            <a:endParaRPr lang="en-US" dirty="0"/>
          </a:p>
          <a:p>
            <a:r>
              <a:rPr lang="en-US" sz="12800" dirty="0"/>
              <a:t>95% agreed or strongly agreed that they were satisfied with</a:t>
            </a:r>
          </a:p>
          <a:p>
            <a:pPr marL="0" indent="0">
              <a:buNone/>
            </a:pPr>
            <a:r>
              <a:rPr lang="en-US" sz="12800" dirty="0"/>
              <a:t> this learning activity. </a:t>
            </a:r>
          </a:p>
          <a:p>
            <a:r>
              <a:rPr lang="en-US" sz="12800" dirty="0"/>
              <a:t>90% agreed or strongly agreed that they learned new </a:t>
            </a:r>
          </a:p>
          <a:p>
            <a:pPr marL="0" indent="0">
              <a:buNone/>
            </a:pPr>
            <a:r>
              <a:rPr lang="en-US" sz="12800" dirty="0"/>
              <a:t>knowledge and skills from this learning activity. </a:t>
            </a:r>
          </a:p>
          <a:p>
            <a:r>
              <a:rPr lang="en-US" sz="12800" dirty="0"/>
              <a:t>90% agreed or strongly agreed that they will be able to </a:t>
            </a:r>
          </a:p>
          <a:p>
            <a:pPr marL="0" indent="0">
              <a:buNone/>
            </a:pPr>
            <a:r>
              <a:rPr lang="en-US" sz="12800" dirty="0"/>
              <a:t>apply the knowledge and skills learned to improve their job </a:t>
            </a:r>
          </a:p>
          <a:p>
            <a:pPr marL="0" indent="0">
              <a:buNone/>
            </a:pPr>
            <a:r>
              <a:rPr lang="en-US" sz="12800" dirty="0"/>
              <a:t>performance.</a:t>
            </a:r>
          </a:p>
          <a:p>
            <a:endParaRPr lang="en-US" dirty="0"/>
          </a:p>
          <a:p>
            <a:endParaRPr lang="en-US" dirty="0"/>
          </a:p>
        </p:txBody>
      </p:sp>
      <p:sp>
        <p:nvSpPr>
          <p:cNvPr id="2" name="Title 1">
            <a:extLst>
              <a:ext uri="{FF2B5EF4-FFF2-40B4-BE49-F238E27FC236}">
                <a16:creationId xmlns:a16="http://schemas.microsoft.com/office/drawing/2014/main" id="{33CF0D8C-1FA0-48A0-BCD4-63AFA0D82F1E}"/>
              </a:ext>
            </a:extLst>
          </p:cNvPr>
          <p:cNvSpPr>
            <a:spLocks noGrp="1"/>
          </p:cNvSpPr>
          <p:nvPr>
            <p:ph type="title"/>
          </p:nvPr>
        </p:nvSpPr>
        <p:spPr/>
        <p:txBody>
          <a:bodyPr/>
          <a:lstStyle/>
          <a:p>
            <a:r>
              <a:rPr lang="en-US" dirty="0"/>
              <a:t>RCO Workshops-Impact</a:t>
            </a:r>
          </a:p>
        </p:txBody>
      </p:sp>
    </p:spTree>
    <p:extLst>
      <p:ext uri="{BB962C8B-B14F-4D97-AF65-F5344CB8AC3E}">
        <p14:creationId xmlns:p14="http://schemas.microsoft.com/office/powerpoint/2010/main" val="1432232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176E87-7637-423B-97B9-C0FC4C531C77}"/>
              </a:ext>
            </a:extLst>
          </p:cNvPr>
          <p:cNvSpPr>
            <a:spLocks noGrp="1"/>
          </p:cNvSpPr>
          <p:nvPr>
            <p:ph idx="1"/>
          </p:nvPr>
        </p:nvSpPr>
        <p:spPr/>
        <p:txBody>
          <a:bodyPr>
            <a:normAutofit fontScale="25000" lnSpcReduction="20000"/>
          </a:bodyPr>
          <a:lstStyle/>
          <a:p>
            <a:endParaRPr lang="en-US" dirty="0"/>
          </a:p>
          <a:p>
            <a:endParaRPr lang="en-US" dirty="0"/>
          </a:p>
          <a:p>
            <a:r>
              <a:rPr lang="en-US" sz="12800" dirty="0"/>
              <a:t>ICD Audit Tool: added fields for 2018 requirements</a:t>
            </a:r>
          </a:p>
          <a:p>
            <a:pPr lvl="1"/>
            <a:r>
              <a:rPr lang="en-US" sz="12800" dirty="0"/>
              <a:t>Which rule protocol is under; limited IRB review</a:t>
            </a:r>
          </a:p>
          <a:p>
            <a:pPr lvl="1"/>
            <a:r>
              <a:rPr lang="en-US" sz="12800" dirty="0"/>
              <a:t>Version of ICD</a:t>
            </a:r>
          </a:p>
          <a:p>
            <a:pPr lvl="1"/>
            <a:r>
              <a:rPr lang="en-US" sz="12800" dirty="0"/>
              <a:t>ICD elements for studies under 2018 rule</a:t>
            </a:r>
          </a:p>
          <a:p>
            <a:pPr lvl="2"/>
            <a:r>
              <a:rPr lang="en-US" sz="12800" dirty="0"/>
              <a:t>Key info</a:t>
            </a:r>
          </a:p>
          <a:p>
            <a:pPr lvl="2"/>
            <a:r>
              <a:rPr lang="en-US" sz="12800" dirty="0"/>
              <a:t>Broad consent</a:t>
            </a:r>
          </a:p>
          <a:p>
            <a:pPr lvl="2"/>
            <a:r>
              <a:rPr lang="en-US" sz="12800" dirty="0"/>
              <a:t>Identifiable info/biospecimens</a:t>
            </a:r>
          </a:p>
          <a:p>
            <a:pPr lvl="1"/>
            <a:r>
              <a:rPr lang="en-US" sz="12800" dirty="0"/>
              <a:t>HIPAA auth combined or separate</a:t>
            </a:r>
          </a:p>
          <a:p>
            <a:pPr lvl="1"/>
            <a:r>
              <a:rPr lang="en-US" sz="12800" dirty="0"/>
              <a:t>Removed POC date/sign/authorized; injury lang</a:t>
            </a:r>
          </a:p>
        </p:txBody>
      </p:sp>
      <p:sp>
        <p:nvSpPr>
          <p:cNvPr id="2" name="Title 1">
            <a:extLst>
              <a:ext uri="{FF2B5EF4-FFF2-40B4-BE49-F238E27FC236}">
                <a16:creationId xmlns:a16="http://schemas.microsoft.com/office/drawing/2014/main" id="{D4FE7509-A7F6-48A5-B632-BE8D2A73465E}"/>
              </a:ext>
            </a:extLst>
          </p:cNvPr>
          <p:cNvSpPr>
            <a:spLocks noGrp="1"/>
          </p:cNvSpPr>
          <p:nvPr>
            <p:ph type="title"/>
          </p:nvPr>
        </p:nvSpPr>
        <p:spPr/>
        <p:txBody>
          <a:bodyPr/>
          <a:lstStyle/>
          <a:p>
            <a:r>
              <a:rPr lang="en-US" dirty="0"/>
              <a:t>Changes to RCO Audit Tools-ICD</a:t>
            </a:r>
          </a:p>
        </p:txBody>
      </p:sp>
    </p:spTree>
    <p:extLst>
      <p:ext uri="{BB962C8B-B14F-4D97-AF65-F5344CB8AC3E}">
        <p14:creationId xmlns:p14="http://schemas.microsoft.com/office/powerpoint/2010/main" val="2845975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176E87-7637-423B-97B9-C0FC4C531C77}"/>
              </a:ext>
            </a:extLst>
          </p:cNvPr>
          <p:cNvSpPr>
            <a:spLocks noGrp="1"/>
          </p:cNvSpPr>
          <p:nvPr>
            <p:ph idx="1"/>
          </p:nvPr>
        </p:nvSpPr>
        <p:spPr/>
        <p:txBody>
          <a:bodyPr>
            <a:normAutofit fontScale="25000" lnSpcReduction="20000"/>
          </a:bodyPr>
          <a:lstStyle/>
          <a:p>
            <a:endParaRPr lang="en-US" dirty="0"/>
          </a:p>
          <a:p>
            <a:endParaRPr lang="en-US" dirty="0"/>
          </a:p>
          <a:p>
            <a:pPr marL="0" indent="0">
              <a:buNone/>
            </a:pPr>
            <a:endParaRPr lang="en-US" dirty="0"/>
          </a:p>
          <a:p>
            <a:endParaRPr lang="en-US" dirty="0"/>
          </a:p>
          <a:p>
            <a:endParaRPr lang="en-US" dirty="0"/>
          </a:p>
          <a:p>
            <a:r>
              <a:rPr lang="en-US" sz="12800" dirty="0"/>
              <a:t>HRPP Audit Tool: added fields for 2018 requirements</a:t>
            </a:r>
          </a:p>
          <a:p>
            <a:pPr lvl="1"/>
            <a:r>
              <a:rPr lang="en-US" sz="12800" dirty="0"/>
              <a:t>Which rule protocol is under; transition date</a:t>
            </a:r>
          </a:p>
          <a:p>
            <a:pPr lvl="1"/>
            <a:r>
              <a:rPr lang="en-US" sz="12800" dirty="0"/>
              <a:t>Exempt under 2018 rule; limited IRB review</a:t>
            </a:r>
          </a:p>
          <a:p>
            <a:pPr lvl="1"/>
            <a:r>
              <a:rPr lang="en-US" sz="12800" dirty="0"/>
              <a:t>Clarification of Subject Record Review</a:t>
            </a:r>
          </a:p>
        </p:txBody>
      </p:sp>
      <p:sp>
        <p:nvSpPr>
          <p:cNvPr id="2" name="Title 1">
            <a:extLst>
              <a:ext uri="{FF2B5EF4-FFF2-40B4-BE49-F238E27FC236}">
                <a16:creationId xmlns:a16="http://schemas.microsoft.com/office/drawing/2014/main" id="{D4FE7509-A7F6-48A5-B632-BE8D2A73465E}"/>
              </a:ext>
            </a:extLst>
          </p:cNvPr>
          <p:cNvSpPr>
            <a:spLocks noGrp="1"/>
          </p:cNvSpPr>
          <p:nvPr>
            <p:ph type="title"/>
          </p:nvPr>
        </p:nvSpPr>
        <p:spPr/>
        <p:txBody>
          <a:bodyPr>
            <a:normAutofit/>
          </a:bodyPr>
          <a:lstStyle/>
          <a:p>
            <a:r>
              <a:rPr lang="en-US" dirty="0"/>
              <a:t>Changes to RCO Audit Tools-HRPP </a:t>
            </a:r>
          </a:p>
        </p:txBody>
      </p:sp>
    </p:spTree>
    <p:extLst>
      <p:ext uri="{BB962C8B-B14F-4D97-AF65-F5344CB8AC3E}">
        <p14:creationId xmlns:p14="http://schemas.microsoft.com/office/powerpoint/2010/main" val="1130292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EAEC15-175C-473F-AECF-02867F58D73F}"/>
              </a:ext>
            </a:extLst>
          </p:cNvPr>
          <p:cNvSpPr>
            <a:spLocks noGrp="1"/>
          </p:cNvSpPr>
          <p:nvPr>
            <p:ph idx="1"/>
          </p:nvPr>
        </p:nvSpPr>
        <p:spPr/>
        <p:txBody>
          <a:bodyPr/>
          <a:lstStyle/>
          <a:p>
            <a:r>
              <a:rPr lang="en-US" dirty="0"/>
              <a:t>Animal Welfare Audit Tool: </a:t>
            </a:r>
          </a:p>
          <a:p>
            <a:pPr lvl="1"/>
            <a:r>
              <a:rPr lang="en-US" dirty="0"/>
              <a:t>R&amp;DC approval date</a:t>
            </a:r>
          </a:p>
          <a:p>
            <a:pPr lvl="1"/>
            <a:r>
              <a:rPr lang="en-US" dirty="0"/>
              <a:t>Storage of controlled substances</a:t>
            </a:r>
          </a:p>
          <a:p>
            <a:r>
              <a:rPr lang="en-US" dirty="0"/>
              <a:t>Research Safety Audit Tool</a:t>
            </a:r>
          </a:p>
          <a:p>
            <a:pPr lvl="1"/>
            <a:r>
              <a:rPr lang="en-US" dirty="0"/>
              <a:t>Separate section for use of human or non-human cell or tissue samples</a:t>
            </a:r>
          </a:p>
        </p:txBody>
      </p:sp>
      <p:sp>
        <p:nvSpPr>
          <p:cNvPr id="2" name="Title 1">
            <a:extLst>
              <a:ext uri="{FF2B5EF4-FFF2-40B4-BE49-F238E27FC236}">
                <a16:creationId xmlns:a16="http://schemas.microsoft.com/office/drawing/2014/main" id="{F7E2BFD8-D619-414C-A7ED-892E02522DF9}"/>
              </a:ext>
            </a:extLst>
          </p:cNvPr>
          <p:cNvSpPr>
            <a:spLocks noGrp="1"/>
          </p:cNvSpPr>
          <p:nvPr>
            <p:ph type="title"/>
          </p:nvPr>
        </p:nvSpPr>
        <p:spPr/>
        <p:txBody>
          <a:bodyPr>
            <a:normAutofit/>
          </a:bodyPr>
          <a:lstStyle/>
          <a:p>
            <a:r>
              <a:rPr lang="en-US" dirty="0"/>
              <a:t>Changes to RCO Audit tools-Animal &amp; Safety</a:t>
            </a:r>
          </a:p>
        </p:txBody>
      </p:sp>
    </p:spTree>
    <p:extLst>
      <p:ext uri="{BB962C8B-B14F-4D97-AF65-F5344CB8AC3E}">
        <p14:creationId xmlns:p14="http://schemas.microsoft.com/office/powerpoint/2010/main" val="121575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58DDBE-12E5-4AE9-94DC-7FF2EEB21E29}"/>
              </a:ext>
            </a:extLst>
          </p:cNvPr>
          <p:cNvSpPr>
            <a:spLocks noGrp="1"/>
          </p:cNvSpPr>
          <p:nvPr>
            <p:ph idx="1"/>
          </p:nvPr>
        </p:nvSpPr>
        <p:spPr/>
        <p:txBody>
          <a:bodyPr/>
          <a:lstStyle/>
          <a:p>
            <a:endParaRPr lang="en-US" dirty="0"/>
          </a:p>
          <a:p>
            <a:r>
              <a:rPr lang="en-US" dirty="0"/>
              <a:t>Working to revise VHA Handbook 1058.03, </a:t>
            </a:r>
          </a:p>
          <a:p>
            <a:pPr marL="0" indent="0">
              <a:buNone/>
            </a:pPr>
            <a:r>
              <a:rPr lang="en-US" i="1" dirty="0"/>
              <a:t>Assurance of Protection for Human Subjects in Research </a:t>
            </a:r>
          </a:p>
          <a:p>
            <a:r>
              <a:rPr lang="en-US" dirty="0"/>
              <a:t>Consulting with ORD</a:t>
            </a:r>
          </a:p>
        </p:txBody>
      </p:sp>
      <p:sp>
        <p:nvSpPr>
          <p:cNvPr id="2" name="Title 1">
            <a:extLst>
              <a:ext uri="{FF2B5EF4-FFF2-40B4-BE49-F238E27FC236}">
                <a16:creationId xmlns:a16="http://schemas.microsoft.com/office/drawing/2014/main" id="{DDB9187D-7981-4A9E-AC8B-56CAE8DA6309}"/>
              </a:ext>
            </a:extLst>
          </p:cNvPr>
          <p:cNvSpPr>
            <a:spLocks noGrp="1"/>
          </p:cNvSpPr>
          <p:nvPr>
            <p:ph type="title"/>
          </p:nvPr>
        </p:nvSpPr>
        <p:spPr/>
        <p:txBody>
          <a:bodyPr/>
          <a:lstStyle/>
          <a:p>
            <a:r>
              <a:rPr lang="en-US" dirty="0"/>
              <a:t>1058.03</a:t>
            </a:r>
          </a:p>
        </p:txBody>
      </p:sp>
    </p:spTree>
    <p:extLst>
      <p:ext uri="{BB962C8B-B14F-4D97-AF65-F5344CB8AC3E}">
        <p14:creationId xmlns:p14="http://schemas.microsoft.com/office/powerpoint/2010/main" val="2969026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38841A-C779-4649-B0E1-EEC2392BBBCE}"/>
              </a:ext>
            </a:extLst>
          </p:cNvPr>
          <p:cNvSpPr>
            <a:spLocks noGrp="1"/>
          </p:cNvSpPr>
          <p:nvPr>
            <p:ph idx="1"/>
          </p:nvPr>
        </p:nvSpPr>
        <p:spPr/>
        <p:txBody>
          <a:bodyPr>
            <a:normAutofit fontScale="25000" lnSpcReduction="2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2800" dirty="0"/>
              <a:t>Reportable events in </a:t>
            </a:r>
            <a:r>
              <a:rPr lang="en-US" sz="12800" i="1" dirty="0"/>
              <a:t>exempt </a:t>
            </a:r>
            <a:r>
              <a:rPr lang="en-US" sz="12800" dirty="0"/>
              <a:t>human subjects research that </a:t>
            </a:r>
          </a:p>
          <a:p>
            <a:pPr marL="0" indent="0">
              <a:buNone/>
            </a:pPr>
            <a:r>
              <a:rPr lang="en-US" sz="12800" dirty="0"/>
              <a:t>falls under the oversight of a committee other than an IRB:</a:t>
            </a:r>
          </a:p>
          <a:p>
            <a:r>
              <a:rPr lang="en-US" sz="12800" dirty="0"/>
              <a:t> Report to the committee with primary oversight responsibility </a:t>
            </a:r>
          </a:p>
          <a:p>
            <a:pPr marL="0" indent="0">
              <a:buNone/>
            </a:pPr>
            <a:r>
              <a:rPr lang="en-US" sz="12800" dirty="0"/>
              <a:t>for the research (e.g., R&amp;DC) </a:t>
            </a:r>
          </a:p>
          <a:p>
            <a:r>
              <a:rPr lang="en-US" sz="12800" dirty="0"/>
              <a:t>That committee or subcommittee will take all actions that </a:t>
            </a:r>
          </a:p>
          <a:p>
            <a:pPr marL="0" indent="0">
              <a:buNone/>
            </a:pPr>
            <a:r>
              <a:rPr lang="en-US" sz="12800" dirty="0"/>
              <a:t>otherwise would be taken by the IRB as described in 1058.01 §6</a:t>
            </a:r>
            <a:r>
              <a:rPr lang="en-US" dirty="0"/>
              <a:t>. </a:t>
            </a:r>
          </a:p>
        </p:txBody>
      </p:sp>
      <p:sp>
        <p:nvSpPr>
          <p:cNvPr id="2" name="Title 1">
            <a:extLst>
              <a:ext uri="{FF2B5EF4-FFF2-40B4-BE49-F238E27FC236}">
                <a16:creationId xmlns:a16="http://schemas.microsoft.com/office/drawing/2014/main" id="{DA6B4022-D3C6-47CD-BE04-4D5EAA2974AB}"/>
              </a:ext>
            </a:extLst>
          </p:cNvPr>
          <p:cNvSpPr>
            <a:spLocks noGrp="1"/>
          </p:cNvSpPr>
          <p:nvPr>
            <p:ph type="title"/>
          </p:nvPr>
        </p:nvSpPr>
        <p:spPr>
          <a:xfrm>
            <a:off x="609600" y="228600"/>
            <a:ext cx="11074400" cy="1071563"/>
          </a:xfrm>
        </p:spPr>
        <p:txBody>
          <a:bodyPr>
            <a:normAutofit fontScale="90000"/>
          </a:bodyPr>
          <a:lstStyle/>
          <a:p>
            <a:r>
              <a:rPr lang="en-US" b="1" dirty="0">
                <a:cs typeface="Arial" panose="020B0604020202020204" pitchFamily="34" charset="0"/>
              </a:rPr>
              <a:t>Clarification of Reporting in Exempt Human Subjects Research</a:t>
            </a:r>
            <a:endParaRPr lang="en-US" dirty="0"/>
          </a:p>
        </p:txBody>
      </p:sp>
    </p:spTree>
    <p:extLst>
      <p:ext uri="{BB962C8B-B14F-4D97-AF65-F5344CB8AC3E}">
        <p14:creationId xmlns:p14="http://schemas.microsoft.com/office/powerpoint/2010/main" val="3103228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1958976"/>
            <a:ext cx="10363200" cy="1470025"/>
          </a:xfrm>
        </p:spPr>
        <p:txBody>
          <a:bodyPr/>
          <a:lstStyle/>
          <a:p>
            <a:r>
              <a:rPr lang="en-US" dirty="0"/>
              <a:t>Questions?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1958976"/>
            <a:ext cx="10363200" cy="1470025"/>
          </a:xfrm>
        </p:spPr>
        <p:txBody>
          <a:bodyPr/>
          <a:lstStyle/>
          <a:p>
            <a:r>
              <a:rPr lang="en-US" dirty="0"/>
              <a:t>Thank You</a:t>
            </a:r>
          </a:p>
        </p:txBody>
      </p:sp>
    </p:spTree>
    <p:extLst>
      <p:ext uri="{BB962C8B-B14F-4D97-AF65-F5344CB8AC3E}">
        <p14:creationId xmlns:p14="http://schemas.microsoft.com/office/powerpoint/2010/main" val="1167952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nSpc>
                <a:spcPct val="120000"/>
              </a:lnSpc>
              <a:spcBef>
                <a:spcPts val="1600"/>
              </a:spcBef>
              <a:spcAft>
                <a:spcPts val="1600"/>
              </a:spcAft>
              <a:buNone/>
            </a:pPr>
            <a:r>
              <a:rPr lang="en-US" sz="2400" dirty="0"/>
              <a:t>All content included in this session is the property of the presenter(s), and is protected by United States and international copyright laws. Certain materials are used by permission of their respective owners. The course content may not be reproduced, transmitted, or shared in any way without the prior written permission of the presenter(s). Access to this presentation should not be construed as a license or right under any copyright, patent, trademark or other proprietary interest of PRIM&amp;R or third parties.</a:t>
            </a:r>
          </a:p>
        </p:txBody>
      </p:sp>
      <p:sp>
        <p:nvSpPr>
          <p:cNvPr id="2" name="Title 1"/>
          <p:cNvSpPr>
            <a:spLocks noGrp="1"/>
          </p:cNvSpPr>
          <p:nvPr>
            <p:ph type="title"/>
          </p:nvPr>
        </p:nvSpPr>
        <p:spPr/>
        <p:txBody>
          <a:bodyPr/>
          <a:lstStyle/>
          <a:p>
            <a:r>
              <a:rPr lang="en-US" dirty="0"/>
              <a:t>Conference Content Copyright</a:t>
            </a:r>
          </a:p>
        </p:txBody>
      </p:sp>
    </p:spTree>
    <p:extLst>
      <p:ext uri="{BB962C8B-B14F-4D97-AF65-F5344CB8AC3E}">
        <p14:creationId xmlns:p14="http://schemas.microsoft.com/office/powerpoint/2010/main" val="2608666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
          <p:cNvSpPr>
            <a:spLocks noGrp="1"/>
          </p:cNvSpPr>
          <p:nvPr>
            <p:ph idx="1"/>
          </p:nvPr>
        </p:nvSpPr>
        <p:spPr/>
        <p:txBody>
          <a:bodyPr>
            <a:normAutofit/>
          </a:bodyPr>
          <a:lstStyle/>
          <a:p>
            <a:pPr lvl="0" algn="ctr">
              <a:buNone/>
              <a:defRPr/>
            </a:pPr>
            <a:endParaRPr lang="en-US" i="1" dirty="0"/>
          </a:p>
          <a:p>
            <a:pPr lvl="0" algn="ctr">
              <a:buNone/>
              <a:defRPr/>
            </a:pPr>
            <a:r>
              <a:rPr lang="en-US" i="1" dirty="0"/>
              <a:t>I have no relevant personal/professional/financial relationship(s) with respect to this educational activity</a:t>
            </a:r>
          </a:p>
          <a:p>
            <a:pPr lvl="0" algn="ctr">
              <a:buNone/>
              <a:defRPr/>
            </a:pPr>
            <a:endParaRPr lang="en-US" i="1" dirty="0"/>
          </a:p>
        </p:txBody>
      </p:sp>
      <p:sp>
        <p:nvSpPr>
          <p:cNvPr id="4" name="Title 3"/>
          <p:cNvSpPr>
            <a:spLocks noGrp="1"/>
          </p:cNvSpPr>
          <p:nvPr>
            <p:ph type="title"/>
          </p:nvPr>
        </p:nvSpPr>
        <p:spPr/>
        <p:txBody>
          <a:bodyPr/>
          <a:lstStyle/>
          <a:p>
            <a:pPr lvl="0"/>
            <a:r>
              <a:rPr lang="en-US" sz="5067" dirty="0"/>
              <a:t>Disclosure: Kristina Borror</a:t>
            </a:r>
          </a:p>
        </p:txBody>
      </p:sp>
      <p:sp>
        <p:nvSpPr>
          <p:cNvPr id="8" name="Title 1"/>
          <p:cNvSpPr txBox="1">
            <a:spLocks/>
          </p:cNvSpPr>
          <p:nvPr/>
        </p:nvSpPr>
        <p:spPr>
          <a:xfrm>
            <a:off x="609600" y="274639"/>
            <a:ext cx="10972800" cy="1020763"/>
          </a:xfrm>
          <a:prstGeom prst="rect">
            <a:avLst/>
          </a:prstGeom>
        </p:spPr>
        <p:txBody>
          <a:bodyPr vert="horz" lIns="121920" tIns="60960" rIns="121920" bIns="60960" rtlCol="0" anchor="ctr">
            <a:normAutofit/>
          </a:bodyPr>
          <a:lstStyle>
            <a:lvl1pPr>
              <a:defRPr/>
            </a:lvl1pPr>
          </a:lstStyle>
          <a:p>
            <a:pPr algn="ctr" defTabSz="1219170" fontAlgn="auto">
              <a:spcAft>
                <a:spcPts val="0"/>
              </a:spcAft>
              <a:defRPr/>
            </a:pPr>
            <a:endParaRPr lang="en-US" sz="5867" dirty="0">
              <a:latin typeface="Arial" pitchFamily="34" charset="0"/>
              <a:ea typeface="+mj-ea"/>
              <a:cs typeface="Arial" pitchFamily="34" charset="0"/>
            </a:endParaRPr>
          </a:p>
        </p:txBody>
      </p:sp>
    </p:spTree>
    <p:extLst>
      <p:ext uri="{BB962C8B-B14F-4D97-AF65-F5344CB8AC3E}">
        <p14:creationId xmlns:p14="http://schemas.microsoft.com/office/powerpoint/2010/main" val="2261796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Update on Research Compliance Officer education</a:t>
            </a:r>
          </a:p>
          <a:p>
            <a:r>
              <a:rPr lang="en-US" dirty="0"/>
              <a:t>ORO preparation for 2018 Common Rule</a:t>
            </a:r>
          </a:p>
          <a:p>
            <a:r>
              <a:rPr lang="en-US" dirty="0"/>
              <a:t>Revision to VHA Handbook 1058.03</a:t>
            </a:r>
          </a:p>
        </p:txBody>
      </p:sp>
      <p:sp>
        <p:nvSpPr>
          <p:cNvPr id="2" name="Title 1"/>
          <p:cNvSpPr>
            <a:spLocks noGrp="1"/>
          </p:cNvSpPr>
          <p:nvPr>
            <p:ph type="title"/>
          </p:nvPr>
        </p:nvSpPr>
        <p:spPr/>
        <p:txBody>
          <a:bodyPr/>
          <a:lstStyle/>
          <a:p>
            <a:r>
              <a:rPr lang="en-US"/>
              <a:t>Learning Objectives</a:t>
            </a:r>
            <a:endParaRPr lang="en-US" dirty="0"/>
          </a:p>
        </p:txBody>
      </p:sp>
    </p:spTree>
    <p:custDataLst>
      <p:tags r:id="rId1"/>
    </p:custDataLst>
    <p:extLst>
      <p:ext uri="{BB962C8B-B14F-4D97-AF65-F5344CB8AC3E}">
        <p14:creationId xmlns:p14="http://schemas.microsoft.com/office/powerpoint/2010/main" val="258506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Presenter Bio/Photo</a:t>
            </a:r>
          </a:p>
        </p:txBody>
      </p:sp>
      <p:pic>
        <p:nvPicPr>
          <p:cNvPr id="5" name="Content Placeholder 4"/>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11567" y="1544638"/>
            <a:ext cx="5380865" cy="4525962"/>
          </a:xfrm>
        </p:spPr>
      </p:pic>
      <p:sp>
        <p:nvSpPr>
          <p:cNvPr id="3" name="Content Placeholder 2"/>
          <p:cNvSpPr>
            <a:spLocks noGrp="1"/>
          </p:cNvSpPr>
          <p:nvPr>
            <p:ph sz="half" idx="10"/>
          </p:nvPr>
        </p:nvSpPr>
        <p:spPr/>
        <p:txBody>
          <a:bodyPr/>
          <a:lstStyle/>
          <a:p>
            <a:pPr marL="0" indent="0">
              <a:buNone/>
            </a:pPr>
            <a:r>
              <a:rPr lang="en-US" dirty="0"/>
              <a:t>Kristina Borror is Director, Policy and Education for the Office of Research Oversight at the Veterans Health Administration, where she leads the Policy and Education Workgroup. </a:t>
            </a:r>
          </a:p>
        </p:txBody>
      </p:sp>
      <p:pic>
        <p:nvPicPr>
          <p:cNvPr id="4" name="Picture 3"/>
          <p:cNvPicPr>
            <a:picLocks noChangeAspect="1"/>
          </p:cNvPicPr>
          <p:nvPr/>
        </p:nvPicPr>
        <p:blipFill>
          <a:blip r:embed="rId5"/>
          <a:stretch>
            <a:fillRect/>
          </a:stretch>
        </p:blipFill>
        <p:spPr>
          <a:xfrm>
            <a:off x="914400" y="1600200"/>
            <a:ext cx="4709352" cy="3962400"/>
          </a:xfrm>
          <a:prstGeom prst="rect">
            <a:avLst/>
          </a:prstGeom>
        </p:spPr>
      </p:pic>
      <p:pic>
        <p:nvPicPr>
          <p:cNvPr id="7" name="Picture 6">
            <a:extLst>
              <a:ext uri="{FF2B5EF4-FFF2-40B4-BE49-F238E27FC236}">
                <a16:creationId xmlns:a16="http://schemas.microsoft.com/office/drawing/2014/main" id="{F2CDF57E-F2BD-437C-BA2A-03E01B87A9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3152" y="1407318"/>
            <a:ext cx="4800600" cy="4800600"/>
          </a:xfrm>
          <a:prstGeom prst="rect">
            <a:avLst/>
          </a:prstGeom>
        </p:spPr>
      </p:pic>
    </p:spTree>
    <p:custDataLst>
      <p:tags r:id="rId1"/>
    </p:custDataLst>
    <p:extLst>
      <p:ext uri="{BB962C8B-B14F-4D97-AF65-F5344CB8AC3E}">
        <p14:creationId xmlns:p14="http://schemas.microsoft.com/office/powerpoint/2010/main" val="1133329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B670D3-A486-41F5-A33E-50D0F011B9E4}"/>
              </a:ext>
            </a:extLst>
          </p:cNvPr>
          <p:cNvSpPr>
            <a:spLocks noGrp="1"/>
          </p:cNvSpPr>
          <p:nvPr>
            <p:ph idx="1"/>
          </p:nvPr>
        </p:nvSpPr>
        <p:spPr/>
        <p:txBody>
          <a:bodyPr/>
          <a:lstStyle/>
          <a:p>
            <a:r>
              <a:rPr lang="en-US" dirty="0"/>
              <a:t>Number of visits </a:t>
            </a:r>
          </a:p>
          <a:p>
            <a:pPr lvl="1"/>
            <a:r>
              <a:rPr lang="en-US" dirty="0"/>
              <a:t>FY18: 18 OTAs</a:t>
            </a:r>
          </a:p>
          <a:p>
            <a:pPr lvl="1"/>
            <a:r>
              <a:rPr lang="en-US" dirty="0"/>
              <a:t>FY19: 10 OTAs</a:t>
            </a:r>
          </a:p>
          <a:p>
            <a:endParaRPr lang="en-US" dirty="0"/>
          </a:p>
        </p:txBody>
      </p:sp>
      <p:sp>
        <p:nvSpPr>
          <p:cNvPr id="3" name="Title 2">
            <a:extLst>
              <a:ext uri="{FF2B5EF4-FFF2-40B4-BE49-F238E27FC236}">
                <a16:creationId xmlns:a16="http://schemas.microsoft.com/office/drawing/2014/main" id="{5E99B973-CD67-42B8-9374-D368413381F3}"/>
              </a:ext>
            </a:extLst>
          </p:cNvPr>
          <p:cNvSpPr>
            <a:spLocks noGrp="1"/>
          </p:cNvSpPr>
          <p:nvPr>
            <p:ph type="title"/>
          </p:nvPr>
        </p:nvSpPr>
        <p:spPr/>
        <p:txBody>
          <a:bodyPr/>
          <a:lstStyle/>
          <a:p>
            <a:r>
              <a:rPr lang="en-US" dirty="0"/>
              <a:t>P&amp;E Onsite Technical Assistance</a:t>
            </a:r>
          </a:p>
        </p:txBody>
      </p:sp>
    </p:spTree>
    <p:extLst>
      <p:ext uri="{BB962C8B-B14F-4D97-AF65-F5344CB8AC3E}">
        <p14:creationId xmlns:p14="http://schemas.microsoft.com/office/powerpoint/2010/main" val="1821911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BC7CAD-7368-4D51-84BC-F78DE107F313}"/>
              </a:ext>
            </a:extLst>
          </p:cNvPr>
          <p:cNvSpPr>
            <a:spLocks noGrp="1"/>
          </p:cNvSpPr>
          <p:nvPr>
            <p:ph idx="1"/>
          </p:nvPr>
        </p:nvSpPr>
        <p:spPr/>
        <p:txBody>
          <a:bodyPr/>
          <a:lstStyle/>
          <a:p>
            <a:pPr lvl="1">
              <a:buFont typeface="Arial" panose="020B0604020202020204" pitchFamily="34" charset="0"/>
              <a:buChar char="•"/>
            </a:pPr>
            <a:r>
              <a:rPr lang="en-US" dirty="0"/>
              <a:t>Representatives from HRP, CROW, RISP, P&amp;E &amp; IDA</a:t>
            </a:r>
          </a:p>
          <a:p>
            <a:pPr lvl="1">
              <a:buFont typeface="Arial" panose="020B0604020202020204" pitchFamily="34" charset="0"/>
              <a:buChar char="•"/>
            </a:pPr>
            <a:r>
              <a:rPr lang="en-US" dirty="0"/>
              <a:t>ORO Site Visit Stand-Down for January to mid-February</a:t>
            </a:r>
          </a:p>
          <a:p>
            <a:pPr lvl="1">
              <a:buFont typeface="Arial" panose="020B0604020202020204" pitchFamily="34" charset="0"/>
              <a:buChar char="•"/>
            </a:pPr>
            <a:r>
              <a:rPr lang="en-US" dirty="0"/>
              <a:t>Tools Developed/Revised</a:t>
            </a:r>
          </a:p>
          <a:p>
            <a:pPr lvl="1">
              <a:buFont typeface="Arial" panose="020B0604020202020204" pitchFamily="34" charset="0"/>
              <a:buChar char="•"/>
            </a:pPr>
            <a:r>
              <a:rPr lang="en-US" dirty="0"/>
              <a:t>Internal ORO training sessions</a:t>
            </a:r>
          </a:p>
          <a:p>
            <a:pPr lvl="1">
              <a:buFont typeface="Arial" panose="020B0604020202020204" pitchFamily="34" charset="0"/>
              <a:buChar char="•"/>
            </a:pPr>
            <a:r>
              <a:rPr lang="en-US" dirty="0"/>
              <a:t>Self-Test: </a:t>
            </a:r>
            <a:r>
              <a:rPr lang="en-US" u="sng" dirty="0">
                <a:hlinkClick r:id="rId2"/>
              </a:rPr>
              <a:t>https://www.classmarker.com/online-test/start/?quiz=rea5c1c05a9041bc</a:t>
            </a:r>
            <a:endParaRPr lang="en-US" u="sng" dirty="0"/>
          </a:p>
          <a:p>
            <a:pPr lvl="1">
              <a:buFont typeface="Arial" panose="020B0604020202020204" pitchFamily="34" charset="0"/>
              <a:buChar char="•"/>
            </a:pPr>
            <a:r>
              <a:rPr lang="en-US" dirty="0"/>
              <a:t>1200.05 checklist: </a:t>
            </a:r>
            <a:r>
              <a:rPr lang="en-US" dirty="0">
                <a:hlinkClick r:id="rId3"/>
              </a:rPr>
              <a:t>https://www.va.gov/ORO/Docs/Checklists/VHA_Directive_1200_05_Checklist_revised_06_17_2019.docx</a:t>
            </a:r>
            <a:r>
              <a:rPr lang="en-US" dirty="0"/>
              <a:t> </a:t>
            </a:r>
          </a:p>
          <a:p>
            <a:pPr marL="0" indent="0">
              <a:buNone/>
            </a:pPr>
            <a:endParaRPr lang="en-US" dirty="0"/>
          </a:p>
        </p:txBody>
      </p:sp>
      <p:sp>
        <p:nvSpPr>
          <p:cNvPr id="3" name="Title 2">
            <a:extLst>
              <a:ext uri="{FF2B5EF4-FFF2-40B4-BE49-F238E27FC236}">
                <a16:creationId xmlns:a16="http://schemas.microsoft.com/office/drawing/2014/main" id="{5A255C48-9563-46F2-8D3D-34D7A957E3B3}"/>
              </a:ext>
            </a:extLst>
          </p:cNvPr>
          <p:cNvSpPr>
            <a:spLocks noGrp="1"/>
          </p:cNvSpPr>
          <p:nvPr>
            <p:ph type="title"/>
          </p:nvPr>
        </p:nvSpPr>
        <p:spPr>
          <a:xfrm>
            <a:off x="609600" y="152400"/>
            <a:ext cx="11074400" cy="1071563"/>
          </a:xfrm>
        </p:spPr>
        <p:txBody>
          <a:bodyPr>
            <a:normAutofit fontScale="90000"/>
          </a:bodyPr>
          <a:lstStyle/>
          <a:p>
            <a:r>
              <a:rPr lang="en-US" dirty="0"/>
              <a:t>ORO 2018 Common Rule Implementation Working Group</a:t>
            </a:r>
          </a:p>
        </p:txBody>
      </p:sp>
    </p:spTree>
    <p:extLst>
      <p:ext uri="{BB962C8B-B14F-4D97-AF65-F5344CB8AC3E}">
        <p14:creationId xmlns:p14="http://schemas.microsoft.com/office/powerpoint/2010/main" val="1228047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B4E370-BE0B-45D4-9966-041553A14CD0}"/>
              </a:ext>
            </a:extLst>
          </p:cNvPr>
          <p:cNvSpPr>
            <a:spLocks noGrp="1"/>
          </p:cNvSpPr>
          <p:nvPr>
            <p:ph idx="1"/>
          </p:nvPr>
        </p:nvSpPr>
        <p:spPr/>
        <p:txBody>
          <a:bodyPr/>
          <a:lstStyle/>
          <a:p>
            <a:r>
              <a:rPr lang="en-US" dirty="0"/>
              <a:t>SOPs</a:t>
            </a:r>
          </a:p>
          <a:p>
            <a:r>
              <a:rPr lang="en-US" dirty="0"/>
              <a:t>Waiver of informed consent</a:t>
            </a:r>
          </a:p>
          <a:p>
            <a:r>
              <a:rPr lang="en-US" dirty="0"/>
              <a:t>Informed consent requirements/elements</a:t>
            </a:r>
          </a:p>
          <a:p>
            <a:r>
              <a:rPr lang="en-US" dirty="0"/>
              <a:t>Exemption determination</a:t>
            </a:r>
          </a:p>
          <a:p>
            <a:r>
              <a:rPr lang="en-US" dirty="0"/>
              <a:t>Failure to implement 2018 requirements</a:t>
            </a:r>
          </a:p>
          <a:p>
            <a:endParaRPr lang="en-US" dirty="0"/>
          </a:p>
        </p:txBody>
      </p:sp>
      <p:sp>
        <p:nvSpPr>
          <p:cNvPr id="2" name="Title 1">
            <a:extLst>
              <a:ext uri="{FF2B5EF4-FFF2-40B4-BE49-F238E27FC236}">
                <a16:creationId xmlns:a16="http://schemas.microsoft.com/office/drawing/2014/main" id="{841A3E91-C4BF-492C-809F-D8C70AE85DA0}"/>
              </a:ext>
            </a:extLst>
          </p:cNvPr>
          <p:cNvSpPr>
            <a:spLocks noGrp="1"/>
          </p:cNvSpPr>
          <p:nvPr>
            <p:ph type="title"/>
          </p:nvPr>
        </p:nvSpPr>
        <p:spPr>
          <a:xfrm>
            <a:off x="609600" y="152400"/>
            <a:ext cx="11074400" cy="1071563"/>
          </a:xfrm>
        </p:spPr>
        <p:txBody>
          <a:bodyPr>
            <a:normAutofit fontScale="90000"/>
          </a:bodyPr>
          <a:lstStyle/>
          <a:p>
            <a:r>
              <a:rPr lang="en-US" dirty="0"/>
              <a:t>Issues Found with 2018 Common Rule Implementation</a:t>
            </a:r>
          </a:p>
        </p:txBody>
      </p:sp>
    </p:spTree>
    <p:extLst>
      <p:ext uri="{BB962C8B-B14F-4D97-AF65-F5344CB8AC3E}">
        <p14:creationId xmlns:p14="http://schemas.microsoft.com/office/powerpoint/2010/main" val="991436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B1249A-16C7-4CE6-86FC-73E5B1A34CE3}"/>
              </a:ext>
            </a:extLst>
          </p:cNvPr>
          <p:cNvSpPr>
            <a:spLocks noGrp="1"/>
          </p:cNvSpPr>
          <p:nvPr>
            <p:ph idx="1"/>
          </p:nvPr>
        </p:nvSpPr>
        <p:spPr/>
        <p:txBody>
          <a:bodyPr>
            <a:normAutofit fontScale="25000" lnSpcReduction="20000"/>
          </a:bodyPr>
          <a:lstStyle/>
          <a:p>
            <a:endParaRPr lang="en-US" dirty="0"/>
          </a:p>
          <a:p>
            <a:endParaRPr lang="en-US" dirty="0"/>
          </a:p>
          <a:p>
            <a:r>
              <a:rPr lang="en-US" sz="14400" dirty="0"/>
              <a:t>Quarterly in-person workshops for RCOs in different </a:t>
            </a:r>
          </a:p>
          <a:p>
            <a:pPr marL="0" indent="0">
              <a:buNone/>
            </a:pPr>
            <a:r>
              <a:rPr lang="en-US" sz="14400" dirty="0"/>
              <a:t>areas of the country</a:t>
            </a:r>
          </a:p>
          <a:p>
            <a:r>
              <a:rPr lang="en-US" sz="14400" dirty="0"/>
              <a:t>Four workshops: Training on Revised Common Rule:  </a:t>
            </a:r>
          </a:p>
          <a:p>
            <a:pPr marL="0" indent="0">
              <a:buNone/>
            </a:pPr>
            <a:r>
              <a:rPr lang="en-US" sz="14400" dirty="0"/>
              <a:t>Key Information for RCOs </a:t>
            </a:r>
          </a:p>
          <a:p>
            <a:pPr lvl="1"/>
            <a:r>
              <a:rPr lang="en-US" sz="12800" dirty="0"/>
              <a:t>Boston, MA -February 2018</a:t>
            </a:r>
          </a:p>
          <a:p>
            <a:pPr lvl="1"/>
            <a:r>
              <a:rPr lang="en-US" sz="12800" dirty="0"/>
              <a:t>Indianapolis, IN -September 2018</a:t>
            </a:r>
          </a:p>
          <a:p>
            <a:pPr lvl="1"/>
            <a:r>
              <a:rPr lang="en-US" sz="12800" dirty="0"/>
              <a:t>San Diego, CA -November 2018</a:t>
            </a:r>
          </a:p>
          <a:p>
            <a:pPr lvl="1"/>
            <a:r>
              <a:rPr lang="en-US" sz="12800" dirty="0"/>
              <a:t>Birmingham, AL -February 2019</a:t>
            </a:r>
          </a:p>
        </p:txBody>
      </p:sp>
      <p:sp>
        <p:nvSpPr>
          <p:cNvPr id="2" name="Title 1">
            <a:extLst>
              <a:ext uri="{FF2B5EF4-FFF2-40B4-BE49-F238E27FC236}">
                <a16:creationId xmlns:a16="http://schemas.microsoft.com/office/drawing/2014/main" id="{81390A54-EDA8-4154-B9EF-CD310BEA77F7}"/>
              </a:ext>
            </a:extLst>
          </p:cNvPr>
          <p:cNvSpPr>
            <a:spLocks noGrp="1"/>
          </p:cNvSpPr>
          <p:nvPr>
            <p:ph type="title"/>
          </p:nvPr>
        </p:nvSpPr>
        <p:spPr/>
        <p:txBody>
          <a:bodyPr/>
          <a:lstStyle/>
          <a:p>
            <a:r>
              <a:rPr lang="en-US" dirty="0"/>
              <a:t>RCO Workshops</a:t>
            </a:r>
          </a:p>
        </p:txBody>
      </p:sp>
    </p:spTree>
    <p:extLst>
      <p:ext uri="{BB962C8B-B14F-4D97-AF65-F5344CB8AC3E}">
        <p14:creationId xmlns:p14="http://schemas.microsoft.com/office/powerpoint/2010/main" val="7085553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AER17_conference_PPT_Template">
  <a:themeElements>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fontScheme name="Pixel">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000000"/>
        </a:dk2>
        <a:lt2>
          <a:srgbClr val="440044"/>
        </a:lt2>
        <a:accent1>
          <a:srgbClr val="6F8DB9"/>
        </a:accent1>
        <a:accent2>
          <a:srgbClr val="7A003C"/>
        </a:accent2>
        <a:accent3>
          <a:srgbClr val="FFFFFF"/>
        </a:accent3>
        <a:accent4>
          <a:srgbClr val="000000"/>
        </a:accent4>
        <a:accent5>
          <a:srgbClr val="BBC5D9"/>
        </a:accent5>
        <a:accent6>
          <a:srgbClr val="6E0035"/>
        </a:accent6>
        <a:hlink>
          <a:srgbClr val="990033"/>
        </a:hlink>
        <a:folHlink>
          <a:srgbClr val="004B85"/>
        </a:folHlink>
      </a:clrScheme>
      <a:clrMap bg1="lt1" tx1="dk1" bg2="lt2" tx2="dk2" accent1="accent1" accent2="accent2" accent3="accent3" accent4="accent4" accent5="accent5" accent6="accent6" hlink="hlink" folHlink="folHlink"/>
    </a:extraClrScheme>
    <a:extraClrScheme>
      <a:clrScheme name="Pixel 14">
        <a:dk1>
          <a:srgbClr val="000000"/>
        </a:dk1>
        <a:lt1>
          <a:srgbClr val="FFFFFF"/>
        </a:lt1>
        <a:dk2>
          <a:srgbClr val="000000"/>
        </a:dk2>
        <a:lt2>
          <a:srgbClr val="B19ACA"/>
        </a:lt2>
        <a:accent1>
          <a:srgbClr val="6F8DB9"/>
        </a:accent1>
        <a:accent2>
          <a:srgbClr val="7A003C"/>
        </a:accent2>
        <a:accent3>
          <a:srgbClr val="FFFFFF"/>
        </a:accent3>
        <a:accent4>
          <a:srgbClr val="000000"/>
        </a:accent4>
        <a:accent5>
          <a:srgbClr val="BBC5D9"/>
        </a:accent5>
        <a:accent6>
          <a:srgbClr val="6E0035"/>
        </a:accent6>
        <a:hlink>
          <a:srgbClr val="990033"/>
        </a:hlink>
        <a:folHlink>
          <a:srgbClr val="004B85"/>
        </a:folHlink>
      </a:clrScheme>
      <a:clrMap bg1="lt1" tx1="dk1" bg2="lt2" tx2="dk2" accent1="accent1" accent2="accent2" accent3="accent3" accent4="accent4" accent5="accent5" accent6="accent6" hlink="hlink" folHlink="folHlink"/>
    </a:extraClrScheme>
    <a:extraClrScheme>
      <a:clrScheme name="Pixel 15">
        <a:dk1>
          <a:srgbClr val="000000"/>
        </a:dk1>
        <a:lt1>
          <a:srgbClr val="FFFFFF"/>
        </a:lt1>
        <a:dk2>
          <a:srgbClr val="000000"/>
        </a:dk2>
        <a:lt2>
          <a:srgbClr val="6F8DB9"/>
        </a:lt2>
        <a:accent1>
          <a:srgbClr val="B19ACA"/>
        </a:accent1>
        <a:accent2>
          <a:srgbClr val="7A003C"/>
        </a:accent2>
        <a:accent3>
          <a:srgbClr val="FFFFFF"/>
        </a:accent3>
        <a:accent4>
          <a:srgbClr val="000000"/>
        </a:accent4>
        <a:accent5>
          <a:srgbClr val="D5CAE1"/>
        </a:accent5>
        <a:accent6>
          <a:srgbClr val="6E0035"/>
        </a:accent6>
        <a:hlink>
          <a:srgbClr val="990033"/>
        </a:hlink>
        <a:folHlink>
          <a:srgbClr val="004B85"/>
        </a:folHlink>
      </a:clrScheme>
      <a:clrMap bg1="lt1" tx1="dk1" bg2="lt2" tx2="dk2" accent1="accent1" accent2="accent2" accent3="accent3" accent4="accent4" accent5="accent5" accent6="accent6" hlink="hlink" folHlink="folHlink"/>
    </a:extraClrScheme>
    <a:extraClrScheme>
      <a:clrScheme name="Pixel 16">
        <a:dk1>
          <a:srgbClr val="000000"/>
        </a:dk1>
        <a:lt1>
          <a:srgbClr val="FFFFFF"/>
        </a:lt1>
        <a:dk2>
          <a:srgbClr val="000000"/>
        </a:dk2>
        <a:lt2>
          <a:srgbClr val="6F8DB9"/>
        </a:lt2>
        <a:accent1>
          <a:srgbClr val="B19ACA"/>
        </a:accent1>
        <a:accent2>
          <a:srgbClr val="B20838"/>
        </a:accent2>
        <a:accent3>
          <a:srgbClr val="FFFFFF"/>
        </a:accent3>
        <a:accent4>
          <a:srgbClr val="000000"/>
        </a:accent4>
        <a:accent5>
          <a:srgbClr val="D5CAE1"/>
        </a:accent5>
        <a:accent6>
          <a:srgbClr val="A10632"/>
        </a:accent6>
        <a:hlink>
          <a:srgbClr val="B20838"/>
        </a:hlink>
        <a:folHlink>
          <a:srgbClr val="004B8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ixel 14">
    <a:dk1>
      <a:srgbClr val="000000"/>
    </a:dk1>
    <a:lt1>
      <a:srgbClr val="FFFFFF"/>
    </a:lt1>
    <a:dk2>
      <a:srgbClr val="000000"/>
    </a:dk2>
    <a:lt2>
      <a:srgbClr val="B19ACA"/>
    </a:lt2>
    <a:accent1>
      <a:srgbClr val="6F8DB9"/>
    </a:accent1>
    <a:accent2>
      <a:srgbClr val="7A003C"/>
    </a:accent2>
    <a:accent3>
      <a:srgbClr val="FFFFFF"/>
    </a:accent3>
    <a:accent4>
      <a:srgbClr val="000000"/>
    </a:accent4>
    <a:accent5>
      <a:srgbClr val="BBC5D9"/>
    </a:accent5>
    <a:accent6>
      <a:srgbClr val="6E0035"/>
    </a:accent6>
    <a:hlink>
      <a:srgbClr val="990033"/>
    </a:hlink>
    <a:folHlink>
      <a:srgbClr val="004B85"/>
    </a:folHlink>
  </a:clrScheme>
</a:themeOverride>
</file>

<file path=ppt/theme/themeOverride2.xml><?xml version="1.0" encoding="utf-8"?>
<a:themeOverride xmlns:a="http://schemas.openxmlformats.org/drawingml/2006/main">
  <a:clrScheme name="Pixel 14">
    <a:dk1>
      <a:srgbClr val="000000"/>
    </a:dk1>
    <a:lt1>
      <a:srgbClr val="FFFFFF"/>
    </a:lt1>
    <a:dk2>
      <a:srgbClr val="000000"/>
    </a:dk2>
    <a:lt2>
      <a:srgbClr val="B19ACA"/>
    </a:lt2>
    <a:accent1>
      <a:srgbClr val="6F8DB9"/>
    </a:accent1>
    <a:accent2>
      <a:srgbClr val="7A003C"/>
    </a:accent2>
    <a:accent3>
      <a:srgbClr val="FFFFFF"/>
    </a:accent3>
    <a:accent4>
      <a:srgbClr val="000000"/>
    </a:accent4>
    <a:accent5>
      <a:srgbClr val="BBC5D9"/>
    </a:accent5>
    <a:accent6>
      <a:srgbClr val="6E0035"/>
    </a:accent6>
    <a:hlink>
      <a:srgbClr val="990033"/>
    </a:hlink>
    <a:folHlink>
      <a:srgbClr val="004B85"/>
    </a:folHlink>
  </a:clrScheme>
</a:themeOverride>
</file>

<file path=ppt/theme/themeOverride3.xml><?xml version="1.0" encoding="utf-8"?>
<a:themeOverride xmlns:a="http://schemas.openxmlformats.org/drawingml/2006/main">
  <a:clrScheme name="Pixel 14">
    <a:dk1>
      <a:srgbClr val="000000"/>
    </a:dk1>
    <a:lt1>
      <a:srgbClr val="FFFFFF"/>
    </a:lt1>
    <a:dk2>
      <a:srgbClr val="000000"/>
    </a:dk2>
    <a:lt2>
      <a:srgbClr val="B19ACA"/>
    </a:lt2>
    <a:accent1>
      <a:srgbClr val="6F8DB9"/>
    </a:accent1>
    <a:accent2>
      <a:srgbClr val="7A003C"/>
    </a:accent2>
    <a:accent3>
      <a:srgbClr val="FFFFFF"/>
    </a:accent3>
    <a:accent4>
      <a:srgbClr val="000000"/>
    </a:accent4>
    <a:accent5>
      <a:srgbClr val="BBC5D9"/>
    </a:accent5>
    <a:accent6>
      <a:srgbClr val="6E0035"/>
    </a:accent6>
    <a:hlink>
      <a:srgbClr val="990033"/>
    </a:hlink>
    <a:folHlink>
      <a:srgbClr val="004B8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3EFC1367A82E8429CF6C1BD3FF59578" ma:contentTypeVersion="10" ma:contentTypeDescription="Create a new document." ma:contentTypeScope="" ma:versionID="0ee50710da0a9b7909e9c6c663da7dad">
  <xsd:schema xmlns:xsd="http://www.w3.org/2001/XMLSchema" xmlns:xs="http://www.w3.org/2001/XMLSchema" xmlns:p="http://schemas.microsoft.com/office/2006/metadata/properties" xmlns:ns2="1ec8b5f1-aa83-4fa2-bcdb-a5be55c4beac" targetNamespace="http://schemas.microsoft.com/office/2006/metadata/properties" ma:root="true" ma:fieldsID="baffd6da7e6dde1eb592fdbc587f43b1" ns2:_="">
    <xsd:import namespace="1ec8b5f1-aa83-4fa2-bcdb-a5be55c4bea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c8b5f1-aa83-4fa2-bcdb-a5be55c4be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DECB5D-9100-408E-B507-0544FA0108C2}">
  <ds:schemaRefs>
    <ds:schemaRef ds:uri="http://schemas.microsoft.com/sharepoint/v3/contenttype/forms"/>
  </ds:schemaRefs>
</ds:datastoreItem>
</file>

<file path=customXml/itemProps2.xml><?xml version="1.0" encoding="utf-8"?>
<ds:datastoreItem xmlns:ds="http://schemas.openxmlformats.org/officeDocument/2006/customXml" ds:itemID="{A822A3A7-48F5-4889-9A13-E8C850361A4E}">
  <ds:schemaRefs>
    <ds:schemaRef ds:uri="http://purl.org/dc/terms/"/>
    <ds:schemaRef ds:uri="1ec8b5f1-aa83-4fa2-bcdb-a5be55c4beac"/>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2B4C77C9-63EB-4FF3-8724-86F2F9BF74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c8b5f1-aa83-4fa2-bcdb-a5be55c4be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1838</TotalTime>
  <Words>1283</Words>
  <Application>Microsoft Office PowerPoint</Application>
  <PresentationFormat>Widescreen</PresentationFormat>
  <Paragraphs>152</Paragraphs>
  <Slides>18</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Courier New</vt:lpstr>
      <vt:lpstr>Wingdings</vt:lpstr>
      <vt:lpstr>1_AER17_conference_PPT_Template</vt:lpstr>
      <vt:lpstr>ORO Policy and Education Update</vt:lpstr>
      <vt:lpstr>Conference Content Copyright</vt:lpstr>
      <vt:lpstr>Disclosure: Kristina Borror</vt:lpstr>
      <vt:lpstr>Learning Objectives</vt:lpstr>
      <vt:lpstr>Presenter Bio/Photo</vt:lpstr>
      <vt:lpstr>P&amp;E Onsite Technical Assistance</vt:lpstr>
      <vt:lpstr>ORO 2018 Common Rule Implementation Working Group</vt:lpstr>
      <vt:lpstr>Issues Found with 2018 Common Rule Implementation</vt:lpstr>
      <vt:lpstr>RCO Workshops</vt:lpstr>
      <vt:lpstr>RCO Workshops (cont’d)</vt:lpstr>
      <vt:lpstr>RCO Workshops-Impact</vt:lpstr>
      <vt:lpstr>Changes to RCO Audit Tools-ICD</vt:lpstr>
      <vt:lpstr>Changes to RCO Audit Tools-HRPP </vt:lpstr>
      <vt:lpstr>Changes to RCO Audit tools-Animal &amp; Safety</vt:lpstr>
      <vt:lpstr>1058.03</vt:lpstr>
      <vt:lpstr>Clarification of Reporting in Exempt Human Subjects Research</vt:lpstr>
      <vt:lpstr>Questions?</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ORO Policy and Education Update </dc:title>
  <dc:subject>ORO Policy and Education Update </dc:subject>
  <dc:creator> Kristina Borror, Ph.D., ORO</dc:creator>
  <cp:keywords>ORO Policy and Education Update </cp:keywords>
  <cp:lastModifiedBy>Rivera, Portia T</cp:lastModifiedBy>
  <cp:revision>29</cp:revision>
  <cp:lastPrinted>2015-03-27T12:02:36Z</cp:lastPrinted>
  <dcterms:created xsi:type="dcterms:W3CDTF">2018-06-04T19:16:11Z</dcterms:created>
  <dcterms:modified xsi:type="dcterms:W3CDTF">2019-11-26T19:20:09Z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24792CCD-5034-4B1F-A469-F4FEC1AF1AEE</vt:lpwstr>
  </property>
  <property fmtid="{D5CDD505-2E9C-101B-9397-08002B2CF9AE}" pid="3" name="ArticulatePath">
    <vt:lpwstr>4 7 15 IRB education webinar template</vt:lpwstr>
  </property>
  <property fmtid="{D5CDD505-2E9C-101B-9397-08002B2CF9AE}" pid="4" name="ContentTypeId">
    <vt:lpwstr>0x01010043EFC1367A82E8429CF6C1BD3FF59578</vt:lpwstr>
  </property>
</Properties>
</file>