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70" r:id="rId3"/>
    <p:sldId id="277" r:id="rId4"/>
    <p:sldId id="278" r:id="rId5"/>
    <p:sldId id="279" r:id="rId6"/>
    <p:sldId id="280" r:id="rId7"/>
    <p:sldId id="282" r:id="rId8"/>
    <p:sldId id="281" r:id="rId9"/>
    <p:sldId id="283" r:id="rId10"/>
    <p:sldId id="287" r:id="rId11"/>
    <p:sldId id="284" r:id="rId12"/>
    <p:sldId id="259" r:id="rId13"/>
    <p:sldId id="285" r:id="rId14"/>
    <p:sldId id="286" r:id="rId15"/>
    <p:sldId id="260" r:id="rId16"/>
    <p:sldId id="261" r:id="rId17"/>
    <p:sldId id="262" r:id="rId18"/>
    <p:sldId id="290" r:id="rId19"/>
    <p:sldId id="289" r:id="rId20"/>
    <p:sldId id="288" r:id="rId21"/>
    <p:sldId id="263" r:id="rId22"/>
    <p:sldId id="264" r:id="rId23"/>
    <p:sldId id="265" r:id="rId24"/>
    <p:sldId id="266" r:id="rId25"/>
    <p:sldId id="267" r:id="rId26"/>
    <p:sldId id="268" r:id="rId27"/>
    <p:sldId id="269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65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30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5986CF-22FF-4C18-BE06-251816AE3E01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A357E1B-9498-4834-9797-505CAC296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67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57E1B-9498-4834-9797-505CAC2963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14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57E1B-9498-4834-9797-505CAC29636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94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Slide 19, can we split this into two slides? </a:t>
            </a:r>
          </a:p>
          <a:p>
            <a:endParaRPr lang="en-US" dirty="0"/>
          </a:p>
          <a:p>
            <a:r>
              <a:rPr lang="en-US" dirty="0"/>
              <a:t>26.  This always states the specific percentage of employee’s salary</a:t>
            </a:r>
          </a:p>
          <a:p>
            <a:r>
              <a:rPr lang="en-US" dirty="0"/>
              <a:t>Fringe Benefits (based on actual costs) The NPC will calculate this.</a:t>
            </a:r>
          </a:p>
          <a:p>
            <a:endParaRPr lang="en-US" dirty="0"/>
          </a:p>
          <a:p>
            <a:r>
              <a:rPr lang="en-US" dirty="0"/>
              <a:t>25. The NPC will submit monthly (quarterly, annually) an invoice to cost center #123  (These are VA’s cost center that associate with the specific grant or project covered in this IPA)</a:t>
            </a:r>
          </a:p>
          <a:p>
            <a:r>
              <a:rPr lang="en-US" dirty="0"/>
              <a:t>Always include the entire mailing address.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57E1B-9498-4834-9797-505CAC29636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94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Slide 19, can we split this into two slides? </a:t>
            </a:r>
          </a:p>
          <a:p>
            <a:endParaRPr lang="en-US" dirty="0"/>
          </a:p>
          <a:p>
            <a:r>
              <a:rPr lang="en-US" dirty="0"/>
              <a:t>26.  This always states the specific percentage of employee’s salary</a:t>
            </a:r>
          </a:p>
          <a:p>
            <a:r>
              <a:rPr lang="en-US" dirty="0"/>
              <a:t>Fringe Benefits (based on actual costs) The NPC will calculate this.</a:t>
            </a:r>
          </a:p>
          <a:p>
            <a:endParaRPr lang="en-US" dirty="0"/>
          </a:p>
          <a:p>
            <a:r>
              <a:rPr lang="en-US" dirty="0"/>
              <a:t>25. The NPC will submit monthly (quarterly, annually) an invoice to cost center #123  (These are VA’s cost center that associate with the specific grant or project covered in this IPA)</a:t>
            </a:r>
          </a:p>
          <a:p>
            <a:r>
              <a:rPr lang="en-US" dirty="0"/>
              <a:t>Always include the entire mailing address.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57E1B-9498-4834-9797-505CAC29636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94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57E1B-9498-4834-9797-505CAC29636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82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57E1B-9498-4834-9797-505CAC29636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597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57E1B-9498-4834-9797-505CAC29636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43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57E1B-9498-4834-9797-505CAC2963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the PI should sign someplace in either location to acknowledge responsibility.  Sign</a:t>
            </a:r>
            <a:r>
              <a:rPr lang="en-US" baseline="0" dirty="0" smtClean="0"/>
              <a:t> one of the two places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57E1B-9498-4834-9797-505CAC2963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75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57E1B-9498-4834-9797-505CAC29636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97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57E1B-9498-4834-9797-505CAC29636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97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57E1B-9498-4834-9797-505CAC29636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06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57E1B-9498-4834-9797-505CAC29636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68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57E1B-9498-4834-9797-505CAC29636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6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57E1B-9498-4834-9797-505CAC29636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94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6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7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23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24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25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26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2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9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3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31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32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D348B-9FA2-4ABF-B97B-B1AD79A0DA6A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35480-7454-4DD9-9FAC-5C9EB244F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E77D9-E7C8-4A5C-AB58-65F50B8710CF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44F96-1DBB-4364-9DEA-1D7E8F006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6CA60-116C-4D2A-B8A2-FC78E678BCA6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073C0-622E-49E3-96A9-6D1CF6C08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1B0379-4E29-4053-A119-9E729AF4A62A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A4C793A-F4A7-4A06-86DB-D41E09A58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6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7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1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2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23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24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25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28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30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31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32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1D1AC-F033-44BB-A6D1-90BDD69CF1D7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3ACBD-FA35-4E52-84D2-0769006E1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89A11-84A8-4801-87B4-FABD9AA5F29D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BAB70-92C0-4BE3-92CD-56850485C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35299-2F1B-4E89-84A2-230700A71839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576C0-8397-4853-B152-07DCBE914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7199CD-F701-46DB-AE59-1170FE78F716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0A94CBC-7262-4E4F-9E17-C449CBA4C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1FF65-ED2B-4582-8093-7D7F33321F53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FFECD-1845-447C-9B4D-FA0662A7F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16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traight Connector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2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622CCF8-AC97-4941-8C53-4EFD14ADEA8A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2CDF5E7-2DC1-4065-82F1-AECC284D2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16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20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2EC1F1-A0A5-4FEA-BF4F-9CFA21B57D69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E45B98-FC0E-4667-8413-62F00E689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C2E4A7A-4E42-4C6B-A1E9-FDE210BEDB22}" type="datetimeFigureOut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3820D3D4-FD23-42E4-9B5D-8C672FB49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8" r:id="rId4"/>
    <p:sldLayoutId id="2147483679" r:id="rId5"/>
    <p:sldLayoutId id="2147483686" r:id="rId6"/>
    <p:sldLayoutId id="2147483680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90600"/>
            <a:ext cx="6172200" cy="18938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Assignment Agreement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Title IV of the Intergovernmental Personnel Act of 1970 (5 United States Code (U.S.C.) 3371 – 3376)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2754086" y="3429000"/>
            <a:ext cx="6172200" cy="685800"/>
          </a:xfrm>
        </p:spPr>
        <p:txBody>
          <a:bodyPr/>
          <a:lstStyle/>
          <a:p>
            <a:pPr algn="r"/>
            <a:r>
              <a:rPr lang="en-US" sz="3000" b="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Completion of Optional Form 69/IPA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67200" y="58674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Nonprofit Program Office – 2013</a:t>
            </a:r>
          </a:p>
          <a:p>
            <a:pPr algn="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Office of Research and Development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9248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4 –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Position data –Type of current appointment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576942" y="4454977"/>
            <a:ext cx="4071258" cy="1219201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How do we arrive at $31,200 annually?</a:t>
            </a: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$15hr X 80hr bi-weekly X 26 pay periods = $31,200 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4700368" y="1983716"/>
            <a:ext cx="3315843" cy="8382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At least 90 Days prior to the start of IPA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47975"/>
            <a:ext cx="836295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42" y="3039836"/>
            <a:ext cx="7696200" cy="137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3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274638"/>
            <a:ext cx="8353425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4 –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Position data –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position to which assignment will be made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4535938" y="4724400"/>
            <a:ext cx="4176713" cy="94233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Part 4 - Block 18</a:t>
            </a:r>
          </a:p>
          <a:p>
            <a:pPr algn="ctr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Matthew 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McConaughey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PI </a:t>
            </a:r>
          </a:p>
          <a:p>
            <a:pPr algn="ctr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nd Original Signature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3276600" y="1752600"/>
            <a:ext cx="4423012" cy="127979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Part 4 - Block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Must Be Completed.</a:t>
            </a:r>
          </a:p>
          <a:p>
            <a:pPr algn="ctr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Examples of hard-to-fill positions: Statistician, Chemist, Nurse Coordinator, Scientist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55" y="3108596"/>
            <a:ext cx="8353425" cy="1615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539" y="4233209"/>
            <a:ext cx="1557338" cy="196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787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5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 of assignment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6" y="3439886"/>
            <a:ext cx="7529513" cy="121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" y="3143250"/>
            <a:ext cx="8353425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Up Arrow 5"/>
          <p:cNvSpPr/>
          <p:nvPr/>
        </p:nvSpPr>
        <p:spPr>
          <a:xfrm>
            <a:off x="5410200" y="4800598"/>
            <a:ext cx="2209800" cy="136553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Varies based on appointment</a:t>
            </a:r>
          </a:p>
        </p:txBody>
      </p:sp>
      <p:sp>
        <p:nvSpPr>
          <p:cNvPr id="7" name="Down Arrow Callout 6"/>
          <p:cNvSpPr/>
          <p:nvPr/>
        </p:nvSpPr>
        <p:spPr>
          <a:xfrm>
            <a:off x="395287" y="1600200"/>
            <a:ext cx="7529511" cy="1447800"/>
          </a:xfrm>
          <a:prstGeom prst="downArrowCallout">
            <a:avLst>
              <a:gd name="adj1" fmla="val 25000"/>
              <a:gd name="adj2" fmla="val 25000"/>
              <a:gd name="adj3" fmla="val 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Individuals on IPAs will not be given WOC appointments as liability issues are covered in the IPA legislation (5 U.S.C. 3374)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5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 of assignment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370114" y="1905000"/>
            <a:ext cx="3439886" cy="1022445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This Date should be at least 90 days after the date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ntered in Part 4 - Block 14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4953001" y="4724401"/>
            <a:ext cx="3124200" cy="1219200"/>
          </a:xfrm>
          <a:prstGeom prst="triangle">
            <a:avLst>
              <a:gd name="adj" fmla="val 460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The IPA can NEVER exceed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wo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ears</a:t>
            </a:r>
          </a:p>
          <a:p>
            <a:pPr algn="ctr"/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57" y="3124200"/>
            <a:ext cx="8353425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29000"/>
            <a:ext cx="8353425" cy="129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186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6 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Reason for mobility assignment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39" y="2209800"/>
            <a:ext cx="7848114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094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7 –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Position description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78486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8 –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Employee benefits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own Arrow Callout 2"/>
          <p:cNvSpPr/>
          <p:nvPr/>
        </p:nvSpPr>
        <p:spPr>
          <a:xfrm>
            <a:off x="193221" y="1590776"/>
            <a:ext cx="35814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Part 8 – Block 23 Indicate hourly, bi-weekly or annual salary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590800"/>
            <a:ext cx="8515350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ight Arrow 15"/>
          <p:cNvSpPr/>
          <p:nvPr/>
        </p:nvSpPr>
        <p:spPr>
          <a:xfrm>
            <a:off x="304800" y="4531272"/>
            <a:ext cx="1378097" cy="5755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NPC NURSE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Equal 16"/>
          <p:cNvSpPr/>
          <p:nvPr/>
        </p:nvSpPr>
        <p:spPr>
          <a:xfrm>
            <a:off x="1682897" y="4537927"/>
            <a:ext cx="457200" cy="56888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Left Arrow 17"/>
          <p:cNvSpPr/>
          <p:nvPr/>
        </p:nvSpPr>
        <p:spPr>
          <a:xfrm>
            <a:off x="2140098" y="4531272"/>
            <a:ext cx="1365102" cy="5267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IPA NURSE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5062955" y="4525325"/>
            <a:ext cx="1573274" cy="5116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NPC CHEMIST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Equal 19"/>
          <p:cNvSpPr/>
          <p:nvPr/>
        </p:nvSpPr>
        <p:spPr>
          <a:xfrm>
            <a:off x="6636229" y="4531275"/>
            <a:ext cx="457200" cy="52251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Left Arrow 20"/>
          <p:cNvSpPr/>
          <p:nvPr/>
        </p:nvSpPr>
        <p:spPr>
          <a:xfrm>
            <a:off x="7093429" y="4552334"/>
            <a:ext cx="1593371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IPA CHEMIST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9 –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Fiscal obligations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Up Arrow Callout 5"/>
          <p:cNvSpPr/>
          <p:nvPr/>
        </p:nvSpPr>
        <p:spPr>
          <a:xfrm>
            <a:off x="391887" y="4798674"/>
            <a:ext cx="4452256" cy="1039054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Part 9 - Block 26  State the specific percentage of employees salary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Left Arrow Callout 7"/>
          <p:cNvSpPr/>
          <p:nvPr/>
        </p:nvSpPr>
        <p:spPr>
          <a:xfrm>
            <a:off x="4876800" y="2590800"/>
            <a:ext cx="2971800" cy="2074259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Fringe Benefits </a:t>
            </a: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(based on actual costs)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The NPC will always calculate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including all leave.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615847"/>
            <a:ext cx="81343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2041070"/>
            <a:ext cx="4533900" cy="2700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9 –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Fiscal obligations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Left Arrow Callout 7"/>
          <p:cNvSpPr/>
          <p:nvPr/>
        </p:nvSpPr>
        <p:spPr>
          <a:xfrm>
            <a:off x="4876800" y="2286000"/>
            <a:ext cx="2971800" cy="29718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Fringe Benefits</a:t>
            </a: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(based on actual costs) The NPC should consider all costs including retirement, health insurance, worker’s compensation insurance, annual leave, etc..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615847"/>
            <a:ext cx="81343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2041070"/>
            <a:ext cx="4533900" cy="2700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96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9 –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Fiscal obligations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Up Arrow Callout 2"/>
          <p:cNvSpPr/>
          <p:nvPr/>
        </p:nvSpPr>
        <p:spPr>
          <a:xfrm>
            <a:off x="463551" y="4148135"/>
            <a:ext cx="7156449" cy="1795465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/>
              <a:t>The cost center is a sub-organization where costs are incurred and responsibility is fixed on the organizations management.  These cost centers are distinguished by area of responsibility and are symbolized by a four-to-six digit code used to identify the organizational elements throughout the VA.</a:t>
            </a:r>
            <a:endParaRPr lang="en-US" sz="1400" b="1" dirty="0"/>
          </a:p>
        </p:txBody>
      </p:sp>
      <p:sp>
        <p:nvSpPr>
          <p:cNvPr id="4" name="Right Arrow 3"/>
          <p:cNvSpPr/>
          <p:nvPr/>
        </p:nvSpPr>
        <p:spPr>
          <a:xfrm>
            <a:off x="463550" y="2438400"/>
            <a:ext cx="3517900" cy="14615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Part 9 – Block 27 The NPC will submit (monthly or quarterly)</a:t>
            </a:r>
          </a:p>
          <a:p>
            <a:pPr algn="ctr"/>
            <a:r>
              <a:rPr lang="en-US" sz="1400" b="1" dirty="0" smtClean="0"/>
              <a:t> the invoice to cost center #123</a:t>
            </a:r>
            <a:endParaRPr lang="en-US" sz="1400" b="1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615847"/>
            <a:ext cx="81343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300" y="1987323"/>
            <a:ext cx="4425950" cy="2141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785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Instructions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1862138"/>
            <a:ext cx="8320087" cy="331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Part 9 - Fiscal obligations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609600" y="2743201"/>
            <a:ext cx="3721100" cy="1385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Always include the entire mailing address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517778"/>
            <a:ext cx="3882204" cy="183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615847"/>
            <a:ext cx="81343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40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255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10 –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Conflicts of interest and employee conduct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428625" y="4141527"/>
            <a:ext cx="8286750" cy="96387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Self-Explanatory</a:t>
            </a:r>
            <a:endParaRPr lang="en-US" b="1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133600"/>
            <a:ext cx="8286750" cy="187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11 –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228602" y="1828800"/>
            <a:ext cx="4038598" cy="60176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IPA employees do not receive federal benefits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2667000"/>
            <a:ext cx="8382000" cy="2872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ight Arrow 9"/>
          <p:cNvSpPr/>
          <p:nvPr/>
        </p:nvSpPr>
        <p:spPr>
          <a:xfrm>
            <a:off x="4876800" y="4059690"/>
            <a:ext cx="10546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Nurse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6955318" y="4048805"/>
            <a:ext cx="1121882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Nurse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Equal 11"/>
          <p:cNvSpPr/>
          <p:nvPr/>
        </p:nvSpPr>
        <p:spPr>
          <a:xfrm>
            <a:off x="6134100" y="4048805"/>
            <a:ext cx="685800" cy="506403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" y="304800"/>
            <a:ext cx="8353425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12 –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Travel and transportation expenses and allowances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280986" y="4114800"/>
            <a:ext cx="8353425" cy="1066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the Event of Travel</a:t>
            </a:r>
          </a:p>
          <a:p>
            <a:pPr algn="ctr"/>
            <a:r>
              <a:rPr lang="en-US" dirty="0" smtClean="0"/>
              <a:t>Standard NPC Travel Policy Applies</a:t>
            </a:r>
            <a:endParaRPr lang="en-US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58" y="2057400"/>
            <a:ext cx="835342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62975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13 –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Applicability of rules, regulations and policies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own Arrow Callout 2"/>
          <p:cNvSpPr/>
          <p:nvPr/>
        </p:nvSpPr>
        <p:spPr>
          <a:xfrm>
            <a:off x="428625" y="1676400"/>
            <a:ext cx="3871232" cy="7620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A – B – C - D</a:t>
            </a: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Apply to the IPA 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2819400" y="4631425"/>
            <a:ext cx="4945364" cy="626375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Not normally part of IPA agreements between VA and NPC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535925"/>
            <a:ext cx="828675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14 –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Certification of assigned employee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Up Arrow Callout 2"/>
          <p:cNvSpPr/>
          <p:nvPr/>
        </p:nvSpPr>
        <p:spPr>
          <a:xfrm>
            <a:off x="461282" y="4937808"/>
            <a:ext cx="8286749" cy="73584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Employee Signs                                                                      and Date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428625" y="1619534"/>
            <a:ext cx="33528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Part 14 - Block 35</a:t>
            </a:r>
          </a:p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Local NPC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6096000" y="1524000"/>
            <a:ext cx="2286000" cy="107037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Part 14 -  Block 36</a:t>
            </a:r>
          </a:p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Same Date as </a:t>
            </a:r>
          </a:p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Part 5 -  Block 20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81" y="2547938"/>
            <a:ext cx="8149319" cy="232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12" y="4152219"/>
            <a:ext cx="24860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15 –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Certification of approving officials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419100" y="4800600"/>
            <a:ext cx="8305800" cy="838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Sign and Date Prior to from Date identified in Part 5 Block 20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676401"/>
            <a:ext cx="8305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57" y="3733800"/>
            <a:ext cx="24288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657" y="3784827"/>
            <a:ext cx="21717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Privacy act statement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5334000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1" baseline="-25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TITLE 5--ADMINISTRATIVE PERSONNEL</a:t>
            </a:r>
            <a:br>
              <a:rPr lang="en-US" sz="1400" b="1" baseline="-25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b="1" baseline="-25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1400" b="1" baseline="-25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b="1" baseline="-25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CHAPTER </a:t>
            </a:r>
            <a:r>
              <a:rPr lang="en-US" sz="1400" b="1" baseline="-25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I--OFFICE OF PERSONNEL MANAGEMENT</a:t>
            </a:r>
            <a:br>
              <a:rPr lang="en-US" sz="1400" b="1" baseline="-25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b="1" baseline="-25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1400" b="1" baseline="-25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b="1" baseline="-25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 </a:t>
            </a:r>
            <a:r>
              <a:rPr lang="en-US" sz="1400" b="1" baseline="-25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334 TEMPORARY </a:t>
            </a:r>
            <a:r>
              <a:rPr lang="en-US" sz="1400" b="1" baseline="-25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ASSIGNMENTS UNDER THE INTERGOVERNMENTAL </a:t>
            </a:r>
            <a:br>
              <a:rPr lang="en-US" sz="1400" b="1" baseline="-25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b="1" baseline="-250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PERSONNEL ACT (IPA</a:t>
            </a:r>
            <a:r>
              <a:rPr lang="en-US" sz="1400" b="1" baseline="-250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2319338"/>
            <a:ext cx="812482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1-3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Nature of Assignment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038600" y="1655524"/>
            <a:ext cx="2321208" cy="17052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odification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1676400" y="1655524"/>
            <a:ext cx="2043621" cy="17052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New Agreement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6629400" y="1655524"/>
            <a:ext cx="1904999" cy="17052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Extension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46802"/>
            <a:ext cx="8486775" cy="591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Up Arrow Callout 1"/>
          <p:cNvSpPr/>
          <p:nvPr/>
        </p:nvSpPr>
        <p:spPr>
          <a:xfrm>
            <a:off x="181156" y="4236289"/>
            <a:ext cx="3857444" cy="1859711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The nature of the assignment is determined by: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New Agreement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Modification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Extension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1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1-3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Nature of Assignment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new agreement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2472906" y="1600200"/>
            <a:ext cx="2057400" cy="1262742"/>
          </a:xfrm>
          <a:prstGeom prst="downArrow">
            <a:avLst>
              <a:gd name="adj1" fmla="val 50000"/>
              <a:gd name="adj2" fmla="val 499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/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New</a:t>
            </a: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Agreement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8252" y="37338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4648200" y="1458686"/>
            <a:ext cx="3048000" cy="1894114"/>
          </a:xfrm>
          <a:prstGeom prst="downArrow">
            <a:avLst>
              <a:gd name="adj1" fmla="val 50000"/>
              <a:gd name="adj2" fmla="val 587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Part 2 – Block 5A NO</a:t>
            </a:r>
          </a:p>
          <a:p>
            <a:pPr algn="ctr"/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(Employee has not been on an IPA previously)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Up Arrow Callout 4"/>
          <p:cNvSpPr/>
          <p:nvPr/>
        </p:nvSpPr>
        <p:spPr>
          <a:xfrm>
            <a:off x="4371052" y="5343826"/>
            <a:ext cx="3681091" cy="109915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Part 2 – Block 5B Dates are left Blank </a:t>
            </a: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(employee has not been on an IPA previously)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652" y="3438283"/>
            <a:ext cx="7128800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599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1-3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Nature of Assignment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MODIFICATION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191000" y="1752600"/>
            <a:ext cx="1869486" cy="914400"/>
          </a:xfrm>
          <a:prstGeom prst="downArrow">
            <a:avLst>
              <a:gd name="adj1" fmla="val 7434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odification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Up Arrow Callout 6"/>
          <p:cNvSpPr/>
          <p:nvPr/>
        </p:nvSpPr>
        <p:spPr>
          <a:xfrm>
            <a:off x="4343400" y="5029200"/>
            <a:ext cx="3582102" cy="12192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Time period covered on all previous IPA (s)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47" y="2743200"/>
            <a:ext cx="7615106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502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1-3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Nature of Assignment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EXTENSION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638800" y="1600200"/>
            <a:ext cx="1905000" cy="9361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Extension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Up Arrow Callout 8"/>
          <p:cNvSpPr/>
          <p:nvPr/>
        </p:nvSpPr>
        <p:spPr>
          <a:xfrm>
            <a:off x="4394200" y="4876800"/>
            <a:ext cx="3581400" cy="82231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Date (s) vary based on IPA History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74" y="2625724"/>
            <a:ext cx="7354526" cy="2185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515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1-3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Parties to the Agreement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ular Callout 1"/>
          <p:cNvSpPr/>
          <p:nvPr/>
        </p:nvSpPr>
        <p:spPr>
          <a:xfrm>
            <a:off x="239486" y="2286000"/>
            <a:ext cx="2514600" cy="117825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Part 3 - Block 6</a:t>
            </a: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An IPA is NEVER between the University and the NPC</a:t>
            </a: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The IPA is ALWAYS with a Federal Agency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Up Arrow Callout 5"/>
          <p:cNvSpPr/>
          <p:nvPr/>
        </p:nvSpPr>
        <p:spPr>
          <a:xfrm>
            <a:off x="2685710" y="5120368"/>
            <a:ext cx="3505200" cy="805543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Part 3 - Block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This is an Unusual Occurrence for the NPC</a:t>
            </a:r>
            <a:endParaRPr lang="en-US" sz="1400" dirty="0"/>
          </a:p>
        </p:txBody>
      </p:sp>
      <p:sp>
        <p:nvSpPr>
          <p:cNvPr id="7" name="Down Arrow Callout 6"/>
          <p:cNvSpPr/>
          <p:nvPr/>
        </p:nvSpPr>
        <p:spPr>
          <a:xfrm>
            <a:off x="4735286" y="2743200"/>
            <a:ext cx="3733799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Part 3 - Block 7</a:t>
            </a: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This block will always be the local NPC</a:t>
            </a:r>
            <a:endParaRPr lang="en-US" sz="1400" dirty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668486"/>
            <a:ext cx="8419420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349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4 –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Position data –Position Currently Held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4572000" y="4650870"/>
            <a:ext cx="3505200" cy="1295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Best Practice: </a:t>
            </a:r>
          </a:p>
          <a:p>
            <a:pPr algn="ctr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Part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4 - Block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Matthew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McConaughey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, PI</a:t>
            </a: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Actual Signature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3505200" y="1524000"/>
            <a:ext cx="3810000" cy="13716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Part 4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- Block 10 Must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Completed.</a:t>
            </a:r>
          </a:p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Examples of hard-to-fill positions: Statistician, Chemist, Nurse Coordinator, Scientist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77243"/>
            <a:ext cx="8382000" cy="1660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136571"/>
            <a:ext cx="1981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66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4 –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Position data - Type of  current appointment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1658867" y="2306001"/>
            <a:ext cx="5518936" cy="102162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This is an unusual occurrence for the NPC </a:t>
            </a:r>
          </a:p>
          <a:p>
            <a:pPr algn="ctr"/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3338513"/>
            <a:ext cx="836295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867" y="3690257"/>
            <a:ext cx="551893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92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11832</TotalTime>
  <Words>808</Words>
  <Application>Microsoft Office PowerPoint</Application>
  <PresentationFormat>On-screen Show (4:3)</PresentationFormat>
  <Paragraphs>140</Paragraphs>
  <Slides>27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Oriel</vt:lpstr>
      <vt:lpstr>Assignment Agreement Title IV of the Intergovernmental Personnel Act of 1970 (5 United States Code (U.S.C.) 3371 – 3376) </vt:lpstr>
      <vt:lpstr>Instructions</vt:lpstr>
      <vt:lpstr>Part 1-3 Nature of Assignment</vt:lpstr>
      <vt:lpstr>Part 1-3 Nature of Assignment – new agreement</vt:lpstr>
      <vt:lpstr>Part 1-3 Nature of Assignment - MODIFICATION</vt:lpstr>
      <vt:lpstr>Part 1-3 Nature of Assignment - EXTENSION</vt:lpstr>
      <vt:lpstr>Part 1-3 Parties to the Agreement</vt:lpstr>
      <vt:lpstr>Part 4 –  Position data –Position Currently Held</vt:lpstr>
      <vt:lpstr>Part 4 –  Position data - Type of  current appointment</vt:lpstr>
      <vt:lpstr>Part 4 –  Position data –Type of current appointment</vt:lpstr>
      <vt:lpstr>Part 4 –  Position data – position to which assignment will be made</vt:lpstr>
      <vt:lpstr>Part 5  type of assignment</vt:lpstr>
      <vt:lpstr>Part 5  type of assignment</vt:lpstr>
      <vt:lpstr>Part 6   Reason for mobility assignment</vt:lpstr>
      <vt:lpstr>Part 7 –  Position description</vt:lpstr>
      <vt:lpstr>Part 8 –  Employee benefits</vt:lpstr>
      <vt:lpstr>Part 9 –  Fiscal obligations</vt:lpstr>
      <vt:lpstr>Part 9 –  Fiscal obligations</vt:lpstr>
      <vt:lpstr>Part 9 –  Fiscal obligations</vt:lpstr>
      <vt:lpstr>Part 9 - Fiscal obligations</vt:lpstr>
      <vt:lpstr>Part 10 –  Conflicts of interest and employee conduct</vt:lpstr>
      <vt:lpstr>Part 11 –  options</vt:lpstr>
      <vt:lpstr>Part 12 –  Travel and transportation expenses and allowances</vt:lpstr>
      <vt:lpstr>Part 13 –  Applicability of rules, regulations and policies</vt:lpstr>
      <vt:lpstr>Part 14 –  Certification of assigned employee</vt:lpstr>
      <vt:lpstr>Part 15 –  Certification of approving officials</vt:lpstr>
      <vt:lpstr>Privacy act statement</vt:lpstr>
    </vt:vector>
  </TitlesOfParts>
  <Company>Department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Agreement.Title IV of the Intergovernmental Personnel Act of 1970</dc:title>
  <dc:subject>Assignment Agreement.Title IV of the Intergovernmental Personnel Act of 1970</dc:subject>
  <dc:creator>vhakanfloydp</dc:creator>
  <cp:keywords>Assignment Agreement.Title IV of the Intergovernmental Personnel Act of 1970</cp:keywords>
  <cp:lastModifiedBy>Rivera, Portia T</cp:lastModifiedBy>
  <cp:revision>184</cp:revision>
  <cp:lastPrinted>2013-03-27T20:54:41Z</cp:lastPrinted>
  <dcterms:created xsi:type="dcterms:W3CDTF">2012-08-28T13:27:59Z</dcterms:created>
  <dcterms:modified xsi:type="dcterms:W3CDTF">2014-02-12T15:02:23Z</dcterms:modified>
</cp:coreProperties>
</file>