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57" r:id="rId7"/>
    <p:sldId id="263" r:id="rId8"/>
    <p:sldId id="264" r:id="rId9"/>
    <p:sldId id="267" r:id="rId10"/>
    <p:sldId id="266" r:id="rId11"/>
    <p:sldId id="285" r:id="rId12"/>
    <p:sldId id="268" r:id="rId13"/>
    <p:sldId id="269" r:id="rId14"/>
    <p:sldId id="283" r:id="rId15"/>
    <p:sldId id="274" r:id="rId16"/>
    <p:sldId id="282" r:id="rId17"/>
    <p:sldId id="270" r:id="rId18"/>
    <p:sldId id="277" r:id="rId19"/>
    <p:sldId id="286" r:id="rId20"/>
    <p:sldId id="278" r:id="rId21"/>
    <p:sldId id="281" r:id="rId22"/>
    <p:sldId id="273" r:id="rId23"/>
    <p:sldId id="284" r:id="rId24"/>
    <p:sldId id="272" r:id="rId25"/>
    <p:sldId id="276" r:id="rId26"/>
    <p:sldId id="287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EB81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4660"/>
  </p:normalViewPr>
  <p:slideViewPr>
    <p:cSldViewPr snapToGrid="0">
      <p:cViewPr varScale="1">
        <p:scale>
          <a:sx n="59" d="100"/>
          <a:sy n="59" d="100"/>
        </p:scale>
        <p:origin x="102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835593467483232E-2"/>
          <c:y val="0.12180623973727422"/>
          <c:w val="0.50094907407407419"/>
          <c:h val="0.71070607553366183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Categories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5A0-44B0-BA56-570BFB11C50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5A0-44B0-BA56-570BFB11C50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5A0-44B0-BA56-570BFB11C50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5A0-44B0-BA56-570BFB11C50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5A0-44B0-BA56-570BFB11C50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45A0-44B0-BA56-570BFB11C50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45A0-44B0-BA56-570BFB11C504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45A0-44B0-BA56-570BFB11C504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45A0-44B0-BA56-570BFB11C504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45A0-44B0-BA56-570BFB11C504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45A0-44B0-BA56-570BFB11C504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45A0-44B0-BA56-570BFB11C504}"/>
              </c:ext>
            </c:extLst>
          </c:dPt>
          <c:cat>
            <c:strRef>
              <c:f>Sheet1!$A$2:$A$13</c:f>
              <c:strCache>
                <c:ptCount val="12"/>
                <c:pt idx="0">
                  <c:v>Cancer</c:v>
                </c:pt>
                <c:pt idx="1">
                  <c:v>Gatrointestinal &amp; Metabolic</c:v>
                </c:pt>
                <c:pt idx="2">
                  <c:v>Health Care Management</c:v>
                </c:pt>
                <c:pt idx="3">
                  <c:v>Heart &amp; Vascular Disorders</c:v>
                </c:pt>
                <c:pt idx="4">
                  <c:v>Inflammation &amp; Infection</c:v>
                </c:pt>
                <c:pt idx="5">
                  <c:v>Kidney Disorders</c:v>
                </c:pt>
                <c:pt idx="6">
                  <c:v>Mental Health</c:v>
                </c:pt>
                <c:pt idx="7">
                  <c:v>Musculoskeletal Disorders</c:v>
                </c:pt>
                <c:pt idx="8">
                  <c:v>Neural Disorders</c:v>
                </c:pt>
                <c:pt idx="9">
                  <c:v>Nervous System Injury</c:v>
                </c:pt>
                <c:pt idx="10">
                  <c:v>Respiratory Disorders</c:v>
                </c:pt>
                <c:pt idx="11">
                  <c:v>Other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8.0610021786492378</c:v>
                </c:pt>
                <c:pt idx="1">
                  <c:v>11.76470588235294</c:v>
                </c:pt>
                <c:pt idx="2">
                  <c:v>13.289760348583879</c:v>
                </c:pt>
                <c:pt idx="3">
                  <c:v>6.318082788671024</c:v>
                </c:pt>
                <c:pt idx="4">
                  <c:v>5.0108932461873641</c:v>
                </c:pt>
                <c:pt idx="5">
                  <c:v>3.7037037037037033</c:v>
                </c:pt>
                <c:pt idx="6">
                  <c:v>16.993464052287582</c:v>
                </c:pt>
                <c:pt idx="7">
                  <c:v>5.8823529411764701</c:v>
                </c:pt>
                <c:pt idx="8">
                  <c:v>8.9324618736383457</c:v>
                </c:pt>
                <c:pt idx="9">
                  <c:v>12.200435729847495</c:v>
                </c:pt>
                <c:pt idx="10">
                  <c:v>3.0501089324618738</c:v>
                </c:pt>
                <c:pt idx="11">
                  <c:v>4.7930283224400867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45A0-44B0-BA56-570BFB11C5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B6C71-9853-432C-80DE-8F3B159EF4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DB9626-FB5A-4776-8E0F-3CC7FE53EF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23CA7A-9674-4A14-A206-2220071CA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C8C8-4AFF-4B02-917B-E9585BA8CA1C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DA93D4-11EC-4181-B8D1-D34BA3B45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C09BF8-6239-4A27-9661-6814A4946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7CEC7-A49E-448D-BD7D-5F0F4981D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532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46547-6CB7-4F8B-8965-F78232E1F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F985C1-75C7-4B73-8486-AE2E67CCB0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F3955A-D0F7-4C2F-8D0F-0BBCA36C8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C8C8-4AFF-4B02-917B-E9585BA8CA1C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B8C530-5F23-430B-BA95-61E72E08B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20E2CB-61B2-46CE-AD27-5F353FD64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7CEC7-A49E-448D-BD7D-5F0F4981D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544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2A3105-3E70-449A-97BB-F185316347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7B5091-8A5D-4438-8060-91BBC42F4B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D7EBFD-D304-4FD8-8A3F-68AFA9AD7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C8C8-4AFF-4B02-917B-E9585BA8CA1C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087914-9C09-475C-A342-10D70C06F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60D072-F8A2-4527-A339-E08387C75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7CEC7-A49E-448D-BD7D-5F0F4981D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171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FF418-269D-42D5-841D-ECB9D97D4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47B254-3998-4E12-ADE9-84FE50CA70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B47209-83A1-4488-AB56-E873AEFBF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C8C8-4AFF-4B02-917B-E9585BA8CA1C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C114A8-1921-4F1D-A2F9-1ADFEBB35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E0B1D2-A5CE-40E4-B0AA-CBDC3D44D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7CEC7-A49E-448D-BD7D-5F0F4981D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866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4D217-54B6-45C6-B9DD-5631B682D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75FF76-3C7C-41DD-9878-035578D304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DC8877-ED43-4197-A872-4D3714108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C8C8-4AFF-4B02-917B-E9585BA8CA1C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F41FD7-2249-4AD4-9A0E-2F33AFD5F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8E5AF5-6F75-42DB-B038-4B5751D1A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7CEC7-A49E-448D-BD7D-5F0F4981D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293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94782-FBBC-4F84-83CB-2D3422CB6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35B53-E2F4-4078-A2A3-DA8F40D75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DE60FC-B0AB-471A-903D-3B7F3B10B0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C57BD6-C45B-45FD-A877-71D51FBED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C8C8-4AFF-4B02-917B-E9585BA8CA1C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B72B5D-7C41-407F-B120-929A65689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021602-9763-4191-9231-DC49532EA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7CEC7-A49E-448D-BD7D-5F0F4981D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628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048A0-E346-40B6-A7A2-DEC4A9C81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F9451F-3D0E-4AE2-9AD1-EEC3C6FCAE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7F0579-D23E-446B-A2C7-C5D099A358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9BF521-446A-4D7C-8990-23F0336D10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BD462A-A315-4E9A-A443-57CF7A3107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FF093C-2D0F-4A4A-9E4C-1EAEA5703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C8C8-4AFF-4B02-917B-E9585BA8CA1C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E1C071-6C08-4B12-B765-972742C9F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7C88D4-53B3-41C4-8C77-00A112E19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7CEC7-A49E-448D-BD7D-5F0F4981D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699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7F563-6FE1-461D-B304-BA12DCBB8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A19135-4969-4B0E-95BD-770946C20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C8C8-4AFF-4B02-917B-E9585BA8CA1C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A216D-57F4-47C8-BBC7-D5145BA38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3B615E-CC39-4130-95F5-EBD2E3163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7CEC7-A49E-448D-BD7D-5F0F4981D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958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94B428-23D3-4A1D-889E-A88B58CE8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C8C8-4AFF-4B02-917B-E9585BA8CA1C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55EF52-3014-4DBA-8523-2B91F48D0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FA012D-857C-43E0-8F72-DE35023EF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7CEC7-A49E-448D-BD7D-5F0F4981D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368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BE47C-F81A-4658-AA70-7D5459418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345BB-76D2-4BC0-B9DA-043E0C5AC6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9FF4D1-0EE0-44D7-9B03-B65A55D40D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629BD5-E0AB-499B-AAED-C5E575E6F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C8C8-4AFF-4B02-917B-E9585BA8CA1C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254C3A-9C5B-4475-A355-807B3B21E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FA2A9E-19A2-492D-A2ED-57A078605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7CEC7-A49E-448D-BD7D-5F0F4981D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648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95AAA-4789-4027-9E0B-3E6237C7D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D514B1-ACA6-45C0-AEFB-D0A8CDEECD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1F2100-37C0-4DB9-A016-FE1B74B3BE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D844CE-73A2-417E-8920-EB0FF9990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C8C8-4AFF-4B02-917B-E9585BA8CA1C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64C13D-DF62-4E2F-AACC-A7E598204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8AB39B-49AB-4FA9-8CCC-75DF8C487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7CEC7-A49E-448D-BD7D-5F0F4981D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78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4E12AF-009F-4471-A629-B46774860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0B1D62-1908-4BA5-9E6F-3E78E14DFB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730F45-6541-4F27-9DEF-DE9563D488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8C8C8-4AFF-4B02-917B-E9585BA8CA1C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45A7C0-E432-4BF5-BB1F-1647DF3BFC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FC55E7-1020-4060-A07D-AA4DCFEDBA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7CEC7-A49E-448D-BD7D-5F0F4981D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070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89314-FE93-439A-8B80-1E9081B6DB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69</a:t>
            </a:r>
            <a:r>
              <a:rPr lang="en-US" sz="4000" baseline="30000" dirty="0"/>
              <a:t>th</a:t>
            </a:r>
            <a:r>
              <a:rPr lang="en-US" sz="4000" dirty="0"/>
              <a:t> AALAS National Meeting</a:t>
            </a:r>
            <a:br>
              <a:rPr lang="en-US" dirty="0"/>
            </a:br>
            <a:r>
              <a:rPr lang="en-US" dirty="0"/>
              <a:t>AVAVMO/VMU Supervisors</a:t>
            </a:r>
            <a:br>
              <a:rPr lang="en-US" dirty="0"/>
            </a:br>
            <a:r>
              <a:rPr lang="en-US" dirty="0"/>
              <a:t>Business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CA3242-599B-499E-83DF-A8EEEF5900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30 October 2018</a:t>
            </a:r>
          </a:p>
          <a:p>
            <a:r>
              <a:rPr lang="en-US" dirty="0"/>
              <a:t>12:00-2:00 pm</a:t>
            </a:r>
          </a:p>
        </p:txBody>
      </p:sp>
    </p:spTree>
    <p:extLst>
      <p:ext uri="{BB962C8B-B14F-4D97-AF65-F5344CB8AC3E}">
        <p14:creationId xmlns:p14="http://schemas.microsoft.com/office/powerpoint/2010/main" val="23307416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>
            <a:extLst>
              <a:ext uri="{FF2B5EF4-FFF2-40B4-BE49-F238E27FC236}">
                <a16:creationId xmlns:a16="http://schemas.microsoft.com/office/drawing/2014/main" id="{29C73723-F829-4798-B492-9FF9534F2376}"/>
              </a:ext>
            </a:extLst>
          </p:cNvPr>
          <p:cNvSpPr/>
          <p:nvPr/>
        </p:nvSpPr>
        <p:spPr>
          <a:xfrm>
            <a:off x="584616" y="1573967"/>
            <a:ext cx="5621311" cy="50591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/>
              <a:t>Dangers of Secrecy</a:t>
            </a:r>
          </a:p>
          <a:p>
            <a:pPr algn="ctr"/>
            <a:endParaRPr lang="en-US" sz="6000" dirty="0"/>
          </a:p>
        </p:txBody>
      </p:sp>
      <p:sp>
        <p:nvSpPr>
          <p:cNvPr id="8" name="Isosceles Triangle 7">
            <a:extLst>
              <a:ext uri="{FF2B5EF4-FFF2-40B4-BE49-F238E27FC236}">
                <a16:creationId xmlns:a16="http://schemas.microsoft.com/office/drawing/2014/main" id="{C20DC4B8-88C4-4E30-B8DB-8CF2D2A6AD62}"/>
              </a:ext>
            </a:extLst>
          </p:cNvPr>
          <p:cNvSpPr/>
          <p:nvPr/>
        </p:nvSpPr>
        <p:spPr>
          <a:xfrm>
            <a:off x="6790543" y="629587"/>
            <a:ext cx="4272197" cy="2743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Dangers</a:t>
            </a:r>
          </a:p>
          <a:p>
            <a:pPr algn="ctr"/>
            <a:r>
              <a:rPr lang="en-US" sz="2800" dirty="0"/>
              <a:t>of Transparency</a:t>
            </a:r>
          </a:p>
          <a:p>
            <a:pPr algn="ctr"/>
            <a:endParaRPr lang="en-US" sz="2800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17AFF91-5569-4609-B14E-68FD7CC45752}"/>
              </a:ext>
            </a:extLst>
          </p:cNvPr>
          <p:cNvCxnSpPr>
            <a:stCxn id="7" idx="0"/>
            <a:endCxn id="8" idx="0"/>
          </p:cNvCxnSpPr>
          <p:nvPr/>
        </p:nvCxnSpPr>
        <p:spPr>
          <a:xfrm flipV="1">
            <a:off x="3395272" y="629587"/>
            <a:ext cx="5531370" cy="94438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51A1C258-B197-42BC-A7F1-06AC0EB0B64F}"/>
              </a:ext>
            </a:extLst>
          </p:cNvPr>
          <p:cNvSpPr/>
          <p:nvPr/>
        </p:nvSpPr>
        <p:spPr>
          <a:xfrm>
            <a:off x="5913619" y="629587"/>
            <a:ext cx="494675" cy="472190"/>
          </a:xfrm>
          <a:prstGeom prst="ellipse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1345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1671D-8EFF-4CEF-BB50-3977D1345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400" b="1" dirty="0"/>
              <a:t>Concordat </a:t>
            </a:r>
            <a:br>
              <a:rPr lang="en-US" dirty="0"/>
            </a:br>
            <a:r>
              <a:rPr lang="en-US" dirty="0"/>
              <a:t>on Openness on Animal Research in the UK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0B9B46-111D-4397-8E21-66FA609F7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70399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1 – We will be clear about when, how and why we use animals in research</a:t>
            </a:r>
          </a:p>
          <a:p>
            <a:endParaRPr lang="en-US" b="1" dirty="0"/>
          </a:p>
          <a:p>
            <a:r>
              <a:rPr lang="en-US" b="1" dirty="0"/>
              <a:t>2 – We will enhance our communications with the media and the public about our research using animals</a:t>
            </a:r>
          </a:p>
          <a:p>
            <a:endParaRPr lang="en-US" b="1" dirty="0"/>
          </a:p>
          <a:p>
            <a:r>
              <a:rPr lang="en-US" b="1" dirty="0"/>
              <a:t>3 – We will be proactive in providing opportunities for the public to find out about research using animals</a:t>
            </a:r>
          </a:p>
          <a:p>
            <a:endParaRPr lang="en-US" dirty="0"/>
          </a:p>
          <a:p>
            <a:r>
              <a:rPr lang="en-US" dirty="0"/>
              <a:t>4 – We will report on progress annually and share our experiences</a:t>
            </a:r>
          </a:p>
        </p:txBody>
      </p:sp>
    </p:spTree>
    <p:extLst>
      <p:ext uri="{BB962C8B-B14F-4D97-AF65-F5344CB8AC3E}">
        <p14:creationId xmlns:p14="http://schemas.microsoft.com/office/powerpoint/2010/main" val="12985759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5F3D87C-5106-4427-8DF2-DFB7A065A3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6000"/>
              </p:ext>
            </p:extLst>
          </p:nvPr>
        </p:nvGraphicFramePr>
        <p:xfrm>
          <a:off x="2983043" y="281066"/>
          <a:ext cx="5666282" cy="6295868"/>
        </p:xfrm>
        <a:graphic>
          <a:graphicData uri="http://schemas.openxmlformats.org/drawingml/2006/table">
            <a:tbl>
              <a:tblPr firstRow="1" firstCol="1" bandRow="1"/>
              <a:tblGrid>
                <a:gridCol w="1392026">
                  <a:extLst>
                    <a:ext uri="{9D8B030D-6E8A-4147-A177-3AD203B41FA5}">
                      <a16:colId xmlns:a16="http://schemas.microsoft.com/office/drawing/2014/main" val="3398543616"/>
                    </a:ext>
                  </a:extLst>
                </a:gridCol>
                <a:gridCol w="1407177">
                  <a:extLst>
                    <a:ext uri="{9D8B030D-6E8A-4147-A177-3AD203B41FA5}">
                      <a16:colId xmlns:a16="http://schemas.microsoft.com/office/drawing/2014/main" val="1328084060"/>
                    </a:ext>
                  </a:extLst>
                </a:gridCol>
                <a:gridCol w="1458083">
                  <a:extLst>
                    <a:ext uri="{9D8B030D-6E8A-4147-A177-3AD203B41FA5}">
                      <a16:colId xmlns:a16="http://schemas.microsoft.com/office/drawing/2014/main" val="2769127870"/>
                    </a:ext>
                  </a:extLst>
                </a:gridCol>
                <a:gridCol w="1408996">
                  <a:extLst>
                    <a:ext uri="{9D8B030D-6E8A-4147-A177-3AD203B41FA5}">
                      <a16:colId xmlns:a16="http://schemas.microsoft.com/office/drawing/2014/main" val="34712004"/>
                    </a:ext>
                  </a:extLst>
                </a:gridCol>
              </a:tblGrid>
              <a:tr h="149698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Looking Out for the Animals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84" marR="4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91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Why We Do What We Do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84" marR="4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0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FAQs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84" marR="4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F0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Rules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84" marR="4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FF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860525"/>
                  </a:ext>
                </a:extLst>
              </a:tr>
              <a:tr h="14969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Numbers of Animals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84" marR="4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0F37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VA is committed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 doing the research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that we need to do, to improve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the medical care that we can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offer our Veterans.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When that means that we must do research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with animals, we make sure that the animals experience as little pain or distress as possible, as we work toward reducing the pain and distress that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Veterans experience.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9784" marR="4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People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84" marR="4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2FE8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491587"/>
                  </a:ext>
                </a:extLst>
              </a:tr>
              <a:tr h="18049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Adoptions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84" marR="4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0DFF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Current Efforts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84" marR="4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E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050195"/>
                  </a:ext>
                </a:extLst>
              </a:tr>
              <a:tr h="14969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 Money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84" marR="4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0D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 Researchers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84" marR="4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3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 Administrators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84" marR="4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6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Other Voices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84" marR="4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29E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3851"/>
                  </a:ext>
                </a:extLst>
              </a:tr>
            </a:tbl>
          </a:graphicData>
        </a:graphic>
      </p:graphicFrame>
      <p:sp>
        <p:nvSpPr>
          <p:cNvPr id="2" name="Oval 1">
            <a:extLst>
              <a:ext uri="{FF2B5EF4-FFF2-40B4-BE49-F238E27FC236}">
                <a16:creationId xmlns:a16="http://schemas.microsoft.com/office/drawing/2014/main" id="{41FE29BC-F1DF-43AE-9F2A-BC17CDFA289C}"/>
              </a:ext>
            </a:extLst>
          </p:cNvPr>
          <p:cNvSpPr/>
          <p:nvPr/>
        </p:nvSpPr>
        <p:spPr>
          <a:xfrm>
            <a:off x="2875721" y="372310"/>
            <a:ext cx="1616765" cy="117944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78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Picture 152">
            <a:extLst>
              <a:ext uri="{FF2B5EF4-FFF2-40B4-BE49-F238E27FC236}">
                <a16:creationId xmlns:a16="http://schemas.microsoft.com/office/drawing/2014/main" id="{8E7EE084-4528-41EA-A53A-0BA18841D3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5432" y="0"/>
            <a:ext cx="6041136" cy="6858000"/>
          </a:xfrm>
          <a:prstGeom prst="rect">
            <a:avLst/>
          </a:prstGeom>
        </p:spPr>
      </p:pic>
      <p:sp>
        <p:nvSpPr>
          <p:cNvPr id="154" name="Arrow: Bent 153">
            <a:extLst>
              <a:ext uri="{FF2B5EF4-FFF2-40B4-BE49-F238E27FC236}">
                <a16:creationId xmlns:a16="http://schemas.microsoft.com/office/drawing/2014/main" id="{3F994856-839B-4071-8B7C-0A63395F1F1D}"/>
              </a:ext>
            </a:extLst>
          </p:cNvPr>
          <p:cNvSpPr/>
          <p:nvPr/>
        </p:nvSpPr>
        <p:spPr>
          <a:xfrm rot="5400000" flipV="1">
            <a:off x="4441112" y="-371682"/>
            <a:ext cx="461645" cy="2444750"/>
          </a:xfrm>
          <a:prstGeom prst="bentArrow">
            <a:avLst>
              <a:gd name="adj1" fmla="val 5292"/>
              <a:gd name="adj2" fmla="val 17218"/>
              <a:gd name="adj3" fmla="val 25000"/>
              <a:gd name="adj4" fmla="val 59315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523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5F3D87C-5106-4427-8DF2-DFB7A065A36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983043" y="269824"/>
          <a:ext cx="5666282" cy="6295868"/>
        </p:xfrm>
        <a:graphic>
          <a:graphicData uri="http://schemas.openxmlformats.org/drawingml/2006/table">
            <a:tbl>
              <a:tblPr firstRow="1" firstCol="1" bandRow="1"/>
              <a:tblGrid>
                <a:gridCol w="1392026">
                  <a:extLst>
                    <a:ext uri="{9D8B030D-6E8A-4147-A177-3AD203B41FA5}">
                      <a16:colId xmlns:a16="http://schemas.microsoft.com/office/drawing/2014/main" val="3398543616"/>
                    </a:ext>
                  </a:extLst>
                </a:gridCol>
                <a:gridCol w="1407177">
                  <a:extLst>
                    <a:ext uri="{9D8B030D-6E8A-4147-A177-3AD203B41FA5}">
                      <a16:colId xmlns:a16="http://schemas.microsoft.com/office/drawing/2014/main" val="1328084060"/>
                    </a:ext>
                  </a:extLst>
                </a:gridCol>
                <a:gridCol w="1458083">
                  <a:extLst>
                    <a:ext uri="{9D8B030D-6E8A-4147-A177-3AD203B41FA5}">
                      <a16:colId xmlns:a16="http://schemas.microsoft.com/office/drawing/2014/main" val="2769127870"/>
                    </a:ext>
                  </a:extLst>
                </a:gridCol>
                <a:gridCol w="1408996">
                  <a:extLst>
                    <a:ext uri="{9D8B030D-6E8A-4147-A177-3AD203B41FA5}">
                      <a16:colId xmlns:a16="http://schemas.microsoft.com/office/drawing/2014/main" val="34712004"/>
                    </a:ext>
                  </a:extLst>
                </a:gridCol>
              </a:tblGrid>
              <a:tr h="149698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Looking Out for the Animals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84" marR="4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91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Why We Do What We Do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84" marR="4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0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FAQs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84" marR="4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F0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Rules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84" marR="4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FF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860525"/>
                  </a:ext>
                </a:extLst>
              </a:tr>
              <a:tr h="14969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Numbers of Animals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84" marR="4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0F37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VA is committed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 doing the research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that we need to do, to improve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the medical care that we can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offer our Veterans.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When that means that we must do research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with animals, we make sure that the animals experience as little pain or distress as possible, as we work toward reducing the pain and distress that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Veterans experience.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9784" marR="4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People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84" marR="4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2FE8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491587"/>
                  </a:ext>
                </a:extLst>
              </a:tr>
              <a:tr h="18049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Adoptions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84" marR="4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0DFF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Current Efforts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84" marR="4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E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050195"/>
                  </a:ext>
                </a:extLst>
              </a:tr>
              <a:tr h="14969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 Money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84" marR="4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0D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 Researchers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84" marR="4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3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 Administrators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84" marR="4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6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Other Voices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84" marR="4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29E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3851"/>
                  </a:ext>
                </a:extLst>
              </a:tr>
            </a:tbl>
          </a:graphicData>
        </a:graphic>
      </p:graphicFrame>
      <p:sp>
        <p:nvSpPr>
          <p:cNvPr id="3" name="Oval 2">
            <a:extLst>
              <a:ext uri="{FF2B5EF4-FFF2-40B4-BE49-F238E27FC236}">
                <a16:creationId xmlns:a16="http://schemas.microsoft.com/office/drawing/2014/main" id="{0D3EB717-D9B6-4CE5-9537-A7D38FA74A14}"/>
              </a:ext>
            </a:extLst>
          </p:cNvPr>
          <p:cNvSpPr/>
          <p:nvPr/>
        </p:nvSpPr>
        <p:spPr>
          <a:xfrm>
            <a:off x="7116417" y="1948069"/>
            <a:ext cx="1643270" cy="117944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758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09035-B7D6-4ACF-BA3E-80C3252AB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9118"/>
          </a:xfrm>
        </p:spPr>
        <p:txBody>
          <a:bodyPr/>
          <a:lstStyle/>
          <a:p>
            <a:pPr algn="ctr"/>
            <a:r>
              <a:rPr lang="en-US" dirty="0"/>
              <a:t>Who Looks Out for the Animals?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8E41A1D-6170-4100-8130-7267F3069C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3764177"/>
              </p:ext>
            </p:extLst>
          </p:nvPr>
        </p:nvGraphicFramePr>
        <p:xfrm>
          <a:off x="2038662" y="1270989"/>
          <a:ext cx="8064708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354">
                  <a:extLst>
                    <a:ext uri="{9D8B030D-6E8A-4147-A177-3AD203B41FA5}">
                      <a16:colId xmlns:a16="http://schemas.microsoft.com/office/drawing/2014/main" val="642398089"/>
                    </a:ext>
                  </a:extLst>
                </a:gridCol>
                <a:gridCol w="4032354">
                  <a:extLst>
                    <a:ext uri="{9D8B030D-6E8A-4147-A177-3AD203B41FA5}">
                      <a16:colId xmlns:a16="http://schemas.microsoft.com/office/drawing/2014/main" val="19309534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Role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How Many?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51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VA Veterinarians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~ 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1418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VMU Supervisors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~ 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31828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Vet Techs / Animal Techs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hundreds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30574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IACUC members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&gt;350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58004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IACUC administrators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~ 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91920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Researchers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hundreds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51240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Research staff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thousands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19316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CVMO Office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2475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ORO/Animal Research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70789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46776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5F3D87C-5106-4427-8DF2-DFB7A065A36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983043" y="269824"/>
          <a:ext cx="5666282" cy="6295868"/>
        </p:xfrm>
        <a:graphic>
          <a:graphicData uri="http://schemas.openxmlformats.org/drawingml/2006/table">
            <a:tbl>
              <a:tblPr firstRow="1" firstCol="1" bandRow="1"/>
              <a:tblGrid>
                <a:gridCol w="1392026">
                  <a:extLst>
                    <a:ext uri="{9D8B030D-6E8A-4147-A177-3AD203B41FA5}">
                      <a16:colId xmlns:a16="http://schemas.microsoft.com/office/drawing/2014/main" val="3398543616"/>
                    </a:ext>
                  </a:extLst>
                </a:gridCol>
                <a:gridCol w="1407177">
                  <a:extLst>
                    <a:ext uri="{9D8B030D-6E8A-4147-A177-3AD203B41FA5}">
                      <a16:colId xmlns:a16="http://schemas.microsoft.com/office/drawing/2014/main" val="1328084060"/>
                    </a:ext>
                  </a:extLst>
                </a:gridCol>
                <a:gridCol w="1458083">
                  <a:extLst>
                    <a:ext uri="{9D8B030D-6E8A-4147-A177-3AD203B41FA5}">
                      <a16:colId xmlns:a16="http://schemas.microsoft.com/office/drawing/2014/main" val="2769127870"/>
                    </a:ext>
                  </a:extLst>
                </a:gridCol>
                <a:gridCol w="1408996">
                  <a:extLst>
                    <a:ext uri="{9D8B030D-6E8A-4147-A177-3AD203B41FA5}">
                      <a16:colId xmlns:a16="http://schemas.microsoft.com/office/drawing/2014/main" val="34712004"/>
                    </a:ext>
                  </a:extLst>
                </a:gridCol>
              </a:tblGrid>
              <a:tr h="149698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Looking Out for the Animals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84" marR="4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91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Why We Do What We Do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84" marR="4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0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FAQs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84" marR="4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F0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Rules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84" marR="4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FF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860525"/>
                  </a:ext>
                </a:extLst>
              </a:tr>
              <a:tr h="14969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Numbers of Animals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84" marR="4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0F37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VA is committed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 doing the research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that we need to do, to improve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the medical care that we can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offer our Veterans.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When that means that we must do research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with animals, we make sure that the animals experience as little pain or distress as possible, as we work toward reducing the pain and distress that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Veterans experience.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9784" marR="4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People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84" marR="4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2FE8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491587"/>
                  </a:ext>
                </a:extLst>
              </a:tr>
              <a:tr h="18049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Adoptions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84" marR="4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0DFF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Current Efforts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84" marR="4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E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050195"/>
                  </a:ext>
                </a:extLst>
              </a:tr>
              <a:tr h="14969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 Money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84" marR="4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0D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 Researchers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84" marR="4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3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 Administrators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84" marR="4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6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Other Voices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84" marR="4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29E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3851"/>
                  </a:ext>
                </a:extLst>
              </a:tr>
            </a:tbl>
          </a:graphicData>
        </a:graphic>
      </p:graphicFrame>
      <p:sp>
        <p:nvSpPr>
          <p:cNvPr id="3" name="Oval 2">
            <a:extLst>
              <a:ext uri="{FF2B5EF4-FFF2-40B4-BE49-F238E27FC236}">
                <a16:creationId xmlns:a16="http://schemas.microsoft.com/office/drawing/2014/main" id="{5CFF24F4-EE22-4FCA-8442-D42E444033E1}"/>
              </a:ext>
            </a:extLst>
          </p:cNvPr>
          <p:cNvSpPr/>
          <p:nvPr/>
        </p:nvSpPr>
        <p:spPr>
          <a:xfrm>
            <a:off x="7129670" y="3657600"/>
            <a:ext cx="1643269" cy="117944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314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224A83AA-438A-4DAB-88FB-4131A2E5EF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1661" y="299803"/>
            <a:ext cx="8957481" cy="632584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7E43C6F-EF6F-4826-A6C6-4147104DA83B}"/>
              </a:ext>
            </a:extLst>
          </p:cNvPr>
          <p:cNvSpPr txBox="1"/>
          <p:nvPr/>
        </p:nvSpPr>
        <p:spPr>
          <a:xfrm>
            <a:off x="404734" y="419725"/>
            <a:ext cx="230848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Projects from </a:t>
            </a:r>
          </a:p>
          <a:p>
            <a:r>
              <a:rPr lang="en-US" sz="3600" dirty="0"/>
              <a:t>FY17-FY18 review cycles funded</a:t>
            </a:r>
          </a:p>
          <a:p>
            <a:r>
              <a:rPr lang="en-US" sz="3600" dirty="0"/>
              <a:t>so far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75ED16EB-CB74-4ABA-BC4D-D2FE80FB2436}"/>
              </a:ext>
            </a:extLst>
          </p:cNvPr>
          <p:cNvSpPr/>
          <p:nvPr/>
        </p:nvSpPr>
        <p:spPr>
          <a:xfrm rot="17904002">
            <a:off x="3839395" y="3356424"/>
            <a:ext cx="2890157" cy="257610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291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25E6E-D57A-41AD-915E-704CE7E0E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Research on Mental Health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E22AEC-8C74-44F9-B373-11E8EBDA4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588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Includes projects addressing PTSD, substance use disorders, depression, suicide</a:t>
            </a:r>
          </a:p>
          <a:p>
            <a:pPr marL="0" indent="0" algn="ctr">
              <a:buNone/>
            </a:pPr>
            <a:endParaRPr lang="en-US" sz="3200" b="1" dirty="0"/>
          </a:p>
          <a:p>
            <a:pPr marL="0" indent="0" algn="ctr">
              <a:buNone/>
            </a:pPr>
            <a:r>
              <a:rPr lang="en-US" sz="3200" b="1" dirty="0"/>
              <a:t>Research is conducted with</a:t>
            </a:r>
          </a:p>
          <a:p>
            <a:pPr lvl="8"/>
            <a:r>
              <a:rPr lang="en-US" sz="2800" dirty="0"/>
              <a:t>Humans (60)</a:t>
            </a:r>
          </a:p>
          <a:p>
            <a:pPr lvl="8"/>
            <a:r>
              <a:rPr lang="en-US" sz="2800" dirty="0"/>
              <a:t>Mice (10)</a:t>
            </a:r>
          </a:p>
          <a:p>
            <a:pPr lvl="8"/>
            <a:r>
              <a:rPr lang="en-US" sz="2800" dirty="0"/>
              <a:t>Rats (7)</a:t>
            </a:r>
          </a:p>
          <a:p>
            <a:pPr lvl="8"/>
            <a:r>
              <a:rPr lang="en-US" sz="2800" dirty="0"/>
              <a:t>No subjects (4)</a:t>
            </a:r>
          </a:p>
          <a:p>
            <a:pPr lvl="8"/>
            <a:r>
              <a:rPr lang="en-US" sz="2800" dirty="0"/>
              <a:t>Pigs (1)</a:t>
            </a:r>
          </a:p>
        </p:txBody>
      </p:sp>
    </p:spTree>
    <p:extLst>
      <p:ext uri="{BB962C8B-B14F-4D97-AF65-F5344CB8AC3E}">
        <p14:creationId xmlns:p14="http://schemas.microsoft.com/office/powerpoint/2010/main" val="24366400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224A83AA-438A-4DAB-88FB-4131A2E5EF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1661" y="299803"/>
            <a:ext cx="8957481" cy="632584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7E43C6F-EF6F-4826-A6C6-4147104DA83B}"/>
              </a:ext>
            </a:extLst>
          </p:cNvPr>
          <p:cNvSpPr txBox="1"/>
          <p:nvPr/>
        </p:nvSpPr>
        <p:spPr>
          <a:xfrm>
            <a:off x="404734" y="419725"/>
            <a:ext cx="230848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Projects from </a:t>
            </a:r>
          </a:p>
          <a:p>
            <a:r>
              <a:rPr lang="en-US" sz="3600" dirty="0"/>
              <a:t>FY17-FY18 review cycles funded</a:t>
            </a:r>
          </a:p>
          <a:p>
            <a:r>
              <a:rPr lang="en-US" sz="3600" dirty="0"/>
              <a:t>so far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75ED16EB-CB74-4ABA-BC4D-D2FE80FB2436}"/>
              </a:ext>
            </a:extLst>
          </p:cNvPr>
          <p:cNvSpPr/>
          <p:nvPr/>
        </p:nvSpPr>
        <p:spPr>
          <a:xfrm rot="2573135">
            <a:off x="5401352" y="3574902"/>
            <a:ext cx="2890157" cy="122194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488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F4372-8E40-4B51-B2A4-105D83BF1E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Responsible Transparency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C10B92-6C97-4D01-985C-C6971159AC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Alice Huang</a:t>
            </a:r>
          </a:p>
          <a:p>
            <a:r>
              <a:rPr lang="en-US" dirty="0"/>
              <a:t>Office of the CVMO</a:t>
            </a:r>
          </a:p>
          <a:p>
            <a:r>
              <a:rPr lang="en-US" dirty="0"/>
              <a:t>Deputy for IACUC Guidance</a:t>
            </a:r>
          </a:p>
        </p:txBody>
      </p:sp>
    </p:spTree>
    <p:extLst>
      <p:ext uri="{BB962C8B-B14F-4D97-AF65-F5344CB8AC3E}">
        <p14:creationId xmlns:p14="http://schemas.microsoft.com/office/powerpoint/2010/main" val="16354371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25E6E-D57A-41AD-915E-704CE7E0E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9019"/>
          </a:xfrm>
        </p:spPr>
        <p:txBody>
          <a:bodyPr/>
          <a:lstStyle/>
          <a:p>
            <a:pPr algn="ctr"/>
            <a:r>
              <a:rPr lang="en-US" dirty="0"/>
              <a:t>Research on Heart and Vascular Disorders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E22AEC-8C74-44F9-B373-11E8EBDA4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4144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dirty="0"/>
              <a:t>Includes projects addressing cardiac failure, myocardial infarction, deep vein thrombosis</a:t>
            </a:r>
          </a:p>
          <a:p>
            <a:pPr marL="0" indent="0" algn="ctr">
              <a:buNone/>
            </a:pPr>
            <a:endParaRPr lang="en-US" sz="3200" b="1" dirty="0"/>
          </a:p>
          <a:p>
            <a:pPr marL="0" indent="0" algn="ctr">
              <a:buNone/>
            </a:pPr>
            <a:r>
              <a:rPr lang="en-US" sz="3200" b="1" dirty="0"/>
              <a:t>Research is conducted with</a:t>
            </a:r>
          </a:p>
          <a:p>
            <a:pPr lvl="8"/>
            <a:r>
              <a:rPr lang="en-US" sz="2800" dirty="0"/>
              <a:t>Mice (16)</a:t>
            </a:r>
          </a:p>
          <a:p>
            <a:pPr lvl="8"/>
            <a:r>
              <a:rPr lang="en-US" sz="2800" dirty="0"/>
              <a:t>Humans (11)</a:t>
            </a:r>
          </a:p>
          <a:p>
            <a:pPr lvl="8"/>
            <a:r>
              <a:rPr lang="en-US" sz="2800" dirty="0"/>
              <a:t>Rats (3)</a:t>
            </a:r>
          </a:p>
          <a:p>
            <a:pPr lvl="8"/>
            <a:r>
              <a:rPr lang="en-US" sz="2800" dirty="0"/>
              <a:t>Guinea Pigs (1)</a:t>
            </a:r>
          </a:p>
          <a:p>
            <a:pPr lvl="8"/>
            <a:r>
              <a:rPr lang="en-US" sz="2800" dirty="0"/>
              <a:t>Rabbits (1)</a:t>
            </a:r>
          </a:p>
          <a:p>
            <a:pPr lvl="8"/>
            <a:r>
              <a:rPr lang="en-US" sz="2800" dirty="0"/>
              <a:t>Zebrafish (1)</a:t>
            </a:r>
          </a:p>
          <a:p>
            <a:pPr lvl="8"/>
            <a:r>
              <a:rPr lang="en-US" sz="2800" dirty="0"/>
              <a:t>No subjects (1)</a:t>
            </a:r>
          </a:p>
        </p:txBody>
      </p:sp>
    </p:spTree>
    <p:extLst>
      <p:ext uri="{BB962C8B-B14F-4D97-AF65-F5344CB8AC3E}">
        <p14:creationId xmlns:p14="http://schemas.microsoft.com/office/powerpoint/2010/main" val="20032473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5F3D87C-5106-4427-8DF2-DFB7A065A36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983043" y="269824"/>
          <a:ext cx="5666282" cy="6295868"/>
        </p:xfrm>
        <a:graphic>
          <a:graphicData uri="http://schemas.openxmlformats.org/drawingml/2006/table">
            <a:tbl>
              <a:tblPr firstRow="1" firstCol="1" bandRow="1"/>
              <a:tblGrid>
                <a:gridCol w="1392026">
                  <a:extLst>
                    <a:ext uri="{9D8B030D-6E8A-4147-A177-3AD203B41FA5}">
                      <a16:colId xmlns:a16="http://schemas.microsoft.com/office/drawing/2014/main" val="3398543616"/>
                    </a:ext>
                  </a:extLst>
                </a:gridCol>
                <a:gridCol w="1407177">
                  <a:extLst>
                    <a:ext uri="{9D8B030D-6E8A-4147-A177-3AD203B41FA5}">
                      <a16:colId xmlns:a16="http://schemas.microsoft.com/office/drawing/2014/main" val="1328084060"/>
                    </a:ext>
                  </a:extLst>
                </a:gridCol>
                <a:gridCol w="1458083">
                  <a:extLst>
                    <a:ext uri="{9D8B030D-6E8A-4147-A177-3AD203B41FA5}">
                      <a16:colId xmlns:a16="http://schemas.microsoft.com/office/drawing/2014/main" val="2769127870"/>
                    </a:ext>
                  </a:extLst>
                </a:gridCol>
                <a:gridCol w="1408996">
                  <a:extLst>
                    <a:ext uri="{9D8B030D-6E8A-4147-A177-3AD203B41FA5}">
                      <a16:colId xmlns:a16="http://schemas.microsoft.com/office/drawing/2014/main" val="34712004"/>
                    </a:ext>
                  </a:extLst>
                </a:gridCol>
              </a:tblGrid>
              <a:tr h="149698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Looking Out for the Animals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84" marR="4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91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Why We Do What We Do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84" marR="4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0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FAQs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84" marR="4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F0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Rules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84" marR="4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FF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860525"/>
                  </a:ext>
                </a:extLst>
              </a:tr>
              <a:tr h="14969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Numbers of Animals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84" marR="4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0F37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VA is committed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 doing the research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that we need to do, to improve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the medical care that we can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offer our Veterans.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When that means that we must do research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with animals, we make sure that the animals experience as little pain or distress as possible, as we work toward reducing the pain and distress that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Veterans experience.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9784" marR="4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People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84" marR="4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2FE8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491587"/>
                  </a:ext>
                </a:extLst>
              </a:tr>
              <a:tr h="18049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Adoptions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84" marR="4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0DFF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Current Efforts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84" marR="4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E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050195"/>
                  </a:ext>
                </a:extLst>
              </a:tr>
              <a:tr h="14969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 Money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84" marR="4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0D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 Researchers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84" marR="4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3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 Administrators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84" marR="4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6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Other Voices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84" marR="4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29E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3851"/>
                  </a:ext>
                </a:extLst>
              </a:tr>
            </a:tbl>
          </a:graphicData>
        </a:graphic>
      </p:graphicFrame>
      <p:sp>
        <p:nvSpPr>
          <p:cNvPr id="3" name="Oval 2">
            <a:extLst>
              <a:ext uri="{FF2B5EF4-FFF2-40B4-BE49-F238E27FC236}">
                <a16:creationId xmlns:a16="http://schemas.microsoft.com/office/drawing/2014/main" id="{5989D210-06B1-4A6F-A788-3DD18B2489C4}"/>
              </a:ext>
            </a:extLst>
          </p:cNvPr>
          <p:cNvSpPr/>
          <p:nvPr/>
        </p:nvSpPr>
        <p:spPr>
          <a:xfrm>
            <a:off x="2862470" y="5221356"/>
            <a:ext cx="1630017" cy="117944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304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3F5DFD1-FA43-470B-A612-4A8FD803F6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510968"/>
              </p:ext>
            </p:extLst>
          </p:nvPr>
        </p:nvGraphicFramePr>
        <p:xfrm>
          <a:off x="950595" y="2125663"/>
          <a:ext cx="2946848" cy="3119697"/>
        </p:xfrm>
        <a:graphic>
          <a:graphicData uri="http://schemas.openxmlformats.org/drawingml/2006/table">
            <a:tbl>
              <a:tblPr firstRow="1" firstCol="1" bandRow="1"/>
              <a:tblGrid>
                <a:gridCol w="1609582">
                  <a:extLst>
                    <a:ext uri="{9D8B030D-6E8A-4147-A177-3AD203B41FA5}">
                      <a16:colId xmlns:a16="http://schemas.microsoft.com/office/drawing/2014/main" val="3630092493"/>
                    </a:ext>
                  </a:extLst>
                </a:gridCol>
                <a:gridCol w="1337266">
                  <a:extLst>
                    <a:ext uri="{9D8B030D-6E8A-4147-A177-3AD203B41FA5}">
                      <a16:colId xmlns:a16="http://schemas.microsoft.com/office/drawing/2014/main" val="1224512307"/>
                    </a:ext>
                  </a:extLst>
                </a:gridCol>
              </a:tblGrid>
              <a:tr h="28150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Veterans Benefits Administration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Veterans Health Administration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432231"/>
                  </a:ext>
                </a:extLst>
              </a:tr>
              <a:tr h="30460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NCA and Admin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7748579"/>
                  </a:ext>
                </a:extLst>
              </a:tr>
            </a:tbl>
          </a:graphicData>
        </a:graphic>
      </p:graphicFrame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356D278E-1F46-4AB3-A5F5-30811FEB05EF}"/>
              </a:ext>
            </a:extLst>
          </p:cNvPr>
          <p:cNvCxnSpPr>
            <a:cxnSpLocks/>
          </p:cNvCxnSpPr>
          <p:nvPr/>
        </p:nvCxnSpPr>
        <p:spPr>
          <a:xfrm>
            <a:off x="3897443" y="4946754"/>
            <a:ext cx="516442" cy="62959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55DD9AC-A033-436F-A973-AE6EE97430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4981381"/>
              </p:ext>
            </p:extLst>
          </p:nvPr>
        </p:nvGraphicFramePr>
        <p:xfrm>
          <a:off x="4413885" y="1931985"/>
          <a:ext cx="2311720" cy="3644360"/>
        </p:xfrm>
        <a:graphic>
          <a:graphicData uri="http://schemas.openxmlformats.org/drawingml/2006/table">
            <a:tbl>
              <a:tblPr firstRow="1" firstCol="1" bandRow="1"/>
              <a:tblGrid>
                <a:gridCol w="231172">
                  <a:extLst>
                    <a:ext uri="{9D8B030D-6E8A-4147-A177-3AD203B41FA5}">
                      <a16:colId xmlns:a16="http://schemas.microsoft.com/office/drawing/2014/main" val="3414861239"/>
                    </a:ext>
                  </a:extLst>
                </a:gridCol>
                <a:gridCol w="231172">
                  <a:extLst>
                    <a:ext uri="{9D8B030D-6E8A-4147-A177-3AD203B41FA5}">
                      <a16:colId xmlns:a16="http://schemas.microsoft.com/office/drawing/2014/main" val="514925816"/>
                    </a:ext>
                  </a:extLst>
                </a:gridCol>
                <a:gridCol w="231172">
                  <a:extLst>
                    <a:ext uri="{9D8B030D-6E8A-4147-A177-3AD203B41FA5}">
                      <a16:colId xmlns:a16="http://schemas.microsoft.com/office/drawing/2014/main" val="3208765779"/>
                    </a:ext>
                  </a:extLst>
                </a:gridCol>
                <a:gridCol w="231172">
                  <a:extLst>
                    <a:ext uri="{9D8B030D-6E8A-4147-A177-3AD203B41FA5}">
                      <a16:colId xmlns:a16="http://schemas.microsoft.com/office/drawing/2014/main" val="3421426641"/>
                    </a:ext>
                  </a:extLst>
                </a:gridCol>
                <a:gridCol w="231172">
                  <a:extLst>
                    <a:ext uri="{9D8B030D-6E8A-4147-A177-3AD203B41FA5}">
                      <a16:colId xmlns:a16="http://schemas.microsoft.com/office/drawing/2014/main" val="1630899814"/>
                    </a:ext>
                  </a:extLst>
                </a:gridCol>
                <a:gridCol w="231172">
                  <a:extLst>
                    <a:ext uri="{9D8B030D-6E8A-4147-A177-3AD203B41FA5}">
                      <a16:colId xmlns:a16="http://schemas.microsoft.com/office/drawing/2014/main" val="4037926867"/>
                    </a:ext>
                  </a:extLst>
                </a:gridCol>
                <a:gridCol w="231172">
                  <a:extLst>
                    <a:ext uri="{9D8B030D-6E8A-4147-A177-3AD203B41FA5}">
                      <a16:colId xmlns:a16="http://schemas.microsoft.com/office/drawing/2014/main" val="808150337"/>
                    </a:ext>
                  </a:extLst>
                </a:gridCol>
                <a:gridCol w="231172">
                  <a:extLst>
                    <a:ext uri="{9D8B030D-6E8A-4147-A177-3AD203B41FA5}">
                      <a16:colId xmlns:a16="http://schemas.microsoft.com/office/drawing/2014/main" val="2249805209"/>
                    </a:ext>
                  </a:extLst>
                </a:gridCol>
                <a:gridCol w="231172">
                  <a:extLst>
                    <a:ext uri="{9D8B030D-6E8A-4147-A177-3AD203B41FA5}">
                      <a16:colId xmlns:a16="http://schemas.microsoft.com/office/drawing/2014/main" val="2450193551"/>
                    </a:ext>
                  </a:extLst>
                </a:gridCol>
                <a:gridCol w="231172">
                  <a:extLst>
                    <a:ext uri="{9D8B030D-6E8A-4147-A177-3AD203B41FA5}">
                      <a16:colId xmlns:a16="http://schemas.microsoft.com/office/drawing/2014/main" val="2335387310"/>
                    </a:ext>
                  </a:extLst>
                </a:gridCol>
              </a:tblGrid>
              <a:tr h="36443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35354"/>
                  </a:ext>
                </a:extLst>
              </a:tr>
              <a:tr h="36443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489618"/>
                  </a:ext>
                </a:extLst>
              </a:tr>
              <a:tr h="36443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797719"/>
                  </a:ext>
                </a:extLst>
              </a:tr>
              <a:tr h="36443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051355"/>
                  </a:ext>
                </a:extLst>
              </a:tr>
              <a:tr h="36443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9934412"/>
                  </a:ext>
                </a:extLst>
              </a:tr>
              <a:tr h="36443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446744"/>
                  </a:ext>
                </a:extLst>
              </a:tr>
              <a:tr h="36443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9512329"/>
                  </a:ext>
                </a:extLst>
              </a:tr>
              <a:tr h="36443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0680215"/>
                  </a:ext>
                </a:extLst>
              </a:tr>
              <a:tr h="36443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8053641"/>
                  </a:ext>
                </a:extLst>
              </a:tr>
              <a:tr h="36443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5710113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599AF6D1-6C36-437A-8207-186E24F6E6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639517"/>
              </p:ext>
            </p:extLst>
          </p:nvPr>
        </p:nvGraphicFramePr>
        <p:xfrm>
          <a:off x="7674964" y="1931985"/>
          <a:ext cx="2593300" cy="3989130"/>
        </p:xfrm>
        <a:graphic>
          <a:graphicData uri="http://schemas.openxmlformats.org/drawingml/2006/table">
            <a:tbl>
              <a:tblPr firstRow="1" firstCol="1" bandRow="1"/>
              <a:tblGrid>
                <a:gridCol w="259330">
                  <a:extLst>
                    <a:ext uri="{9D8B030D-6E8A-4147-A177-3AD203B41FA5}">
                      <a16:colId xmlns:a16="http://schemas.microsoft.com/office/drawing/2014/main" val="334529769"/>
                    </a:ext>
                  </a:extLst>
                </a:gridCol>
                <a:gridCol w="259330">
                  <a:extLst>
                    <a:ext uri="{9D8B030D-6E8A-4147-A177-3AD203B41FA5}">
                      <a16:colId xmlns:a16="http://schemas.microsoft.com/office/drawing/2014/main" val="746738524"/>
                    </a:ext>
                  </a:extLst>
                </a:gridCol>
                <a:gridCol w="259330">
                  <a:extLst>
                    <a:ext uri="{9D8B030D-6E8A-4147-A177-3AD203B41FA5}">
                      <a16:colId xmlns:a16="http://schemas.microsoft.com/office/drawing/2014/main" val="2823268588"/>
                    </a:ext>
                  </a:extLst>
                </a:gridCol>
                <a:gridCol w="259330">
                  <a:extLst>
                    <a:ext uri="{9D8B030D-6E8A-4147-A177-3AD203B41FA5}">
                      <a16:colId xmlns:a16="http://schemas.microsoft.com/office/drawing/2014/main" val="172976107"/>
                    </a:ext>
                  </a:extLst>
                </a:gridCol>
                <a:gridCol w="259330">
                  <a:extLst>
                    <a:ext uri="{9D8B030D-6E8A-4147-A177-3AD203B41FA5}">
                      <a16:colId xmlns:a16="http://schemas.microsoft.com/office/drawing/2014/main" val="1175300036"/>
                    </a:ext>
                  </a:extLst>
                </a:gridCol>
                <a:gridCol w="259330">
                  <a:extLst>
                    <a:ext uri="{9D8B030D-6E8A-4147-A177-3AD203B41FA5}">
                      <a16:colId xmlns:a16="http://schemas.microsoft.com/office/drawing/2014/main" val="4080088938"/>
                    </a:ext>
                  </a:extLst>
                </a:gridCol>
                <a:gridCol w="259330">
                  <a:extLst>
                    <a:ext uri="{9D8B030D-6E8A-4147-A177-3AD203B41FA5}">
                      <a16:colId xmlns:a16="http://schemas.microsoft.com/office/drawing/2014/main" val="3368867588"/>
                    </a:ext>
                  </a:extLst>
                </a:gridCol>
                <a:gridCol w="259330">
                  <a:extLst>
                    <a:ext uri="{9D8B030D-6E8A-4147-A177-3AD203B41FA5}">
                      <a16:colId xmlns:a16="http://schemas.microsoft.com/office/drawing/2014/main" val="858317815"/>
                    </a:ext>
                  </a:extLst>
                </a:gridCol>
                <a:gridCol w="259330">
                  <a:extLst>
                    <a:ext uri="{9D8B030D-6E8A-4147-A177-3AD203B41FA5}">
                      <a16:colId xmlns:a16="http://schemas.microsoft.com/office/drawing/2014/main" val="4017633300"/>
                    </a:ext>
                  </a:extLst>
                </a:gridCol>
                <a:gridCol w="259330">
                  <a:extLst>
                    <a:ext uri="{9D8B030D-6E8A-4147-A177-3AD203B41FA5}">
                      <a16:colId xmlns:a16="http://schemas.microsoft.com/office/drawing/2014/main" val="1180120084"/>
                    </a:ext>
                  </a:extLst>
                </a:gridCol>
              </a:tblGrid>
              <a:tr h="3989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231982"/>
                  </a:ext>
                </a:extLst>
              </a:tr>
              <a:tr h="3989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486647"/>
                  </a:ext>
                </a:extLst>
              </a:tr>
              <a:tr h="3989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896524"/>
                  </a:ext>
                </a:extLst>
              </a:tr>
              <a:tr h="3989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5950863"/>
                  </a:ext>
                </a:extLst>
              </a:tr>
              <a:tr h="3989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525252"/>
                  </a:ext>
                </a:extLst>
              </a:tr>
              <a:tr h="3989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1598765"/>
                  </a:ext>
                </a:extLst>
              </a:tr>
              <a:tr h="3989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9522719"/>
                  </a:ext>
                </a:extLst>
              </a:tr>
              <a:tr h="3989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764605"/>
                  </a:ext>
                </a:extLst>
              </a:tr>
              <a:tr h="3989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021524"/>
                  </a:ext>
                </a:extLst>
              </a:tr>
              <a:tr h="3989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4394615"/>
                  </a:ext>
                </a:extLst>
              </a:tr>
            </a:tbl>
          </a:graphicData>
        </a:graphic>
      </p:graphicFrame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7AB226F-4ED0-453A-AC63-6D405D6E479E}"/>
              </a:ext>
            </a:extLst>
          </p:cNvPr>
          <p:cNvCxnSpPr>
            <a:cxnSpLocks/>
          </p:cNvCxnSpPr>
          <p:nvPr/>
        </p:nvCxnSpPr>
        <p:spPr>
          <a:xfrm flipV="1">
            <a:off x="3897443" y="1931985"/>
            <a:ext cx="516442" cy="19367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593135F-79C2-4375-95E6-A4E42E2E8122}"/>
              </a:ext>
            </a:extLst>
          </p:cNvPr>
          <p:cNvCxnSpPr>
            <a:cxnSpLocks/>
          </p:cNvCxnSpPr>
          <p:nvPr/>
        </p:nvCxnSpPr>
        <p:spPr>
          <a:xfrm flipV="1">
            <a:off x="6725605" y="1931984"/>
            <a:ext cx="949359" cy="325461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BD8E82A-2AC4-4A02-BE49-D48ADEB22AF8}"/>
              </a:ext>
            </a:extLst>
          </p:cNvPr>
          <p:cNvCxnSpPr>
            <a:cxnSpLocks/>
          </p:cNvCxnSpPr>
          <p:nvPr/>
        </p:nvCxnSpPr>
        <p:spPr>
          <a:xfrm>
            <a:off x="6725605" y="5576345"/>
            <a:ext cx="949359" cy="3447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56D5CB33-5165-4FDE-B7E4-1D10BBBE5639}"/>
              </a:ext>
            </a:extLst>
          </p:cNvPr>
          <p:cNvSpPr txBox="1"/>
          <p:nvPr/>
        </p:nvSpPr>
        <p:spPr>
          <a:xfrm>
            <a:off x="3447738" y="719528"/>
            <a:ext cx="44520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Follow the Money</a:t>
            </a:r>
          </a:p>
        </p:txBody>
      </p:sp>
    </p:spTree>
    <p:extLst>
      <p:ext uri="{BB962C8B-B14F-4D97-AF65-F5344CB8AC3E}">
        <p14:creationId xmlns:p14="http://schemas.microsoft.com/office/powerpoint/2010/main" val="20660978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5F3D87C-5106-4427-8DF2-DFB7A065A36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983043" y="269824"/>
          <a:ext cx="5666282" cy="6295868"/>
        </p:xfrm>
        <a:graphic>
          <a:graphicData uri="http://schemas.openxmlformats.org/drawingml/2006/table">
            <a:tbl>
              <a:tblPr firstRow="1" firstCol="1" bandRow="1"/>
              <a:tblGrid>
                <a:gridCol w="1392026">
                  <a:extLst>
                    <a:ext uri="{9D8B030D-6E8A-4147-A177-3AD203B41FA5}">
                      <a16:colId xmlns:a16="http://schemas.microsoft.com/office/drawing/2014/main" val="3398543616"/>
                    </a:ext>
                  </a:extLst>
                </a:gridCol>
                <a:gridCol w="1407177">
                  <a:extLst>
                    <a:ext uri="{9D8B030D-6E8A-4147-A177-3AD203B41FA5}">
                      <a16:colId xmlns:a16="http://schemas.microsoft.com/office/drawing/2014/main" val="1328084060"/>
                    </a:ext>
                  </a:extLst>
                </a:gridCol>
                <a:gridCol w="1458083">
                  <a:extLst>
                    <a:ext uri="{9D8B030D-6E8A-4147-A177-3AD203B41FA5}">
                      <a16:colId xmlns:a16="http://schemas.microsoft.com/office/drawing/2014/main" val="2769127870"/>
                    </a:ext>
                  </a:extLst>
                </a:gridCol>
                <a:gridCol w="1408996">
                  <a:extLst>
                    <a:ext uri="{9D8B030D-6E8A-4147-A177-3AD203B41FA5}">
                      <a16:colId xmlns:a16="http://schemas.microsoft.com/office/drawing/2014/main" val="34712004"/>
                    </a:ext>
                  </a:extLst>
                </a:gridCol>
              </a:tblGrid>
              <a:tr h="149698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Looking Out for the Animals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84" marR="4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91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Why We Do What We Do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84" marR="4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0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FAQs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84" marR="4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F0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Rules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84" marR="4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FF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860525"/>
                  </a:ext>
                </a:extLst>
              </a:tr>
              <a:tr h="14969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Numbers of Animals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84" marR="4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0F37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VA is committed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 doing the research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that we need to do, to improve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the medical care that we can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offer our Veterans.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When that means that we must do research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with animals, we make sure that the animals experience as little pain or distress as possible, as we work toward reducing the pain and distress that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Veterans experience.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9784" marR="4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People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84" marR="4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2FE8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491587"/>
                  </a:ext>
                </a:extLst>
              </a:tr>
              <a:tr h="18049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Adoptions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84" marR="4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0DFF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Current Efforts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84" marR="4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E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050195"/>
                  </a:ext>
                </a:extLst>
              </a:tr>
              <a:tr h="14969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 Money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84" marR="4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0D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 Researchers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84" marR="4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3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 Administrators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84" marR="4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6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Other Voices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84" marR="4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29E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3851"/>
                  </a:ext>
                </a:extLst>
              </a:tr>
            </a:tbl>
          </a:graphicData>
        </a:graphic>
      </p:graphicFrame>
      <p:sp>
        <p:nvSpPr>
          <p:cNvPr id="3" name="Oval 2">
            <a:extLst>
              <a:ext uri="{FF2B5EF4-FFF2-40B4-BE49-F238E27FC236}">
                <a16:creationId xmlns:a16="http://schemas.microsoft.com/office/drawing/2014/main" id="{4351B0B3-1EA3-4F0F-927B-89E137293C21}"/>
              </a:ext>
            </a:extLst>
          </p:cNvPr>
          <p:cNvSpPr/>
          <p:nvPr/>
        </p:nvSpPr>
        <p:spPr>
          <a:xfrm>
            <a:off x="2862470" y="1934817"/>
            <a:ext cx="1630017" cy="1179444"/>
          </a:xfrm>
          <a:prstGeom prst="ellipse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524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A36B191-A436-4CBF-98ED-D24FD1A731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2097116"/>
              </p:ext>
            </p:extLst>
          </p:nvPr>
        </p:nvGraphicFramePr>
        <p:xfrm>
          <a:off x="2241914" y="1706184"/>
          <a:ext cx="3001960" cy="3090670"/>
        </p:xfrm>
        <a:graphic>
          <a:graphicData uri="http://schemas.openxmlformats.org/drawingml/2006/table">
            <a:tbl>
              <a:tblPr firstRow="1" firstCol="1" bandRow="1"/>
              <a:tblGrid>
                <a:gridCol w="300196">
                  <a:extLst>
                    <a:ext uri="{9D8B030D-6E8A-4147-A177-3AD203B41FA5}">
                      <a16:colId xmlns:a16="http://schemas.microsoft.com/office/drawing/2014/main" val="3874366938"/>
                    </a:ext>
                  </a:extLst>
                </a:gridCol>
                <a:gridCol w="300196">
                  <a:extLst>
                    <a:ext uri="{9D8B030D-6E8A-4147-A177-3AD203B41FA5}">
                      <a16:colId xmlns:a16="http://schemas.microsoft.com/office/drawing/2014/main" val="2187526671"/>
                    </a:ext>
                  </a:extLst>
                </a:gridCol>
                <a:gridCol w="300196">
                  <a:extLst>
                    <a:ext uri="{9D8B030D-6E8A-4147-A177-3AD203B41FA5}">
                      <a16:colId xmlns:a16="http://schemas.microsoft.com/office/drawing/2014/main" val="382492951"/>
                    </a:ext>
                  </a:extLst>
                </a:gridCol>
                <a:gridCol w="300196">
                  <a:extLst>
                    <a:ext uri="{9D8B030D-6E8A-4147-A177-3AD203B41FA5}">
                      <a16:colId xmlns:a16="http://schemas.microsoft.com/office/drawing/2014/main" val="1797124516"/>
                    </a:ext>
                  </a:extLst>
                </a:gridCol>
                <a:gridCol w="300196">
                  <a:extLst>
                    <a:ext uri="{9D8B030D-6E8A-4147-A177-3AD203B41FA5}">
                      <a16:colId xmlns:a16="http://schemas.microsoft.com/office/drawing/2014/main" val="1191581778"/>
                    </a:ext>
                  </a:extLst>
                </a:gridCol>
                <a:gridCol w="300196">
                  <a:extLst>
                    <a:ext uri="{9D8B030D-6E8A-4147-A177-3AD203B41FA5}">
                      <a16:colId xmlns:a16="http://schemas.microsoft.com/office/drawing/2014/main" val="595808671"/>
                    </a:ext>
                  </a:extLst>
                </a:gridCol>
                <a:gridCol w="300196">
                  <a:extLst>
                    <a:ext uri="{9D8B030D-6E8A-4147-A177-3AD203B41FA5}">
                      <a16:colId xmlns:a16="http://schemas.microsoft.com/office/drawing/2014/main" val="3944734271"/>
                    </a:ext>
                  </a:extLst>
                </a:gridCol>
                <a:gridCol w="300196">
                  <a:extLst>
                    <a:ext uri="{9D8B030D-6E8A-4147-A177-3AD203B41FA5}">
                      <a16:colId xmlns:a16="http://schemas.microsoft.com/office/drawing/2014/main" val="188517584"/>
                    </a:ext>
                  </a:extLst>
                </a:gridCol>
                <a:gridCol w="300196">
                  <a:extLst>
                    <a:ext uri="{9D8B030D-6E8A-4147-A177-3AD203B41FA5}">
                      <a16:colId xmlns:a16="http://schemas.microsoft.com/office/drawing/2014/main" val="1479078212"/>
                    </a:ext>
                  </a:extLst>
                </a:gridCol>
                <a:gridCol w="300196">
                  <a:extLst>
                    <a:ext uri="{9D8B030D-6E8A-4147-A177-3AD203B41FA5}">
                      <a16:colId xmlns:a16="http://schemas.microsoft.com/office/drawing/2014/main" val="912817642"/>
                    </a:ext>
                  </a:extLst>
                </a:gridCol>
              </a:tblGrid>
              <a:tr h="30906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0653497"/>
                  </a:ext>
                </a:extLst>
              </a:tr>
              <a:tr h="30906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9153996"/>
                  </a:ext>
                </a:extLst>
              </a:tr>
              <a:tr h="30906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3789297"/>
                  </a:ext>
                </a:extLst>
              </a:tr>
              <a:tr h="30906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0458706"/>
                  </a:ext>
                </a:extLst>
              </a:tr>
              <a:tr h="30906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43507"/>
                  </a:ext>
                </a:extLst>
              </a:tr>
              <a:tr h="30906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222414"/>
                  </a:ext>
                </a:extLst>
              </a:tr>
              <a:tr h="30906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1325252"/>
                  </a:ext>
                </a:extLst>
              </a:tr>
              <a:tr h="30906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6512072"/>
                  </a:ext>
                </a:extLst>
              </a:tr>
              <a:tr h="30906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3956427"/>
                  </a:ext>
                </a:extLst>
              </a:tr>
              <a:tr h="30906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9282830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333C41C-9CC4-43A4-91FF-EEF0254F111C}"/>
              </a:ext>
            </a:extLst>
          </p:cNvPr>
          <p:cNvCxnSpPr>
            <a:cxnSpLocks/>
          </p:cNvCxnSpPr>
          <p:nvPr/>
        </p:nvCxnSpPr>
        <p:spPr>
          <a:xfrm>
            <a:off x="5243874" y="4796855"/>
            <a:ext cx="1779903" cy="15889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40EC4384-BE3B-4A7B-875E-1BE97BDEDC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829547"/>
              </p:ext>
            </p:extLst>
          </p:nvPr>
        </p:nvGraphicFramePr>
        <p:xfrm>
          <a:off x="7023777" y="3573664"/>
          <a:ext cx="2959670" cy="2812147"/>
        </p:xfrm>
        <a:graphic>
          <a:graphicData uri="http://schemas.openxmlformats.org/drawingml/2006/table">
            <a:tbl>
              <a:tblPr firstRow="1" firstCol="1" bandRow="1"/>
              <a:tblGrid>
                <a:gridCol w="295967">
                  <a:extLst>
                    <a:ext uri="{9D8B030D-6E8A-4147-A177-3AD203B41FA5}">
                      <a16:colId xmlns:a16="http://schemas.microsoft.com/office/drawing/2014/main" val="2198918993"/>
                    </a:ext>
                  </a:extLst>
                </a:gridCol>
                <a:gridCol w="295967">
                  <a:extLst>
                    <a:ext uri="{9D8B030D-6E8A-4147-A177-3AD203B41FA5}">
                      <a16:colId xmlns:a16="http://schemas.microsoft.com/office/drawing/2014/main" val="3278103313"/>
                    </a:ext>
                  </a:extLst>
                </a:gridCol>
                <a:gridCol w="295967">
                  <a:extLst>
                    <a:ext uri="{9D8B030D-6E8A-4147-A177-3AD203B41FA5}">
                      <a16:colId xmlns:a16="http://schemas.microsoft.com/office/drawing/2014/main" val="1524102930"/>
                    </a:ext>
                  </a:extLst>
                </a:gridCol>
                <a:gridCol w="295967">
                  <a:extLst>
                    <a:ext uri="{9D8B030D-6E8A-4147-A177-3AD203B41FA5}">
                      <a16:colId xmlns:a16="http://schemas.microsoft.com/office/drawing/2014/main" val="927713650"/>
                    </a:ext>
                  </a:extLst>
                </a:gridCol>
                <a:gridCol w="295967">
                  <a:extLst>
                    <a:ext uri="{9D8B030D-6E8A-4147-A177-3AD203B41FA5}">
                      <a16:colId xmlns:a16="http://schemas.microsoft.com/office/drawing/2014/main" val="1860878276"/>
                    </a:ext>
                  </a:extLst>
                </a:gridCol>
                <a:gridCol w="295967">
                  <a:extLst>
                    <a:ext uri="{9D8B030D-6E8A-4147-A177-3AD203B41FA5}">
                      <a16:colId xmlns:a16="http://schemas.microsoft.com/office/drawing/2014/main" val="1815112525"/>
                    </a:ext>
                  </a:extLst>
                </a:gridCol>
                <a:gridCol w="295967">
                  <a:extLst>
                    <a:ext uri="{9D8B030D-6E8A-4147-A177-3AD203B41FA5}">
                      <a16:colId xmlns:a16="http://schemas.microsoft.com/office/drawing/2014/main" val="2809936674"/>
                    </a:ext>
                  </a:extLst>
                </a:gridCol>
                <a:gridCol w="295967">
                  <a:extLst>
                    <a:ext uri="{9D8B030D-6E8A-4147-A177-3AD203B41FA5}">
                      <a16:colId xmlns:a16="http://schemas.microsoft.com/office/drawing/2014/main" val="2290380171"/>
                    </a:ext>
                  </a:extLst>
                </a:gridCol>
                <a:gridCol w="295967">
                  <a:extLst>
                    <a:ext uri="{9D8B030D-6E8A-4147-A177-3AD203B41FA5}">
                      <a16:colId xmlns:a16="http://schemas.microsoft.com/office/drawing/2014/main" val="1983531517"/>
                    </a:ext>
                  </a:extLst>
                </a:gridCol>
                <a:gridCol w="295967">
                  <a:extLst>
                    <a:ext uri="{9D8B030D-6E8A-4147-A177-3AD203B41FA5}">
                      <a16:colId xmlns:a16="http://schemas.microsoft.com/office/drawing/2014/main" val="706703789"/>
                    </a:ext>
                  </a:extLst>
                </a:gridCol>
              </a:tblGrid>
              <a:tr h="28356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01611"/>
                  </a:ext>
                </a:extLst>
              </a:tr>
              <a:tr h="28356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9858099"/>
                  </a:ext>
                </a:extLst>
              </a:tr>
              <a:tr h="28356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05947"/>
                  </a:ext>
                </a:extLst>
              </a:tr>
              <a:tr h="26008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705575"/>
                  </a:ext>
                </a:extLst>
              </a:tr>
              <a:tr h="28356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098165"/>
                  </a:ext>
                </a:extLst>
              </a:tr>
              <a:tr h="28356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8652564"/>
                  </a:ext>
                </a:extLst>
              </a:tr>
              <a:tr h="28356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35788"/>
                  </a:ext>
                </a:extLst>
              </a:tr>
              <a:tr h="28356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420087"/>
                  </a:ext>
                </a:extLst>
              </a:tr>
              <a:tr h="28356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5928185"/>
                  </a:ext>
                </a:extLst>
              </a:tr>
              <a:tr h="28356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912151"/>
                  </a:ext>
                </a:extLst>
              </a:tr>
            </a:tbl>
          </a:graphicData>
        </a:graphic>
      </p:graphicFrame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795AF1C-F60D-4D29-BD91-70E5D1B7E7ED}"/>
              </a:ext>
            </a:extLst>
          </p:cNvPr>
          <p:cNvCxnSpPr>
            <a:cxnSpLocks/>
          </p:cNvCxnSpPr>
          <p:nvPr/>
        </p:nvCxnSpPr>
        <p:spPr>
          <a:xfrm flipV="1">
            <a:off x="5243874" y="3573664"/>
            <a:ext cx="1779903" cy="9083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20CA9842-6380-4708-90E7-5809DD1BE4B7}"/>
              </a:ext>
            </a:extLst>
          </p:cNvPr>
          <p:cNvSpPr txBox="1"/>
          <p:nvPr/>
        </p:nvSpPr>
        <p:spPr>
          <a:xfrm>
            <a:off x="3312826" y="654050"/>
            <a:ext cx="49767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Numbers of Animals</a:t>
            </a:r>
          </a:p>
        </p:txBody>
      </p:sp>
    </p:spTree>
    <p:extLst>
      <p:ext uri="{BB962C8B-B14F-4D97-AF65-F5344CB8AC3E}">
        <p14:creationId xmlns:p14="http://schemas.microsoft.com/office/powerpoint/2010/main" val="21509004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D3687CAF-FA7C-44C5-B930-D3470AFED8A6}"/>
              </a:ext>
            </a:extLst>
          </p:cNvPr>
          <p:cNvSpPr/>
          <p:nvPr/>
        </p:nvSpPr>
        <p:spPr>
          <a:xfrm>
            <a:off x="2698229" y="179883"/>
            <a:ext cx="6985417" cy="656569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793C36-1A97-4D73-935F-4E80FFAD3056}"/>
              </a:ext>
            </a:extLst>
          </p:cNvPr>
          <p:cNvSpPr txBox="1"/>
          <p:nvPr/>
        </p:nvSpPr>
        <p:spPr>
          <a:xfrm>
            <a:off x="592110" y="599606"/>
            <a:ext cx="187377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Research with Animals: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9767B54F-AD2A-4DCA-B835-20CCBDC15FFC}"/>
              </a:ext>
            </a:extLst>
          </p:cNvPr>
          <p:cNvSpPr/>
          <p:nvPr/>
        </p:nvSpPr>
        <p:spPr>
          <a:xfrm>
            <a:off x="8874177" y="3822492"/>
            <a:ext cx="1978702" cy="1783829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02E44A4-6C67-4197-BCA4-8A4C1D9D87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9586364"/>
              </p:ext>
            </p:extLst>
          </p:nvPr>
        </p:nvGraphicFramePr>
        <p:xfrm>
          <a:off x="5005289" y="1844734"/>
          <a:ext cx="1965652" cy="1963712"/>
        </p:xfrm>
        <a:graphic>
          <a:graphicData uri="http://schemas.openxmlformats.org/drawingml/2006/table">
            <a:tbl>
              <a:tblPr firstRow="1" firstCol="1" bandRow="1"/>
              <a:tblGrid>
                <a:gridCol w="491413">
                  <a:extLst>
                    <a:ext uri="{9D8B030D-6E8A-4147-A177-3AD203B41FA5}">
                      <a16:colId xmlns:a16="http://schemas.microsoft.com/office/drawing/2014/main" val="3398543616"/>
                    </a:ext>
                  </a:extLst>
                </a:gridCol>
                <a:gridCol w="491413">
                  <a:extLst>
                    <a:ext uri="{9D8B030D-6E8A-4147-A177-3AD203B41FA5}">
                      <a16:colId xmlns:a16="http://schemas.microsoft.com/office/drawing/2014/main" val="1328084060"/>
                    </a:ext>
                  </a:extLst>
                </a:gridCol>
                <a:gridCol w="491413">
                  <a:extLst>
                    <a:ext uri="{9D8B030D-6E8A-4147-A177-3AD203B41FA5}">
                      <a16:colId xmlns:a16="http://schemas.microsoft.com/office/drawing/2014/main" val="2769127870"/>
                    </a:ext>
                  </a:extLst>
                </a:gridCol>
                <a:gridCol w="491413">
                  <a:extLst>
                    <a:ext uri="{9D8B030D-6E8A-4147-A177-3AD203B41FA5}">
                      <a16:colId xmlns:a16="http://schemas.microsoft.com/office/drawing/2014/main" val="34712004"/>
                    </a:ext>
                  </a:extLst>
                </a:gridCol>
              </a:tblGrid>
              <a:tr h="49092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84" marR="4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91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84" marR="4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0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84" marR="4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F0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84" marR="4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FF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860525"/>
                  </a:ext>
                </a:extLst>
              </a:tr>
              <a:tr h="4909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84" marR="4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0F37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VA is committed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84" marR="4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84" marR="4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2FE8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491587"/>
                  </a:ext>
                </a:extLst>
              </a:tr>
              <a:tr h="4909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84" marR="4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0DFF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84" marR="4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E8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050195"/>
                  </a:ext>
                </a:extLst>
              </a:tr>
              <a:tr h="4909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84" marR="4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30D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84" marR="4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3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84" marR="4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6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84" marR="497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29E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3851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F39B4114-9C6A-474E-849B-3165C053CF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0912" y="1469125"/>
            <a:ext cx="1716829" cy="1948973"/>
          </a:xfrm>
          <a:prstGeom prst="rect">
            <a:avLst/>
          </a:prstGeom>
        </p:spPr>
      </p:pic>
      <p:sp>
        <p:nvSpPr>
          <p:cNvPr id="9" name="Arrow: Bent 8">
            <a:extLst>
              <a:ext uri="{FF2B5EF4-FFF2-40B4-BE49-F238E27FC236}">
                <a16:creationId xmlns:a16="http://schemas.microsoft.com/office/drawing/2014/main" id="{970DBF6E-4654-4AF5-9D8C-78668CA7D981}"/>
              </a:ext>
            </a:extLst>
          </p:cNvPr>
          <p:cNvSpPr/>
          <p:nvPr/>
        </p:nvSpPr>
        <p:spPr>
          <a:xfrm rot="5400000" flipV="1">
            <a:off x="7844056" y="1377864"/>
            <a:ext cx="121483" cy="666095"/>
          </a:xfrm>
          <a:prstGeom prst="bentArrow">
            <a:avLst>
              <a:gd name="adj1" fmla="val 5292"/>
              <a:gd name="adj2" fmla="val 17218"/>
              <a:gd name="adj3" fmla="val 25000"/>
              <a:gd name="adj4" fmla="val 59315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EC45BDE8-1DFB-4650-AC51-8732F3D3C9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55407985"/>
              </p:ext>
            </p:extLst>
          </p:nvPr>
        </p:nvGraphicFramePr>
        <p:xfrm>
          <a:off x="2857143" y="1905782"/>
          <a:ext cx="3152930" cy="2699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82B1D409-A7F7-43D8-A8AE-74C9952DC8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36407" y="609998"/>
            <a:ext cx="1948708" cy="865669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FF951A45-510F-47C3-BB25-708AF5EBEA8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07091" y="4615674"/>
            <a:ext cx="2540788" cy="1561568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3A625D8-2438-4D17-8B83-6933E915E82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95091" y="4067449"/>
            <a:ext cx="1877139" cy="1708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2164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ACF4E04-5BB0-4819-85BD-CB7806263DDC}"/>
              </a:ext>
            </a:extLst>
          </p:cNvPr>
          <p:cNvSpPr txBox="1"/>
          <p:nvPr/>
        </p:nvSpPr>
        <p:spPr>
          <a:xfrm>
            <a:off x="4053568" y="2875002"/>
            <a:ext cx="40848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66779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D5BB39CC-C3D5-4A12-AF8E-3D347DB403FE}"/>
              </a:ext>
            </a:extLst>
          </p:cNvPr>
          <p:cNvSpPr/>
          <p:nvPr/>
        </p:nvSpPr>
        <p:spPr>
          <a:xfrm>
            <a:off x="3207894" y="839449"/>
            <a:ext cx="5426439" cy="54864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/>
              <a:t>Messy</a:t>
            </a:r>
          </a:p>
          <a:p>
            <a:pPr algn="ctr"/>
            <a:r>
              <a:rPr lang="en-US" sz="5400" dirty="0"/>
              <a:t>Inconvenient</a:t>
            </a:r>
          </a:p>
          <a:p>
            <a:pPr algn="ctr"/>
            <a:r>
              <a:rPr lang="en-US" sz="5400" dirty="0"/>
              <a:t>Expensive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23E6187-533B-4918-86D2-BBCF14F39EF0}"/>
              </a:ext>
            </a:extLst>
          </p:cNvPr>
          <p:cNvSpPr txBox="1"/>
          <p:nvPr/>
        </p:nvSpPr>
        <p:spPr>
          <a:xfrm>
            <a:off x="1109272" y="839449"/>
            <a:ext cx="18737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Children:</a:t>
            </a:r>
          </a:p>
        </p:txBody>
      </p:sp>
    </p:spTree>
    <p:extLst>
      <p:ext uri="{BB962C8B-B14F-4D97-AF65-F5344CB8AC3E}">
        <p14:creationId xmlns:p14="http://schemas.microsoft.com/office/powerpoint/2010/main" val="3718257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D3687CAF-FA7C-44C5-B930-D3470AFED8A6}"/>
              </a:ext>
            </a:extLst>
          </p:cNvPr>
          <p:cNvSpPr/>
          <p:nvPr/>
        </p:nvSpPr>
        <p:spPr>
          <a:xfrm>
            <a:off x="2698229" y="179884"/>
            <a:ext cx="6775555" cy="650573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9767B54F-AD2A-4DCA-B835-20CCBDC15FFC}"/>
              </a:ext>
            </a:extLst>
          </p:cNvPr>
          <p:cNvSpPr/>
          <p:nvPr/>
        </p:nvSpPr>
        <p:spPr>
          <a:xfrm>
            <a:off x="6775554" y="3912433"/>
            <a:ext cx="1978702" cy="1783829"/>
          </a:xfrm>
          <a:prstGeom prst="ellipse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Messy</a:t>
            </a:r>
          </a:p>
          <a:p>
            <a:pPr algn="ctr"/>
            <a:r>
              <a:rPr lang="en-US" dirty="0"/>
              <a:t>Inconvenient</a:t>
            </a:r>
          </a:p>
          <a:p>
            <a:pPr algn="ctr"/>
            <a:r>
              <a:rPr lang="en-US" dirty="0"/>
              <a:t>Expensive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793C36-1A97-4D73-935F-4E80FFAD3056}"/>
              </a:ext>
            </a:extLst>
          </p:cNvPr>
          <p:cNvSpPr txBox="1"/>
          <p:nvPr/>
        </p:nvSpPr>
        <p:spPr>
          <a:xfrm>
            <a:off x="1109272" y="839449"/>
            <a:ext cx="18737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Children:</a:t>
            </a:r>
          </a:p>
        </p:txBody>
      </p:sp>
    </p:spTree>
    <p:extLst>
      <p:ext uri="{BB962C8B-B14F-4D97-AF65-F5344CB8AC3E}">
        <p14:creationId xmlns:p14="http://schemas.microsoft.com/office/powerpoint/2010/main" val="2252343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D3687CAF-FA7C-44C5-B930-D3470AFED8A6}"/>
              </a:ext>
            </a:extLst>
          </p:cNvPr>
          <p:cNvSpPr/>
          <p:nvPr/>
        </p:nvSpPr>
        <p:spPr>
          <a:xfrm>
            <a:off x="2698229" y="179883"/>
            <a:ext cx="6985417" cy="656569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793C36-1A97-4D73-935F-4E80FFAD3056}"/>
              </a:ext>
            </a:extLst>
          </p:cNvPr>
          <p:cNvSpPr txBox="1"/>
          <p:nvPr/>
        </p:nvSpPr>
        <p:spPr>
          <a:xfrm>
            <a:off x="592110" y="599606"/>
            <a:ext cx="187377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Research with Animals: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9767B54F-AD2A-4DCA-B835-20CCBDC15FFC}"/>
              </a:ext>
            </a:extLst>
          </p:cNvPr>
          <p:cNvSpPr/>
          <p:nvPr/>
        </p:nvSpPr>
        <p:spPr>
          <a:xfrm>
            <a:off x="8874177" y="3822492"/>
            <a:ext cx="1978702" cy="1783829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D08B67C-2917-436D-B646-C62586403435}"/>
              </a:ext>
            </a:extLst>
          </p:cNvPr>
          <p:cNvSpPr txBox="1"/>
          <p:nvPr/>
        </p:nvSpPr>
        <p:spPr>
          <a:xfrm>
            <a:off x="4855028" y="1724660"/>
            <a:ext cx="248194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/>
              <a:t>The</a:t>
            </a:r>
          </a:p>
          <a:p>
            <a:pPr algn="ctr"/>
            <a:r>
              <a:rPr lang="en-US" sz="6600" dirty="0"/>
              <a:t>Whole</a:t>
            </a:r>
          </a:p>
          <a:p>
            <a:pPr algn="ctr"/>
            <a:r>
              <a:rPr lang="en-US" sz="6600" dirty="0"/>
              <a:t>Story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4522C6-16CC-41D9-9421-8A77A27A69FB}"/>
              </a:ext>
            </a:extLst>
          </p:cNvPr>
          <p:cNvSpPr txBox="1"/>
          <p:nvPr/>
        </p:nvSpPr>
        <p:spPr>
          <a:xfrm>
            <a:off x="8801100" y="3940651"/>
            <a:ext cx="9763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      Part     </a:t>
            </a:r>
          </a:p>
          <a:p>
            <a:r>
              <a:rPr lang="en-US" dirty="0">
                <a:solidFill>
                  <a:schemeClr val="bg1"/>
                </a:solidFill>
              </a:rPr>
              <a:t> of the Story</a:t>
            </a:r>
          </a:p>
        </p:txBody>
      </p:sp>
    </p:spTree>
    <p:extLst>
      <p:ext uri="{BB962C8B-B14F-4D97-AF65-F5344CB8AC3E}">
        <p14:creationId xmlns:p14="http://schemas.microsoft.com/office/powerpoint/2010/main" val="1958900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00543-C552-41DF-A9EC-9F030D4E6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b="1" dirty="0"/>
              <a:t>Why Aren’t We Making Sure that the Public Knows the Whole Story?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4A4AC3-C33B-4606-A134-D097DCE2CA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793" y="2173573"/>
            <a:ext cx="11662348" cy="4317167"/>
          </a:xfrm>
        </p:spPr>
        <p:txBody>
          <a:bodyPr>
            <a:normAutofit fontScale="92500"/>
          </a:bodyPr>
          <a:lstStyle/>
          <a:p>
            <a:pPr>
              <a:spcBef>
                <a:spcPts val="1800"/>
              </a:spcBef>
            </a:pPr>
            <a:r>
              <a:rPr lang="en-US" sz="5200" dirty="0"/>
              <a:t>Assume it’s obvious, common knowledge</a:t>
            </a:r>
          </a:p>
          <a:p>
            <a:pPr>
              <a:spcBef>
                <a:spcPts val="1800"/>
              </a:spcBef>
            </a:pPr>
            <a:r>
              <a:rPr lang="en-US" sz="5200" dirty="0"/>
              <a:t>We’re too busy doing the work</a:t>
            </a:r>
          </a:p>
          <a:p>
            <a:pPr>
              <a:spcBef>
                <a:spcPts val="1800"/>
              </a:spcBef>
            </a:pPr>
            <a:r>
              <a:rPr lang="en-US" sz="5200" dirty="0"/>
              <a:t>It’s not in our nature or training</a:t>
            </a:r>
          </a:p>
          <a:p>
            <a:pPr>
              <a:spcBef>
                <a:spcPts val="1800"/>
              </a:spcBef>
            </a:pPr>
            <a:r>
              <a:rPr lang="en-US" sz="5200" dirty="0"/>
              <a:t>Expect it will be enough to answer questions</a:t>
            </a:r>
          </a:p>
          <a:p>
            <a:pPr>
              <a:spcBef>
                <a:spcPts val="1800"/>
              </a:spcBef>
            </a:pPr>
            <a:r>
              <a:rPr lang="en-US" sz="5200" dirty="0"/>
              <a:t>Fear</a:t>
            </a:r>
          </a:p>
        </p:txBody>
      </p:sp>
    </p:spTree>
    <p:extLst>
      <p:ext uri="{BB962C8B-B14F-4D97-AF65-F5344CB8AC3E}">
        <p14:creationId xmlns:p14="http://schemas.microsoft.com/office/powerpoint/2010/main" val="2228314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9B506-FE1A-4D2C-BE81-70D9EC590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Groups Working to Address the Gaps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EFCC61-66F0-4614-BA77-1C8C9A27CC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Pro-Test</a:t>
            </a:r>
          </a:p>
          <a:p>
            <a:r>
              <a:rPr lang="en-US" sz="4400" dirty="0"/>
              <a:t>Americans for Medical Progress (AMP)</a:t>
            </a:r>
          </a:p>
          <a:p>
            <a:r>
              <a:rPr lang="en-US" sz="4400" dirty="0"/>
              <a:t>Speaking of Research</a:t>
            </a:r>
          </a:p>
          <a:p>
            <a:r>
              <a:rPr lang="en-US" sz="4400" dirty="0"/>
              <a:t>Understanding Animal Research (UAR)</a:t>
            </a:r>
          </a:p>
          <a:p>
            <a:r>
              <a:rPr lang="en-US" sz="4400" dirty="0"/>
              <a:t>European Animal Research Association (EARA)</a:t>
            </a:r>
          </a:p>
        </p:txBody>
      </p:sp>
    </p:spTree>
    <p:extLst>
      <p:ext uri="{BB962C8B-B14F-4D97-AF65-F5344CB8AC3E}">
        <p14:creationId xmlns:p14="http://schemas.microsoft.com/office/powerpoint/2010/main" val="3384548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00543-C552-41DF-A9EC-9F030D4E6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/>
              <a:t>How These Groups Are Helping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4A4AC3-C33B-4606-A134-D097DCE2CA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793" y="2173573"/>
            <a:ext cx="11662348" cy="4317167"/>
          </a:xfrm>
        </p:spPr>
        <p:txBody>
          <a:bodyPr>
            <a:normAutofit fontScale="92500"/>
          </a:bodyPr>
          <a:lstStyle/>
          <a:p>
            <a:pPr>
              <a:spcBef>
                <a:spcPts val="1800"/>
              </a:spcBef>
            </a:pPr>
            <a:r>
              <a:rPr lang="en-US" sz="5200" dirty="0"/>
              <a:t>Assume it’s obvious, common knowledge</a:t>
            </a:r>
          </a:p>
          <a:p>
            <a:pPr>
              <a:spcBef>
                <a:spcPts val="1800"/>
              </a:spcBef>
            </a:pPr>
            <a:r>
              <a:rPr lang="en-US" sz="5200" dirty="0"/>
              <a:t>We’re too busy doing the work</a:t>
            </a:r>
          </a:p>
          <a:p>
            <a:pPr>
              <a:spcBef>
                <a:spcPts val="1800"/>
              </a:spcBef>
            </a:pPr>
            <a:r>
              <a:rPr lang="en-US" sz="5200" dirty="0"/>
              <a:t>It’s not in our nature or training</a:t>
            </a:r>
          </a:p>
          <a:p>
            <a:pPr>
              <a:spcBef>
                <a:spcPts val="1800"/>
              </a:spcBef>
            </a:pPr>
            <a:r>
              <a:rPr lang="en-US" sz="5200" dirty="0"/>
              <a:t>Expect it will be enough to answer questions</a:t>
            </a:r>
          </a:p>
          <a:p>
            <a:pPr>
              <a:spcBef>
                <a:spcPts val="1800"/>
              </a:spcBef>
            </a:pPr>
            <a:r>
              <a:rPr lang="en-US" sz="5200" dirty="0"/>
              <a:t>Fear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8714C0F-AEE9-494E-A9ED-A2888CB2BBA6}"/>
              </a:ext>
            </a:extLst>
          </p:cNvPr>
          <p:cNvSpPr/>
          <p:nvPr/>
        </p:nvSpPr>
        <p:spPr>
          <a:xfrm>
            <a:off x="614597" y="2173573"/>
            <a:ext cx="5126636" cy="6595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/>
              <a:t>Fill in the gaps in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2D6A92A-F721-47C4-86B9-6BD417648DB6}"/>
              </a:ext>
            </a:extLst>
          </p:cNvPr>
          <p:cNvSpPr/>
          <p:nvPr/>
        </p:nvSpPr>
        <p:spPr>
          <a:xfrm>
            <a:off x="614597" y="2998034"/>
            <a:ext cx="5291528" cy="7944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/>
              <a:t>Support so we can do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7F57994-8740-4CF2-BCB2-618422C84BA2}"/>
              </a:ext>
            </a:extLst>
          </p:cNvPr>
          <p:cNvSpPr/>
          <p:nvPr/>
        </p:nvSpPr>
        <p:spPr>
          <a:xfrm>
            <a:off x="614597" y="3957404"/>
            <a:ext cx="11152682" cy="15739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/>
              <a:t>Contribute communications expertise</a:t>
            </a:r>
          </a:p>
        </p:txBody>
      </p:sp>
    </p:spTree>
    <p:extLst>
      <p:ext uri="{BB962C8B-B14F-4D97-AF65-F5344CB8AC3E}">
        <p14:creationId xmlns:p14="http://schemas.microsoft.com/office/powerpoint/2010/main" val="1889696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1671D-8EFF-4CEF-BB50-3977D1345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400" b="1" dirty="0"/>
              <a:t>Concordat </a:t>
            </a:r>
            <a:br>
              <a:rPr lang="en-US" dirty="0"/>
            </a:br>
            <a:r>
              <a:rPr lang="en-US" dirty="0"/>
              <a:t>on Openness on Animal Research in the UK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0B9B46-111D-4397-8E21-66FA609F7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70399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1 – We will be clear about when, how and why we use animals in research</a:t>
            </a:r>
          </a:p>
          <a:p>
            <a:endParaRPr lang="en-US" dirty="0"/>
          </a:p>
          <a:p>
            <a:r>
              <a:rPr lang="en-US" dirty="0"/>
              <a:t>2 – We will enhance our communications with the media and the public about our research using animals</a:t>
            </a:r>
          </a:p>
          <a:p>
            <a:endParaRPr lang="en-US" dirty="0"/>
          </a:p>
          <a:p>
            <a:r>
              <a:rPr lang="en-US" dirty="0"/>
              <a:t>3 – We will be proactive in providing opportunities for the public to find out about research using animals</a:t>
            </a:r>
          </a:p>
          <a:p>
            <a:endParaRPr lang="en-US" dirty="0"/>
          </a:p>
          <a:p>
            <a:r>
              <a:rPr lang="en-US" dirty="0"/>
              <a:t>4 – We will report on progress annually and share our experiences</a:t>
            </a:r>
          </a:p>
        </p:txBody>
      </p:sp>
    </p:spTree>
    <p:extLst>
      <p:ext uri="{BB962C8B-B14F-4D97-AF65-F5344CB8AC3E}">
        <p14:creationId xmlns:p14="http://schemas.microsoft.com/office/powerpoint/2010/main" val="1879236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953</Words>
  <Application>Microsoft Office PowerPoint</Application>
  <PresentationFormat>Widescreen</PresentationFormat>
  <Paragraphs>622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Times New Roman</vt:lpstr>
      <vt:lpstr>Office Theme</vt:lpstr>
      <vt:lpstr>69th AALAS National Meeting AVAVMO/VMU Supervisors Business Meeting</vt:lpstr>
      <vt:lpstr>Responsible Transparency </vt:lpstr>
      <vt:lpstr>PowerPoint Presentation</vt:lpstr>
      <vt:lpstr>PowerPoint Presentation</vt:lpstr>
      <vt:lpstr>PowerPoint Presentation</vt:lpstr>
      <vt:lpstr>Why Aren’t We Making Sure that the Public Knows the Whole Story?</vt:lpstr>
      <vt:lpstr>Groups Working to Address the Gaps</vt:lpstr>
      <vt:lpstr>How These Groups Are Helping</vt:lpstr>
      <vt:lpstr>Concordat  on Openness on Animal Research in the UK</vt:lpstr>
      <vt:lpstr>PowerPoint Presentation</vt:lpstr>
      <vt:lpstr>Concordat  on Openness on Animal Research in the UK</vt:lpstr>
      <vt:lpstr>PowerPoint Presentation</vt:lpstr>
      <vt:lpstr>PowerPoint Presentation</vt:lpstr>
      <vt:lpstr>PowerPoint Presentation</vt:lpstr>
      <vt:lpstr>Who Looks Out for the Animals?</vt:lpstr>
      <vt:lpstr>PowerPoint Presentation</vt:lpstr>
      <vt:lpstr>PowerPoint Presentation</vt:lpstr>
      <vt:lpstr>Research on Mental Health</vt:lpstr>
      <vt:lpstr>PowerPoint Presentation</vt:lpstr>
      <vt:lpstr>Research on Heart and Vascular Disorders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69th AALAS National Meeting AVAVMO/VMU Supervisors Business Meeting</dc:title>
  <dc:creator>Huang, Alice</dc:creator>
  <cp:lastModifiedBy>twichma twichma</cp:lastModifiedBy>
  <cp:revision>38</cp:revision>
  <dcterms:created xsi:type="dcterms:W3CDTF">2018-10-26T20:32:25Z</dcterms:created>
  <dcterms:modified xsi:type="dcterms:W3CDTF">2018-10-30T10:36:59Z</dcterms:modified>
</cp:coreProperties>
</file>